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0" r:id="rId4"/>
    <p:sldMasterId id="2147483681" r:id="rId5"/>
    <p:sldMasterId id="2147483682" r:id="rId6"/>
    <p:sldMasterId id="214748368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</p:sldIdLst>
  <p:sldSz cy="6858000" cx="9144000"/>
  <p:notesSz cx="6735750" cy="9866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31" Type="http://schemas.openxmlformats.org/officeDocument/2006/relationships/slide" Target="slides/slide23.xml"/><Relationship Id="rId75" Type="http://schemas.openxmlformats.org/officeDocument/2006/relationships/slide" Target="slides/slide67.xml"/><Relationship Id="rId30" Type="http://schemas.openxmlformats.org/officeDocument/2006/relationships/slide" Target="slides/slide22.xml"/><Relationship Id="rId74" Type="http://schemas.openxmlformats.org/officeDocument/2006/relationships/slide" Target="slides/slide66.xml"/><Relationship Id="rId33" Type="http://schemas.openxmlformats.org/officeDocument/2006/relationships/slide" Target="slides/slide25.xml"/><Relationship Id="rId77" Type="http://schemas.openxmlformats.org/officeDocument/2006/relationships/slide" Target="slides/slide69.xml"/><Relationship Id="rId32" Type="http://schemas.openxmlformats.org/officeDocument/2006/relationships/slide" Target="slides/slide24.xml"/><Relationship Id="rId76" Type="http://schemas.openxmlformats.org/officeDocument/2006/relationships/slide" Target="slides/slide6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slide" Target="slides/slide58.xml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68" Type="http://schemas.openxmlformats.org/officeDocument/2006/relationships/slide" Target="slides/slide60.xml"/><Relationship Id="rId23" Type="http://schemas.openxmlformats.org/officeDocument/2006/relationships/slide" Target="slides/slide15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slide" Target="slides/slide6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1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1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2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9f45a646ea_109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9f45a646ea_109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39f45a646ea_109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2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2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2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2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3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34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p3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5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3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6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p3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37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Google Shape;667;p3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8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Google Shape;676;p3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9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p4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40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6" name="Google Shape;696;p4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41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7" name="Google Shape;707;p4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42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p4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43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p4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44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6" name="Google Shape;736;p4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45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p4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46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p4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47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p4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48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6" name="Google Shape;776;p4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49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p5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50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6" name="Google Shape;796;p5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51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7" name="Google Shape;807;p5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52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6" name="Google Shape;816;p5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53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7" name="Google Shape;827;p5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54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5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5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p5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56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5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4" name="Google Shape;854;p5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58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5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5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5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2" name="Google Shape;872;p5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59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6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0" name="Google Shape;890;p6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61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9" name="Google Shape;899;p6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62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6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6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6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7" name="Google Shape;917;p6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64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6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6" name="Google Shape;926;p6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65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6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6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6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4" name="Google Shape;944;p6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67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6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Disposition personnalisée">
  <p:cSld name="20_Disposition personnalisé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5126699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" name="Google Shape;104;p12"/>
          <p:cNvSpPr txBox="1"/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b="1" i="0" sz="4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05" name="Google Shape;10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3643281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106" name="Google Shape;1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 Exploitation du Vocabulaire</a:t>
            </a:r>
            <a:endParaRPr/>
          </a:p>
        </p:txBody>
      </p:sp>
      <p:pic>
        <p:nvPicPr>
          <p:cNvPr id="108" name="Google Shape;10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 Travail sur livret</a:t>
            </a:r>
            <a:endParaRPr/>
          </a:p>
        </p:txBody>
      </p:sp>
      <p:sp>
        <p:nvSpPr>
          <p:cNvPr id="110" name="Google Shape;110;p12"/>
          <p:cNvSpPr txBox="1"/>
          <p:nvPr>
            <p:ph idx="1" type="body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12"/>
          <p:cNvSpPr/>
          <p:nvPr>
            <p:ph idx="2" type="pic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2"/>
          <p:cNvSpPr/>
          <p:nvPr>
            <p:ph idx="3" type="pic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3" name="Google Shape;11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2138891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114" name="Google Shape;11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2"/>
          <p:cNvSpPr txBox="1"/>
          <p:nvPr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 Présentation du Vocabulaire</a:t>
            </a:r>
            <a:endParaRPr/>
          </a:p>
        </p:txBody>
      </p:sp>
      <p:sp>
        <p:nvSpPr>
          <p:cNvPr id="116" name="Google Shape;116;p12"/>
          <p:cNvSpPr txBox="1"/>
          <p:nvPr>
            <p:ph idx="4" type="body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12"/>
          <p:cNvSpPr/>
          <p:nvPr>
            <p:ph idx="5" type="pic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 txBox="1"/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Dosis"/>
              <a:buNone/>
              <a:defRPr b="1" i="0" sz="4400" u="none" cap="none" strike="noStrike">
                <a:solidFill>
                  <a:srgbClr val="565F88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Mascotte">
  <p:cSld name="02_Voc_Act_01_Mascott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2" name="Google Shape;122;p14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4"/>
          <p:cNvSpPr/>
          <p:nvPr>
            <p:ph idx="3" type="media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Mascotte">
  <p:cSld name="02_Voc_Act_01_Mascott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16"/>
          <p:cNvSpPr/>
          <p:nvPr>
            <p:ph idx="3" type="media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_Libre">
  <p:cSld name="02_Voc_Act_01__Libr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7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Disposition personnalisée">
  <p:cSld name="6_Disposition personnalisé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8"/>
          <p:cNvSpPr/>
          <p:nvPr>
            <p:ph idx="2" type="pic"/>
          </p:nvPr>
        </p:nvSpPr>
        <p:spPr>
          <a:xfrm>
            <a:off x="394184" y="792000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8"/>
          <p:cNvSpPr/>
          <p:nvPr>
            <p:ph idx="3" type="media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18"/>
          <p:cNvSpPr/>
          <p:nvPr>
            <p:ph idx="4" type="media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Large Vidéo">
  <p:cSld name="02_Voc_Act_01_Large Vidéo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9"/>
          <p:cNvSpPr/>
          <p:nvPr>
            <p:ph idx="2" type="media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19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isposition personnalisée">
  <p:cSld name="5_Disposition personnalisé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0"/>
          <p:cNvSpPr/>
          <p:nvPr>
            <p:ph idx="2" type="pic"/>
          </p:nvPr>
        </p:nvSpPr>
        <p:spPr>
          <a:xfrm>
            <a:off x="394184" y="792000"/>
            <a:ext cx="720000" cy="72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sposition personnalisée">
  <p:cSld name="3_Disposition personnalisée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1"/>
          <p:cNvSpPr/>
          <p:nvPr>
            <p:ph idx="2" type="pic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21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g">
  <p:cSld name="8_Img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2"/>
          <p:cNvSpPr/>
          <p:nvPr>
            <p:ph idx="2" type="pic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22"/>
          <p:cNvSpPr/>
          <p:nvPr>
            <p:ph idx="3" type="pic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22"/>
          <p:cNvSpPr/>
          <p:nvPr>
            <p:ph idx="4" type="pic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22"/>
          <p:cNvSpPr/>
          <p:nvPr>
            <p:ph idx="5" type="pic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22"/>
          <p:cNvSpPr/>
          <p:nvPr>
            <p:ph idx="6" type="pic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22"/>
          <p:cNvSpPr/>
          <p:nvPr>
            <p:ph idx="7" type="pic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2"/>
          <p:cNvSpPr/>
          <p:nvPr>
            <p:ph idx="8" type="pic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22"/>
          <p:cNvSpPr/>
          <p:nvPr>
            <p:ph idx="9" type="pic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22"/>
          <p:cNvSpPr/>
          <p:nvPr>
            <p:ph idx="13" type="pic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22"/>
          <p:cNvSpPr/>
          <p:nvPr>
            <p:ph idx="14" type="media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22"/>
          <p:cNvSpPr/>
          <p:nvPr>
            <p:ph idx="15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sposition personnalisée">
  <p:cSld name="4_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Img">
  <p:cSld name="9_Img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3"/>
          <p:cNvSpPr/>
          <p:nvPr>
            <p:ph idx="2" type="pic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3"/>
          <p:cNvSpPr/>
          <p:nvPr>
            <p:ph idx="3" type="pic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23"/>
          <p:cNvSpPr/>
          <p:nvPr>
            <p:ph idx="4" type="pic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3"/>
          <p:cNvSpPr/>
          <p:nvPr>
            <p:ph idx="5" type="pic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23"/>
          <p:cNvSpPr/>
          <p:nvPr>
            <p:ph idx="6" type="media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23"/>
          <p:cNvSpPr/>
          <p:nvPr>
            <p:ph idx="7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23"/>
          <p:cNvSpPr/>
          <p:nvPr>
            <p:ph idx="8" type="pic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Img">
  <p:cSld name="10_Img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4"/>
          <p:cNvSpPr/>
          <p:nvPr>
            <p:ph idx="2" type="pic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4"/>
          <p:cNvSpPr/>
          <p:nvPr>
            <p:ph idx="3" type="pic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4"/>
          <p:cNvSpPr/>
          <p:nvPr>
            <p:ph idx="4" type="pic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24"/>
          <p:cNvSpPr/>
          <p:nvPr>
            <p:ph idx="5" type="pic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24"/>
          <p:cNvSpPr/>
          <p:nvPr>
            <p:ph idx="6" type="media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24"/>
          <p:cNvSpPr/>
          <p:nvPr>
            <p:ph idx="7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Voc_Act_01_4 Vignt+Txt">
  <p:cSld name="5_Voc_Act_01_4 Vignt+T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5"/>
          <p:cNvSpPr/>
          <p:nvPr>
            <p:ph idx="2" type="pic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5"/>
          <p:cNvSpPr/>
          <p:nvPr>
            <p:ph idx="3" type="pic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25"/>
          <p:cNvSpPr/>
          <p:nvPr>
            <p:ph idx="4" type="pic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25"/>
          <p:cNvSpPr/>
          <p:nvPr>
            <p:ph idx="1" type="body"/>
          </p:nvPr>
        </p:nvSpPr>
        <p:spPr>
          <a:xfrm>
            <a:off x="1479323" y="4680000"/>
            <a:ext cx="1980000" cy="50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25"/>
          <p:cNvSpPr/>
          <p:nvPr>
            <p:ph idx="5" type="body"/>
          </p:nvPr>
        </p:nvSpPr>
        <p:spPr>
          <a:xfrm>
            <a:off x="3759312" y="4680000"/>
            <a:ext cx="1980000" cy="50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25"/>
          <p:cNvSpPr/>
          <p:nvPr>
            <p:ph idx="6" type="body"/>
          </p:nvPr>
        </p:nvSpPr>
        <p:spPr>
          <a:xfrm>
            <a:off x="6039301" y="4680000"/>
            <a:ext cx="1980000" cy="50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25"/>
          <p:cNvSpPr/>
          <p:nvPr>
            <p:ph idx="7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Voc_Act_01_4 Vignt+Txt">
  <p:cSld name="4_Voc_Act_01_4 Vignt+T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6"/>
          <p:cNvSpPr/>
          <p:nvPr>
            <p:ph idx="2" type="pic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6"/>
          <p:cNvSpPr/>
          <p:nvPr>
            <p:ph idx="3" type="pic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26"/>
          <p:cNvSpPr/>
          <p:nvPr>
            <p:ph idx="4" type="pic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6"/>
          <p:cNvSpPr/>
          <p:nvPr>
            <p:ph idx="5" type="pic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6"/>
          <p:cNvSpPr/>
          <p:nvPr>
            <p:ph idx="1" type="body"/>
          </p:nvPr>
        </p:nvSpPr>
        <p:spPr>
          <a:xfrm>
            <a:off x="537089" y="4680000"/>
            <a:ext cx="180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26"/>
          <p:cNvSpPr/>
          <p:nvPr>
            <p:ph idx="6" type="body"/>
          </p:nvPr>
        </p:nvSpPr>
        <p:spPr>
          <a:xfrm>
            <a:off x="2559118" y="4680000"/>
            <a:ext cx="180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26"/>
          <p:cNvSpPr/>
          <p:nvPr>
            <p:ph idx="7" type="body"/>
          </p:nvPr>
        </p:nvSpPr>
        <p:spPr>
          <a:xfrm>
            <a:off x="4581147" y="4680000"/>
            <a:ext cx="180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26"/>
          <p:cNvSpPr/>
          <p:nvPr>
            <p:ph idx="8" type="body"/>
          </p:nvPr>
        </p:nvSpPr>
        <p:spPr>
          <a:xfrm>
            <a:off x="6603177" y="4680000"/>
            <a:ext cx="180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26"/>
          <p:cNvSpPr/>
          <p:nvPr>
            <p:ph idx="9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oc_Act_01_4 Vignt+Txt">
  <p:cSld name="3_Voc_Act_01_4 Vignt+T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7"/>
          <p:cNvSpPr/>
          <p:nvPr>
            <p:ph idx="2" type="pic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27"/>
          <p:cNvSpPr/>
          <p:nvPr>
            <p:ph idx="3" type="pic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27"/>
          <p:cNvSpPr/>
          <p:nvPr>
            <p:ph idx="4" type="pic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7"/>
          <p:cNvSpPr/>
          <p:nvPr>
            <p:ph idx="5" type="pic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7"/>
          <p:cNvSpPr/>
          <p:nvPr>
            <p:ph idx="1" type="body"/>
          </p:nvPr>
        </p:nvSpPr>
        <p:spPr>
          <a:xfrm>
            <a:off x="358377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27"/>
          <p:cNvSpPr/>
          <p:nvPr>
            <p:ph idx="6" type="body"/>
          </p:nvPr>
        </p:nvSpPr>
        <p:spPr>
          <a:xfrm>
            <a:off x="2054892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27"/>
          <p:cNvSpPr/>
          <p:nvPr>
            <p:ph idx="7" type="body"/>
          </p:nvPr>
        </p:nvSpPr>
        <p:spPr>
          <a:xfrm>
            <a:off x="3751407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27"/>
          <p:cNvSpPr/>
          <p:nvPr>
            <p:ph idx="8" type="body"/>
          </p:nvPr>
        </p:nvSpPr>
        <p:spPr>
          <a:xfrm>
            <a:off x="5447922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27"/>
          <p:cNvSpPr/>
          <p:nvPr>
            <p:ph idx="9" type="pic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27"/>
          <p:cNvSpPr/>
          <p:nvPr>
            <p:ph idx="13" type="body"/>
          </p:nvPr>
        </p:nvSpPr>
        <p:spPr>
          <a:xfrm>
            <a:off x="7144439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p27"/>
          <p:cNvSpPr/>
          <p:nvPr>
            <p:ph idx="14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Voc_Act_01_5 Vignt+Txt">
  <p:cSld name="5_Voc_Act_01_5 Vignt+T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8"/>
          <p:cNvSpPr/>
          <p:nvPr>
            <p:ph idx="2" type="pic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28"/>
          <p:cNvSpPr/>
          <p:nvPr>
            <p:ph idx="3" type="pic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28"/>
          <p:cNvSpPr/>
          <p:nvPr>
            <p:ph idx="4" type="pic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8"/>
          <p:cNvSpPr/>
          <p:nvPr>
            <p:ph idx="5" type="pic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8"/>
          <p:cNvSpPr/>
          <p:nvPr>
            <p:ph idx="6" type="pic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8"/>
          <p:cNvSpPr/>
          <p:nvPr>
            <p:ph idx="7" type="pic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28"/>
          <p:cNvSpPr/>
          <p:nvPr>
            <p:ph idx="8" type="pic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28"/>
          <p:cNvSpPr/>
          <p:nvPr>
            <p:ph idx="9" type="pic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28"/>
          <p:cNvSpPr/>
          <p:nvPr>
            <p:ph idx="13" type="pic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8"/>
          <p:cNvSpPr/>
          <p:nvPr>
            <p:ph idx="14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oc_Act_01_Mascotte">
  <p:cSld name="3_Voc_Act_01_Mascotte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8612" lvl="0" marL="45720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29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Mascotte">
  <p:cSld name="02_Voc_Act_01_Mascotte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1"/>
          <p:cNvSpPr txBox="1"/>
          <p:nvPr>
            <p:ph idx="1" type="body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8612" lvl="0" marL="45720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31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_Libre">
  <p:cSld name="02_Voc_Act_01__Libre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Dosis Medium"/>
              <a:buNone/>
              <a:defRPr sz="1600">
                <a:solidFill>
                  <a:srgbClr val="A6A6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2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Large Vidéo">
  <p:cSld name="02_Voc_Act_01_Large Vidéo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3"/>
          <p:cNvSpPr/>
          <p:nvPr>
            <p:ph idx="2" type="media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33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isposition personnalisée">
  <p:cSld name="5_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Img">
  <p:cSld name="6_Img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34"/>
          <p:cNvSpPr txBox="1"/>
          <p:nvPr>
            <p:ph idx="1" type="body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8612" lvl="0" marL="45720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34"/>
          <p:cNvSpPr/>
          <p:nvPr>
            <p:ph idx="2" type="pic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34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oc_Act_01_Vid">
  <p:cSld name="3_Voc_Act_01_Vid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5"/>
          <p:cNvSpPr/>
          <p:nvPr>
            <p:ph idx="2" type="media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35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oc_Act_01_Img">
  <p:cSld name="3_Voc_Act_01_Img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6"/>
          <p:cNvSpPr/>
          <p:nvPr>
            <p:ph idx="2" type="pic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36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/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Dosis"/>
              <a:buNone/>
              <a:defRPr b="1" i="0" sz="3600" u="none" cap="none" strike="noStrike">
                <a:solidFill>
                  <a:srgbClr val="565F88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Disposition personnalisée">
  <p:cSld name="22_Disposition personnalisé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"/>
          <p:cNvSpPr txBox="1"/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b="1" i="0" sz="4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8" name="Google Shape;1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2116" y="4063411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19" name="Google Shape;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7"/>
          <p:cNvSpPr txBox="1"/>
          <p:nvPr/>
        </p:nvSpPr>
        <p:spPr>
          <a:xfrm>
            <a:off x="2151983" y="4063411"/>
            <a:ext cx="76335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 DNL</a:t>
            </a:r>
            <a:endParaRPr/>
          </a:p>
        </p:txBody>
      </p:sp>
      <p:sp>
        <p:nvSpPr>
          <p:cNvPr id="21" name="Google Shape;21;p7"/>
          <p:cNvSpPr txBox="1"/>
          <p:nvPr>
            <p:ph idx="1" type="body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7"/>
          <p:cNvSpPr/>
          <p:nvPr>
            <p:ph idx="2" type="pic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2116" y="2559021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24" name="Google Shape;2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7"/>
          <p:cNvSpPr txBox="1"/>
          <p:nvPr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600" u="non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 Révision</a:t>
            </a:r>
            <a:endParaRPr/>
          </a:p>
        </p:txBody>
      </p:sp>
      <p:sp>
        <p:nvSpPr>
          <p:cNvPr id="26" name="Google Shape;26;p7"/>
          <p:cNvSpPr txBox="1"/>
          <p:nvPr>
            <p:ph idx="3" type="body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7"/>
          <p:cNvSpPr/>
          <p:nvPr>
            <p:ph idx="4" type="pic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Disposition personnalisée">
  <p:cSld name="7_Disposition personnalisé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Dosis"/>
              <a:buNone/>
              <a:defRPr b="1" i="0" sz="3600" u="none" cap="none" strike="noStrike">
                <a:solidFill>
                  <a:srgbClr val="565F88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8"/>
          <p:cNvSpPr/>
          <p:nvPr/>
        </p:nvSpPr>
        <p:spPr>
          <a:xfrm>
            <a:off x="4735350" y="5275288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8"/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6</a:t>
            </a:r>
            <a:endParaRPr/>
          </a:p>
        </p:txBody>
      </p:sp>
      <p:sp>
        <p:nvSpPr>
          <p:cNvPr id="32" name="Google Shape;32;p8"/>
          <p:cNvSpPr/>
          <p:nvPr/>
        </p:nvSpPr>
        <p:spPr>
          <a:xfrm>
            <a:off x="628649" y="5275288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8"/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3</a:t>
            </a:r>
            <a:endParaRPr/>
          </a:p>
        </p:txBody>
      </p:sp>
      <p:sp>
        <p:nvSpPr>
          <p:cNvPr id="34" name="Google Shape;34;p8"/>
          <p:cNvSpPr/>
          <p:nvPr/>
        </p:nvSpPr>
        <p:spPr>
          <a:xfrm>
            <a:off x="4735350" y="3734113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5</a:t>
            </a:r>
            <a:endParaRPr/>
          </a:p>
        </p:txBody>
      </p:sp>
      <p:sp>
        <p:nvSpPr>
          <p:cNvPr id="36" name="Google Shape;36;p8"/>
          <p:cNvSpPr/>
          <p:nvPr/>
        </p:nvSpPr>
        <p:spPr>
          <a:xfrm>
            <a:off x="628649" y="3734113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8"/>
          <p:cNvSpPr/>
          <p:nvPr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2</a:t>
            </a:r>
            <a:endParaRPr/>
          </a:p>
        </p:txBody>
      </p:sp>
      <p:sp>
        <p:nvSpPr>
          <p:cNvPr id="38" name="Google Shape;38;p8"/>
          <p:cNvSpPr/>
          <p:nvPr/>
        </p:nvSpPr>
        <p:spPr>
          <a:xfrm>
            <a:off x="4716000" y="2196000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8"/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4</a:t>
            </a:r>
            <a:endParaRPr/>
          </a:p>
        </p:txBody>
      </p:sp>
      <p:sp>
        <p:nvSpPr>
          <p:cNvPr id="40" name="Google Shape;40;p8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Révision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offerte</a:t>
            </a:r>
            <a:endParaRPr/>
          </a:p>
        </p:txBody>
      </p:sp>
      <p:grpSp>
        <p:nvGrpSpPr>
          <p:cNvPr id="41" name="Google Shape;41;p8"/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2" name="Google Shape;42;p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fmla="val 16667" name="adj"/>
              </a:avLst>
            </a:prstGeom>
            <a:solidFill>
              <a:srgbClr val="AEABAB"/>
            </a:solidFill>
            <a:ln cap="flat" cmpd="sng" w="1270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cap="flat" cmpd="sng" w="1270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757575"/>
                  </a:solidFill>
                  <a:latin typeface="Dosis ExtraBold"/>
                  <a:ea typeface="Dosis ExtraBold"/>
                  <a:cs typeface="Dosis ExtraBold"/>
                  <a:sym typeface="Dosis ExtraBold"/>
                </a:rPr>
                <a:t>Séance 1</a:t>
              </a:r>
              <a:endParaRPr/>
            </a:p>
          </p:txBody>
        </p:sp>
      </p:grpSp>
      <p:sp>
        <p:nvSpPr>
          <p:cNvPr id="44" name="Google Shape;44;p8"/>
          <p:cNvSpPr/>
          <p:nvPr>
            <p:ph idx="1" type="body"/>
          </p:nvPr>
        </p:nvSpPr>
        <p:spPr>
          <a:xfrm>
            <a:off x="800611" y="23952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8"/>
          <p:cNvSpPr/>
          <p:nvPr>
            <p:ph idx="2" type="body"/>
          </p:nvPr>
        </p:nvSpPr>
        <p:spPr>
          <a:xfrm>
            <a:off x="4909142" y="23952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8"/>
          <p:cNvSpPr/>
          <p:nvPr>
            <p:ph idx="3" type="body"/>
          </p:nvPr>
        </p:nvSpPr>
        <p:spPr>
          <a:xfrm>
            <a:off x="800611" y="393681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8"/>
          <p:cNvSpPr/>
          <p:nvPr>
            <p:ph idx="4" type="body"/>
          </p:nvPr>
        </p:nvSpPr>
        <p:spPr>
          <a:xfrm>
            <a:off x="4909142" y="393681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8"/>
          <p:cNvSpPr/>
          <p:nvPr>
            <p:ph idx="5" type="body"/>
          </p:nvPr>
        </p:nvSpPr>
        <p:spPr>
          <a:xfrm>
            <a:off x="800611" y="5474576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8"/>
          <p:cNvSpPr/>
          <p:nvPr>
            <p:ph idx="6" type="body"/>
          </p:nvPr>
        </p:nvSpPr>
        <p:spPr>
          <a:xfrm>
            <a:off x="4909142" y="5474576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sposition personnalisée">
  <p:cSld name="14_Disposition personnalisé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b="1" i="0" sz="4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9"/>
          <p:cNvSpPr/>
          <p:nvPr/>
        </p:nvSpPr>
        <p:spPr>
          <a:xfrm>
            <a:off x="612000" y="2196000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1D6EC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8100" rotWithShape="0" algn="tl" dir="2700000" dist="25400">
              <a:srgbClr val="00B0F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9"/>
          <p:cNvSpPr/>
          <p:nvPr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1</a:t>
            </a:r>
            <a:endParaRPr/>
          </a:p>
        </p:txBody>
      </p:sp>
      <p:sp>
        <p:nvSpPr>
          <p:cNvPr id="54" name="Google Shape;54;p9"/>
          <p:cNvSpPr/>
          <p:nvPr>
            <p:ph idx="1" type="body"/>
          </p:nvPr>
        </p:nvSpPr>
        <p:spPr>
          <a:xfrm>
            <a:off x="792000" y="2395639"/>
            <a:ext cx="3420000" cy="792000"/>
          </a:xfrm>
          <a:prstGeom prst="roundRect">
            <a:avLst>
              <a:gd fmla="val 16667" name="adj"/>
            </a:avLst>
          </a:prstGeom>
          <a:solidFill>
            <a:srgbClr val="E6F3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●"/>
              <a:defRPr b="0" i="0" sz="12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9"/>
          <p:cNvSpPr/>
          <p:nvPr/>
        </p:nvSpPr>
        <p:spPr>
          <a:xfrm>
            <a:off x="4716000" y="2196000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9"/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4</a:t>
            </a:r>
            <a:endParaRPr/>
          </a:p>
        </p:txBody>
      </p:sp>
      <p:sp>
        <p:nvSpPr>
          <p:cNvPr id="57" name="Google Shape;57;p9"/>
          <p:cNvSpPr/>
          <p:nvPr>
            <p:ph idx="2" type="body"/>
          </p:nvPr>
        </p:nvSpPr>
        <p:spPr>
          <a:xfrm>
            <a:off x="4896000" y="2395639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/>
          <p:nvPr/>
        </p:nvSpPr>
        <p:spPr>
          <a:xfrm>
            <a:off x="628649" y="3708000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9"/>
          <p:cNvSpPr/>
          <p:nvPr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2</a:t>
            </a:r>
            <a:endParaRPr/>
          </a:p>
        </p:txBody>
      </p:sp>
      <p:sp>
        <p:nvSpPr>
          <p:cNvPr id="60" name="Google Shape;60;p9"/>
          <p:cNvSpPr/>
          <p:nvPr>
            <p:ph idx="3" type="body"/>
          </p:nvPr>
        </p:nvSpPr>
        <p:spPr>
          <a:xfrm>
            <a:off x="808649" y="393681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/>
          <p:nvPr/>
        </p:nvSpPr>
        <p:spPr>
          <a:xfrm>
            <a:off x="628649" y="5275288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9"/>
          <p:cNvSpPr/>
          <p:nvPr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3</a:t>
            </a:r>
            <a:endParaRPr/>
          </a:p>
        </p:txBody>
      </p:sp>
      <p:sp>
        <p:nvSpPr>
          <p:cNvPr id="63" name="Google Shape;63;p9"/>
          <p:cNvSpPr/>
          <p:nvPr>
            <p:ph idx="4" type="body"/>
          </p:nvPr>
        </p:nvSpPr>
        <p:spPr>
          <a:xfrm>
            <a:off x="808649" y="54779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/>
          <p:nvPr/>
        </p:nvSpPr>
        <p:spPr>
          <a:xfrm>
            <a:off x="4735350" y="3734113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9"/>
          <p:cNvSpPr/>
          <p:nvPr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5</a:t>
            </a:r>
            <a:endParaRPr/>
          </a:p>
        </p:txBody>
      </p:sp>
      <p:sp>
        <p:nvSpPr>
          <p:cNvPr id="66" name="Google Shape;66;p9"/>
          <p:cNvSpPr/>
          <p:nvPr>
            <p:ph idx="5" type="body"/>
          </p:nvPr>
        </p:nvSpPr>
        <p:spPr>
          <a:xfrm>
            <a:off x="4915350" y="393681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9"/>
          <p:cNvSpPr/>
          <p:nvPr/>
        </p:nvSpPr>
        <p:spPr>
          <a:xfrm>
            <a:off x="4735350" y="5275288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6</a:t>
            </a:r>
            <a:endParaRPr/>
          </a:p>
        </p:txBody>
      </p:sp>
      <p:sp>
        <p:nvSpPr>
          <p:cNvPr id="69" name="Google Shape;69;p9"/>
          <p:cNvSpPr/>
          <p:nvPr>
            <p:ph idx="6" type="body"/>
          </p:nvPr>
        </p:nvSpPr>
        <p:spPr>
          <a:xfrm>
            <a:off x="4915350" y="54779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Disposition personnalisée">
  <p:cSld name="17_Disposition personnalisé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2138891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/>
          <p:nvPr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 Présentation du Vocabulaire</a:t>
            </a:r>
            <a:endParaRPr/>
          </a:p>
        </p:txBody>
      </p:sp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5126699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75" name="Google Shape;75;p10"/>
          <p:cNvSpPr txBox="1"/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b="1" i="0" sz="4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76" name="Google Shape;7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3643281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77" name="Google Shape;7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 Exploitation du Vocabulaire</a:t>
            </a:r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0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 Travail sur livret</a:t>
            </a:r>
            <a:endParaRPr/>
          </a:p>
        </p:txBody>
      </p:sp>
      <p:sp>
        <p:nvSpPr>
          <p:cNvPr id="81" name="Google Shape;81;p10"/>
          <p:cNvSpPr txBox="1"/>
          <p:nvPr>
            <p:ph idx="1" type="body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0"/>
          <p:cNvSpPr txBox="1"/>
          <p:nvPr>
            <p:ph idx="2" type="body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0"/>
          <p:cNvSpPr/>
          <p:nvPr>
            <p:ph idx="3" type="pic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0"/>
          <p:cNvSpPr/>
          <p:nvPr>
            <p:ph idx="4" type="pic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0"/>
          <p:cNvSpPr/>
          <p:nvPr>
            <p:ph idx="5" type="pic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Disposition personnalisée">
  <p:cSld name="21_Disposition personnalisé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2138891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88" name="Google Shape;8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 txBox="1"/>
          <p:nvPr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 Présentation du Vocabulaire</a:t>
            </a:r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5126699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91" name="Google Shape;91;p11"/>
          <p:cNvSpPr txBox="1"/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b="1" i="0" sz="4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92" name="Google Shape;9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3643281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1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 Exploitation du Vocabulaire</a:t>
            </a:r>
            <a:endParaRPr/>
          </a:p>
        </p:txBody>
      </p:sp>
      <p:pic>
        <p:nvPicPr>
          <p:cNvPr id="95" name="Google Shape;9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 Travail sur livret</a:t>
            </a:r>
            <a:endParaRPr/>
          </a:p>
        </p:txBody>
      </p:sp>
      <p:sp>
        <p:nvSpPr>
          <p:cNvPr id="97" name="Google Shape;97;p11"/>
          <p:cNvSpPr txBox="1"/>
          <p:nvPr>
            <p:ph idx="1" type="body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1"/>
          <p:cNvSpPr txBox="1"/>
          <p:nvPr>
            <p:ph idx="2" type="body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1"/>
          <p:cNvSpPr/>
          <p:nvPr>
            <p:ph idx="3" type="pic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1"/>
          <p:cNvSpPr/>
          <p:nvPr>
            <p:ph idx="4" type="pic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1"/>
          <p:cNvSpPr/>
          <p:nvPr>
            <p:ph idx="5" type="pic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10.jp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18" Type="http://schemas.openxmlformats.org/officeDocument/2006/relationships/theme" Target="../theme/theme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4.xml.rels><?xml version="1.0" encoding="UTF-8" standalone="yes"?><Relationships xmlns="http://schemas.openxmlformats.org/package/2006/relationships"><Relationship Id="rId10" Type="http://schemas.openxmlformats.org/officeDocument/2006/relationships/theme" Target="../theme/theme4.xml"/><Relationship Id="rId1" Type="http://schemas.openxmlformats.org/officeDocument/2006/relationships/image" Target="../media/image10.jp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b="0" i="0" sz="1600" u="none" cap="none" strike="noStrik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26" name="Google Shape;12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5"/>
          <p:cNvSpPr txBox="1"/>
          <p:nvPr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400"/>
              <a:buFont typeface="Dosis"/>
              <a:buNone/>
            </a:pPr>
            <a:r>
              <a:rPr b="1" i="0" lang="fr-FR" sz="1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rPr>
              <a:t>Révision</a:t>
            </a:r>
            <a:endParaRPr/>
          </a:p>
        </p:txBody>
      </p:sp>
      <p:pic>
        <p:nvPicPr>
          <p:cNvPr id="128" name="Google Shape;128;p15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400"/>
              <a:buFont typeface="Dosis"/>
              <a:buNone/>
            </a:pPr>
            <a:r>
              <a:rPr b="1" i="0" lang="fr-FR" sz="1400" u="none" cap="none" strike="noStrike">
                <a:solidFill>
                  <a:srgbClr val="424D7B"/>
                </a:solidFill>
                <a:latin typeface="Dosis"/>
                <a:ea typeface="Dosis"/>
                <a:cs typeface="Dosis"/>
                <a:sym typeface="Dosis"/>
              </a:rPr>
              <a:t>DNL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b="0" i="0" sz="1600" u="none" cap="none" strike="noStrik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35" name="Google Shape;235;p30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/>
          <p:nvPr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400"/>
              <a:buFont typeface="Dosis"/>
              <a:buNone/>
            </a:pPr>
            <a:r>
              <a:rPr b="1" i="0" lang="fr-FR" sz="1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rPr>
              <a:t>Révision</a:t>
            </a:r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400"/>
              <a:buFont typeface="Dosis"/>
              <a:buNone/>
            </a:pPr>
            <a:r>
              <a:rPr b="1" i="0" lang="fr-FR" sz="1400" u="none" cap="none" strike="noStrike">
                <a:solidFill>
                  <a:srgbClr val="424D7B"/>
                </a:solidFill>
                <a:latin typeface="Dosis"/>
                <a:ea typeface="Dosis"/>
                <a:cs typeface="Dosis"/>
                <a:sym typeface="Dosis"/>
              </a:rPr>
              <a:t>DNL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8.png"/><Relationship Id="rId4" Type="http://schemas.openxmlformats.org/officeDocument/2006/relationships/image" Target="../media/image57.png"/><Relationship Id="rId5" Type="http://schemas.openxmlformats.org/officeDocument/2006/relationships/image" Target="../media/image2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Relationship Id="rId4" Type="http://schemas.openxmlformats.org/officeDocument/2006/relationships/image" Target="../media/image4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Relationship Id="rId4" Type="http://schemas.openxmlformats.org/officeDocument/2006/relationships/image" Target="../media/image5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4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0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0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0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0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0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4.png"/><Relationship Id="rId4" Type="http://schemas.openxmlformats.org/officeDocument/2006/relationships/image" Target="../media/image31.png"/><Relationship Id="rId5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4005" y="6027720"/>
            <a:ext cx="1236081" cy="36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2863" y="6101541"/>
            <a:ext cx="1185213" cy="29320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/>
        </p:nvSpPr>
        <p:spPr>
          <a:xfrm>
            <a:off x="2792628" y="6112676"/>
            <a:ext cx="111212" cy="261610"/>
          </a:xfrm>
          <a:prstGeom prst="rect">
            <a:avLst/>
          </a:prstGeom>
          <a:solidFill>
            <a:srgbClr val="A1A6B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3AD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8083A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71" name="Google Shape;271;p37"/>
          <p:cNvSpPr txBox="1"/>
          <p:nvPr/>
        </p:nvSpPr>
        <p:spPr>
          <a:xfrm>
            <a:off x="7871103" y="6084547"/>
            <a:ext cx="111212" cy="261610"/>
          </a:xfrm>
          <a:prstGeom prst="rect">
            <a:avLst/>
          </a:prstGeom>
          <a:solidFill>
            <a:srgbClr val="2DC7D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272" name="Google Shape;27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1347" y="6101153"/>
            <a:ext cx="1185213" cy="29320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 txBox="1"/>
          <p:nvPr/>
        </p:nvSpPr>
        <p:spPr>
          <a:xfrm>
            <a:off x="4031112" y="6112288"/>
            <a:ext cx="111212" cy="261610"/>
          </a:xfrm>
          <a:prstGeom prst="rect">
            <a:avLst/>
          </a:prstGeom>
          <a:solidFill>
            <a:srgbClr val="A1A6B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3AD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8083AD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pic>
        <p:nvPicPr>
          <p:cNvPr id="274" name="Google Shape;27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0069" y="6084547"/>
            <a:ext cx="1185213" cy="29320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7"/>
          <p:cNvSpPr txBox="1"/>
          <p:nvPr/>
        </p:nvSpPr>
        <p:spPr>
          <a:xfrm>
            <a:off x="5349834" y="6095682"/>
            <a:ext cx="111212" cy="261610"/>
          </a:xfrm>
          <a:prstGeom prst="rect">
            <a:avLst/>
          </a:prstGeom>
          <a:solidFill>
            <a:srgbClr val="A1A6B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3AD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8083AD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pic>
        <p:nvPicPr>
          <p:cNvPr id="276" name="Google Shape;27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5521" y="6095682"/>
            <a:ext cx="1185213" cy="29320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6615286" y="6106817"/>
            <a:ext cx="111212" cy="261610"/>
          </a:xfrm>
          <a:prstGeom prst="rect">
            <a:avLst/>
          </a:prstGeom>
          <a:solidFill>
            <a:srgbClr val="A1A6B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3AD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8083AD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descr="Une image contenant texte, capture d’écran, dessin humoristique&#10;&#10;Le contenu généré par l’IA peut être incorrect." id="278" name="Google Shape;278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26" y="0"/>
            <a:ext cx="91147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apture d’écran, dessin humoristique&#10;&#10;Le contenu généré par l’IA peut être incorrect." id="279" name="Google Shape;279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226" y="0"/>
            <a:ext cx="91147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apture d’écran, dessin humoristique&#10;&#10;Le contenu généré par l’IA peut être incorrect." id="280" name="Google Shape;280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224" y="13689"/>
            <a:ext cx="908554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lire la question et y répondre ? </a:t>
            </a:r>
            <a:endParaRPr/>
          </a:p>
        </p:txBody>
      </p:sp>
      <p:sp>
        <p:nvSpPr>
          <p:cNvPr id="402" name="Google Shape;402;p46"/>
          <p:cNvSpPr txBox="1"/>
          <p:nvPr/>
        </p:nvSpPr>
        <p:spPr>
          <a:xfrm>
            <a:off x="2115451" y="2234003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Dosis"/>
              <a:buNone/>
            </a:pPr>
            <a:r>
              <a:rPr b="1" i="0" lang="fr-FR" sz="2400" u="none" cap="none" strike="noStrike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Comment l’épicière accueille les gens ? </a:t>
            </a:r>
            <a:endParaRPr/>
          </a:p>
        </p:txBody>
      </p:sp>
      <p:sp>
        <p:nvSpPr>
          <p:cNvPr id="403" name="Google Shape;403;p46"/>
          <p:cNvSpPr txBox="1"/>
          <p:nvPr/>
        </p:nvSpPr>
        <p:spPr>
          <a:xfrm>
            <a:off x="973096" y="3316486"/>
            <a:ext cx="7278611" cy="206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Dans notre ville, la place principale est très animée le matin. Beaucoup de gens vont à l’épicerie de madame Aïcha pour acheter ce dont ils ont besoin. L’épicière accueille tout le monde avec un grand sourire.</a:t>
            </a:r>
            <a:endParaRPr/>
          </a:p>
        </p:txBody>
      </p:sp>
      <p:pic>
        <p:nvPicPr>
          <p:cNvPr id="404" name="Google Shape;40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L’épicière accueille </a:t>
            </a:r>
            <a:r>
              <a:rPr lang="fr-FR">
                <a:solidFill>
                  <a:srgbClr val="595959"/>
                </a:solidFill>
              </a:rPr>
              <a:t>les gens avec un grand sourire.</a:t>
            </a:r>
            <a:endParaRPr>
              <a:solidFill>
                <a:srgbClr val="59595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grpSp>
        <p:nvGrpSpPr>
          <p:cNvPr id="410" name="Google Shape;410;p47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11" name="Google Shape;411;p47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12" name="Google Shape;412;p47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p47"/>
          <p:cNvSpPr txBox="1"/>
          <p:nvPr/>
        </p:nvSpPr>
        <p:spPr>
          <a:xfrm>
            <a:off x="2115451" y="2234003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Dosis"/>
              <a:buNone/>
            </a:pPr>
            <a:r>
              <a:rPr b="1" i="0" lang="fr-FR" sz="2400" u="none" cap="none" strike="noStrike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Comment l’épicière accueille les gens ? </a:t>
            </a:r>
            <a:endParaRPr/>
          </a:p>
        </p:txBody>
      </p:sp>
      <p:sp>
        <p:nvSpPr>
          <p:cNvPr id="414" name="Google Shape;414;p47"/>
          <p:cNvSpPr txBox="1"/>
          <p:nvPr/>
        </p:nvSpPr>
        <p:spPr>
          <a:xfrm>
            <a:off x="973096" y="3316486"/>
            <a:ext cx="7278611" cy="206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Dans notre ville, la place principale est très animée le matin. Beaucoup de gens vont à l’épicerie de madame Aïcha pour acheter ce dont ils ont besoin. </a:t>
            </a:r>
            <a:r>
              <a:rPr b="0" i="0" lang="fr-FR" sz="2200" u="none" cap="none" strike="noStrike">
                <a:solidFill>
                  <a:srgbClr val="424D7B"/>
                </a:solidFill>
                <a:latin typeface="Dosis Medium"/>
                <a:ea typeface="Dosis Medium"/>
                <a:cs typeface="Dosis Medium"/>
                <a:sym typeface="Dosis Medium"/>
              </a:rPr>
              <a:t>L’épicière accueille tout le monde </a:t>
            </a:r>
            <a:r>
              <a:rPr b="1" i="0" lang="fr-FR" sz="2200" u="none" cap="none" strike="noStrike">
                <a:solidFill>
                  <a:srgbClr val="C00000"/>
                </a:solidFill>
                <a:latin typeface="Dosis Medium"/>
                <a:ea typeface="Dosis Medium"/>
                <a:cs typeface="Dosis Medium"/>
                <a:sym typeface="Dosis Medium"/>
              </a:rPr>
              <a:t>avec un grand sourire.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</a:t>
            </a:r>
            <a:r>
              <a:rPr lang="fr-FR">
                <a:solidFill>
                  <a:srgbClr val="595959"/>
                </a:solidFill>
              </a:rPr>
              <a:t>e ce paragraphe ? </a:t>
            </a:r>
            <a:endParaRPr>
              <a:solidFill>
                <a:srgbClr val="59595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420" name="Google Shape;420;p48"/>
          <p:cNvSpPr txBox="1"/>
          <p:nvPr/>
        </p:nvSpPr>
        <p:spPr>
          <a:xfrm>
            <a:off x="973096" y="3316486"/>
            <a:ext cx="7278611" cy="206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Mon frère et moi, nous y allons chaque jour après l’école pour acheter du lait et des biscuits. Mon père y va le samedi pour acheter du riz et du sucre. L’épicerie n’est pas très grande, mais on y trouve des fruits, du fromage et du savon.</a:t>
            </a:r>
            <a:endParaRPr/>
          </a:p>
        </p:txBody>
      </p:sp>
      <p:pic>
        <p:nvPicPr>
          <p:cNvPr id="421" name="Google Shape;42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expliquer ce paragraphe dans votre langue ? </a:t>
            </a:r>
            <a:endParaRPr/>
          </a:p>
        </p:txBody>
      </p:sp>
      <p:sp>
        <p:nvSpPr>
          <p:cNvPr id="427" name="Google Shape;427;p49"/>
          <p:cNvSpPr txBox="1"/>
          <p:nvPr/>
        </p:nvSpPr>
        <p:spPr>
          <a:xfrm>
            <a:off x="973096" y="3316486"/>
            <a:ext cx="7278611" cy="206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Mon frère et moi, nous y allons chaque jour après l’école pour acheter du lait et des biscuits. Mon père y va le samedi pour acheter du riz et du sucre. L’épicerie n’est pas très grande, mais on y trouve des fruits, du fromage et du savon.</a:t>
            </a:r>
            <a:endParaRPr/>
          </a:p>
        </p:txBody>
      </p:sp>
      <p:pic>
        <p:nvPicPr>
          <p:cNvPr id="428" name="Google Shape;42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lire la question et y répondre ? </a:t>
            </a:r>
            <a:endParaRPr/>
          </a:p>
        </p:txBody>
      </p:sp>
      <p:sp>
        <p:nvSpPr>
          <p:cNvPr id="434" name="Google Shape;434;p50"/>
          <p:cNvSpPr txBox="1"/>
          <p:nvPr/>
        </p:nvSpPr>
        <p:spPr>
          <a:xfrm>
            <a:off x="2212035" y="2234003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Dosis"/>
              <a:buNone/>
            </a:pPr>
            <a:r>
              <a:rPr b="1" i="0" lang="fr-FR" sz="2400" u="none" cap="none" strike="noStrike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Qu’est-ce qu’on trouve à l’épicerie ?</a:t>
            </a:r>
            <a:endParaRPr/>
          </a:p>
        </p:txBody>
      </p:sp>
      <p:sp>
        <p:nvSpPr>
          <p:cNvPr id="435" name="Google Shape;435;p50"/>
          <p:cNvSpPr txBox="1"/>
          <p:nvPr/>
        </p:nvSpPr>
        <p:spPr>
          <a:xfrm>
            <a:off x="973096" y="3316486"/>
            <a:ext cx="7278611" cy="206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Mon frère et moi, nous y allons chaque jour après l’école pour acheter du lait et des biscuits. Mon père y va le samedi pour acheter du riz et du sucre. L’épicerie n’est pas très grande, mais on y trouve des fruits, du fromage et du savon.</a:t>
            </a:r>
            <a:endParaRPr/>
          </a:p>
        </p:txBody>
      </p:sp>
      <p:pic>
        <p:nvPicPr>
          <p:cNvPr id="436" name="Google Shape;43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76431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51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42" name="Google Shape;442;p51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43" name="Google Shape;443;p51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44" name="Google Shape;444;p51"/>
          <p:cNvSpPr txBox="1"/>
          <p:nvPr/>
        </p:nvSpPr>
        <p:spPr>
          <a:xfrm>
            <a:off x="1572967" y="777795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b="0" i="0" lang="fr-FR" sz="1600" u="none" cap="none" strike="noStrike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A l’épicerie,  trouve des fruits, du fromage et du savon.</a:t>
            </a:r>
            <a:endParaRPr/>
          </a:p>
        </p:txBody>
      </p:sp>
      <p:sp>
        <p:nvSpPr>
          <p:cNvPr id="445" name="Google Shape;445;p51"/>
          <p:cNvSpPr txBox="1"/>
          <p:nvPr/>
        </p:nvSpPr>
        <p:spPr>
          <a:xfrm>
            <a:off x="2212035" y="2234003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Dosis"/>
              <a:buNone/>
            </a:pPr>
            <a:r>
              <a:rPr b="1" i="0" lang="fr-FR" sz="2400" u="none" cap="none" strike="noStrike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Qu’est-ce qu’on trouve à l’épicerie ?</a:t>
            </a:r>
            <a:endParaRPr/>
          </a:p>
        </p:txBody>
      </p:sp>
      <p:sp>
        <p:nvSpPr>
          <p:cNvPr id="446" name="Google Shape;446;p51"/>
          <p:cNvSpPr txBox="1"/>
          <p:nvPr/>
        </p:nvSpPr>
        <p:spPr>
          <a:xfrm>
            <a:off x="973096" y="3316486"/>
            <a:ext cx="7278611" cy="206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Mon frère et moi, nous y allons chaque jour après l’école pour acheter du lait et des biscuits. Mon père y va le samedi pour acheter du riz et du sucre. L’épicerie n’est pas très grande, mais </a:t>
            </a:r>
            <a:r>
              <a:rPr b="1" i="0" lang="fr-FR" sz="2200" u="none" cap="none" strike="noStrike">
                <a:solidFill>
                  <a:srgbClr val="C00000"/>
                </a:solidFill>
                <a:latin typeface="Dosis Medium"/>
                <a:ea typeface="Dosis Medium"/>
                <a:cs typeface="Dosis Medium"/>
                <a:sym typeface="Dosis Medium"/>
              </a:rPr>
              <a:t>on y trouve des fruits, du fromage et du savon.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</a:t>
            </a:r>
            <a:r>
              <a:rPr lang="fr-FR">
                <a:solidFill>
                  <a:srgbClr val="595959"/>
                </a:solidFill>
              </a:rPr>
              <a:t>e ce paragraphe ? </a:t>
            </a:r>
            <a:endParaRPr>
              <a:solidFill>
                <a:srgbClr val="59595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452" name="Google Shape;452;p52"/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Elle se trouve en face de la boulangerie. Et où va ma mère quand elle a besoin d’oignons ou de pommes ? Elle va à l’épicerie de madame Aïcha, bien sûr !</a:t>
            </a:r>
            <a:endParaRPr/>
          </a:p>
        </p:txBody>
      </p:sp>
      <p:pic>
        <p:nvPicPr>
          <p:cNvPr id="453" name="Google Shape;45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expliquer ce paragraphe dans votre langue ? </a:t>
            </a:r>
            <a:endParaRPr/>
          </a:p>
        </p:txBody>
      </p:sp>
      <p:sp>
        <p:nvSpPr>
          <p:cNvPr id="459" name="Google Shape;459;p53"/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Elle se trouve en face de la boulangerie. Et où va ma mère quand elle a besoin d’oignons ou de pommes ? Elle va à l’épicerie de madame Aïcha, bien sûr !</a:t>
            </a:r>
            <a:endParaRPr/>
          </a:p>
        </p:txBody>
      </p:sp>
      <p:pic>
        <p:nvPicPr>
          <p:cNvPr id="460" name="Google Shape;46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lire la question et y répondre ? </a:t>
            </a:r>
            <a:endParaRPr/>
          </a:p>
        </p:txBody>
      </p:sp>
      <p:sp>
        <p:nvSpPr>
          <p:cNvPr id="466" name="Google Shape;466;p54"/>
          <p:cNvSpPr txBox="1"/>
          <p:nvPr/>
        </p:nvSpPr>
        <p:spPr>
          <a:xfrm>
            <a:off x="2990969" y="2188884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Dosis"/>
              <a:buNone/>
            </a:pPr>
            <a:r>
              <a:rPr b="1" i="0" lang="fr-FR" sz="2400" u="none" cap="none" strike="noStrike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Comment s’appelle l’épicière ?</a:t>
            </a:r>
            <a:endParaRPr/>
          </a:p>
        </p:txBody>
      </p:sp>
      <p:sp>
        <p:nvSpPr>
          <p:cNvPr id="467" name="Google Shape;467;p54"/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Elle se trouve en face de la boulangerie. Et où va ma mère quand elle a besoin d’oignons ou de pommes ? Elle va à l’épicerie de madame Aïcha, bien sûr !</a:t>
            </a:r>
            <a:endParaRPr/>
          </a:p>
        </p:txBody>
      </p:sp>
      <p:pic>
        <p:nvPicPr>
          <p:cNvPr id="468" name="Google Shape;46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5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74" name="Google Shape;474;p55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75" name="Google Shape;475;p55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55"/>
          <p:cNvSpPr txBox="1"/>
          <p:nvPr/>
        </p:nvSpPr>
        <p:spPr>
          <a:xfrm>
            <a:off x="1572967" y="777795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b="0" i="0" lang="fr-FR" sz="1600" u="none" cap="none" strike="noStrike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 L’épicière s’appelle Aicha.</a:t>
            </a:r>
            <a:endParaRPr/>
          </a:p>
        </p:txBody>
      </p:sp>
      <p:sp>
        <p:nvSpPr>
          <p:cNvPr id="477" name="Google Shape;477;p55"/>
          <p:cNvSpPr txBox="1"/>
          <p:nvPr/>
        </p:nvSpPr>
        <p:spPr>
          <a:xfrm>
            <a:off x="2990969" y="2188884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Dosis"/>
              <a:buNone/>
            </a:pPr>
            <a:r>
              <a:rPr b="1" i="0" lang="fr-FR" sz="2400" u="none" cap="none" strike="noStrike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Comment s’appelle l’épicière ?</a:t>
            </a:r>
            <a:endParaRPr/>
          </a:p>
        </p:txBody>
      </p:sp>
      <p:sp>
        <p:nvSpPr>
          <p:cNvPr id="478" name="Google Shape;478;p55"/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Elle se trouve en face de la boulangerie. Et où va ma mère quand elle a besoin d’oignons ou de pommes ? Elle va à l’épicerie de </a:t>
            </a:r>
            <a:r>
              <a:rPr b="1" i="0" lang="fr-FR" sz="2200" u="none" cap="none" strike="noStrike">
                <a:solidFill>
                  <a:srgbClr val="C00000"/>
                </a:solidFill>
                <a:latin typeface="Dosis Medium"/>
                <a:ea typeface="Dosis Medium"/>
                <a:cs typeface="Dosis Medium"/>
                <a:sym typeface="Dosis Medium"/>
              </a:rPr>
              <a:t>madame Aïcha</a:t>
            </a: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, bien sûr !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/>
          <p:nvPr/>
        </p:nvSpPr>
        <p:spPr>
          <a:xfrm>
            <a:off x="4870382" y="2369548"/>
            <a:ext cx="3732659" cy="597427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8"/>
          <p:cNvSpPr/>
          <p:nvPr/>
        </p:nvSpPr>
        <p:spPr>
          <a:xfrm>
            <a:off x="413887" y="2387067"/>
            <a:ext cx="4129238" cy="597427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8"/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fmla="val 7549" name="adj"/>
            </a:avLst>
          </a:prstGeom>
          <a:solidFill>
            <a:schemeClr val="lt1"/>
          </a:solidFill>
          <a:ln cap="flat" cmpd="sng" w="190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8"/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fmla="val 8768" name="adj"/>
            </a:avLst>
          </a:prstGeom>
          <a:solidFill>
            <a:schemeClr val="lt1"/>
          </a:solidFill>
          <a:ln cap="flat" cmpd="sng" w="190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8"/>
          <p:cNvSpPr txBox="1"/>
          <p:nvPr>
            <p:ph type="title"/>
          </p:nvPr>
        </p:nvSpPr>
        <p:spPr>
          <a:xfrm>
            <a:off x="676775" y="1390533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A4"/>
              </a:buClr>
              <a:buSzPts val="3200"/>
              <a:buFont typeface="Dosis"/>
              <a:buNone/>
            </a:pPr>
            <a:r>
              <a:rPr lang="fr-FR" sz="3200">
                <a:solidFill>
                  <a:srgbClr val="00ACA4"/>
                </a:solidFill>
              </a:rPr>
              <a:t>Pictogrammes</a:t>
            </a:r>
            <a:endParaRPr/>
          </a:p>
        </p:txBody>
      </p:sp>
      <p:pic>
        <p:nvPicPr>
          <p:cNvPr id="291" name="Google Shape;29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576" y="3078508"/>
            <a:ext cx="1486736" cy="1384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apture d’écran, Graphique, Bleu électrique, conception&#10;&#10;Le contenu généré par l’IA peut être incorrect." id="292" name="Google Shape;292;p38"/>
          <p:cNvPicPr preferRelativeResize="0"/>
          <p:nvPr/>
        </p:nvPicPr>
        <p:blipFill rotWithShape="1">
          <a:blip r:embed="rId4">
            <a:alphaModFix/>
          </a:blip>
          <a:srcRect b="15661" l="0" r="0" t="18025"/>
          <a:stretch/>
        </p:blipFill>
        <p:spPr>
          <a:xfrm>
            <a:off x="5200940" y="3286180"/>
            <a:ext cx="1577821" cy="104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 rotWithShape="1">
          <a:blip r:embed="rId5">
            <a:alphaModFix/>
          </a:blip>
          <a:srcRect b="11326" l="0" r="1593" t="0"/>
          <a:stretch/>
        </p:blipFill>
        <p:spPr>
          <a:xfrm>
            <a:off x="2810222" y="3216327"/>
            <a:ext cx="1393969" cy="12560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4" name="Google Shape;294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44521" y="3436723"/>
            <a:ext cx="1060039" cy="62277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8"/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osis"/>
              <a:buNone/>
            </a:pPr>
            <a:r>
              <a:rPr b="1" i="0" lang="fr-FR" sz="20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L’enseignant parle </a:t>
            </a:r>
            <a:endParaRPr/>
          </a:p>
        </p:txBody>
      </p:sp>
      <p:sp>
        <p:nvSpPr>
          <p:cNvPr id="296" name="Google Shape;296;p38"/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Dosis"/>
              <a:buNone/>
            </a:pPr>
            <a:r>
              <a:rPr b="1" i="0" lang="fr-FR" sz="20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Diffusion d’un média</a:t>
            </a:r>
            <a:endParaRPr/>
          </a:p>
        </p:txBody>
      </p:sp>
      <p:sp>
        <p:nvSpPr>
          <p:cNvPr id="297" name="Google Shape;297;p38"/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800"/>
              <a:buFont typeface="Calibri"/>
              <a:buNone/>
            </a:pPr>
            <a:r>
              <a:rPr b="1" i="0" lang="fr-FR" sz="1800" u="none" cap="none" strike="noStrike">
                <a:solidFill>
                  <a:srgbClr val="424D7B"/>
                </a:solidFill>
                <a:latin typeface="Calibri"/>
                <a:ea typeface="Calibri"/>
                <a:cs typeface="Calibri"/>
                <a:sym typeface="Calibri"/>
              </a:rPr>
              <a:t>Expliquer, donner une consigne </a:t>
            </a:r>
            <a:endParaRPr/>
          </a:p>
        </p:txBody>
      </p:sp>
      <p:sp>
        <p:nvSpPr>
          <p:cNvPr id="298" name="Google Shape;298;p38"/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800"/>
              <a:buFont typeface="Calibri"/>
              <a:buNone/>
            </a:pPr>
            <a:r>
              <a:rPr b="1" i="0" lang="fr-FR" sz="1800" u="none" cap="none" strike="noStrike">
                <a:solidFill>
                  <a:srgbClr val="424D7B"/>
                </a:solidFill>
                <a:latin typeface="Calibri"/>
                <a:ea typeface="Calibri"/>
                <a:cs typeface="Calibri"/>
                <a:sym typeface="Calibri"/>
              </a:rPr>
              <a:t>Média en cours de diffusion</a:t>
            </a:r>
            <a:endParaRPr/>
          </a:p>
        </p:txBody>
      </p:sp>
      <p:sp>
        <p:nvSpPr>
          <p:cNvPr id="299" name="Google Shape;299;p38"/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800"/>
              <a:buFont typeface="Calibri"/>
              <a:buNone/>
            </a:pPr>
            <a:r>
              <a:rPr b="1" i="0" lang="fr-FR" sz="1800" u="none" cap="none" strike="noStrike">
                <a:solidFill>
                  <a:srgbClr val="424D7B"/>
                </a:solidFill>
                <a:latin typeface="Calibri"/>
                <a:ea typeface="Calibri"/>
                <a:cs typeface="Calibri"/>
                <a:sym typeface="Calibri"/>
              </a:rPr>
              <a:t>Désigner un élève</a:t>
            </a:r>
            <a:endParaRPr/>
          </a:p>
        </p:txBody>
      </p:sp>
      <p:sp>
        <p:nvSpPr>
          <p:cNvPr id="300" name="Google Shape;300;p38"/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800"/>
              <a:buFont typeface="Calibri"/>
              <a:buNone/>
            </a:pPr>
            <a:r>
              <a:rPr b="1" i="0" lang="fr-FR" sz="1800" u="none" cap="none" strike="noStrike">
                <a:solidFill>
                  <a:srgbClr val="424D7B"/>
                </a:solidFill>
                <a:latin typeface="Calibri"/>
                <a:ea typeface="Calibri"/>
                <a:cs typeface="Calibri"/>
                <a:sym typeface="Calibri"/>
              </a:rPr>
              <a:t>Fin du média. Passer au slide suivant</a:t>
            </a:r>
            <a:endParaRPr/>
          </a:p>
        </p:txBody>
      </p:sp>
      <p:grpSp>
        <p:nvGrpSpPr>
          <p:cNvPr id="301" name="Google Shape;301;p38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02" name="Google Shape;302;p3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38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 (e)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5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84" name="Google Shape;484;p5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85" name="Google Shape;485;p5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86" name="Google Shape;486;p5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Prenez vos cahiers.</a:t>
            </a:r>
            <a:endParaRPr/>
          </a:p>
        </p:txBody>
      </p:sp>
      <p:pic>
        <p:nvPicPr>
          <p:cNvPr id="487" name="Google Shape;487;p56"/>
          <p:cNvPicPr preferRelativeResize="0"/>
          <p:nvPr/>
        </p:nvPicPr>
        <p:blipFill rotWithShape="1">
          <a:blip r:embed="rId5">
            <a:alphaModFix/>
          </a:blip>
          <a:srcRect b="15929" l="4526" r="3992" t="16702"/>
          <a:stretch/>
        </p:blipFill>
        <p:spPr>
          <a:xfrm>
            <a:off x="2440917" y="2223436"/>
            <a:ext cx="4397832" cy="3238624"/>
          </a:xfrm>
          <a:prstGeom prst="roundRect">
            <a:avLst>
              <a:gd fmla="val 6988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7"/>
          <p:cNvSpPr/>
          <p:nvPr/>
        </p:nvSpPr>
        <p:spPr>
          <a:xfrm>
            <a:off x="4678248" y="5046212"/>
            <a:ext cx="2414920" cy="76815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7"/>
          <p:cNvSpPr/>
          <p:nvPr/>
        </p:nvSpPr>
        <p:spPr>
          <a:xfrm>
            <a:off x="3374164" y="3979594"/>
            <a:ext cx="4913187" cy="76815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57"/>
          <p:cNvSpPr/>
          <p:nvPr/>
        </p:nvSpPr>
        <p:spPr>
          <a:xfrm>
            <a:off x="7000563" y="2872070"/>
            <a:ext cx="1412937" cy="76815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57"/>
          <p:cNvSpPr/>
          <p:nvPr/>
        </p:nvSpPr>
        <p:spPr>
          <a:xfrm>
            <a:off x="3551723" y="2860574"/>
            <a:ext cx="3214838" cy="768151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5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Ecrivez un paragraphe correct avec le verbe j’irai. Vous pouvez utiliser ces mots.  </a:t>
            </a:r>
            <a:endParaRPr/>
          </a:p>
        </p:txBody>
      </p:sp>
      <p:grpSp>
        <p:nvGrpSpPr>
          <p:cNvPr id="497" name="Google Shape;497;p57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98" name="Google Shape;498;p57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99" name="Google Shape;499;p57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500" name="Google Shape;500;p57"/>
          <p:cNvSpPr txBox="1"/>
          <p:nvPr/>
        </p:nvSpPr>
        <p:spPr>
          <a:xfrm>
            <a:off x="3285849" y="2961221"/>
            <a:ext cx="544828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3200"/>
              <a:buFont typeface="Dosis"/>
              <a:buNone/>
            </a:pPr>
            <a:r>
              <a:rPr b="1" i="0" lang="fr-FR" sz="3200" u="none" cap="none" strike="noStrike">
                <a:solidFill>
                  <a:srgbClr val="106585"/>
                </a:solidFill>
                <a:latin typeface="Dosis"/>
                <a:ea typeface="Dosis"/>
                <a:cs typeface="Dosis"/>
                <a:sym typeface="Dosis"/>
              </a:rPr>
              <a:t>cet après-midi         parc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3200"/>
              <a:buFont typeface="Dosis"/>
              <a:buNone/>
            </a:pPr>
            <a:r>
              <a:rPr b="1" i="0" lang="fr-FR" sz="3200" u="none" cap="none" strike="noStrike">
                <a:solidFill>
                  <a:srgbClr val="106585"/>
                </a:solidFill>
                <a:latin typeface="Dosis"/>
                <a:ea typeface="Dosis"/>
                <a:cs typeface="Dosis"/>
                <a:sym typeface="Dosis"/>
              </a:rPr>
              <a:t>jouer avec mes amis         </a:t>
            </a:r>
            <a:endParaRPr/>
          </a:p>
        </p:txBody>
      </p:sp>
      <p:sp>
        <p:nvSpPr>
          <p:cNvPr id="501" name="Google Shape;501;p57"/>
          <p:cNvSpPr txBox="1"/>
          <p:nvPr/>
        </p:nvSpPr>
        <p:spPr>
          <a:xfrm>
            <a:off x="676084" y="3357632"/>
            <a:ext cx="173797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J’irai</a:t>
            </a:r>
            <a:endParaRPr/>
          </a:p>
        </p:txBody>
      </p:sp>
      <p:sp>
        <p:nvSpPr>
          <p:cNvPr id="502" name="Google Shape;502;p57"/>
          <p:cNvSpPr txBox="1"/>
          <p:nvPr/>
        </p:nvSpPr>
        <p:spPr>
          <a:xfrm>
            <a:off x="4941584" y="5098614"/>
            <a:ext cx="196355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3200"/>
              <a:buFont typeface="Dosis"/>
              <a:buNone/>
            </a:pPr>
            <a:r>
              <a:rPr b="1" i="0" lang="fr-FR" sz="3200" u="none" cap="none" strike="noStrike">
                <a:solidFill>
                  <a:srgbClr val="106585"/>
                </a:solidFill>
                <a:latin typeface="Dosis"/>
                <a:ea typeface="Dosis"/>
                <a:cs typeface="Dosis"/>
                <a:sym typeface="Dosis"/>
              </a:rPr>
              <a:t>en face de 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8"/>
          <p:cNvSpPr/>
          <p:nvPr>
            <p:ph idx="2" type="pic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</p:sp>
      <p:sp>
        <p:nvSpPr>
          <p:cNvPr id="510" name="Google Shape;510;p58"/>
          <p:cNvSpPr/>
          <p:nvPr>
            <p:ph idx="3" type="media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3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8"/>
          <p:cNvSpPr/>
          <p:nvPr>
            <p:ph idx="4" type="media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3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son paragraphe ?</a:t>
            </a:r>
            <a:endParaRPr/>
          </a:p>
        </p:txBody>
      </p:sp>
      <p:pic>
        <p:nvPicPr>
          <p:cNvPr id="517" name="Google Shape;517;p59"/>
          <p:cNvPicPr preferRelativeResize="0"/>
          <p:nvPr/>
        </p:nvPicPr>
        <p:blipFill rotWithShape="1">
          <a:blip r:embed="rId3">
            <a:alphaModFix/>
          </a:blip>
          <a:srcRect b="0" l="6010" r="49961" t="4889"/>
          <a:stretch/>
        </p:blipFill>
        <p:spPr>
          <a:xfrm>
            <a:off x="3214838" y="2175310"/>
            <a:ext cx="2184935" cy="3146659"/>
          </a:xfrm>
          <a:prstGeom prst="roundRect">
            <a:avLst>
              <a:gd fmla="val 34587" name="adj"/>
            </a:avLst>
          </a:prstGeom>
          <a:noFill/>
          <a:ln>
            <a:noFill/>
          </a:ln>
        </p:spPr>
      </p:pic>
      <p:pic>
        <p:nvPicPr>
          <p:cNvPr id="518" name="Google Shape;51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Voici un exemple de paragraphe correct.  Qui veut lire ?</a:t>
            </a:r>
            <a:endParaRPr/>
          </a:p>
        </p:txBody>
      </p:sp>
      <p:sp>
        <p:nvSpPr>
          <p:cNvPr id="524" name="Google Shape;524;p60"/>
          <p:cNvSpPr txBox="1"/>
          <p:nvPr/>
        </p:nvSpPr>
        <p:spPr>
          <a:xfrm>
            <a:off x="1855630" y="2651770"/>
            <a:ext cx="5890739" cy="19505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Dosis"/>
              <a:buNone/>
            </a:pPr>
            <a:r>
              <a:rPr b="1" i="0" lang="fr-FR" sz="2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Cet après-midi, j’irai au parc pour jouer avec mes amis. Le parc se trouve en face de la poste.</a:t>
            </a:r>
            <a:endParaRPr/>
          </a:p>
        </p:txBody>
      </p:sp>
      <p:grpSp>
        <p:nvGrpSpPr>
          <p:cNvPr id="525" name="Google Shape;525;p6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26" name="Google Shape;526;p60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527" name="Google Shape;527;p60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Maintenant, c’est l’activité des questions en rafales. Je vais désigner des élèves au hasard pour répondre. Tenez-vous prêts. </a:t>
            </a:r>
            <a:endParaRPr/>
          </a:p>
        </p:txBody>
      </p:sp>
      <p:grpSp>
        <p:nvGrpSpPr>
          <p:cNvPr id="533" name="Google Shape;533;p61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34" name="Google Shape;534;p61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535" name="Google Shape;535;p61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descr="Une image contenant habits, sourire, dessin humoristique, clipart&#10;&#10;Le contenu généré par l’IA peut être incorrect." id="536" name="Google Shape;536;p61"/>
          <p:cNvPicPr preferRelativeResize="0"/>
          <p:nvPr/>
        </p:nvPicPr>
        <p:blipFill rotWithShape="1">
          <a:blip r:embed="rId5">
            <a:alphaModFix/>
          </a:blip>
          <a:srcRect b="22113" l="0" r="0" t="-933"/>
          <a:stretch/>
        </p:blipFill>
        <p:spPr>
          <a:xfrm>
            <a:off x="2769949" y="3323065"/>
            <a:ext cx="2899330" cy="2290311"/>
          </a:xfrm>
          <a:prstGeom prst="ellipse">
            <a:avLst/>
          </a:prstGeom>
          <a:noFill/>
          <a:ln>
            <a:noFill/>
          </a:ln>
        </p:spPr>
      </p:pic>
      <p:sp>
        <p:nvSpPr>
          <p:cNvPr id="537" name="Google Shape;537;p61"/>
          <p:cNvSpPr txBox="1"/>
          <p:nvPr/>
        </p:nvSpPr>
        <p:spPr>
          <a:xfrm rot="-1501437">
            <a:off x="2608445" y="2538234"/>
            <a:ext cx="723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9600"/>
              <a:buFont typeface="Dosis"/>
              <a:buNone/>
            </a:pPr>
            <a:r>
              <a:rPr b="1" i="0" lang="fr-FR" sz="9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  <p:sp>
        <p:nvSpPr>
          <p:cNvPr id="538" name="Google Shape;538;p61"/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9600"/>
              <a:buFont typeface="Dosis"/>
              <a:buNone/>
            </a:pPr>
            <a:r>
              <a:rPr b="1" i="0" lang="fr-FR" sz="9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  <p:sp>
        <p:nvSpPr>
          <p:cNvPr id="539" name="Google Shape;539;p61"/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9600"/>
              <a:buFont typeface="Dosis"/>
              <a:buNone/>
            </a:pPr>
            <a:r>
              <a:rPr b="1" i="0" lang="fr-FR" sz="9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2"/>
          <p:cNvSpPr/>
          <p:nvPr/>
        </p:nvSpPr>
        <p:spPr>
          <a:xfrm>
            <a:off x="2449770" y="2878353"/>
            <a:ext cx="4078206" cy="104248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6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Comment ça va ?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546" name="Google Shape;546;p62"/>
          <p:cNvSpPr txBox="1"/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Comment ça va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47" name="Google Shape;547;p62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050067" y="2025148"/>
            <a:ext cx="2061933" cy="16288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548" name="Google Shape;548;p62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Comment tu t’appelles?</a:t>
            </a:r>
            <a:endParaRPr/>
          </a:p>
        </p:txBody>
      </p:sp>
      <p:sp>
        <p:nvSpPr>
          <p:cNvPr id="554" name="Google Shape;554;p63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i="0" lang="fr-FR" sz="3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Comment tu t’appelles?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55" name="Google Shape;555;p63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6" name="Google Shape;556;p63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ton prénom ?</a:t>
            </a:r>
            <a:endParaRPr/>
          </a:p>
        </p:txBody>
      </p:sp>
      <p:sp>
        <p:nvSpPr>
          <p:cNvPr id="562" name="Google Shape;562;p64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i="0" lang="fr-FR" sz="3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ton prénom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63" name="Google Shape;563;p64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4" name="Google Shape;564;p64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ton nom ?</a:t>
            </a:r>
            <a:endParaRPr/>
          </a:p>
        </p:txBody>
      </p:sp>
      <p:sp>
        <p:nvSpPr>
          <p:cNvPr id="570" name="Google Shape;570;p65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i="0" lang="fr-FR" sz="3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ton nom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71" name="Google Shape;571;p65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2" name="Google Shape;572;p65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 txBox="1"/>
          <p:nvPr>
            <p:ph type="title"/>
          </p:nvPr>
        </p:nvSpPr>
        <p:spPr>
          <a:xfrm>
            <a:off x="5375726" y="-463708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Dosis"/>
              <a:buNone/>
            </a:pPr>
            <a:r>
              <a:rPr lang="fr-FR"/>
              <a:t>Contenu de la semaine </a:t>
            </a:r>
            <a:endParaRPr/>
          </a:p>
        </p:txBody>
      </p:sp>
      <p:pic>
        <p:nvPicPr>
          <p:cNvPr id="310" name="Google Shape;31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420" y="2477705"/>
            <a:ext cx="3141658" cy="242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5869" y="2479529"/>
            <a:ext cx="3141660" cy="242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8320" y="2479529"/>
            <a:ext cx="1577031" cy="24200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39"/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314" name="Google Shape;314;p39"/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9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9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Tu as quel âge ?</a:t>
            </a:r>
            <a:endParaRPr/>
          </a:p>
        </p:txBody>
      </p:sp>
      <p:sp>
        <p:nvSpPr>
          <p:cNvPr id="578" name="Google Shape;578;p66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i="0" lang="fr-FR" sz="3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Tu as quel âge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79" name="Google Shape;579;p66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0" name="Google Shape;580;p66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Qu’est-ce que c’est ? </a:t>
            </a:r>
            <a:endParaRPr/>
          </a:p>
        </p:txBody>
      </p:sp>
      <p:sp>
        <p:nvSpPr>
          <p:cNvPr id="586" name="Google Shape;586;p67"/>
          <p:cNvSpPr txBox="1"/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i="0" lang="fr-FR" sz="3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Qu’est-ce que c’est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87" name="Google Shape;587;p67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1054250" y="1637222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8" name="Google Shape;588;p67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  <p:pic>
        <p:nvPicPr>
          <p:cNvPr id="589" name="Google Shape;589;p67"/>
          <p:cNvPicPr preferRelativeResize="0"/>
          <p:nvPr/>
        </p:nvPicPr>
        <p:blipFill rotWithShape="1">
          <a:blip r:embed="rId4">
            <a:alphaModFix/>
          </a:blip>
          <a:srcRect b="17816" l="11302" r="8261" t="10751"/>
          <a:stretch/>
        </p:blipFill>
        <p:spPr>
          <a:xfrm>
            <a:off x="3094014" y="2963061"/>
            <a:ext cx="2955972" cy="2868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C’est quoi ? </a:t>
            </a:r>
            <a:endParaRPr/>
          </a:p>
        </p:txBody>
      </p:sp>
      <p:sp>
        <p:nvSpPr>
          <p:cNvPr id="595" name="Google Shape;595;p68"/>
          <p:cNvSpPr txBox="1"/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i="0" lang="fr-FR" sz="3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C’est quoi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96" name="Google Shape;596;p68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1054250" y="1637222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97" name="Google Shape;597;p68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  <p:pic>
        <p:nvPicPr>
          <p:cNvPr id="598" name="Google Shape;598;p68"/>
          <p:cNvPicPr preferRelativeResize="0"/>
          <p:nvPr/>
        </p:nvPicPr>
        <p:blipFill rotWithShape="1">
          <a:blip r:embed="rId4">
            <a:alphaModFix/>
          </a:blip>
          <a:srcRect b="18713" l="10525" r="8994" t="16729"/>
          <a:stretch/>
        </p:blipFill>
        <p:spPr>
          <a:xfrm>
            <a:off x="2971799" y="2963061"/>
            <a:ext cx="3200401" cy="2805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Où se trouve la boulangerie ? </a:t>
            </a:r>
            <a:endParaRPr/>
          </a:p>
        </p:txBody>
      </p:sp>
      <p:sp>
        <p:nvSpPr>
          <p:cNvPr id="604" name="Google Shape;604;p69"/>
          <p:cNvSpPr txBox="1"/>
          <p:nvPr/>
        </p:nvSpPr>
        <p:spPr>
          <a:xfrm>
            <a:off x="2650318" y="1833939"/>
            <a:ext cx="5630082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i="0" lang="fr-FR" sz="36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Où se trouve la boulangerie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605" name="Google Shape;605;p69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1054250" y="1637222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606" name="Google Shape;606;p69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  <p:pic>
        <p:nvPicPr>
          <p:cNvPr id="607" name="Google Shape;607;p69"/>
          <p:cNvPicPr preferRelativeResize="0"/>
          <p:nvPr/>
        </p:nvPicPr>
        <p:blipFill rotWithShape="1">
          <a:blip r:embed="rId4">
            <a:alphaModFix/>
          </a:blip>
          <a:srcRect b="27529" l="5867" r="7136" t="23112"/>
          <a:stretch/>
        </p:blipFill>
        <p:spPr>
          <a:xfrm>
            <a:off x="2611414" y="3159778"/>
            <a:ext cx="3921171" cy="2430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70"/>
          <p:cNvPicPr preferRelativeResize="0"/>
          <p:nvPr/>
        </p:nvPicPr>
        <p:blipFill rotWithShape="1">
          <a:blip r:embed="rId3">
            <a:alphaModFix/>
          </a:blip>
          <a:srcRect b="18195" l="1542" r="3284" t="8380"/>
          <a:stretch/>
        </p:blipFill>
        <p:spPr>
          <a:xfrm>
            <a:off x="1354631" y="3994138"/>
            <a:ext cx="6246795" cy="1349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orloge, cercle, symbole&#10;&#10;Le contenu généré par l’IA peut être incorrect." id="613" name="Google Shape;613;p7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-7560" r="-7560" t="0"/>
          <a:stretch/>
        </p:blipFill>
        <p:spPr>
          <a:xfrm>
            <a:off x="7249369" y="3893415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orloge, cercle, symbole, logo&#10;&#10;Le contenu généré par l’IA peut être incorrect." id="614" name="Google Shape;614;p70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-7526" r="-7526" t="0"/>
          <a:stretch/>
        </p:blipFill>
        <p:spPr>
          <a:xfrm>
            <a:off x="7298796" y="2317239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0"/>
          <p:cNvSpPr txBox="1"/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Lire un texte.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Écrire des phrases.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Répondre aux questions.</a:t>
            </a:r>
            <a:endParaRPr/>
          </a:p>
        </p:txBody>
      </p:sp>
      <p:sp>
        <p:nvSpPr>
          <p:cNvPr id="616" name="Google Shape;616;p70"/>
          <p:cNvSpPr txBox="1"/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Distinguer les nombres et les chiffres.</a:t>
            </a:r>
            <a:endParaRPr/>
          </a:p>
        </p:txBody>
      </p:sp>
      <p:sp>
        <p:nvSpPr>
          <p:cNvPr id="617" name="Google Shape;617;p70"/>
          <p:cNvSpPr txBox="1"/>
          <p:nvPr/>
        </p:nvSpPr>
        <p:spPr>
          <a:xfrm>
            <a:off x="2272851" y="4124915"/>
            <a:ext cx="283603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Le français pour les sciences.</a:t>
            </a:r>
            <a:endParaRPr/>
          </a:p>
        </p:txBody>
      </p:sp>
      <p:sp>
        <p:nvSpPr>
          <p:cNvPr id="618" name="Google Shape;618;p70"/>
          <p:cNvSpPr txBox="1"/>
          <p:nvPr>
            <p:ph type="title"/>
          </p:nvPr>
        </p:nvSpPr>
        <p:spPr>
          <a:xfrm>
            <a:off x="628650" y="1385583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Dosis"/>
              <a:buNone/>
            </a:pPr>
            <a:r>
              <a:rPr lang="fr-FR" sz="3200"/>
              <a:t>Plan de la séance 6</a:t>
            </a:r>
            <a:endParaRPr/>
          </a:p>
        </p:txBody>
      </p:sp>
      <p:grpSp>
        <p:nvGrpSpPr>
          <p:cNvPr id="619" name="Google Shape;619;p7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20" name="Google Shape;620;p70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0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1"/>
          <p:cNvSpPr txBox="1"/>
          <p:nvPr>
            <p:ph type="title"/>
          </p:nvPr>
        </p:nvSpPr>
        <p:spPr>
          <a:xfrm>
            <a:off x="1641201" y="756000"/>
            <a:ext cx="7057816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Maintenant, nous allons apprendre à compter en français. Soyez attentifs. </a:t>
            </a:r>
            <a:endParaRPr/>
          </a:p>
        </p:txBody>
      </p:sp>
      <p:grpSp>
        <p:nvGrpSpPr>
          <p:cNvPr id="629" name="Google Shape;629;p71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30" name="Google Shape;630;p71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31" name="Google Shape;631;p71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32" name="Google Shape;632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4327" y="2377440"/>
            <a:ext cx="2138280" cy="34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71"/>
          <p:cNvPicPr preferRelativeResize="0"/>
          <p:nvPr/>
        </p:nvPicPr>
        <p:blipFill rotWithShape="1">
          <a:blip r:embed="rId6">
            <a:alphaModFix/>
          </a:blip>
          <a:srcRect b="1385" l="0" r="0" t="0"/>
          <a:stretch/>
        </p:blipFill>
        <p:spPr>
          <a:xfrm>
            <a:off x="2479764" y="2377440"/>
            <a:ext cx="1947857" cy="341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94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21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2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 en français. </a:t>
            </a:r>
            <a:endParaRPr/>
          </a:p>
        </p:txBody>
      </p:sp>
      <p:sp>
        <p:nvSpPr>
          <p:cNvPr descr="Image générée" id="640" name="Google Shape;640;p72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72"/>
          <p:cNvSpPr txBox="1"/>
          <p:nvPr/>
        </p:nvSpPr>
        <p:spPr>
          <a:xfrm>
            <a:off x="903253" y="3073568"/>
            <a:ext cx="703269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1  2  3  4  5  6  7  8  9  10</a:t>
            </a:r>
            <a:endParaRPr/>
          </a:p>
        </p:txBody>
      </p:sp>
      <p:grpSp>
        <p:nvGrpSpPr>
          <p:cNvPr id="642" name="Google Shape;642;p72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43" name="Google Shape;643;p72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44" name="Google Shape;644;p72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3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651" name="Google Shape;651;p7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73"/>
          <p:cNvSpPr txBox="1"/>
          <p:nvPr/>
        </p:nvSpPr>
        <p:spPr>
          <a:xfrm>
            <a:off x="903253" y="3073568"/>
            <a:ext cx="703269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000"/>
              <a:buFont typeface="Dosis"/>
              <a:buNone/>
            </a:pPr>
            <a:r>
              <a:rPr b="1" i="0" lang="fr-FR" sz="60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1  2  3  4  5  6  7  8  9  10</a:t>
            </a:r>
            <a:endParaRPr/>
          </a:p>
        </p:txBody>
      </p:sp>
      <p:pic>
        <p:nvPicPr>
          <p:cNvPr id="653" name="Google Shape;65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4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nombres. </a:t>
            </a:r>
            <a:endParaRPr/>
          </a:p>
        </p:txBody>
      </p:sp>
      <p:sp>
        <p:nvSpPr>
          <p:cNvPr descr="Image générée" id="660" name="Google Shape;660;p74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1" name="Google Shape;661;p7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62" name="Google Shape;662;p7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63" name="Google Shape;663;p7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664" name="Google Shape;664;p74"/>
          <p:cNvSpPr txBox="1"/>
          <p:nvPr/>
        </p:nvSpPr>
        <p:spPr>
          <a:xfrm>
            <a:off x="844474" y="3150513"/>
            <a:ext cx="768992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5000"/>
              <a:buFont typeface="Dosis"/>
              <a:buNone/>
            </a:pPr>
            <a:r>
              <a:rPr b="1" i="0" lang="fr-FR" sz="50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11  12  13  14  15  16  17  </a:t>
            </a:r>
            <a:r>
              <a:rPr b="1" lang="fr-FR" sz="50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</a:t>
            </a:r>
            <a:r>
              <a:rPr b="1" i="0" lang="fr-FR" sz="50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8  19  </a:t>
            </a:r>
            <a:r>
              <a:rPr b="1" lang="fr-FR" sz="50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50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5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671" name="Google Shape;671;p75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2" name="Google Shape;67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75"/>
          <p:cNvSpPr txBox="1"/>
          <p:nvPr/>
        </p:nvSpPr>
        <p:spPr>
          <a:xfrm>
            <a:off x="844474" y="3150513"/>
            <a:ext cx="768992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5000"/>
              <a:buFont typeface="Dosis"/>
              <a:buNone/>
            </a:pPr>
            <a:r>
              <a:rPr b="1" i="0" lang="fr-FR" sz="50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11  12  13  14  15  16  17  </a:t>
            </a:r>
            <a:r>
              <a:rPr b="1" lang="fr-FR" sz="50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</a:t>
            </a:r>
            <a:r>
              <a:rPr b="1" i="0" lang="fr-FR" sz="50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8  19  </a:t>
            </a:r>
            <a:r>
              <a:rPr b="1" lang="fr-FR" sz="50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50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40"/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322" name="Google Shape;322;p40"/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0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325" name="Google Shape;325;p40"/>
          <p:cNvSpPr/>
          <p:nvPr/>
        </p:nvSpPr>
        <p:spPr>
          <a:xfrm>
            <a:off x="4705141" y="3722744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0"/>
          <p:cNvSpPr/>
          <p:nvPr/>
        </p:nvSpPr>
        <p:spPr>
          <a:xfrm>
            <a:off x="4921141" y="3470744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5</a:t>
            </a:r>
            <a:endParaRPr/>
          </a:p>
        </p:txBody>
      </p:sp>
      <p:sp>
        <p:nvSpPr>
          <p:cNvPr id="327" name="Google Shape;327;p40"/>
          <p:cNvSpPr/>
          <p:nvPr/>
        </p:nvSpPr>
        <p:spPr>
          <a:xfrm>
            <a:off x="4742277" y="2254591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0"/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4</a:t>
            </a:r>
            <a:endParaRPr/>
          </a:p>
        </p:txBody>
      </p:sp>
      <p:sp>
        <p:nvSpPr>
          <p:cNvPr id="329" name="Google Shape;329;p40"/>
          <p:cNvSpPr/>
          <p:nvPr/>
        </p:nvSpPr>
        <p:spPr>
          <a:xfrm>
            <a:off x="628649" y="3708000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0"/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2</a:t>
            </a:r>
            <a:endParaRPr/>
          </a:p>
        </p:txBody>
      </p:sp>
      <p:sp>
        <p:nvSpPr>
          <p:cNvPr id="331" name="Google Shape;331;p40"/>
          <p:cNvSpPr/>
          <p:nvPr/>
        </p:nvSpPr>
        <p:spPr>
          <a:xfrm>
            <a:off x="808649" y="393681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– Acte de parole 1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 – Point de langue 1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Texte (fluidité) </a:t>
            </a:r>
            <a:endParaRPr/>
          </a:p>
        </p:txBody>
      </p:sp>
      <p:sp>
        <p:nvSpPr>
          <p:cNvPr id="332" name="Google Shape;332;p40"/>
          <p:cNvSpPr/>
          <p:nvPr/>
        </p:nvSpPr>
        <p:spPr>
          <a:xfrm>
            <a:off x="4885141" y="3925444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–  Prise de parole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Ecriture – texte </a:t>
            </a:r>
            <a:endParaRPr/>
          </a:p>
        </p:txBody>
      </p:sp>
      <p:grpSp>
        <p:nvGrpSpPr>
          <p:cNvPr id="333" name="Google Shape;333;p40"/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334" name="Google Shape;334;p40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fmla="val 16667" name="adj"/>
              </a:avLst>
            </a:prstGeom>
            <a:solidFill>
              <a:srgbClr val="AEABAB"/>
            </a:solidFill>
            <a:ln cap="flat" cmpd="sng" w="1270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cap="flat" cmpd="sng" w="1270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b="0" i="0" lang="fr-FR" sz="1800" u="none" cap="none" strike="noStrike">
                  <a:solidFill>
                    <a:srgbClr val="757575"/>
                  </a:solidFill>
                  <a:latin typeface="Dosis ExtraBold"/>
                  <a:ea typeface="Dosis ExtraBold"/>
                  <a:cs typeface="Dosis ExtraBold"/>
                  <a:sym typeface="Dosis ExtraBold"/>
                </a:rPr>
                <a:t>Séance 1</a:t>
              </a:r>
              <a:endParaRPr/>
            </a:p>
          </p:txBody>
        </p:sp>
        <p:sp>
          <p:nvSpPr>
            <p:cNvPr id="336" name="Google Shape;336;p40"/>
            <p:cNvSpPr/>
            <p:nvPr/>
          </p:nvSpPr>
          <p:spPr>
            <a:xfrm>
              <a:off x="864000" y="2381614"/>
              <a:ext cx="3420000" cy="7920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266700" lvl="0" marL="266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200"/>
                <a:buFont typeface="Noto Sans Symbols"/>
                <a:buChar char="🔾"/>
              </a:pPr>
              <a:r>
                <a:rPr b="0" i="0" lang="fr-FR" sz="1200" u="none" cap="none" strike="noStrike">
                  <a:solidFill>
                    <a:srgbClr val="757575"/>
                  </a:solidFill>
                  <a:latin typeface="Dosis SemiBold"/>
                  <a:ea typeface="Dosis SemiBold"/>
                  <a:cs typeface="Dosis SemiBold"/>
                  <a:sym typeface="Dosis SemiBold"/>
                </a:rPr>
                <a:t>Présentation du vocabulaire </a:t>
              </a:r>
              <a:endParaRPr/>
            </a:p>
            <a:p>
              <a:pPr indent="-266700" lvl="0" marL="26670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757575"/>
                </a:buClr>
                <a:buSzPts val="1200"/>
                <a:buFont typeface="Noto Sans Symbols"/>
                <a:buChar char="🔾"/>
              </a:pPr>
              <a:r>
                <a:rPr b="0" i="0" lang="fr-FR" sz="1200" u="none" cap="none" strike="noStrike">
                  <a:solidFill>
                    <a:srgbClr val="757575"/>
                  </a:solidFill>
                  <a:latin typeface="Dosis SemiBold"/>
                  <a:ea typeface="Dosis SemiBold"/>
                  <a:cs typeface="Dosis SemiBold"/>
                  <a:sym typeface="Dosis SemiBold"/>
                </a:rPr>
                <a:t>Exploitation du vocabulaire</a:t>
              </a:r>
              <a:endParaRPr/>
            </a:p>
            <a:p>
              <a:pPr indent="-266700" lvl="0" marL="26670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757575"/>
                </a:buClr>
                <a:buSzPts val="1200"/>
                <a:buFont typeface="Noto Sans Symbols"/>
                <a:buChar char="🔾"/>
              </a:pPr>
              <a:r>
                <a:rPr b="0" i="0" lang="fr-FR" sz="1200" u="none" cap="none" strike="noStrike">
                  <a:solidFill>
                    <a:srgbClr val="757575"/>
                  </a:solidFill>
                  <a:latin typeface="Dosis SemiBold"/>
                  <a:ea typeface="Dosis SemiBold"/>
                  <a:cs typeface="Dosis SemiBold"/>
                  <a:sym typeface="Dosis SemiBold"/>
                </a:rPr>
                <a:t>Activités de vocabulaire sur livret</a:t>
              </a:r>
              <a:endParaRPr/>
            </a:p>
          </p:txBody>
        </p:sp>
      </p:grpSp>
      <p:sp>
        <p:nvSpPr>
          <p:cNvPr id="337" name="Google Shape;337;p40"/>
          <p:cNvSpPr txBox="1"/>
          <p:nvPr/>
        </p:nvSpPr>
        <p:spPr>
          <a:xfrm>
            <a:off x="522772" y="106865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200"/>
              <a:buFont typeface="Dosis"/>
              <a:buNone/>
            </a:pPr>
            <a:r>
              <a:rPr b="1" i="0" lang="fr-FR" sz="3200" u="none" cap="none" strike="noStrike">
                <a:solidFill>
                  <a:srgbClr val="565F88"/>
                </a:solidFill>
                <a:latin typeface="Dosis"/>
                <a:ea typeface="Dosis"/>
                <a:cs typeface="Dosis"/>
                <a:sym typeface="Dosis"/>
              </a:rPr>
              <a:t>Organisation de la semaine</a:t>
            </a:r>
            <a:endParaRPr b="1" i="0" sz="3200" u="none" cap="none" strike="noStrike">
              <a:solidFill>
                <a:srgbClr val="565F88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38" name="Google Shape;338;p40"/>
          <p:cNvSpPr/>
          <p:nvPr/>
        </p:nvSpPr>
        <p:spPr>
          <a:xfrm>
            <a:off x="628649" y="5220000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0"/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3</a:t>
            </a:r>
            <a:endParaRPr/>
          </a:p>
        </p:txBody>
      </p:sp>
      <p:sp>
        <p:nvSpPr>
          <p:cNvPr id="340" name="Google Shape;340;p40"/>
          <p:cNvSpPr/>
          <p:nvPr/>
        </p:nvSpPr>
        <p:spPr>
          <a:xfrm>
            <a:off x="808649" y="54192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 - Acte de parole  2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 – Point de langue 2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Texte (Compréhension 1)</a:t>
            </a:r>
            <a:endParaRPr/>
          </a:p>
        </p:txBody>
      </p:sp>
      <p:pic>
        <p:nvPicPr>
          <p:cNvPr id="341" name="Google Shape;34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2709" y="4969830"/>
            <a:ext cx="3828620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0"/>
          <p:cNvSpPr/>
          <p:nvPr/>
        </p:nvSpPr>
        <p:spPr>
          <a:xfrm>
            <a:off x="4989472" y="2447702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– Dialogue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Texte (Compréhension  2)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offerte </a:t>
            </a:r>
            <a:endParaRPr/>
          </a:p>
        </p:txBody>
      </p:sp>
      <p:sp>
        <p:nvSpPr>
          <p:cNvPr id="343" name="Google Shape;343;p40"/>
          <p:cNvSpPr/>
          <p:nvPr/>
        </p:nvSpPr>
        <p:spPr>
          <a:xfrm>
            <a:off x="4847019" y="4968000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6</a:t>
            </a:r>
            <a:endParaRPr/>
          </a:p>
        </p:txBody>
      </p:sp>
      <p:sp>
        <p:nvSpPr>
          <p:cNvPr id="344" name="Google Shape;344;p40"/>
          <p:cNvSpPr txBox="1"/>
          <p:nvPr/>
        </p:nvSpPr>
        <p:spPr>
          <a:xfrm>
            <a:off x="4921141" y="5560872"/>
            <a:ext cx="3831420" cy="50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🔾"/>
            </a:pPr>
            <a:r>
              <a:rPr b="1" i="0" lang="fr-FR" sz="1200" u="none" cap="none" strike="noStrike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Révision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🔾"/>
            </a:pPr>
            <a:r>
              <a:rPr b="1" i="0" lang="fr-FR" sz="1200" u="none" cap="none" strike="noStrike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 français pour les sciences.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6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nombres. </a:t>
            </a:r>
            <a:endParaRPr/>
          </a:p>
        </p:txBody>
      </p:sp>
      <p:sp>
        <p:nvSpPr>
          <p:cNvPr descr="Image générée" id="680" name="Google Shape;680;p76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1" name="Google Shape;681;p7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82" name="Google Shape;682;p7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83" name="Google Shape;683;p7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684" name="Google Shape;684;p76"/>
          <p:cNvSpPr txBox="1"/>
          <p:nvPr/>
        </p:nvSpPr>
        <p:spPr>
          <a:xfrm>
            <a:off x="437695" y="3276600"/>
            <a:ext cx="826861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21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7  28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9  30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7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691" name="Google Shape;691;p77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2" name="Google Shape;69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77"/>
          <p:cNvSpPr txBox="1"/>
          <p:nvPr/>
        </p:nvSpPr>
        <p:spPr>
          <a:xfrm>
            <a:off x="437695" y="3276600"/>
            <a:ext cx="826861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21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7  28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9  30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8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nombres. </a:t>
            </a:r>
            <a:endParaRPr/>
          </a:p>
        </p:txBody>
      </p:sp>
      <p:sp>
        <p:nvSpPr>
          <p:cNvPr descr="Image générée" id="700" name="Google Shape;700;p78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01;p78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02" name="Google Shape;702;p78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03" name="Google Shape;703;p78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04" name="Google Shape;704;p78"/>
          <p:cNvSpPr txBox="1"/>
          <p:nvPr/>
        </p:nvSpPr>
        <p:spPr>
          <a:xfrm>
            <a:off x="437695" y="3276600"/>
            <a:ext cx="8297464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1  32  33  34  35  36  37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8  39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9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711" name="Google Shape;711;p79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79"/>
          <p:cNvSpPr txBox="1"/>
          <p:nvPr/>
        </p:nvSpPr>
        <p:spPr>
          <a:xfrm>
            <a:off x="437695" y="3276600"/>
            <a:ext cx="8297464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1  32  33  34  35  36  37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8  39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80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nombres. </a:t>
            </a:r>
            <a:endParaRPr/>
          </a:p>
        </p:txBody>
      </p:sp>
      <p:sp>
        <p:nvSpPr>
          <p:cNvPr descr="Image générée" id="720" name="Google Shape;720;p80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1" name="Google Shape;721;p8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22" name="Google Shape;722;p80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23" name="Google Shape;723;p80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24" name="Google Shape;724;p80"/>
          <p:cNvSpPr txBox="1"/>
          <p:nvPr/>
        </p:nvSpPr>
        <p:spPr>
          <a:xfrm>
            <a:off x="437695" y="3276600"/>
            <a:ext cx="8242962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41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7  48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9  50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81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731" name="Google Shape;731;p81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2" name="Google Shape;73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81"/>
          <p:cNvSpPr txBox="1"/>
          <p:nvPr/>
        </p:nvSpPr>
        <p:spPr>
          <a:xfrm>
            <a:off x="437695" y="3276600"/>
            <a:ext cx="8242962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41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7  48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9  50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2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nombres. </a:t>
            </a:r>
            <a:endParaRPr/>
          </a:p>
        </p:txBody>
      </p:sp>
      <p:sp>
        <p:nvSpPr>
          <p:cNvPr descr="Image générée" id="740" name="Google Shape;740;p82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1" name="Google Shape;741;p82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42" name="Google Shape;742;p82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43" name="Google Shape;743;p82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44" name="Google Shape;744;p82"/>
          <p:cNvSpPr txBox="1"/>
          <p:nvPr/>
        </p:nvSpPr>
        <p:spPr>
          <a:xfrm>
            <a:off x="437695" y="3276600"/>
            <a:ext cx="8242962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1  52  53  54  55  56  57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8  59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83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751" name="Google Shape;751;p8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2" name="Google Shape;75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83"/>
          <p:cNvSpPr txBox="1"/>
          <p:nvPr/>
        </p:nvSpPr>
        <p:spPr>
          <a:xfrm>
            <a:off x="437695" y="3276600"/>
            <a:ext cx="8242962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1  52  53  54  55  56  57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8  59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84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nombres. </a:t>
            </a:r>
            <a:endParaRPr/>
          </a:p>
        </p:txBody>
      </p:sp>
      <p:sp>
        <p:nvSpPr>
          <p:cNvPr descr="Image générée" id="760" name="Google Shape;760;p84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1" name="Google Shape;761;p8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62" name="Google Shape;762;p8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63" name="Google Shape;763;p8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64" name="Google Shape;764;p84"/>
          <p:cNvSpPr txBox="1"/>
          <p:nvPr/>
        </p:nvSpPr>
        <p:spPr>
          <a:xfrm>
            <a:off x="379945" y="3276600"/>
            <a:ext cx="8443337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61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7  68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9  70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5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771" name="Google Shape;771;p85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2" name="Google Shape;77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85"/>
          <p:cNvSpPr txBox="1"/>
          <p:nvPr/>
        </p:nvSpPr>
        <p:spPr>
          <a:xfrm>
            <a:off x="379945" y="3276600"/>
            <a:ext cx="8443337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61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7  68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9  70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1"/>
          <p:cNvPicPr preferRelativeResize="0"/>
          <p:nvPr/>
        </p:nvPicPr>
        <p:blipFill rotWithShape="1">
          <a:blip r:embed="rId3">
            <a:alphaModFix/>
          </a:blip>
          <a:srcRect b="18195" l="1542" r="3284" t="8380"/>
          <a:stretch/>
        </p:blipFill>
        <p:spPr>
          <a:xfrm>
            <a:off x="1371564" y="2400073"/>
            <a:ext cx="6246795" cy="1349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orloge, cercle, symbole&#10;&#10;Le contenu généré par l’IA peut être incorrect." id="350" name="Google Shape;350;p4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-7560" r="-7560" t="0"/>
          <a:stretch/>
        </p:blipFill>
        <p:spPr>
          <a:xfrm>
            <a:off x="7249369" y="3893415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1"/>
          <p:cNvSpPr txBox="1"/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Lire un texte.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Écrire un paragraphe.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Répondre aux questions.</a:t>
            </a:r>
            <a:endParaRPr/>
          </a:p>
        </p:txBody>
      </p:sp>
      <p:sp>
        <p:nvSpPr>
          <p:cNvPr id="352" name="Google Shape;352;p41"/>
          <p:cNvSpPr txBox="1"/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Distinguer les nombres et les chiffres.</a:t>
            </a:r>
            <a:endParaRPr/>
          </a:p>
        </p:txBody>
      </p:sp>
      <p:pic>
        <p:nvPicPr>
          <p:cNvPr descr="Une image contenant horloge, cercle, symbole, logo&#10;&#10;Le contenu généré par l’IA peut être incorrect." id="353" name="Google Shape;353;p41"/>
          <p:cNvPicPr preferRelativeResize="0"/>
          <p:nvPr/>
        </p:nvPicPr>
        <p:blipFill rotWithShape="1">
          <a:blip r:embed="rId5">
            <a:alphaModFix/>
          </a:blip>
          <a:srcRect b="0" l="-7526" r="-7526" t="0"/>
          <a:stretch/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1"/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Révision</a:t>
            </a:r>
            <a:endParaRPr/>
          </a:p>
        </p:txBody>
      </p:sp>
      <p:sp>
        <p:nvSpPr>
          <p:cNvPr id="355" name="Google Shape;355;p41"/>
          <p:cNvSpPr txBox="1"/>
          <p:nvPr>
            <p:ph type="title"/>
          </p:nvPr>
        </p:nvSpPr>
        <p:spPr>
          <a:xfrm>
            <a:off x="628650" y="1385583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Dosis"/>
              <a:buNone/>
            </a:pPr>
            <a:r>
              <a:rPr lang="fr-FR" sz="3200"/>
              <a:t>Plan de la séance 6</a:t>
            </a:r>
            <a:endParaRPr/>
          </a:p>
        </p:txBody>
      </p:sp>
      <p:grpSp>
        <p:nvGrpSpPr>
          <p:cNvPr id="356" name="Google Shape;356;p41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57" name="Google Shape;357;p4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41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41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6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nombres. </a:t>
            </a:r>
            <a:endParaRPr/>
          </a:p>
        </p:txBody>
      </p:sp>
      <p:sp>
        <p:nvSpPr>
          <p:cNvPr descr="Image générée" id="780" name="Google Shape;780;p86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1" name="Google Shape;781;p8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82" name="Google Shape;782;p8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83" name="Google Shape;783;p8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84" name="Google Shape;784;p86"/>
          <p:cNvSpPr txBox="1"/>
          <p:nvPr/>
        </p:nvSpPr>
        <p:spPr>
          <a:xfrm>
            <a:off x="379945" y="3276600"/>
            <a:ext cx="8210902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1  72  73  74  75  76  77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8  79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7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791" name="Google Shape;791;p87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2" name="Google Shape;792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87"/>
          <p:cNvSpPr txBox="1"/>
          <p:nvPr/>
        </p:nvSpPr>
        <p:spPr>
          <a:xfrm>
            <a:off x="379945" y="3276600"/>
            <a:ext cx="8210902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1  72  73  74  75  76  77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8  79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88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nombres. </a:t>
            </a:r>
            <a:endParaRPr/>
          </a:p>
        </p:txBody>
      </p:sp>
      <p:sp>
        <p:nvSpPr>
          <p:cNvPr descr="Image générée" id="800" name="Google Shape;800;p88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1" name="Google Shape;801;p88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02" name="Google Shape;802;p88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803" name="Google Shape;803;p88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804" name="Google Shape;804;p88"/>
          <p:cNvSpPr txBox="1"/>
          <p:nvPr/>
        </p:nvSpPr>
        <p:spPr>
          <a:xfrm>
            <a:off x="379945" y="3276600"/>
            <a:ext cx="8377614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81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7  88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9  90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89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811" name="Google Shape;811;p89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2" name="Google Shape;812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89"/>
          <p:cNvSpPr txBox="1"/>
          <p:nvPr/>
        </p:nvSpPr>
        <p:spPr>
          <a:xfrm>
            <a:off x="379945" y="3276600"/>
            <a:ext cx="8377614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81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2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3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4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5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6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7  88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9  90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0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Lisons ensemble ces nombres. </a:t>
            </a:r>
            <a:endParaRPr/>
          </a:p>
        </p:txBody>
      </p:sp>
      <p:sp>
        <p:nvSpPr>
          <p:cNvPr descr="Image générée" id="820" name="Google Shape;820;p90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1" name="Google Shape;821;p9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22" name="Google Shape;822;p90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823" name="Google Shape;823;p90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824" name="Google Shape;824;p90"/>
          <p:cNvSpPr txBox="1"/>
          <p:nvPr/>
        </p:nvSpPr>
        <p:spPr>
          <a:xfrm>
            <a:off x="334368" y="3276600"/>
            <a:ext cx="8573181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1  92  93  94  95  96  97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8  99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100</a:t>
            </a:r>
            <a:endParaRPr b="1" i="0" sz="4600" u="none" cap="none" strike="noStrike">
              <a:solidFill>
                <a:srgbClr val="1E4E79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91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? </a:t>
            </a:r>
            <a:endParaRPr/>
          </a:p>
        </p:txBody>
      </p:sp>
      <p:sp>
        <p:nvSpPr>
          <p:cNvPr descr="Image générée" id="831" name="Google Shape;831;p91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2" name="Google Shape;83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91"/>
          <p:cNvSpPr txBox="1"/>
          <p:nvPr/>
        </p:nvSpPr>
        <p:spPr>
          <a:xfrm>
            <a:off x="315118" y="3276600"/>
            <a:ext cx="8573181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1  92  93  94  95  96  97 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9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8  99 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100</a:t>
            </a:r>
            <a:endParaRPr b="1" i="0" sz="4600" u="none" cap="none" strike="noStrike">
              <a:solidFill>
                <a:srgbClr val="1E4E79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Prenez vos ardoises.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839" name="Google Shape;83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0" name="Google Shape;840;p92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41" name="Google Shape;841;p92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842" name="Google Shape;842;p92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3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Ecrivez en chiffres le nombre suivant. </a:t>
            </a:r>
            <a:endParaRPr/>
          </a:p>
        </p:txBody>
      </p:sp>
      <p:sp>
        <p:nvSpPr>
          <p:cNvPr descr="Image générée" id="849" name="Google Shape;849;p9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0" name="Google Shape;85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93"/>
          <p:cNvSpPr txBox="1"/>
          <p:nvPr/>
        </p:nvSpPr>
        <p:spPr>
          <a:xfrm>
            <a:off x="2856187" y="3112970"/>
            <a:ext cx="278634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Vin</a:t>
            </a: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gt-trois</a:t>
            </a:r>
            <a:endParaRPr b="1" i="0" sz="4600" u="none" cap="none" strike="noStrike">
              <a:solidFill>
                <a:srgbClr val="1E4E79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94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Corrigez. </a:t>
            </a:r>
            <a:endParaRPr/>
          </a:p>
        </p:txBody>
      </p:sp>
      <p:sp>
        <p:nvSpPr>
          <p:cNvPr descr="Image générée" id="858" name="Google Shape;858;p94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9" name="Google Shape;85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94"/>
          <p:cNvSpPr txBox="1"/>
          <p:nvPr/>
        </p:nvSpPr>
        <p:spPr>
          <a:xfrm>
            <a:off x="3869210" y="3057766"/>
            <a:ext cx="123623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Dosis"/>
              <a:buNone/>
            </a:pPr>
            <a:r>
              <a:rPr b="1" i="0" lang="fr-FR" sz="80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23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866" name="Google Shape;866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7" name="Google Shape;867;p9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68" name="Google Shape;868;p95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869" name="Google Shape;869;p95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42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65" name="Google Shape;365;p4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4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42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368" name="Google Shape;368;p42"/>
          <p:cNvSpPr txBox="1"/>
          <p:nvPr/>
        </p:nvSpPr>
        <p:spPr>
          <a:xfrm>
            <a:off x="6374255" y="1063104"/>
            <a:ext cx="3108897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fr-F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(ة)خاص بالأستاذ </a:t>
            </a:r>
            <a:endParaRPr b="0" i="0" sz="18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9" name="Google Shape;369;p42"/>
          <p:cNvSpPr/>
          <p:nvPr/>
        </p:nvSpPr>
        <p:spPr>
          <a:xfrm>
            <a:off x="1294077" y="2938781"/>
            <a:ext cx="6801287" cy="2566869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2"/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Dosis Medium"/>
              <a:buNone/>
            </a:pPr>
            <a:r>
              <a:rPr b="1" i="0" lang="fr-FR" sz="24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Au terme de cette séance de révision, l’enseignant doit vérifier qu’au moins </a:t>
            </a:r>
            <a:r>
              <a:rPr b="1" i="0" lang="fr-FR" sz="2400" u="none" cap="none" strike="noStrike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80% des élèves </a:t>
            </a:r>
            <a:r>
              <a:rPr b="1" i="0" lang="fr-FR" sz="24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sont capables de : </a:t>
            </a:r>
            <a:endParaRPr b="1" i="0" sz="2400" u="none" cap="none" strike="noStrike">
              <a:solidFill>
                <a:srgbClr val="1E4E7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371" name="Google Shape;371;p42"/>
          <p:cNvSpPr txBox="1"/>
          <p:nvPr/>
        </p:nvSpPr>
        <p:spPr>
          <a:xfrm>
            <a:off x="1462754" y="3134487"/>
            <a:ext cx="5330719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i="0" lang="fr-FR" sz="2200" u="none" cap="none" strike="noStrike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Lire et comprendre </a:t>
            </a:r>
            <a:r>
              <a:rPr b="1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un texte.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i="0" lang="fr-FR" sz="2200" u="none" cap="none" strike="noStrike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Ecrire</a:t>
            </a:r>
            <a:r>
              <a:rPr b="1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  un paragraphe.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i="0" lang="fr-FR" sz="2200" u="none" cap="none" strike="noStrike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Répondre spontanément </a:t>
            </a:r>
            <a:r>
              <a:rPr b="1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à des questions sur le contenu de la semaine.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i="0" lang="fr-FR" sz="2200" u="none" cap="none" strike="noStrike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Lire en français les </a:t>
            </a:r>
            <a:r>
              <a:rPr b="1" lang="fr-FR" sz="2200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nombres </a:t>
            </a:r>
            <a:r>
              <a:rPr b="1" lang="fr-FR" sz="2200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de 0 à 99. </a:t>
            </a:r>
            <a:endParaRPr b="1" i="0" sz="2200" u="none" cap="none" strike="noStrike">
              <a:solidFill>
                <a:srgbClr val="1E4E7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372" name="Google Shape;372;p42"/>
          <p:cNvSpPr txBox="1"/>
          <p:nvPr/>
        </p:nvSpPr>
        <p:spPr>
          <a:xfrm>
            <a:off x="1548556" y="5726867"/>
            <a:ext cx="61431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Dosis"/>
              <a:buNone/>
            </a:pPr>
            <a:r>
              <a:rPr b="0" i="1" lang="fr-FR" sz="1800" u="none" cap="none" strike="noStrike">
                <a:solidFill>
                  <a:srgbClr val="262626"/>
                </a:solidFill>
                <a:latin typeface="Dosis"/>
                <a:ea typeface="Dosis"/>
                <a:cs typeface="Dosis"/>
                <a:sym typeface="Dosis"/>
              </a:rPr>
              <a:t>* Si ce taux n’est pas atteint, il convient de mettre en place des actions de remédiation, collectives ou individuelles.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96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Ecrivez en chiffres le nombre suivant. </a:t>
            </a:r>
            <a:endParaRPr/>
          </a:p>
        </p:txBody>
      </p:sp>
      <p:sp>
        <p:nvSpPr>
          <p:cNvPr descr="Image générée" id="876" name="Google Shape;876;p96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7" name="Google Shape;877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96"/>
          <p:cNvSpPr txBox="1"/>
          <p:nvPr/>
        </p:nvSpPr>
        <p:spPr>
          <a:xfrm>
            <a:off x="2856187" y="3112970"/>
            <a:ext cx="3078087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Trente-sept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884" name="Google Shape;884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5" name="Google Shape;885;p97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86" name="Google Shape;886;p97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887" name="Google Shape;887;p97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8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Corrigez. </a:t>
            </a:r>
            <a:endParaRPr/>
          </a:p>
        </p:txBody>
      </p:sp>
      <p:sp>
        <p:nvSpPr>
          <p:cNvPr descr="Image générée" id="894" name="Google Shape;894;p98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5" name="Google Shape;895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98"/>
          <p:cNvSpPr txBox="1"/>
          <p:nvPr/>
        </p:nvSpPr>
        <p:spPr>
          <a:xfrm>
            <a:off x="3869210" y="3057766"/>
            <a:ext cx="122822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Dosis"/>
              <a:buNone/>
            </a:pPr>
            <a:r>
              <a:rPr b="1" i="0" lang="fr-FR" sz="80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37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9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Ecrivez en chiffres le nombre suivant. </a:t>
            </a:r>
            <a:endParaRPr/>
          </a:p>
        </p:txBody>
      </p:sp>
      <p:sp>
        <p:nvSpPr>
          <p:cNvPr descr="Image générée" id="903" name="Google Shape;903;p99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4" name="Google Shape;90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99"/>
          <p:cNvSpPr txBox="1"/>
          <p:nvPr/>
        </p:nvSpPr>
        <p:spPr>
          <a:xfrm>
            <a:off x="2534308" y="3028890"/>
            <a:ext cx="3647152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c</a:t>
            </a: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inquante huit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911" name="Google Shape;911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2" name="Google Shape;912;p10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13" name="Google Shape;913;p100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914" name="Google Shape;914;p100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01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Corrigez. </a:t>
            </a:r>
            <a:endParaRPr/>
          </a:p>
        </p:txBody>
      </p:sp>
      <p:sp>
        <p:nvSpPr>
          <p:cNvPr descr="Image générée" id="921" name="Google Shape;921;p101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2" name="Google Shape;92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01"/>
          <p:cNvSpPr txBox="1"/>
          <p:nvPr/>
        </p:nvSpPr>
        <p:spPr>
          <a:xfrm>
            <a:off x="3869210" y="3057766"/>
            <a:ext cx="125226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Dosis"/>
              <a:buNone/>
            </a:pPr>
            <a:r>
              <a:rPr b="1" lang="fr-FR" sz="8000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58</a:t>
            </a:r>
            <a:endParaRPr b="1" i="0" sz="8000" u="none" cap="none" strike="noStrike">
              <a:solidFill>
                <a:srgbClr val="C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2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Ecrivez en chiffres le nombre suivant. </a:t>
            </a:r>
            <a:endParaRPr/>
          </a:p>
        </p:txBody>
      </p:sp>
      <p:sp>
        <p:nvSpPr>
          <p:cNvPr descr="Image générée" id="930" name="Google Shape;930;p102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1" name="Google Shape;931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102"/>
          <p:cNvSpPr txBox="1"/>
          <p:nvPr/>
        </p:nvSpPr>
        <p:spPr>
          <a:xfrm>
            <a:off x="2168548" y="3028890"/>
            <a:ext cx="501772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600"/>
              <a:buFont typeface="Dosis"/>
              <a:buNone/>
            </a:pPr>
            <a:r>
              <a:rPr b="1" i="0" lang="fr-FR" sz="46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Quatre-vingts treize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938" name="Google Shape;93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9" name="Google Shape;939;p103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40" name="Google Shape;940;p103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941" name="Google Shape;941;p103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4"/>
          <p:cNvSpPr txBox="1"/>
          <p:nvPr>
            <p:ph type="title"/>
          </p:nvPr>
        </p:nvSpPr>
        <p:spPr>
          <a:xfrm>
            <a:off x="1641201" y="756000"/>
            <a:ext cx="6893199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Corrigez. </a:t>
            </a:r>
            <a:endParaRPr/>
          </a:p>
        </p:txBody>
      </p:sp>
      <p:sp>
        <p:nvSpPr>
          <p:cNvPr descr="Image générée" id="948" name="Google Shape;948;p104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9" name="Google Shape;949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04"/>
          <p:cNvSpPr txBox="1"/>
          <p:nvPr/>
        </p:nvSpPr>
        <p:spPr>
          <a:xfrm>
            <a:off x="3869210" y="3057766"/>
            <a:ext cx="128272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Dosis"/>
              <a:buNone/>
            </a:pPr>
            <a:r>
              <a:rPr b="1" i="0" lang="fr-FR" sz="80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9</a:t>
            </a:r>
            <a:r>
              <a:rPr b="1" lang="fr-FR" sz="8000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3</a:t>
            </a:r>
            <a:endParaRPr b="1" i="0" sz="8000" u="none" cap="none" strike="noStrike">
              <a:solidFill>
                <a:srgbClr val="C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0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La séance d’aujourd’hui est terminée.  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956" name="Google Shape;956;p105"/>
          <p:cNvPicPr preferRelativeResize="0"/>
          <p:nvPr/>
        </p:nvPicPr>
        <p:blipFill rotWithShape="1">
          <a:blip r:embed="rId3">
            <a:alphaModFix/>
          </a:blip>
          <a:srcRect b="26480" l="0" r="0" t="0"/>
          <a:stretch/>
        </p:blipFill>
        <p:spPr>
          <a:xfrm>
            <a:off x="69048" y="575254"/>
            <a:ext cx="1393241" cy="102429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57" name="Google Shape;957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99" y="2079057"/>
            <a:ext cx="2199487" cy="351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05"/>
          <p:cNvPicPr preferRelativeResize="0"/>
          <p:nvPr/>
        </p:nvPicPr>
        <p:blipFill rotWithShape="1">
          <a:blip r:embed="rId5">
            <a:alphaModFix/>
          </a:blip>
          <a:srcRect b="1508" l="0" r="0" t="1610"/>
          <a:stretch/>
        </p:blipFill>
        <p:spPr>
          <a:xfrm>
            <a:off x="2586838" y="2172825"/>
            <a:ext cx="1985162" cy="3418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94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74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</a:pPr>
            <a:r>
              <a:rPr lang="fr-FR"/>
              <a:t>Bonjour les enfants. Aujourd’hui, nous allons réviser les leçons de la semaine passée. Soyez attentifs.</a:t>
            </a:r>
            <a:endParaRPr/>
          </a:p>
        </p:txBody>
      </p:sp>
      <p:grpSp>
        <p:nvGrpSpPr>
          <p:cNvPr id="378" name="Google Shape;378;p43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79" name="Google Shape;379;p43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80" name="Google Shape;380;p43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381" name="Google Shape;381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4327" y="2377440"/>
            <a:ext cx="2138280" cy="34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3"/>
          <p:cNvPicPr preferRelativeResize="0"/>
          <p:nvPr>
            <p:ph idx="3" type="media"/>
          </p:nvPr>
        </p:nvPicPr>
        <p:blipFill rotWithShape="1">
          <a:blip r:embed="rId6">
            <a:alphaModFix/>
          </a:blip>
          <a:srcRect b="1385" l="0" r="0" t="0"/>
          <a:stretch/>
        </p:blipFill>
        <p:spPr>
          <a:xfrm>
            <a:off x="2479764" y="2377440"/>
            <a:ext cx="1947857" cy="341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94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21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</a:t>
            </a:r>
            <a:r>
              <a:rPr lang="fr-FR">
                <a:solidFill>
                  <a:srgbClr val="595959"/>
                </a:solidFill>
              </a:rPr>
              <a:t>e ce paragraphe ? </a:t>
            </a:r>
            <a:endParaRPr>
              <a:solidFill>
                <a:srgbClr val="59595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388" name="Google Shape;388;p44"/>
          <p:cNvSpPr txBox="1"/>
          <p:nvPr/>
        </p:nvSpPr>
        <p:spPr>
          <a:xfrm>
            <a:off x="932694" y="2943952"/>
            <a:ext cx="7278611" cy="206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Dans notre ville, la place principale est très animée le matin. Beaucoup de gens vont à l’épicerie de madame Aïcha pour acheter ce dont ils ont besoin. L’épicière accueille tout le monde avec un grand sourire.</a:t>
            </a:r>
            <a:endParaRPr/>
          </a:p>
        </p:txBody>
      </p:sp>
      <p:pic>
        <p:nvPicPr>
          <p:cNvPr id="389" name="Google Shape;38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expliquer ce paragraphe dans votre langue ? </a:t>
            </a:r>
            <a:endParaRPr/>
          </a:p>
        </p:txBody>
      </p:sp>
      <p:sp>
        <p:nvSpPr>
          <p:cNvPr id="395" name="Google Shape;395;p45"/>
          <p:cNvSpPr txBox="1"/>
          <p:nvPr/>
        </p:nvSpPr>
        <p:spPr>
          <a:xfrm>
            <a:off x="932694" y="2943952"/>
            <a:ext cx="7278611" cy="206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b="0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Dans notre ville, la place principale est très animée le matin. Beaucoup de gens vont à l’épicerie de madame Aïcha pour acheter ce dont ils ont besoin. L’épicière accueille tout le monde avec un grand sourire.</a:t>
            </a:r>
            <a:endParaRPr/>
          </a:p>
        </p:txBody>
      </p:sp>
      <p:pic>
        <p:nvPicPr>
          <p:cNvPr id="396" name="Google Shape;39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6286" y="566806"/>
            <a:ext cx="1867161" cy="11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_Conception personnalisé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00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ecture offer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Révis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