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5" r:id="rId2"/>
    <p:sldMasterId id="2147483707" r:id="rId3"/>
    <p:sldMasterId id="2147483724" r:id="rId4"/>
    <p:sldMasterId id="2147483742" r:id="rId5"/>
    <p:sldMasterId id="2147483765" r:id="rId6"/>
  </p:sldMasterIdLst>
  <p:notesMasterIdLst>
    <p:notesMasterId r:id="rId83"/>
  </p:notesMasterIdLst>
  <p:sldIdLst>
    <p:sldId id="2134804866" r:id="rId7"/>
    <p:sldId id="2147482626" r:id="rId8"/>
    <p:sldId id="2147482470" r:id="rId9"/>
    <p:sldId id="2147482495" r:id="rId10"/>
    <p:sldId id="2147482616" r:id="rId11"/>
    <p:sldId id="2147482480" r:id="rId12"/>
    <p:sldId id="2147482629" r:id="rId13"/>
    <p:sldId id="2147482481" r:id="rId14"/>
    <p:sldId id="2147482619" r:id="rId15"/>
    <p:sldId id="2147482412" r:id="rId16"/>
    <p:sldId id="2134806438" r:id="rId17"/>
    <p:sldId id="2134806439" r:id="rId18"/>
    <p:sldId id="2147482620" r:id="rId19"/>
    <p:sldId id="2134806445" r:id="rId20"/>
    <p:sldId id="2134806253" r:id="rId21"/>
    <p:sldId id="2134806254" r:id="rId22"/>
    <p:sldId id="2134806235" r:id="rId23"/>
    <p:sldId id="2134806245" r:id="rId24"/>
    <p:sldId id="2147482413" r:id="rId25"/>
    <p:sldId id="2134806461" r:id="rId26"/>
    <p:sldId id="2147482414" r:id="rId27"/>
    <p:sldId id="2134806463" r:id="rId28"/>
    <p:sldId id="2134806466" r:id="rId29"/>
    <p:sldId id="2134806247" r:id="rId30"/>
    <p:sldId id="2134806468" r:id="rId31"/>
    <p:sldId id="2147482415" r:id="rId32"/>
    <p:sldId id="2134806469" r:id="rId33"/>
    <p:sldId id="2147482416" r:id="rId34"/>
    <p:sldId id="2134806471" r:id="rId35"/>
    <p:sldId id="2134806479" r:id="rId36"/>
    <p:sldId id="2134806480" r:id="rId37"/>
    <p:sldId id="2134806481" r:id="rId38"/>
    <p:sldId id="2147482418" r:id="rId39"/>
    <p:sldId id="2134806485" r:id="rId40"/>
    <p:sldId id="2147482630" r:id="rId41"/>
    <p:sldId id="2147482442" r:id="rId42"/>
    <p:sldId id="2134806652" r:id="rId43"/>
    <p:sldId id="2147482621" r:id="rId44"/>
    <p:sldId id="2134806261" r:id="rId45"/>
    <p:sldId id="2147482482" r:id="rId46"/>
    <p:sldId id="2134806332" r:id="rId47"/>
    <p:sldId id="2134806386" r:id="rId48"/>
    <p:sldId id="2134806420" r:id="rId49"/>
    <p:sldId id="2147482483" r:id="rId50"/>
    <p:sldId id="2147482484" r:id="rId51"/>
    <p:sldId id="2134806417" r:id="rId52"/>
    <p:sldId id="2147482631" r:id="rId53"/>
    <p:sldId id="2147482490" r:id="rId54"/>
    <p:sldId id="2147482438" r:id="rId55"/>
    <p:sldId id="2134806418" r:id="rId56"/>
    <p:sldId id="2134806654" r:id="rId57"/>
    <p:sldId id="2134806405" r:id="rId58"/>
    <p:sldId id="2134806406" r:id="rId59"/>
    <p:sldId id="2134806407" r:id="rId60"/>
    <p:sldId id="2134806401" r:id="rId61"/>
    <p:sldId id="2134806402" r:id="rId62"/>
    <p:sldId id="2134806403" r:id="rId63"/>
    <p:sldId id="2134806409" r:id="rId64"/>
    <p:sldId id="2134806410" r:id="rId65"/>
    <p:sldId id="2134806411" r:id="rId66"/>
    <p:sldId id="2134806383" r:id="rId67"/>
    <p:sldId id="2147482447" r:id="rId68"/>
    <p:sldId id="2134806662" r:id="rId69"/>
    <p:sldId id="2147482451" r:id="rId70"/>
    <p:sldId id="2147482453" r:id="rId71"/>
    <p:sldId id="2134806666" r:id="rId72"/>
    <p:sldId id="2134806667" r:id="rId73"/>
    <p:sldId id="2134806668" r:id="rId74"/>
    <p:sldId id="2147482450" r:id="rId75"/>
    <p:sldId id="2147482439" r:id="rId76"/>
    <p:sldId id="2147482623" r:id="rId77"/>
    <p:sldId id="2134806317" r:id="rId78"/>
    <p:sldId id="2134806326" r:id="rId79"/>
    <p:sldId id="2134806460" r:id="rId80"/>
    <p:sldId id="2147482491" r:id="rId81"/>
    <p:sldId id="2147482625" r:id="rId82"/>
  </p:sldIdLst>
  <p:sldSz cx="9144000" cy="6858000" type="screen4x3"/>
  <p:notesSz cx="6858000" cy="9144000"/>
  <p:embeddedFontLst>
    <p:embeddedFont>
      <p:font typeface="Dosis" pitchFamily="2" charset="0"/>
      <p:regular r:id="rId84"/>
      <p:bold r:id="rId85"/>
    </p:embeddedFont>
    <p:embeddedFont>
      <p:font typeface="Dosis ExtraBold" pitchFamily="2" charset="0"/>
      <p:bold r:id="rId86"/>
    </p:embeddedFont>
    <p:embeddedFont>
      <p:font typeface="Dosis Medium" pitchFamily="2" charset="0"/>
      <p:regular r:id="rId87"/>
    </p:embeddedFont>
    <p:embeddedFont>
      <p:font typeface="Dosis SemiBold" pitchFamily="2" charset="0"/>
      <p:bold r:id="rId88"/>
    </p:embeddedFont>
    <p:embeddedFont>
      <p:font typeface="Microsoft Uighur" panose="02000000000000000000" pitchFamily="2" charset="-78"/>
      <p:regular r:id="rId89"/>
      <p:bold r:id="rId90"/>
    </p:embeddedFont>
    <p:embeddedFont>
      <p:font typeface="Modern Love" panose="04090805081005020601" pitchFamily="82" charset="0"/>
      <p:regular r:id="rId9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5"/>
    <a:srgbClr val="7F7F7F"/>
    <a:srgbClr val="FFFFFF"/>
    <a:srgbClr val="1E3F48"/>
    <a:srgbClr val="0097B2"/>
    <a:srgbClr val="7FB9BE"/>
    <a:srgbClr val="4C5155"/>
    <a:srgbClr val="D6E9EA"/>
    <a:srgbClr val="F6F6F6"/>
    <a:srgbClr val="70B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1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7.fntdata"/><Relationship Id="rId95" Type="http://schemas.openxmlformats.org/officeDocument/2006/relationships/tableStyles" Target="tableStyle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font" Target="fonts/font2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font" Target="fonts/font3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font" Target="fonts/font4.fntdata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81846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251767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909404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223612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E30D09C-76B2-0102-DF12-1F1AC51167B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0CEF04-EAC3-64F3-74FA-4B254E15EA5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CB33FA5F-B6A4-25A0-FCCF-B457BE904B3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F3D1EDB9-A976-153B-7DB2-A924A58A286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79A27181-4761-B93B-6284-937E15D87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8430F13-0E59-C4F7-98BF-0355B6ED24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C5C73C01-6B60-36B8-3586-FB96EEE42F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F2E698A-7B09-6F57-54CF-1CD0546CD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C02E2E23-869C-14C8-77BA-85B097923A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06A85C68-B6F4-94AC-102C-225BC91051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2E8FEFFF-D20D-DA92-B416-4929E7ECF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7F43464-E084-EAA2-0FCA-3CB6EAA19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17BB59F2-ADED-C1C7-1F7B-EF0547035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EA3C42A9-E3F5-A91E-E1E8-9CCA0FCB5F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97012BBB-806E-6756-A327-A5368EDB2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98BE75A5-996A-BD10-DA58-D8AB2865DE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715374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190F2D8A-C5AE-2316-0803-42C91A6CF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6068920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7610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9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1.bin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1.bin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532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9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30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88" r:id="rId12"/>
    <p:sldLayoutId id="214748379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830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62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99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95" r:id="rId1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6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9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10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97" r:id="rId23"/>
    <p:sldLayoutId id="2147483798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38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44.jp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e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9.png"/><Relationship Id="rId7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8.jpeg"/><Relationship Id="rId7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png"/><Relationship Id="rId5" Type="http://schemas.openxmlformats.org/officeDocument/2006/relationships/image" Target="../media/image50.jpeg"/><Relationship Id="rId10" Type="http://schemas.openxmlformats.org/officeDocument/2006/relationships/image" Target="../media/image28.png"/><Relationship Id="rId4" Type="http://schemas.openxmlformats.org/officeDocument/2006/relationships/image" Target="../media/image49.jpe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1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7.mp3"/><Relationship Id="rId7" Type="http://schemas.openxmlformats.org/officeDocument/2006/relationships/image" Target="../media/image29.png"/><Relationship Id="rId12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28.png"/><Relationship Id="rId4" Type="http://schemas.openxmlformats.org/officeDocument/2006/relationships/audio" Target="../media/media7.mp3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8.jpeg"/><Relationship Id="rId7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5" Type="http://schemas.openxmlformats.org/officeDocument/2006/relationships/image" Target="../media/image50.jpeg"/><Relationship Id="rId10" Type="http://schemas.openxmlformats.org/officeDocument/2006/relationships/image" Target="../media/image28.png"/><Relationship Id="rId4" Type="http://schemas.openxmlformats.org/officeDocument/2006/relationships/image" Target="../media/image49.jpe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jpe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8.jpeg"/><Relationship Id="rId7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5" Type="http://schemas.openxmlformats.org/officeDocument/2006/relationships/image" Target="../media/image50.jpeg"/><Relationship Id="rId10" Type="http://schemas.openxmlformats.org/officeDocument/2006/relationships/image" Target="../media/image28.png"/><Relationship Id="rId4" Type="http://schemas.openxmlformats.org/officeDocument/2006/relationships/image" Target="../media/image49.jpeg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8.jpeg"/><Relationship Id="rId7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5" Type="http://schemas.openxmlformats.org/officeDocument/2006/relationships/image" Target="../media/image50.jpeg"/><Relationship Id="rId10" Type="http://schemas.openxmlformats.org/officeDocument/2006/relationships/image" Target="../media/image28.png"/><Relationship Id="rId4" Type="http://schemas.openxmlformats.org/officeDocument/2006/relationships/image" Target="../media/image49.jpeg"/><Relationship Id="rId9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9.png"/><Relationship Id="rId5" Type="http://schemas.openxmlformats.org/officeDocument/2006/relationships/image" Target="../media/image53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0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56.png"/><Relationship Id="rId9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8.png"/><Relationship Id="rId7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1.png"/><Relationship Id="rId7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1.png"/><Relationship Id="rId7" Type="http://schemas.openxmlformats.org/officeDocument/2006/relationships/image" Target="../media/image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4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0.png"/><Relationship Id="rId5" Type="http://schemas.openxmlformats.org/officeDocument/2006/relationships/image" Target="../media/image53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30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2.png"/><Relationship Id="rId5" Type="http://schemas.openxmlformats.org/officeDocument/2006/relationships/image" Target="../media/image18.gif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3.png"/><Relationship Id="rId7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9.png"/><Relationship Id="rId7" Type="http://schemas.openxmlformats.org/officeDocument/2006/relationships/image" Target="../media/image2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8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8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8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4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0.png"/><Relationship Id="rId5" Type="http://schemas.openxmlformats.org/officeDocument/2006/relationships/image" Target="../media/image53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5.png"/><Relationship Id="rId7" Type="http://schemas.openxmlformats.org/officeDocument/2006/relationships/image" Target="../media/image2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28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3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gif"/><Relationship Id="rId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7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يمر لقراءة لوحة المقاطع ؟</a:t>
            </a:r>
            <a:r>
              <a:rPr lang="fr-FR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MA" sz="2400" i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5 متعلمين لقراءة لوحة المقاطع ( المعروضة على الحائط).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9" name="timer_3min (2)">
            <a:hlinkClick r:id="" action="ppaction://media"/>
            <a:extLst>
              <a:ext uri="{FF2B5EF4-FFF2-40B4-BE49-F238E27FC236}">
                <a16:creationId xmlns:a16="http://schemas.microsoft.com/office/drawing/2014/main" id="{94AEBDA4-F11A-7DFC-8D14-DB2F02E626E6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775" y="2160588"/>
            <a:ext cx="3598863" cy="3598862"/>
          </a:xfr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FF2E104D-6A34-083D-F8AE-CDA88CCA5E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72383A-DAA5-2999-BF20-6EE6C1ED6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728BD0-C1F6-3B1D-3664-8695F75B35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D849FF-E198-4337-91F1-1E6CFC0B9B5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22EA2-4A2D-A68A-9A49-21E3B137B3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B1453D-EE77-0DE1-BEBA-5DE593BDE4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1" name="Google Shape;87;p130">
            <a:extLst>
              <a:ext uri="{FF2B5EF4-FFF2-40B4-BE49-F238E27FC236}">
                <a16:creationId xmlns:a16="http://schemas.microsoft.com/office/drawing/2014/main" id="{B011FE77-427E-7664-8333-C8F81C44A94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2389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8;p130">
            <a:extLst>
              <a:ext uri="{FF2B5EF4-FFF2-40B4-BE49-F238E27FC236}">
                <a16:creationId xmlns:a16="http://schemas.microsoft.com/office/drawing/2014/main" id="{D1977042-3761-6B09-D85F-11404239F54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9;p130">
            <a:extLst>
              <a:ext uri="{FF2B5EF4-FFF2-40B4-BE49-F238E27FC236}">
                <a16:creationId xmlns:a16="http://schemas.microsoft.com/office/drawing/2014/main" id="{1B2EDB45-BC72-626C-74C9-B3DBAF157F59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F8143C9-6DC6-240C-28F4-B793DB4A7B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00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3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نقرأ معا. إضافة  جديدين من أسماء التلاميذ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7" name="Espace réservé pour une image  14">
            <a:extLst>
              <a:ext uri="{FF2B5EF4-FFF2-40B4-BE49-F238E27FC236}">
                <a16:creationId xmlns:a16="http://schemas.microsoft.com/office/drawing/2014/main" id="{44C43AD5-ACBD-AE73-35F8-4C6A2F4A9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451717E-D2CC-D5C3-1278-435937DF9679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اِسْمي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1945B0F-57CD-40F0-B432-079F5F8C9B69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11AE76C-EC07-27A7-F3B0-F7A1CDFF5BBE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دى</a:t>
            </a:r>
            <a:endParaRPr lang="fr-MA" sz="8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CD1AE30-7239-3259-5911-285404023790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83FA0B-8C01-9B21-6E17-B7F0557F9591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7C1B26B-6902-7A7F-7E24-6FDE0CC0480B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مَجْــ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endParaRPr lang="fr-MA" sz="8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EAFA89-23E1-13D8-EB79-3804DDBAD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D69C21-A948-F393-6D55-A5AD1575D6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5E7B8B-6C83-4C47-5A6B-FE8EAC710C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0F2D88-B8A6-2C6F-5F2B-779460095A5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6730C-6270-4E36-0201-5D8DDF5CD58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Google Shape;87;p130">
            <a:extLst>
              <a:ext uri="{FF2B5EF4-FFF2-40B4-BE49-F238E27FC236}">
                <a16:creationId xmlns:a16="http://schemas.microsoft.com/office/drawing/2014/main" id="{F0CBA28E-CCA3-3946-A676-4499CDC331C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2389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;p130">
            <a:extLst>
              <a:ext uri="{FF2B5EF4-FFF2-40B4-BE49-F238E27FC236}">
                <a16:creationId xmlns:a16="http://schemas.microsoft.com/office/drawing/2014/main" id="{6E8F1E67-BBD5-202B-6DFB-1BFC3A8401D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9;p130">
            <a:extLst>
              <a:ext uri="{FF2B5EF4-FFF2-40B4-BE49-F238E27FC236}">
                <a16:creationId xmlns:a16="http://schemas.microsoft.com/office/drawing/2014/main" id="{D372A01F-DECE-8FB8-BBDE-22A8BF7A816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49495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E58EF87-4981-9E29-DB50-75A7ACA56F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0599" y="712207"/>
            <a:ext cx="767300" cy="767300"/>
          </a:xfr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E646EB6-C8C9-BAC1-FC8D-7C86D3785FDC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اِسْمي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7955210-1A0B-0E34-D1A5-1A5D033DF471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C559523-3659-D665-9D56-763E8016DF96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دى</a:t>
            </a:r>
            <a:endParaRPr lang="fr-MA" sz="8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375077E-5989-D0A2-BC7F-4CE52E880476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86DBDA0-4E91-4AD7-E88A-5585C7409078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E6B54AD-C523-F4CE-2E11-B63C510FDE5F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مَجْــ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endParaRPr lang="fr-MA" sz="8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FB6B18-2DEC-B53B-33C9-706CB725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D333A8-9F16-EDD0-3C22-213FA55CFD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0D4A52-19BD-9D95-9843-215C390C59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44DED3-898C-1D7A-94E5-211D269C84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FF9571-1308-91F1-6723-C83BD247101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7;p130">
            <a:extLst>
              <a:ext uri="{FF2B5EF4-FFF2-40B4-BE49-F238E27FC236}">
                <a16:creationId xmlns:a16="http://schemas.microsoft.com/office/drawing/2014/main" id="{5042A2EE-D1B4-33C3-A4B0-620F18B7126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2389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8;p130">
            <a:extLst>
              <a:ext uri="{FF2B5EF4-FFF2-40B4-BE49-F238E27FC236}">
                <a16:creationId xmlns:a16="http://schemas.microsoft.com/office/drawing/2014/main" id="{1343C0F2-82D6-7C59-D08B-8AA514C68C9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9;p130">
            <a:extLst>
              <a:ext uri="{FF2B5EF4-FFF2-40B4-BE49-F238E27FC236}">
                <a16:creationId xmlns:a16="http://schemas.microsoft.com/office/drawing/2014/main" id="{85C1966E-8B22-19C0-A432-E8534D08652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38372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1A38E-33D7-C0AA-1DC4-C605FD672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3D3E4F2F-89A8-0AF9-7CAD-21605A52F7DA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BF0361-105B-543F-3DEF-8FFFA011D947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26F1D382-A96D-C88E-CAA0-B18A2C88EE5E}"/>
              </a:ext>
            </a:extLst>
          </p:cNvPr>
          <p:cNvSpPr txBox="1">
            <a:spLocks/>
          </p:cNvSpPr>
          <p:nvPr/>
        </p:nvSpPr>
        <p:spPr>
          <a:xfrm>
            <a:off x="271147" y="1698651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000" dirty="0">
                <a:cs typeface="Microsoft Uighur" panose="02000000000000000000" pitchFamily="2" charset="-78"/>
              </a:rPr>
              <a:t>استماع وتحدث</a:t>
            </a:r>
            <a:endParaRPr lang="ar-MA" sz="4000" dirty="0">
              <a:cs typeface="+mn-cs"/>
            </a:endParaRP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9C938BE-5F72-1853-DAA3-7E30034E6E9E}"/>
              </a:ext>
            </a:extLst>
          </p:cNvPr>
          <p:cNvSpPr txBox="1">
            <a:spLocks/>
          </p:cNvSpPr>
          <p:nvPr/>
        </p:nvSpPr>
        <p:spPr>
          <a:xfrm>
            <a:off x="878748" y="3670839"/>
            <a:ext cx="6400452" cy="102592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حصة3:  حكاية أول يوم في المدرسة</a:t>
            </a:r>
          </a:p>
          <a:p>
            <a:pPr lvl="1" algn="r" rtl="1">
              <a:buClr>
                <a:srgbClr val="424D7B"/>
              </a:buClr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البنية السردية للحكاية</a:t>
            </a: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377262F9-1790-806A-A0FD-90A649A186B4}"/>
              </a:ext>
            </a:extLst>
          </p:cNvPr>
          <p:cNvSpPr>
            <a:spLocks noChangeAspect="1"/>
          </p:cNvSpPr>
          <p:nvPr/>
        </p:nvSpPr>
        <p:spPr>
          <a:xfrm>
            <a:off x="5260847" y="1875406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400" b="1" dirty="0"/>
              <a:t>2</a:t>
            </a:r>
          </a:p>
        </p:txBody>
      </p:sp>
      <p:pic>
        <p:nvPicPr>
          <p:cNvPr id="2" name="Espace réservé pour une image  20">
            <a:extLst>
              <a:ext uri="{FF2B5EF4-FFF2-40B4-BE49-F238E27FC236}">
                <a16:creationId xmlns:a16="http://schemas.microsoft.com/office/drawing/2014/main" id="{08174019-6AF4-CE61-0D48-A7D7192CB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6649" y="2811833"/>
            <a:ext cx="684000" cy="684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1840BE-63AF-F42D-950A-71C5572DFB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39098" y="3203894"/>
            <a:ext cx="626154" cy="7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43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S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سنمر الآن للحكاية. هل أنتم مستعدون؟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4" name="Espace réservé pour une image  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53B8108-A975-73FA-2886-7EEB807C1C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149" y="720187"/>
            <a:ext cx="808576" cy="808576"/>
          </a:xfrm>
        </p:spPr>
      </p:pic>
      <p:pic>
        <p:nvPicPr>
          <p:cNvPr id="6" name="Espace réservé pour une image  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1696902" y="2189183"/>
            <a:ext cx="5400000" cy="36000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7DB4EC7-0BBC-1CEA-3713-C3B3930F2D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D02063-AB46-C94B-6AE0-DCF3A0451BE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077997-3C7F-ADC9-26BE-1B5C9E33C4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79A215-9BC0-16D6-E926-6960A9CDA47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7" name="Google Shape;88;p130">
            <a:extLst>
              <a:ext uri="{FF2B5EF4-FFF2-40B4-BE49-F238E27FC236}">
                <a16:creationId xmlns:a16="http://schemas.microsoft.com/office/drawing/2014/main" id="{F6EFE1B1-1B46-8A7A-D488-883A733D4EF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9;p130">
            <a:extLst>
              <a:ext uri="{FF2B5EF4-FFF2-40B4-BE49-F238E27FC236}">
                <a16:creationId xmlns:a16="http://schemas.microsoft.com/office/drawing/2014/main" id="{3C4169A3-E65F-2452-BCCB-E4ABC547EE2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86;p130">
            <a:extLst>
              <a:ext uri="{FF2B5EF4-FFF2-40B4-BE49-F238E27FC236}">
                <a16:creationId xmlns:a16="http://schemas.microsoft.com/office/drawing/2014/main" id="{B482B307-A4E5-923A-965C-85378F4034D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87;p130">
            <a:extLst>
              <a:ext uri="{FF2B5EF4-FFF2-40B4-BE49-F238E27FC236}">
                <a16:creationId xmlns:a16="http://schemas.microsoft.com/office/drawing/2014/main" id="{3751ECA1-E88C-D778-3686-BCA678C4043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86261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31880" y="684000"/>
            <a:ext cx="6840000" cy="71808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من يذكر شخصيات الحكاية؟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3" name="Espace réservé pour une image  12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4D8B92-7596-08A8-1562-9A3C601FC8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778" y="684000"/>
            <a:ext cx="792742" cy="792742"/>
          </a:xfrm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926DC8-CEAA-0D73-BCE6-A980DBFFDA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0AA76D-2FBD-A5C3-54B2-91398FC307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1774305" y="1811547"/>
            <a:ext cx="5595390" cy="39557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EEC88-73BE-1306-3B18-D5E48F02E4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E869A-BE50-C97E-9DB2-941D58E5641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6EBC3-F3D5-1A2D-8115-AEDEBD56587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A76E4-91E6-E2EF-CACA-94E1B12D37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8;p130">
            <a:extLst>
              <a:ext uri="{FF2B5EF4-FFF2-40B4-BE49-F238E27FC236}">
                <a16:creationId xmlns:a16="http://schemas.microsoft.com/office/drawing/2014/main" id="{6E64862D-8646-D821-722F-93543E0F402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;p130">
            <a:extLst>
              <a:ext uri="{FF2B5EF4-FFF2-40B4-BE49-F238E27FC236}">
                <a16:creationId xmlns:a16="http://schemas.microsoft.com/office/drawing/2014/main" id="{7532AA55-3361-B90F-B030-1D616E333FA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7AB79459-5F4B-6F92-9FB4-1F4C0385F8B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7;p130">
            <a:extLst>
              <a:ext uri="{FF2B5EF4-FFF2-40B4-BE49-F238E27FC236}">
                <a16:creationId xmlns:a16="http://schemas.microsoft.com/office/drawing/2014/main" id="{1A59B7E9-A2B1-BB14-7CEE-870B5B0C270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38999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98241" y="717870"/>
            <a:ext cx="6840000" cy="696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سنتذكر معا بدايتها ووسطها ونهايتها – هل أنتم مستعدون؟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DDDBE4-559B-FDBB-7A9B-3F5F097F53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768" y="717869"/>
            <a:ext cx="809231" cy="80923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F327E9-80F7-5FAC-0128-113FD312FF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FCF646-1397-E152-0E02-5C84325D54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FB89D4-5C50-0B7F-ABB6-D9C4CC1CC5F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727C1F-1B8C-BCDD-77BF-19535D3D3F4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9FD33416-9049-7F4F-9662-EE95B408148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2F03E817-EDBF-24FC-7BDB-0AD829722ED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30">
            <a:extLst>
              <a:ext uri="{FF2B5EF4-FFF2-40B4-BE49-F238E27FC236}">
                <a16:creationId xmlns:a16="http://schemas.microsoft.com/office/drawing/2014/main" id="{01648AE9-83C3-8EE7-07C1-42206022D89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30">
            <a:extLst>
              <a:ext uri="{FF2B5EF4-FFF2-40B4-BE49-F238E27FC236}">
                <a16:creationId xmlns:a16="http://schemas.microsoft.com/office/drawing/2014/main" id="{C5CE0E5A-781A-136F-BE62-7593AC4FF1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Espace réservé pour une image  14">
            <a:extLst>
              <a:ext uri="{FF2B5EF4-FFF2-40B4-BE49-F238E27FC236}">
                <a16:creationId xmlns:a16="http://schemas.microsoft.com/office/drawing/2014/main" id="{675757E2-DFBA-4124-33D8-B7B51DFAF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" b="569"/>
          <a:stretch/>
        </p:blipFill>
        <p:spPr>
          <a:xfrm>
            <a:off x="792000" y="1411130"/>
            <a:ext cx="7560000" cy="524846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3BF572B-6B09-FD37-4C8A-404F2C8FC955}"/>
              </a:ext>
            </a:extLst>
          </p:cNvPr>
          <p:cNvSpPr txBox="1"/>
          <p:nvPr/>
        </p:nvSpPr>
        <p:spPr>
          <a:xfrm>
            <a:off x="3039751" y="6013261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اَلْبِداية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B8A5D7-3C11-6D17-591B-3BCFBF6CE8BE}"/>
              </a:ext>
            </a:extLst>
          </p:cNvPr>
          <p:cNvSpPr txBox="1"/>
          <p:nvPr/>
        </p:nvSpPr>
        <p:spPr>
          <a:xfrm>
            <a:off x="3672207" y="3712195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اَلْوَسَط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435E625-2F32-ED04-2604-0BEE00DA0EF8}"/>
              </a:ext>
            </a:extLst>
          </p:cNvPr>
          <p:cNvSpPr txBox="1"/>
          <p:nvPr/>
        </p:nvSpPr>
        <p:spPr>
          <a:xfrm>
            <a:off x="4157276" y="136800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اَلنِّهايَة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384516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أنصتوا، للمقطع الأول من الحكاية، بعدها سأطرح عليكم أسئلة.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1" name="Espace réservé pour une image  20" descr="Une image contenant dessin, croquis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1D9DAC20-17F6-6681-2D7B-525D519C60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752"/>
          <a:stretch>
            <a:fillRect/>
          </a:stretch>
        </p:blipFill>
        <p:spPr/>
      </p:pic>
      <p:pic>
        <p:nvPicPr>
          <p:cNvPr id="15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B77167D-F386-07F2-10B5-D39369A603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6" name="مُرَادٌ يُحِبُّ الْحَيَوَانَاتِ كَثِيرًا، لَدَيْهِ قِطَّةٌ وَكَلْبٌ وَضِفْدَعٌ صَغِيرٌ مُشَاغِبٌ اِسْمُهُ دُودُو. صَبَاحَ يَوْمِ الِاثْنَيْنِ، بَيْنَمَا مُرَادٌ يَسْتَعِدُّ لِلذَّهَابِ إِلَى الْمَدْرَسةِ اخْتَبَأ">
            <a:hlinkClick r:id="" action="ppaction://media"/>
            <a:extLst>
              <a:ext uri="{FF2B5EF4-FFF2-40B4-BE49-F238E27FC236}">
                <a16:creationId xmlns:a16="http://schemas.microsoft.com/office/drawing/2014/main" id="{A37F8A35-7526-AE4E-7C68-1E0D65ABF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814" y="1393779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02F20-D5FA-DF64-11F1-63422F7C2B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2233FB-DC37-163E-6B67-D3C1B0FDB1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5576A1-F67F-E137-4DD5-1C9805CE774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7A00FA-C549-04B2-37F2-7BA377B0B39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1" name="Google Shape;88;p130">
            <a:extLst>
              <a:ext uri="{FF2B5EF4-FFF2-40B4-BE49-F238E27FC236}">
                <a16:creationId xmlns:a16="http://schemas.microsoft.com/office/drawing/2014/main" id="{D24D8396-EB9A-D381-6BB0-10B2368E505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;p130">
            <a:extLst>
              <a:ext uri="{FF2B5EF4-FFF2-40B4-BE49-F238E27FC236}">
                <a16:creationId xmlns:a16="http://schemas.microsoft.com/office/drawing/2014/main" id="{FE37D7BC-21C7-7A7A-D710-B86FC3D29F5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6;p130">
            <a:extLst>
              <a:ext uri="{FF2B5EF4-FFF2-40B4-BE49-F238E27FC236}">
                <a16:creationId xmlns:a16="http://schemas.microsoft.com/office/drawing/2014/main" id="{E76AF29B-5F83-2E89-D024-B28E35622F8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7;p130">
            <a:extLst>
              <a:ext uri="{FF2B5EF4-FFF2-40B4-BE49-F238E27FC236}">
                <a16:creationId xmlns:a16="http://schemas.microsoft.com/office/drawing/2014/main" id="{00CC9181-CCB5-63B5-FC64-AF3698CE54A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562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MA" sz="2400" i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فعل دودو في بداية الحكاية؟ رددوا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5" name="Espace réservé pour une image  14" descr="Une image contenant dessin, croquis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DC52DC54-EAC4-3A84-F215-0B85772C011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752"/>
          <a:stretch>
            <a:fillRect/>
          </a:stretch>
        </p:blipFill>
        <p:spPr/>
      </p:pic>
      <p:pic>
        <p:nvPicPr>
          <p:cNvPr id="12" name="Espace réservé pour une image  11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53BCE18-0789-B66D-29E5-EE2C8E2227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CF14A9-24EC-BD3B-7D62-D654CAC52A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F2F8C-F715-9697-CD39-D4AEEE6B950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8ECA1-5EE1-B2B6-1E79-FC05320B97B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78268-CBC3-B610-B48B-FFA01D9DD19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F2C2BFB6-39C7-FD46-5F67-A33E9E02CB7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489C0A24-D82F-2D6C-123E-F651692DAA6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30">
            <a:extLst>
              <a:ext uri="{FF2B5EF4-FFF2-40B4-BE49-F238E27FC236}">
                <a16:creationId xmlns:a16="http://schemas.microsoft.com/office/drawing/2014/main" id="{3DDF94F2-9B92-03CE-177E-90CC811C26B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30">
            <a:extLst>
              <a:ext uri="{FF2B5EF4-FFF2-40B4-BE49-F238E27FC236}">
                <a16:creationId xmlns:a16="http://schemas.microsoft.com/office/drawing/2014/main" id="{83459CBE-DBB3-9136-8618-24285DBC999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02753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B8552-381C-DCA3-BC1E-302C1B45D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</a:t>
            </a:r>
            <a:r>
              <a:rPr lang="ar-MA" sz="2400" i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اختبأ دودو في المحفظة. رددوا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5" name="Espace réservé pour une image  14" descr="Une image contenant dessin, croquis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C3CC567F-0B0D-84C6-177D-553E3E835D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752"/>
          <a:stretch>
            <a:fillRect/>
          </a:stretch>
        </p:blipFill>
        <p:spPr/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3F200D-34B6-B3D8-77A4-480219516F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16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387F2BC-7B09-4E78-388F-AD04C87AD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769" y="717870"/>
            <a:ext cx="780000" cy="7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522151-C318-9036-6A2D-CDD2D0A9EE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8DD9A-F36E-648E-EBC8-82A4857D00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DDA5E-874D-070A-BD50-B9982740D0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AC636-DF11-EE45-4CFA-55C781AB76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45450884-B1F5-D02A-346B-692A4300FB3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158F7869-C9C7-1459-11CA-49A74B80ABB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30">
            <a:extLst>
              <a:ext uri="{FF2B5EF4-FFF2-40B4-BE49-F238E27FC236}">
                <a16:creationId xmlns:a16="http://schemas.microsoft.com/office/drawing/2014/main" id="{35C9F60B-C0C1-8D0D-34AE-CF878E2A956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30">
            <a:extLst>
              <a:ext uri="{FF2B5EF4-FFF2-40B4-BE49-F238E27FC236}">
                <a16:creationId xmlns:a16="http://schemas.microsoft.com/office/drawing/2014/main" id="{C81F988C-03F5-720B-C0B1-CE79051D116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2755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5" name="Espace réservé pour une image  34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EF9BE1A-1E31-F27E-62E7-46D66A7F05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91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14343-1294-E177-46C9-B24C2D0D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73921" y="684000"/>
            <a:ext cx="6840000" cy="713479"/>
          </a:xfrm>
        </p:spPr>
        <p:txBody>
          <a:bodyPr>
            <a:normAutofit/>
          </a:bodyPr>
          <a:lstStyle/>
          <a:p>
            <a:pPr lvl="0"/>
            <a:r>
              <a:rPr lang="fr-MA" sz="2400" i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إلى أين توجه مراد؟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2" name="Espace réservé pour une image  11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8999421-2BE9-35AB-E60A-48CE9FDDBF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870" y="709878"/>
            <a:ext cx="768498" cy="768498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292A982-D2F8-E388-EC7E-845D263D29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987" r="57613"/>
          <a:stretch>
            <a:fillRect/>
          </a:stretch>
        </p:blipFill>
        <p:spPr>
          <a:xfrm>
            <a:off x="5959785" y="3714245"/>
            <a:ext cx="2371334" cy="2809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270596-F4EC-31F6-1031-CC05E0C007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C41AC-0679-3553-857B-4B9EFC8A69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C4196-9231-AA18-2A78-EC116353712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2FC64-40F8-AE54-AC84-3DE189A8407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8;p130">
            <a:extLst>
              <a:ext uri="{FF2B5EF4-FFF2-40B4-BE49-F238E27FC236}">
                <a16:creationId xmlns:a16="http://schemas.microsoft.com/office/drawing/2014/main" id="{85CDC6B2-D0F5-9BCB-B68B-554C2F64DC1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;p130">
            <a:extLst>
              <a:ext uri="{FF2B5EF4-FFF2-40B4-BE49-F238E27FC236}">
                <a16:creationId xmlns:a16="http://schemas.microsoft.com/office/drawing/2014/main" id="{7BCA3DA5-0494-2292-0CD0-89129118731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C427B883-DBD0-FBAA-EB42-65464099B97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7;p130">
            <a:extLst>
              <a:ext uri="{FF2B5EF4-FFF2-40B4-BE49-F238E27FC236}">
                <a16:creationId xmlns:a16="http://schemas.microsoft.com/office/drawing/2014/main" id="{E6FC9CC9-3B5E-39D6-32D1-B2E14CD5743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Une image contenant dessin, peinture, illustration, maison&#10;&#10;Le contenu généré par l’IA peut être incorrect.">
            <a:extLst>
              <a:ext uri="{FF2B5EF4-FFF2-40B4-BE49-F238E27FC236}">
                <a16:creationId xmlns:a16="http://schemas.microsoft.com/office/drawing/2014/main" id="{D09F9975-1123-712A-1705-9CAB1797F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" y="1577947"/>
            <a:ext cx="3948238" cy="288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317781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BE9BA-0FF0-AEAE-B448-7CBD316DC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توجه مراد إلى المدرسة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16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52736AC-955B-14B3-8CE3-E1DA5996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769" y="717870"/>
            <a:ext cx="780000" cy="780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AC086E-9951-BFCF-5D96-7FB55D16A6F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000550-B663-E6DA-AF33-1E8A9778C15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33050-D78A-0CB4-C53A-6FD0AA16009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EF4A91-36EF-D642-F55D-B0340531094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8;p130">
            <a:extLst>
              <a:ext uri="{FF2B5EF4-FFF2-40B4-BE49-F238E27FC236}">
                <a16:creationId xmlns:a16="http://schemas.microsoft.com/office/drawing/2014/main" id="{30D058CA-FB8A-F200-7B93-95997AE61F4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;p130">
            <a:extLst>
              <a:ext uri="{FF2B5EF4-FFF2-40B4-BE49-F238E27FC236}">
                <a16:creationId xmlns:a16="http://schemas.microsoft.com/office/drawing/2014/main" id="{D41EFD6F-950D-450B-F297-4E111D1575E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1A04FAD7-FEDD-4D06-D816-DE15E522683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8E090BB2-3904-B4D0-92CD-2C242EED48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2E01DD-3087-84A9-D4D2-AE80DE7A1D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987" r="57613"/>
          <a:stretch>
            <a:fillRect/>
          </a:stretch>
        </p:blipFill>
        <p:spPr>
          <a:xfrm>
            <a:off x="5959785" y="3714245"/>
            <a:ext cx="2371334" cy="2809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Une image contenant dessin, peinture, illustration, maison&#10;&#10;Le contenu généré par l’IA peut être incorrect.">
            <a:extLst>
              <a:ext uri="{FF2B5EF4-FFF2-40B4-BE49-F238E27FC236}">
                <a16:creationId xmlns:a16="http://schemas.microsoft.com/office/drawing/2014/main" id="{3930B86A-027D-10E9-F23A-B1E35BF27F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" y="1577947"/>
            <a:ext cx="3948238" cy="288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77518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CF548-C227-FECA-77B8-9DFF974D0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3DAD4A-98C1-6D09-1A09-30449BCA4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31" y="2299569"/>
            <a:ext cx="3179201" cy="190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C72F18-A7FB-2645-66CA-9003030A5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58" y="4464068"/>
            <a:ext cx="2920326" cy="179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87767C7-EC93-939C-27DA-52DC9860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58" y="2299569"/>
            <a:ext cx="2920325" cy="190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16" descr="Une image contenant habits, garçon, dessin, illustration&#10;&#10;Description générée automatiquement">
            <a:extLst>
              <a:ext uri="{FF2B5EF4-FFF2-40B4-BE49-F238E27FC236}">
                <a16:creationId xmlns:a16="http://schemas.microsoft.com/office/drawing/2014/main" id="{9692F3F2-1C19-82B9-7278-2DF80D234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31" y="4464068"/>
            <a:ext cx="3179201" cy="179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MA" sz="2400" i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لاحظوا المشاهد التالية وحددوا أي واحد هو مشهد البداية.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2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A5A00F4-9ACB-61C5-5EB2-3B91D3AFC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769" y="717870"/>
            <a:ext cx="780000" cy="7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90D386-ADAD-13C7-DD76-056A4B2751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8ED02-B6DF-1C83-0D60-69B1E3B6C0B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49E921-2590-6EEB-C145-C7E2017DE5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0DE506-5163-CB54-CCDA-7705BE9149B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8F0EB208-CC94-89B6-B93C-AA68535960F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B9FD2587-D1A9-4CF1-F08E-1FC337D3460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9DA1DE30-D897-496C-72C0-53A005475561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839998F0-6BB0-E6AA-0A7F-63E4E9AC73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5853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6C9AB-DDFE-FFF9-1DDF-CC9A99D53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تذكرنا ما وقع في بداية الحكاية. أنصتوا الآن لمقطع الوسط؛  سأطرح عليكم أسئلة بعدها. </a:t>
            </a:r>
            <a:endParaRPr lang="fr-FR" sz="2400" dirty="0">
              <a:solidFill>
                <a:srgbClr val="7F7F7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6BC5A5-2C8D-9A15-3005-D20D7C07AB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3A43B-5E69-0CF4-2D37-1F456E35AE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31EEBB-31D2-36C3-5029-082DD0D0456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CE28A9-4D02-20B0-D42B-A00B457DC58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8;p130">
            <a:extLst>
              <a:ext uri="{FF2B5EF4-FFF2-40B4-BE49-F238E27FC236}">
                <a16:creationId xmlns:a16="http://schemas.microsoft.com/office/drawing/2014/main" id="{D448D214-AA41-27C7-4069-49B08B4D8FB5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;p130">
            <a:extLst>
              <a:ext uri="{FF2B5EF4-FFF2-40B4-BE49-F238E27FC236}">
                <a16:creationId xmlns:a16="http://schemas.microsoft.com/office/drawing/2014/main" id="{2BCD6A31-7F88-4CBF-F898-2E62A90C33A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B36016E7-056D-F963-9ED7-3D43CA4C0C3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58A21ADA-18FC-E482-3A78-F697601DCD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0D6D0C73-E111-E144-FC94-5026EEA9A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" b="569"/>
          <a:stretch/>
        </p:blipFill>
        <p:spPr>
          <a:xfrm>
            <a:off x="792000" y="1411130"/>
            <a:ext cx="7560000" cy="524846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DEA7F0-6084-D14F-16C3-DBFC21AAD3DF}"/>
              </a:ext>
            </a:extLst>
          </p:cNvPr>
          <p:cNvSpPr txBox="1"/>
          <p:nvPr/>
        </p:nvSpPr>
        <p:spPr>
          <a:xfrm>
            <a:off x="3039751" y="6013261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اَلْبِداية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94F2D30-9C5B-55EF-88B3-85DE27A27CB6}"/>
              </a:ext>
            </a:extLst>
          </p:cNvPr>
          <p:cNvSpPr txBox="1"/>
          <p:nvPr/>
        </p:nvSpPr>
        <p:spPr>
          <a:xfrm>
            <a:off x="3672207" y="3712195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اَلْوَسَط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779673C-2163-685C-6204-1C355CEDB15E}"/>
              </a:ext>
            </a:extLst>
          </p:cNvPr>
          <p:cNvSpPr txBox="1"/>
          <p:nvPr/>
        </p:nvSpPr>
        <p:spPr>
          <a:xfrm>
            <a:off x="4157276" y="136800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اَلنِّهايَة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8A995EA-4F62-BEA7-870A-495DF2DBC6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113776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تشغيل التسجيل الصوتي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23" name="عِنْدَمَا وَصَلَ، اسْتَقْبَلَتْهُ الْمُعَلِّمَةُ بِابْتِسَامَةٍ دَافِئَةٍ. قَدَّمَ مُرَادٌ نَفْسَهُ ثُمَّ جَلَسَ فِي مَقْعَدِهِ يَسْتَمِعُ لِلدَّرْسِ. فَجْأَةً خَرَجَ دُودُو مِنَ الْمَحْفَظَةِ. قَفَزَ دُودُو فَوْ">
            <a:hlinkClick r:id="" action="ppaction://media"/>
            <a:extLst>
              <a:ext uri="{FF2B5EF4-FFF2-40B4-BE49-F238E27FC236}">
                <a16:creationId xmlns:a16="http://schemas.microsoft.com/office/drawing/2014/main" id="{B0CA4DCE-35E4-EAB8-3619-79787FFEB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7677" y="789030"/>
            <a:ext cx="609600" cy="609600"/>
          </a:xfrm>
          <a:prstGeom prst="rect">
            <a:avLst/>
          </a:prstGeom>
        </p:spPr>
      </p:pic>
      <p:pic>
        <p:nvPicPr>
          <p:cNvPr id="24" name="قَفَزَ دُودُو مَرَّةً أُخْرَى لِيَخْتَبِئَ فِي سَلَّةِ الْمُهْمَلَاتِ، لَكِنَّهُ أَسْقَطَهَا هِيَ أَيْضًا وَتَنَاثَرَتْ مِنْهَا الْأَوْرَاقُ. بَيْنَمَا الْمُعَلِّمَةُ سَمِيرَةُ تَشْرَحُ الدَّرْسَ، قَفَزَ الضِّفْد">
            <a:hlinkClick r:id="" action="ppaction://media"/>
            <a:extLst>
              <a:ext uri="{FF2B5EF4-FFF2-40B4-BE49-F238E27FC236}">
                <a16:creationId xmlns:a16="http://schemas.microsoft.com/office/drawing/2014/main" id="{6ADE98C9-6836-D59D-C326-3C1D354FBF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4331" y="75600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ED7EA0-9EAB-FA28-DD3B-CD1F5D5896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95B41B-EC50-041D-B86B-E97806BE63E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E92B2A-D934-5D5B-3574-AFE5A0381FA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B77634-5103-C311-2CF1-03920D314D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8;p130">
            <a:extLst>
              <a:ext uri="{FF2B5EF4-FFF2-40B4-BE49-F238E27FC236}">
                <a16:creationId xmlns:a16="http://schemas.microsoft.com/office/drawing/2014/main" id="{4E326E01-89BB-B030-992C-202B5DBEDF2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;p130">
            <a:extLst>
              <a:ext uri="{FF2B5EF4-FFF2-40B4-BE49-F238E27FC236}">
                <a16:creationId xmlns:a16="http://schemas.microsoft.com/office/drawing/2014/main" id="{783A6015-A014-DA91-CC7E-0937251BB341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70050300-79F6-9BC8-1594-E67AAC3066A2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7;p130">
            <a:extLst>
              <a:ext uri="{FF2B5EF4-FFF2-40B4-BE49-F238E27FC236}">
                <a16:creationId xmlns:a16="http://schemas.microsoft.com/office/drawing/2014/main" id="{34D0E1B2-E0C3-B45F-F84A-200814E43F0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904052-08E0-13C0-CB61-498BE4DEEA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0" r="48702"/>
          <a:stretch>
            <a:fillRect/>
          </a:stretch>
        </p:blipFill>
        <p:spPr>
          <a:xfrm>
            <a:off x="2472342" y="2751292"/>
            <a:ext cx="4199315" cy="241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Espace réservé pour une image  1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8140161-D15B-2372-6E46-AE0107A7CF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9086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9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C6AB4-3929-78C5-F35B-873DD614C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استقبل مراد عندما وصل إلى المدرسة؟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0F43BF-BF36-4875-CB9E-C06E024509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4EE5D54-21CB-491D-444B-5EFB50C6F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4" t="2090"/>
          <a:stretch>
            <a:fillRect/>
          </a:stretch>
        </p:blipFill>
        <p:spPr>
          <a:xfrm>
            <a:off x="4296312" y="2499273"/>
            <a:ext cx="2102904" cy="2916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347ADE-621F-E7A6-3292-93179CEE1A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E4A15F-6561-9BB7-54B4-259EBF060B5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E3CBA0-93A2-0429-1ECB-B59CB9E6FC4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3BD260-1022-3819-AFA9-9247A7EEEC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8;p130">
            <a:extLst>
              <a:ext uri="{FF2B5EF4-FFF2-40B4-BE49-F238E27FC236}">
                <a16:creationId xmlns:a16="http://schemas.microsoft.com/office/drawing/2014/main" id="{34467238-F3EF-2C60-6D76-305C58970C9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;p130">
            <a:extLst>
              <a:ext uri="{FF2B5EF4-FFF2-40B4-BE49-F238E27FC236}">
                <a16:creationId xmlns:a16="http://schemas.microsoft.com/office/drawing/2014/main" id="{3E7A7845-0D44-295B-AB62-147D179FF88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F18E5574-9F6A-EE4F-E392-1DCBC4E628A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D1EE1266-CFDB-893B-296D-54902833E97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90749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DFDC3-4F93-756B-B9D0-5565FBAA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أَحسنتم، استقبلت المعلمة مراد. رددوا </a:t>
            </a:r>
            <a:endParaRPr lang="fr-FR" sz="2400" b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8A51C80-2711-4545-80C3-3D8074BDBE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499FBF-E648-9239-6C1E-B1D184A8A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05" y="2541785"/>
            <a:ext cx="4119654" cy="310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00D7B6-458F-CA49-E552-1B2D748AE6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BB87B-B69C-9A48-6203-4B1E5165FD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0870B5-3428-E5BA-E99B-760CF633DB7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1A936-3EFD-E994-7891-23A37730A72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7E453C2C-6AFF-492C-97A8-1D89E4010F8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706F627E-489A-4C5F-4E37-4863E8217BE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C321B469-FA5C-C17F-065B-65F6FF7A3E6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7AAB485B-33FF-00E0-1CD9-B145C8C5D03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06881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1598A-87D3-2E0E-B896-EFFB0B0FC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فعل دودو؟</a:t>
            </a:r>
            <a:endParaRPr lang="fr-FR" sz="2400" dirty="0"/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DC141C3-2FF7-8BED-BF96-914D94512F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F4DF35-5F8F-B1D1-7D33-304BEFC91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0" r="48702"/>
          <a:stretch>
            <a:fillRect/>
          </a:stretch>
        </p:blipFill>
        <p:spPr>
          <a:xfrm>
            <a:off x="2472342" y="2751292"/>
            <a:ext cx="4199315" cy="241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62B61D-F6B2-A414-48BC-C128FBB9CF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B0D3A4-10CC-874F-BA57-537067F99B5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05BE6-7E73-17D8-BC6E-28C60357127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74DCD1-03FE-947B-22CA-163D15B08B1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8;p130">
            <a:extLst>
              <a:ext uri="{FF2B5EF4-FFF2-40B4-BE49-F238E27FC236}">
                <a16:creationId xmlns:a16="http://schemas.microsoft.com/office/drawing/2014/main" id="{4495BF7B-1A0C-ACF2-474B-0B4908038CF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;p130">
            <a:extLst>
              <a:ext uri="{FF2B5EF4-FFF2-40B4-BE49-F238E27FC236}">
                <a16:creationId xmlns:a16="http://schemas.microsoft.com/office/drawing/2014/main" id="{7D158EB4-EB1B-EA82-1241-0186548A5A9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EE0E6343-5485-6B69-CF92-E3BDDA70081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71C4790F-7DF6-ED73-CF3C-B9F2FC043C9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01601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D4C7E-3037-847E-64DE-D9DD470FF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خرج دودو من المحفظة وأخذ يقفز داخل قاعة الدرس.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4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AF2ACCC-91E9-A31E-98AA-7E27EF2285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131" cy="831131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FA6A50-5C4B-31BA-E6CC-A56C8C029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4" r="-28" b="-1"/>
          <a:stretch>
            <a:fillRect/>
          </a:stretch>
        </p:blipFill>
        <p:spPr>
          <a:xfrm>
            <a:off x="2731025" y="2574500"/>
            <a:ext cx="4266674" cy="279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F3097F-0202-03D9-D84C-2EE08848B7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55A66-2FA2-09FA-439D-83AD53F19D5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B20C59-E71C-2D60-85A6-5BCEEE7940C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C40A1-46CF-4F29-CD6B-2566ACDDA1E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E6D2033C-C1E1-EF5C-FCEB-7B2AF121145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FCE362C8-21C8-663A-B9A3-A5704EFD735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30">
            <a:extLst>
              <a:ext uri="{FF2B5EF4-FFF2-40B4-BE49-F238E27FC236}">
                <a16:creationId xmlns:a16="http://schemas.microsoft.com/office/drawing/2014/main" id="{6BF9C085-A966-C196-47DA-873F3C5D176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30">
            <a:extLst>
              <a:ext uri="{FF2B5EF4-FFF2-40B4-BE49-F238E27FC236}">
                <a16:creationId xmlns:a16="http://schemas.microsoft.com/office/drawing/2014/main" id="{9ED640DB-6A72-8D83-552B-2E5FF720CD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12869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75AA2-E18D-56BB-5E19-B7993AFC6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05B022C-4669-2EA1-90AB-CE240F350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40" y="2198322"/>
            <a:ext cx="3113431" cy="190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4ACD4E-A9CA-7FC0-126E-E52ADEC9D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97" y="4362821"/>
            <a:ext cx="2920326" cy="1855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575A01-D6AF-51FC-7CF9-EC603925D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97" y="2198322"/>
            <a:ext cx="2920325" cy="190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16" descr="Une image contenant habits, garçon, dessin, illustration&#10;&#10;Description générée automatiquement">
            <a:extLst>
              <a:ext uri="{FF2B5EF4-FFF2-40B4-BE49-F238E27FC236}">
                <a16:creationId xmlns:a16="http://schemas.microsoft.com/office/drawing/2014/main" id="{C93B3241-5B3C-34D9-4C10-BF740ACF3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70" y="4362821"/>
            <a:ext cx="3179201" cy="179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هناك مشهدان لوسط الحكاية. من يحددهما؟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1" name="Espace réservé pour une image  20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D80F989-EC06-BE88-78E1-B2906864A4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4760" cy="82476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D6DD4-20C1-F209-405C-65FD0DA308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BDCAA3-1F36-4582-CC66-94DFAAE63F9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5EEA31-A7C8-B17B-361E-3215CD63BB2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B4F5B7-3542-94FC-9517-8E4C027E6D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8;p130">
            <a:extLst>
              <a:ext uri="{FF2B5EF4-FFF2-40B4-BE49-F238E27FC236}">
                <a16:creationId xmlns:a16="http://schemas.microsoft.com/office/drawing/2014/main" id="{B8B1FE13-B8A8-561A-9245-A9D667083B6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130">
            <a:extLst>
              <a:ext uri="{FF2B5EF4-FFF2-40B4-BE49-F238E27FC236}">
                <a16:creationId xmlns:a16="http://schemas.microsoft.com/office/drawing/2014/main" id="{4E2D1DD0-E359-7E54-FF20-6A81327F871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6;p130">
            <a:extLst>
              <a:ext uri="{FF2B5EF4-FFF2-40B4-BE49-F238E27FC236}">
                <a16:creationId xmlns:a16="http://schemas.microsoft.com/office/drawing/2014/main" id="{29436D2B-9910-B0E6-E2B2-2B4F04DEFECA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7;p130">
            <a:extLst>
              <a:ext uri="{FF2B5EF4-FFF2-40B4-BE49-F238E27FC236}">
                <a16:creationId xmlns:a16="http://schemas.microsoft.com/office/drawing/2014/main" id="{A4FF554F-A242-4322-7E29-4CF3FC580C0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67691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معجم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تعرف حرف الدال معزولا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خط : رسم الحرف منفردا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دمج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إملاء: حرف الدال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قراءة حرف الدال مع الحركات القصيرة والسكون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خط : رسم الحرف مع الحركات القصيرة والسكون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قراءة/كتابة :أراجع ما تعلمته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إنتاج كتابي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قراءة حرف الدال مع الحركات الطويلة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خط : رسم الحرف مع الحركات الطويلة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استماع وتحدث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: قراءة حرف الدال مع التنوين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نقل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6174-2B46-EB84-2BA2-96C45D17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rt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تذكرنا بداية ووسط الحكاية. أنصتوا الآن لنهاية الحكاية. سأطرح عليكم أسئلة بعدها.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4" name="Espace réservé pour une image  13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90A3025C-7D2A-4408-5BE4-C8EDAC9B93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5" name="Espace réservé pour une image  14" descr="Une image contenant capture d’écran, dessin humoristique, graphisme, Graphique&#10;&#10;Le contenu généré par l’IA peut être incorrect.">
            <a:extLst>
              <a:ext uri="{FF2B5EF4-FFF2-40B4-BE49-F238E27FC236}">
                <a16:creationId xmlns:a16="http://schemas.microsoft.com/office/drawing/2014/main" id="{EB1DA645-6212-6A7D-A32C-B49A66143A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30" r="-17030"/>
          <a:stretch>
            <a:fillRect/>
          </a:stretch>
        </p:blipFill>
        <p:spPr>
          <a:xfrm>
            <a:off x="792000" y="1411130"/>
            <a:ext cx="7560000" cy="524846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58EA9C-0F54-51B0-2315-143D7EE6FA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2AAB69-5E01-2185-453A-7D93E93CDF8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A5A771-C367-A52E-ACAE-144DF5AA5E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BCF98-9F10-68C8-B512-74DA379D30E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C4070FDE-ACD6-78FF-3F33-F12F980B1F6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80F872B8-1B51-1D42-4543-A96F4DD6ACF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30">
            <a:extLst>
              <a:ext uri="{FF2B5EF4-FFF2-40B4-BE49-F238E27FC236}">
                <a16:creationId xmlns:a16="http://schemas.microsoft.com/office/drawing/2014/main" id="{21EE481D-2F01-F2A9-9EA3-20D4EABD549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30">
            <a:extLst>
              <a:ext uri="{FF2B5EF4-FFF2-40B4-BE49-F238E27FC236}">
                <a16:creationId xmlns:a16="http://schemas.microsoft.com/office/drawing/2014/main" id="{BF48BD7D-F062-F77E-DBBF-652319EB7E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9422CBD-CD15-7ECA-B141-A5A2140E88A4}"/>
              </a:ext>
            </a:extLst>
          </p:cNvPr>
          <p:cNvSpPr txBox="1"/>
          <p:nvPr/>
        </p:nvSpPr>
        <p:spPr>
          <a:xfrm>
            <a:off x="3039751" y="6013261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اَلْبِداية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88A4E79-060D-4B57-4CD0-2869403BE8C9}"/>
              </a:ext>
            </a:extLst>
          </p:cNvPr>
          <p:cNvSpPr txBox="1"/>
          <p:nvPr/>
        </p:nvSpPr>
        <p:spPr>
          <a:xfrm>
            <a:off x="3672207" y="3712195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اَلْوَسَط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93BE662-9566-0CDE-C614-C9EB3790ACFB}"/>
              </a:ext>
            </a:extLst>
          </p:cNvPr>
          <p:cNvSpPr txBox="1"/>
          <p:nvPr/>
        </p:nvSpPr>
        <p:spPr>
          <a:xfrm>
            <a:off x="4157276" y="136800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اَلنِّهايَة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226790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FEF27-BBEC-AD9C-B7C0-8F013769B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تشغيل التسجيل الصوتي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22" name="أَخِيرًا أَمْسَكَ مُرَادٌ بِدُودُو وَاعْتَذَرَ مِنْ مُعَلِّمَتِهِ آسِفُ مُعَلِّمَتِي. ابْتَسَمَتِ الْمُعَلِّمَةُ وَقَالَتْ لَدَيْكَ ضِفْدَعٌ مُشَاغِبٌ يَا مُرَادُ، فِي الْمَرَّةِ الْقَادِمَةِ حَاوِلْ إِبْقَاءَهُ ">
            <a:hlinkClick r:id="" action="ppaction://media"/>
            <a:extLst>
              <a:ext uri="{FF2B5EF4-FFF2-40B4-BE49-F238E27FC236}">
                <a16:creationId xmlns:a16="http://schemas.microsoft.com/office/drawing/2014/main" id="{CD977A6B-C2A3-DD55-B1E9-E36171811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96" y="1515347"/>
            <a:ext cx="609600" cy="609600"/>
          </a:xfrm>
          <a:prstGeom prst="rect">
            <a:avLst/>
          </a:prstGeom>
        </p:spPr>
      </p:pic>
      <p:pic>
        <p:nvPicPr>
          <p:cNvPr id="6" name="Espace réservé pour une image  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4C6C98F-BFE8-CACF-A004-50ADABB95C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habits, garçon, dessin, illustration&#10;&#10;Description générée automatiquement">
            <a:extLst>
              <a:ext uri="{FF2B5EF4-FFF2-40B4-BE49-F238E27FC236}">
                <a16:creationId xmlns:a16="http://schemas.microsoft.com/office/drawing/2014/main" id="{D24D3BF0-DA45-B756-40D6-980867041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8"/>
          <a:stretch>
            <a:fillRect/>
          </a:stretch>
        </p:blipFill>
        <p:spPr>
          <a:xfrm>
            <a:off x="2527990" y="2268875"/>
            <a:ext cx="3005737" cy="365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6A48B7-1004-3467-E6A0-F546810DB7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6CA34F-CD50-2E67-FA27-96A20169A5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00F183-5E86-25DF-1D70-FB3D142CEE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CDD820-52E6-0D6F-AA1B-2007AA672B8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0" name="Google Shape;88;p130">
            <a:extLst>
              <a:ext uri="{FF2B5EF4-FFF2-40B4-BE49-F238E27FC236}">
                <a16:creationId xmlns:a16="http://schemas.microsoft.com/office/drawing/2014/main" id="{7F7F338D-1BC8-0703-D9AC-DF786A74B77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;p130">
            <a:extLst>
              <a:ext uri="{FF2B5EF4-FFF2-40B4-BE49-F238E27FC236}">
                <a16:creationId xmlns:a16="http://schemas.microsoft.com/office/drawing/2014/main" id="{A961A7FE-8D90-ED2A-9111-44F59E8C730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6;p130">
            <a:extLst>
              <a:ext uri="{FF2B5EF4-FFF2-40B4-BE49-F238E27FC236}">
                <a16:creationId xmlns:a16="http://schemas.microsoft.com/office/drawing/2014/main" id="{189B08BB-8AE4-A062-7342-CC0514EF5561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7;p130">
            <a:extLst>
              <a:ext uri="{FF2B5EF4-FFF2-40B4-BE49-F238E27FC236}">
                <a16:creationId xmlns:a16="http://schemas.microsoft.com/office/drawing/2014/main" id="{CB8F5499-0F94-AF45-89BA-B19714779F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678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BEDA-987C-DD1B-CBCE-35B4637EF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فعل مراد في الأخير؟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7" name="Espace réservé pour une image  16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EADEC53-B6C8-4BB7-64AF-B99AC2C78F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40000" cy="840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61BE45-6E19-0F10-D95F-6150036B00B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D9F38-B6A1-10A4-7254-BC2A2EE737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E7873-02DC-3010-1ABA-F29A2314D2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47A0A4-E934-A315-4F40-0B733D82E91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B676B01F-8A7A-EE79-701B-8A97F1FF384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A1DE525F-AC4F-F373-F80F-5A5033B90CD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30">
            <a:extLst>
              <a:ext uri="{FF2B5EF4-FFF2-40B4-BE49-F238E27FC236}">
                <a16:creationId xmlns:a16="http://schemas.microsoft.com/office/drawing/2014/main" id="{FE027BAF-05AF-A551-86E0-E8734C51AA4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30">
            <a:extLst>
              <a:ext uri="{FF2B5EF4-FFF2-40B4-BE49-F238E27FC236}">
                <a16:creationId xmlns:a16="http://schemas.microsoft.com/office/drawing/2014/main" id="{258E36AC-D756-7480-B3FC-0B551C4B897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Une image contenant habits, garçon, dessin, illustration&#10;&#10;Description générée automatiquement">
            <a:extLst>
              <a:ext uri="{FF2B5EF4-FFF2-40B4-BE49-F238E27FC236}">
                <a16:creationId xmlns:a16="http://schemas.microsoft.com/office/drawing/2014/main" id="{273B24F7-7F35-EC2A-D4F6-E6B62EBAB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8"/>
          <a:stretch>
            <a:fillRect/>
          </a:stretch>
        </p:blipFill>
        <p:spPr>
          <a:xfrm>
            <a:off x="2527990" y="2268875"/>
            <a:ext cx="3005737" cy="365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241175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791A8-C654-3C2D-8CDC-0F89BE245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أحسنتم، أمسك مراد بدودو واعتذر من معلمته.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44A79D4-6534-42C4-13C1-87BEAB5CDC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40000" cy="840000"/>
          </a:xfrm>
        </p:spPr>
      </p:pic>
      <p:pic>
        <p:nvPicPr>
          <p:cNvPr id="2" name="Image 1" descr="Une image contenant habits, garçon, dessin, illustration&#10;&#10;Description générée automatiquement">
            <a:extLst>
              <a:ext uri="{FF2B5EF4-FFF2-40B4-BE49-F238E27FC236}">
                <a16:creationId xmlns:a16="http://schemas.microsoft.com/office/drawing/2014/main" id="{3823408F-6877-88E7-881B-608E705C4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/>
          <a:stretch>
            <a:fillRect/>
          </a:stretch>
        </p:blipFill>
        <p:spPr>
          <a:xfrm>
            <a:off x="1775745" y="2322414"/>
            <a:ext cx="5592510" cy="316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204411-0B86-6CD3-E9B8-E4741554AE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776A3C-B1D2-A60E-6790-F3C87FFAEED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E4339B-452A-D9F3-FB0A-046D362377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FCF95-0759-9338-2CAE-72CA5DF6132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4CFEB7C9-83F8-15A6-5608-9E9F14C3568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5EF29E40-9342-35F1-9C3A-78C707BECB5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30">
            <a:extLst>
              <a:ext uri="{FF2B5EF4-FFF2-40B4-BE49-F238E27FC236}">
                <a16:creationId xmlns:a16="http://schemas.microsoft.com/office/drawing/2014/main" id="{DC6D77E2-1D59-667D-EA04-3EFB1E6D4A7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30">
            <a:extLst>
              <a:ext uri="{FF2B5EF4-FFF2-40B4-BE49-F238E27FC236}">
                <a16:creationId xmlns:a16="http://schemas.microsoft.com/office/drawing/2014/main" id="{D0E0E63B-872F-FFAC-DE20-91A9D0C3FA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00234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B3E24-1FAD-A8B2-0E71-731752E33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2006D27-E3F7-E67D-0607-AE147FD85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9" y="1837656"/>
            <a:ext cx="3113431" cy="190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4C2FFC-42D7-E042-2162-00A1715F9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56" y="4012788"/>
            <a:ext cx="2920326" cy="179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1CAA68-2CDE-4647-700C-9E3672C50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56" y="1837656"/>
            <a:ext cx="2920325" cy="190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16" descr="Une image contenant habits, garçon, dessin, illustration&#10;&#10;Description générée automatiquement">
            <a:extLst>
              <a:ext uri="{FF2B5EF4-FFF2-40B4-BE49-F238E27FC236}">
                <a16:creationId xmlns:a16="http://schemas.microsoft.com/office/drawing/2014/main" id="{36BF217A-50E3-C328-4380-C4A8567BD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4012788"/>
            <a:ext cx="3179201" cy="179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i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لاحظوا المشاهد التالية وحددوا أي واحد هو مشهد النهاية.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DB3A157-A3EA-C4EE-9330-1E1864DD7F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49525" cy="849525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9C3025-2C45-EE8D-744B-DF63C42146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2F3590-0D01-845D-A60B-37D73A8C9E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E2F5EF-EA0A-2DD5-6463-E737E8B27AE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7E533F-603C-8C3C-3169-3034D3BAD2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Google Shape;88;p130">
            <a:extLst>
              <a:ext uri="{FF2B5EF4-FFF2-40B4-BE49-F238E27FC236}">
                <a16:creationId xmlns:a16="http://schemas.microsoft.com/office/drawing/2014/main" id="{A6C81940-19BE-1FCB-9230-D73A565ECA6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30">
            <a:extLst>
              <a:ext uri="{FF2B5EF4-FFF2-40B4-BE49-F238E27FC236}">
                <a16:creationId xmlns:a16="http://schemas.microsoft.com/office/drawing/2014/main" id="{19B83997-AA1E-5A99-778F-9B7D57427B4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130">
            <a:extLst>
              <a:ext uri="{FF2B5EF4-FFF2-40B4-BE49-F238E27FC236}">
                <a16:creationId xmlns:a16="http://schemas.microsoft.com/office/drawing/2014/main" id="{A4D38F75-2EA0-A097-6535-57F84ED16BAA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7;p130">
            <a:extLst>
              <a:ext uri="{FF2B5EF4-FFF2-40B4-BE49-F238E27FC236}">
                <a16:creationId xmlns:a16="http://schemas.microsoft.com/office/drawing/2014/main" id="{9AA7752F-8E1D-6E62-A120-11E66BC7A5A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57271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FEE78-FD96-E5FC-21DC-06D91D0EA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96D4598-795A-90C9-0DB4-05BF3FE82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9" y="1837656"/>
            <a:ext cx="3113431" cy="190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C3B2FB-2DBC-8B7D-442B-4CD68EAEF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56" y="4012788"/>
            <a:ext cx="2920326" cy="179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7D589E-6C47-2128-F019-BED2353A6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56" y="1837656"/>
            <a:ext cx="2920325" cy="190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16" descr="Une image contenant habits, garçon, dessin, illustration&#10;&#10;Description générée automatiquement">
            <a:extLst>
              <a:ext uri="{FF2B5EF4-FFF2-40B4-BE49-F238E27FC236}">
                <a16:creationId xmlns:a16="http://schemas.microsoft.com/office/drawing/2014/main" id="{E069C8F1-8826-7135-55B8-03B995820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4012788"/>
            <a:ext cx="3179201" cy="179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92A44B5-094A-0B99-7B2D-E35D22E9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i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لاحظوا المشاهد التالية وحددوا أي واحد هو مشهد النهاية.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4BB8403-48C7-160F-859E-83A513C7C5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49525" cy="849525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DA2DAFD-B0C6-2954-4393-1763848A80C9}"/>
              </a:ext>
            </a:extLst>
          </p:cNvPr>
          <p:cNvSpPr txBox="1"/>
          <p:nvPr/>
        </p:nvSpPr>
        <p:spPr>
          <a:xfrm>
            <a:off x="3208323" y="6015813"/>
            <a:ext cx="422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</a:rPr>
              <a:t>إدراج مخطط البداية والوسط والنهاية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F38C6E-EB71-4A98-4A16-376DE6E500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D40CA0-57D0-53C0-2F74-48A4F5466EE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C09E0C-ED55-E4F6-94AE-B7A9B019183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6533AC-F33B-9B41-228A-25C2D9D78D8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4" name="Google Shape;88;p130">
            <a:extLst>
              <a:ext uri="{FF2B5EF4-FFF2-40B4-BE49-F238E27FC236}">
                <a16:creationId xmlns:a16="http://schemas.microsoft.com/office/drawing/2014/main" id="{29C3D2AD-953C-DEAC-190B-F62F15682C8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9;p130">
            <a:extLst>
              <a:ext uri="{FF2B5EF4-FFF2-40B4-BE49-F238E27FC236}">
                <a16:creationId xmlns:a16="http://schemas.microsoft.com/office/drawing/2014/main" id="{7F149B38-0F90-435B-5163-2B2F69F8390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6;p130">
            <a:extLst>
              <a:ext uri="{FF2B5EF4-FFF2-40B4-BE49-F238E27FC236}">
                <a16:creationId xmlns:a16="http://schemas.microsoft.com/office/drawing/2014/main" id="{1724FE2D-D464-7C43-8275-DDFC5E4F2380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7;p130">
            <a:extLst>
              <a:ext uri="{FF2B5EF4-FFF2-40B4-BE49-F238E27FC236}">
                <a16:creationId xmlns:a16="http://schemas.microsoft.com/office/drawing/2014/main" id="{137F521A-8253-8050-2DF8-9E96BE461D1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52581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34688-CB6E-6F16-4233-353F402B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377687" y="756000"/>
            <a:ext cx="7073172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الفائز بنجمة الاستماع والتحدث هو (هي) صديقكم (صديقتكم)............. صفقوا له (لها).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2" name="Espace réservé pour une image  11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88D4F17-847A-4A2E-88DD-127660264A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40000" cy="840000"/>
          </a:xfrm>
        </p:spPr>
      </p:pic>
      <p:pic>
        <p:nvPicPr>
          <p:cNvPr id="10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78BA89CA-C657-23D2-DFD2-940796DE6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252614-2CA6-0D1B-8058-9BD6C2EB5B7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4C0D3A-20AD-67A1-89D2-B3E47B227F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8AE83-3679-E4F1-3480-0E586F3DD42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05BE7E-5103-A68F-860D-5C7DDD62BA3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8;p130">
            <a:extLst>
              <a:ext uri="{FF2B5EF4-FFF2-40B4-BE49-F238E27FC236}">
                <a16:creationId xmlns:a16="http://schemas.microsoft.com/office/drawing/2014/main" id="{FBCCFD28-300E-FEAE-52CC-39309397BC7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;p130">
            <a:extLst>
              <a:ext uri="{FF2B5EF4-FFF2-40B4-BE49-F238E27FC236}">
                <a16:creationId xmlns:a16="http://schemas.microsoft.com/office/drawing/2014/main" id="{99323439-9553-65CA-04E7-5618BF2E742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637AD426-6B55-BDDA-F0BD-3C41A9D939B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7;p130">
            <a:extLst>
              <a:ext uri="{FF2B5EF4-FFF2-40B4-BE49-F238E27FC236}">
                <a16:creationId xmlns:a16="http://schemas.microsoft.com/office/drawing/2014/main" id="{9846CD1A-7077-F4EC-789A-588804D378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564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88D6AA1-B370-6A2F-B79C-49FF746B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سنقوم ببعض التمارين ونحن نستمع لأنشودة أنا فنان. </a:t>
            </a:r>
            <a:endParaRPr lang="fr-MA" sz="2400" b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FINALE -  أَرْسُمُ مَامَا أَرْسُمُ بَابَا بِالْأَلْوَانْ V2-720p-251021">
            <a:hlinkClick r:id="" action="ppaction://media"/>
            <a:extLst>
              <a:ext uri="{FF2B5EF4-FFF2-40B4-BE49-F238E27FC236}">
                <a16:creationId xmlns:a16="http://schemas.microsoft.com/office/drawing/2014/main" id="{6DFDF534-AD8F-5808-6B21-E44995C8D38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A065F0-CD27-5C94-1CB4-B060BAECF6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B48A9CD-9F73-AA20-671D-C6BE3AE39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859" y="6191193"/>
            <a:ext cx="540000" cy="54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CBBEF2-6857-4761-FF7E-9899617762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D98543-96EE-105B-ABBF-C51ECB04758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15DCD0-8084-9099-B7D7-6BDC7407B72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CB7C9A-72B3-BB3A-4528-C95B8D4FB9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7" name="Google Shape;88;p130">
            <a:extLst>
              <a:ext uri="{FF2B5EF4-FFF2-40B4-BE49-F238E27FC236}">
                <a16:creationId xmlns:a16="http://schemas.microsoft.com/office/drawing/2014/main" id="{62855470-A65F-0B11-0332-9F0B1311C89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9;p130">
            <a:extLst>
              <a:ext uri="{FF2B5EF4-FFF2-40B4-BE49-F238E27FC236}">
                <a16:creationId xmlns:a16="http://schemas.microsoft.com/office/drawing/2014/main" id="{EA9608EE-F240-9F84-F668-F889F97ED42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0FA51AFF-B433-64F3-54C5-64A215FF3BCD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7;p130">
            <a:extLst>
              <a:ext uri="{FF2B5EF4-FFF2-40B4-BE49-F238E27FC236}">
                <a16:creationId xmlns:a16="http://schemas.microsoft.com/office/drawing/2014/main" id="{1B5249FE-206D-A2D5-2BA4-5DD54F7E2CF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06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97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29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3A56B-B09E-B405-3D28-7CA701D23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3B5E1C8B-7457-22AA-4998-E70796C013CD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3F5D2F3-08DD-22BE-44E9-443130AE409B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E334C43A-25A0-EDA3-80E1-02B971E03D67}"/>
              </a:ext>
            </a:extLst>
          </p:cNvPr>
          <p:cNvSpPr txBox="1">
            <a:spLocks/>
          </p:cNvSpPr>
          <p:nvPr/>
        </p:nvSpPr>
        <p:spPr>
          <a:xfrm>
            <a:off x="271147" y="1698651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000" dirty="0">
                <a:cs typeface="Microsoft Uighur" panose="02000000000000000000" pitchFamily="2" charset="-78"/>
              </a:rPr>
              <a:t>قراءة/ كتابة</a:t>
            </a:r>
            <a:endParaRPr lang="ar-MA" sz="4000" dirty="0">
              <a:cs typeface="+mn-cs"/>
            </a:endParaRP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476D6BE0-77A2-55FA-E648-61A1FB92B8CB}"/>
              </a:ext>
            </a:extLst>
          </p:cNvPr>
          <p:cNvSpPr txBox="1">
            <a:spLocks/>
          </p:cNvSpPr>
          <p:nvPr/>
        </p:nvSpPr>
        <p:spPr>
          <a:xfrm>
            <a:off x="742950" y="3670839"/>
            <a:ext cx="6536250" cy="102592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تعرف وتمييز الصوت [د] مع التنوين وربطه برسمه الخطي / دمج .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نقل</a:t>
            </a: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EFCC95AD-AE35-0EBA-6273-DA3D4362DF3F}"/>
              </a:ext>
            </a:extLst>
          </p:cNvPr>
          <p:cNvSpPr>
            <a:spLocks noChangeAspect="1"/>
          </p:cNvSpPr>
          <p:nvPr/>
        </p:nvSpPr>
        <p:spPr>
          <a:xfrm>
            <a:off x="5122824" y="1875406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400" b="1" dirty="0"/>
              <a:t>3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51D6AE31-8833-11FF-BFF0-90D1B225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64549"/>
            <a:ext cx="731284" cy="7312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0404C4-5B1E-186B-EE56-93A0AD10E9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23812" y="3052989"/>
            <a:ext cx="746924" cy="7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14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تعلمنا كيف نقرأ حرف الدال مع الحركات القصيرة والطويلة – من يقرأ؟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68C8E1C-DD54-AA4B-0F88-7D5BCC7600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50" y="684001"/>
            <a:ext cx="808370" cy="808370"/>
          </a:xfrm>
        </p:spPr>
      </p:pic>
      <p:sp>
        <p:nvSpPr>
          <p:cNvPr id="11" name="Google Shape;1697;p99">
            <a:extLst>
              <a:ext uri="{FF2B5EF4-FFF2-40B4-BE49-F238E27FC236}">
                <a16:creationId xmlns:a16="http://schemas.microsoft.com/office/drawing/2014/main" id="{ECFF633B-4692-A111-2C24-49DB9DA54EF7}"/>
              </a:ext>
            </a:extLst>
          </p:cNvPr>
          <p:cNvSpPr txBox="1"/>
          <p:nvPr/>
        </p:nvSpPr>
        <p:spPr>
          <a:xfrm>
            <a:off x="3869014" y="2251695"/>
            <a:ext cx="1207811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د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FED4D4-A1C0-B13E-DD6F-13D29014FE38}"/>
              </a:ext>
            </a:extLst>
          </p:cNvPr>
          <p:cNvSpPr/>
          <p:nvPr/>
        </p:nvSpPr>
        <p:spPr>
          <a:xfrm>
            <a:off x="88899" y="2607180"/>
            <a:ext cx="9249834" cy="144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</a:t>
            </a:r>
            <a:r>
              <a:rPr lang="ar-MA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دَ   </a:t>
            </a:r>
            <a:r>
              <a:rPr lang="ar-MA" sz="9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دا</a:t>
            </a:r>
            <a:r>
              <a:rPr lang="ar-MA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 دُ     دو </a:t>
            </a:r>
            <a:r>
              <a:rPr lang="fr-FR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دِ</a:t>
            </a:r>
            <a:r>
              <a:rPr lang="fr-FR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 دي     </a:t>
            </a:r>
            <a:endParaRPr lang="fr-MA" sz="28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71A61E-9E1E-F14A-EEFE-3D05012C79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B770DA-F436-C172-8E47-BEC8CB3C964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540F4C-D886-BA86-1F9E-7836F7399FF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75202C-4637-D174-E225-4B54272A617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9" name="Google Shape;89;p130">
            <a:extLst>
              <a:ext uri="{FF2B5EF4-FFF2-40B4-BE49-F238E27FC236}">
                <a16:creationId xmlns:a16="http://schemas.microsoft.com/office/drawing/2014/main" id="{38324DF6-3EBE-F4E0-CD4D-51356654CE7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6;p130">
            <a:extLst>
              <a:ext uri="{FF2B5EF4-FFF2-40B4-BE49-F238E27FC236}">
                <a16:creationId xmlns:a16="http://schemas.microsoft.com/office/drawing/2014/main" id="{8F7FD537-A127-A12E-1E31-A3BCD15CB0A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29;p137">
            <a:extLst>
              <a:ext uri="{FF2B5EF4-FFF2-40B4-BE49-F238E27FC236}">
                <a16:creationId xmlns:a16="http://schemas.microsoft.com/office/drawing/2014/main" id="{0C7FDCBB-726C-FD59-BED5-4D70F757EC5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0;p137">
            <a:extLst>
              <a:ext uri="{FF2B5EF4-FFF2-40B4-BE49-F238E27FC236}">
                <a16:creationId xmlns:a16="http://schemas.microsoft.com/office/drawing/2014/main" id="{1CFC516D-EDF7-397C-81B6-518D84367F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597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76456-F530-B9AB-A8DD-5B8181C0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57E976B-7026-1E89-773D-BCA42208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</p:spPr>
        <p:txBody>
          <a:bodyPr/>
          <a:lstStyle/>
          <a:p>
            <a:r>
              <a:rPr lang="ar-MA" dirty="0"/>
              <a:t>هيكلة حصة اليوم</a:t>
            </a:r>
            <a:endParaRPr lang="fr-MA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7F4E3BE-3425-B465-157B-496958E90A02}"/>
              </a:ext>
            </a:extLst>
          </p:cNvPr>
          <p:cNvGrpSpPr/>
          <p:nvPr/>
        </p:nvGrpSpPr>
        <p:grpSpPr>
          <a:xfrm>
            <a:off x="1748749" y="4745048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FCA73E3-17AE-A6D3-D10F-E6221861303A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6F3BB2D-98CD-453D-525B-B43BF94456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1A5735C-AB9C-F31B-0368-CD0C2D9740F8}"/>
              </a:ext>
            </a:extLst>
          </p:cNvPr>
          <p:cNvGrpSpPr/>
          <p:nvPr/>
        </p:nvGrpSpPr>
        <p:grpSpPr>
          <a:xfrm>
            <a:off x="1748749" y="3496460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EF350B42-7240-678C-B701-1B644829C07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184F8CB5-1623-281A-F992-CD07B609E86A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9739DDF-C3B8-76D0-2EF2-771FD17CC008}"/>
              </a:ext>
            </a:extLst>
          </p:cNvPr>
          <p:cNvGrpSpPr/>
          <p:nvPr/>
        </p:nvGrpSpPr>
        <p:grpSpPr>
          <a:xfrm>
            <a:off x="1748749" y="2257062"/>
            <a:ext cx="5368645" cy="1013653"/>
            <a:chOff x="1748749" y="1791236"/>
            <a:chExt cx="5368645" cy="1013653"/>
          </a:xfrm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F3DE199C-737B-6C54-FD41-7D27912431C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BCB33C3-8144-3C4D-7710-15760F2CCE9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D2ED3846-451D-69AE-01CA-144B96D2E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5929" y="2317624"/>
            <a:ext cx="544953" cy="5400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EE975F4-7580-A1FE-8B60-6972A639A17F}"/>
              </a:ext>
            </a:extLst>
          </p:cNvPr>
          <p:cNvSpPr txBox="1"/>
          <p:nvPr/>
        </p:nvSpPr>
        <p:spPr>
          <a:xfrm>
            <a:off x="4600581" y="2231002"/>
            <a:ext cx="17795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أ</a:t>
            </a: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نشطة اعتيادية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4F57EDDF-8C17-589D-C120-9BDB2FCD4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0235" y="4852552"/>
            <a:ext cx="536340" cy="5400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1A6E53A1-920D-BEE1-124E-927B17B9AA66}"/>
              </a:ext>
            </a:extLst>
          </p:cNvPr>
          <p:cNvSpPr txBox="1"/>
          <p:nvPr/>
        </p:nvSpPr>
        <p:spPr>
          <a:xfrm>
            <a:off x="4961631" y="3496151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fr-MA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DB6C226D-5922-74E0-4DD1-874D912813F3}"/>
              </a:ext>
            </a:extLst>
          </p:cNvPr>
          <p:cNvSpPr txBox="1">
            <a:spLocks/>
          </p:cNvSpPr>
          <p:nvPr/>
        </p:nvSpPr>
        <p:spPr>
          <a:xfrm>
            <a:off x="1910675" y="38107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حصة3:  حكاية أول يوم في المدرسة</a:t>
            </a:r>
          </a:p>
          <a:p>
            <a:pPr lvl="1"/>
            <a:r>
              <a:rPr lang="ar-MA" sz="15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البنية السردية للحكاية</a:t>
            </a:r>
            <a:endParaRPr lang="fr-FR" sz="15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6F2E8CF-2603-38AA-D3FC-96951E659B2F}"/>
              </a:ext>
            </a:extLst>
          </p:cNvPr>
          <p:cNvSpPr txBox="1"/>
          <p:nvPr/>
        </p:nvSpPr>
        <p:spPr>
          <a:xfrm>
            <a:off x="5054606" y="4753220"/>
            <a:ext cx="137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قراءة/ كتابة</a:t>
            </a:r>
          </a:p>
        </p:txBody>
      </p: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2896B1BD-D572-0F21-56DE-C9D345A9CC18}"/>
              </a:ext>
            </a:extLst>
          </p:cNvPr>
          <p:cNvSpPr txBox="1">
            <a:spLocks/>
          </p:cNvSpPr>
          <p:nvPr/>
        </p:nvSpPr>
        <p:spPr>
          <a:xfrm>
            <a:off x="1910675" y="506785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الدال  مع التنوين / دمج المقاطع .</a:t>
            </a:r>
          </a:p>
          <a:p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نقل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F7CD43-EE26-4ECF-E225-018CD65A4F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143" r="-13143"/>
          <a:stretch>
            <a:fillRect/>
          </a:stretch>
        </p:blipFill>
        <p:spPr>
          <a:xfrm>
            <a:off x="6540205" y="3612785"/>
            <a:ext cx="536400" cy="540000"/>
          </a:xfrm>
          <a:prstGeom prst="rect">
            <a:avLst/>
          </a:prstGeom>
        </p:spPr>
      </p:pic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E25D613-AE96-0E62-1539-70A18C0CA848}"/>
              </a:ext>
            </a:extLst>
          </p:cNvPr>
          <p:cNvSpPr txBox="1">
            <a:spLocks/>
          </p:cNvSpPr>
          <p:nvPr/>
        </p:nvSpPr>
        <p:spPr>
          <a:xfrm>
            <a:off x="1910675" y="259013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لوحة المقاطع </a:t>
            </a:r>
          </a:p>
          <a:p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كلمات بصرية: أنا – اسمي – ندى – مجد – أسماء التلاميذ. </a:t>
            </a:r>
          </a:p>
        </p:txBody>
      </p:sp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33BD6934-2EB1-2439-9F90-FA2016CBE5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35077" y="2100067"/>
            <a:ext cx="468000" cy="468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B69ED82C-D7AF-F9A8-1D1D-50C8D8717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9587" y="4585537"/>
            <a:ext cx="468000" cy="468000"/>
          </a:xfrm>
          <a:prstGeom prst="rect">
            <a:avLst/>
          </a:prstGeom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37C2246B-A354-4489-9506-E7C396CE7B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35077" y="3342625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2184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10775" y="739140"/>
            <a:ext cx="6840000" cy="664860"/>
          </a:xfrm>
        </p:spPr>
        <p:txBody>
          <a:bodyPr>
            <a:normAutofit/>
          </a:bodyPr>
          <a:lstStyle/>
          <a:p>
            <a:pPr lvl="0"/>
            <a:r>
              <a:rPr lang="ar-S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أحسنتم؛ اليوم سنقرأ الدال مع التنوين. هيا نتابع مع مجد وندى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C534A672-D194-1AF2-6760-01EC28C88F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6909" y="668475"/>
            <a:ext cx="859050" cy="859050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7413753-FAF0-D29E-AAAE-5DB397FC3754}"/>
              </a:ext>
            </a:extLst>
          </p:cNvPr>
          <p:cNvSpPr txBox="1"/>
          <p:nvPr/>
        </p:nvSpPr>
        <p:spPr>
          <a:xfrm>
            <a:off x="2966235" y="1264103"/>
            <a:ext cx="532595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39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د  ــ</a:t>
            </a:r>
            <a:r>
              <a:rPr lang="ar-MA" sz="239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د</a:t>
            </a:r>
            <a:endParaRPr lang="fr-FR" sz="239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F88FE8-2266-1ED1-EF5F-93665B7A394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273C25-60B4-D259-CDD7-7AAF4BFBF2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D59DB1-4938-4137-6DDF-BA2A1FD3E9E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E923E-3951-1534-0A28-7D425663F8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F0F4F406-5238-954D-E7B2-FF647B0B19F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FE89AB6F-ECA3-BCAD-4760-3A58332B940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7F3F31F3-ED7E-AA7E-E1FB-4EC18F83D85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30;p137">
            <a:extLst>
              <a:ext uri="{FF2B5EF4-FFF2-40B4-BE49-F238E27FC236}">
                <a16:creationId xmlns:a16="http://schemas.microsoft.com/office/drawing/2014/main" id="{55088D8E-9C18-2FB6-A7E3-FE1B6F39D0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77445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تشغيل الفيديو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13" name="حرفِ الدالِ مع التنوين">
            <a:hlinkClick r:id="" action="ppaction://media"/>
            <a:extLst>
              <a:ext uri="{FF2B5EF4-FFF2-40B4-BE49-F238E27FC236}">
                <a16:creationId xmlns:a16="http://schemas.microsoft.com/office/drawing/2014/main" id="{5F88BF2C-D1CC-0A6F-8A9E-1B78CB90C39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7" name="Espace réservé pour une image  1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B57EB93-06B6-38FE-6D1A-AB7781449E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1B59125-4EA8-A1E0-5EEB-56DD7E486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968DBB-0F9C-DE18-7257-EF50EABE1C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6232D9-D83A-FC43-ACEB-BFDD33735A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92A9F5-52AE-2435-9607-B270617960B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8E250A-2504-26C5-4D91-77D6E8F5575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7" name="Google Shape;89;p130">
            <a:extLst>
              <a:ext uri="{FF2B5EF4-FFF2-40B4-BE49-F238E27FC236}">
                <a16:creationId xmlns:a16="http://schemas.microsoft.com/office/drawing/2014/main" id="{F1C55CE3-3C43-5850-569D-0F79F464C4D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926262B8-D823-5933-FAE8-D52411AD382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1F58FBE4-B926-5E09-CEEF-890D1F93BEC9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30;p137">
            <a:extLst>
              <a:ext uri="{FF2B5EF4-FFF2-40B4-BE49-F238E27FC236}">
                <a16:creationId xmlns:a16="http://schemas.microsoft.com/office/drawing/2014/main" id="{89B6DB52-6005-5E45-CFC0-AA594DC0080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363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4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سنعيد قراءة حرف الدال مع التنوين.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3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03818A-4DAF-F9F3-5534-0B8C52DC52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808158" cy="808157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2FC4852-CE69-1C7B-9975-36025A391984}"/>
              </a:ext>
            </a:extLst>
          </p:cNvPr>
          <p:cNvGrpSpPr/>
          <p:nvPr/>
        </p:nvGrpSpPr>
        <p:grpSpPr>
          <a:xfrm>
            <a:off x="2410584" y="2447811"/>
            <a:ext cx="4977874" cy="2705214"/>
            <a:chOff x="2808836" y="2302290"/>
            <a:chExt cx="4181369" cy="227235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2AAF460-FED9-D8BD-2409-DE186B68D0CA}"/>
                </a:ext>
              </a:extLst>
            </p:cNvPr>
            <p:cNvSpPr/>
            <p:nvPr/>
          </p:nvSpPr>
          <p:spPr>
            <a:xfrm>
              <a:off x="6450412" y="3124235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د</a:t>
              </a:r>
              <a:endParaRPr lang="fr-FR" sz="5400" b="1" dirty="0">
                <a:solidFill>
                  <a:srgbClr val="424D7C"/>
                </a:solidFill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7486D81C-048E-B3D5-1405-3384D393BC66}"/>
                </a:ext>
              </a:extLst>
            </p:cNvPr>
            <p:cNvSpPr/>
            <p:nvPr/>
          </p:nvSpPr>
          <p:spPr>
            <a:xfrm>
              <a:off x="4637317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ٍ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8AB7F19-71E0-1664-E843-8BC32A218E2F}"/>
                </a:ext>
              </a:extLst>
            </p:cNvPr>
            <p:cNvSpPr/>
            <p:nvPr/>
          </p:nvSpPr>
          <p:spPr>
            <a:xfrm>
              <a:off x="2808836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88000"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دٍ</a:t>
              </a:r>
              <a:endParaRPr lang="fr-FR" sz="5400" b="1" dirty="0">
                <a:solidFill>
                  <a:srgbClr val="424D7C"/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514A87E-22AE-AA11-C19A-F1B54A6D712B}"/>
                </a:ext>
              </a:extLst>
            </p:cNvPr>
            <p:cNvSpPr/>
            <p:nvPr/>
          </p:nvSpPr>
          <p:spPr>
            <a:xfrm>
              <a:off x="4637317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ٌ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DFF35BD-1A4B-93C5-DB19-F117B19A1631}"/>
                </a:ext>
              </a:extLst>
            </p:cNvPr>
            <p:cNvSpPr/>
            <p:nvPr/>
          </p:nvSpPr>
          <p:spPr>
            <a:xfrm>
              <a:off x="2808836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دٌ</a:t>
              </a:r>
              <a:endParaRPr lang="fr-FR" sz="5400" b="1" dirty="0">
                <a:solidFill>
                  <a:srgbClr val="424D7C"/>
                </a:solidFill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9CAB69D8-F890-DEA0-AE27-DEC20B33A045}"/>
                </a:ext>
              </a:extLst>
            </p:cNvPr>
            <p:cNvSpPr/>
            <p:nvPr/>
          </p:nvSpPr>
          <p:spPr>
            <a:xfrm>
              <a:off x="4637317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ً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747F878E-CB7A-A229-7035-E788DEE98EB9}"/>
                </a:ext>
              </a:extLst>
            </p:cNvPr>
            <p:cNvSpPr/>
            <p:nvPr/>
          </p:nvSpPr>
          <p:spPr>
            <a:xfrm>
              <a:off x="2808836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800" b="1" dirty="0" err="1">
                  <a:solidFill>
                    <a:srgbClr val="424D7C"/>
                  </a:solidFill>
                  <a:cs typeface="Microsoft Uighur" panose="02000000000000000000" pitchFamily="2" charset="-78"/>
                </a:rPr>
                <a:t>داً</a:t>
              </a:r>
              <a:endParaRPr lang="fr-FR" sz="4800" b="1" dirty="0">
                <a:solidFill>
                  <a:srgbClr val="424D7C"/>
                </a:solidFill>
              </a:endParaRP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15055C00-0844-F924-850D-59678E04FA03}"/>
                </a:ext>
              </a:extLst>
            </p:cNvPr>
            <p:cNvCxnSpPr>
              <a:stCxn id="5" idx="1"/>
              <a:endCxn id="21" idx="3"/>
            </p:cNvCxnSpPr>
            <p:nvPr/>
          </p:nvCxnSpPr>
          <p:spPr>
            <a:xfrm flipH="1" flipV="1">
              <a:off x="5177110" y="2594678"/>
              <a:ext cx="1273302" cy="821945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23089C68-97AA-A880-AEFD-E2C763B77C16}"/>
                </a:ext>
              </a:extLst>
            </p:cNvPr>
            <p:cNvCxnSpPr>
              <a:stCxn id="5" idx="1"/>
              <a:endCxn id="11" idx="3"/>
            </p:cNvCxnSpPr>
            <p:nvPr/>
          </p:nvCxnSpPr>
          <p:spPr>
            <a:xfrm flipH="1">
              <a:off x="5177110" y="3416623"/>
              <a:ext cx="1273302" cy="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7C4F43EA-B459-8F52-7D48-F437DE0609E3}"/>
                </a:ext>
              </a:extLst>
            </p:cNvPr>
            <p:cNvCxnSpPr>
              <a:stCxn id="5" idx="1"/>
              <a:endCxn id="9" idx="3"/>
            </p:cNvCxnSpPr>
            <p:nvPr/>
          </p:nvCxnSpPr>
          <p:spPr>
            <a:xfrm flipH="1">
              <a:off x="5177110" y="3416623"/>
              <a:ext cx="1273302" cy="865636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8EB557E9-412B-EE6A-7CD7-D30C9BA90723}"/>
                </a:ext>
              </a:extLst>
            </p:cNvPr>
            <p:cNvCxnSpPr>
              <a:stCxn id="9" idx="1"/>
              <a:endCxn id="10" idx="3"/>
            </p:cNvCxnSpPr>
            <p:nvPr/>
          </p:nvCxnSpPr>
          <p:spPr>
            <a:xfrm flipH="1">
              <a:off x="3348629" y="428225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A69AD9E3-5B67-B97A-761F-E662B7F6B5E1}"/>
                </a:ext>
              </a:extLst>
            </p:cNvPr>
            <p:cNvCxnSpPr>
              <a:stCxn id="11" idx="1"/>
              <a:endCxn id="12" idx="3"/>
            </p:cNvCxnSpPr>
            <p:nvPr/>
          </p:nvCxnSpPr>
          <p:spPr>
            <a:xfrm flipH="1">
              <a:off x="3348629" y="341662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F70C8E16-4E76-323F-A9D3-7607B074FCD3}"/>
                </a:ext>
              </a:extLst>
            </p:cNvPr>
            <p:cNvCxnSpPr>
              <a:stCxn id="21" idx="1"/>
              <a:endCxn id="22" idx="3"/>
            </p:cNvCxnSpPr>
            <p:nvPr/>
          </p:nvCxnSpPr>
          <p:spPr>
            <a:xfrm flipH="1">
              <a:off x="3348629" y="259467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Image 28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88CC8F9C-6515-8724-FC88-E2F5A772A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3334734"/>
              <a:ext cx="412682" cy="261797"/>
            </a:xfrm>
            <a:prstGeom prst="rect">
              <a:avLst/>
            </a:prstGeom>
          </p:spPr>
        </p:pic>
        <p:pic>
          <p:nvPicPr>
            <p:cNvPr id="30" name="Image 29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21E70377-8E75-417E-33A2-EE3F6A2C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1"/>
            <a:stretch>
              <a:fillRect/>
            </a:stretch>
          </p:blipFill>
          <p:spPr>
            <a:xfrm>
              <a:off x="4671231" y="2467960"/>
              <a:ext cx="471964" cy="316954"/>
            </a:xfrm>
            <a:prstGeom prst="rect">
              <a:avLst/>
            </a:prstGeom>
          </p:spPr>
        </p:pic>
        <p:pic>
          <p:nvPicPr>
            <p:cNvPr id="31" name="Image 30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09F42D48-0587-9A0F-3E54-A3A4D79E2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4115787"/>
              <a:ext cx="412682" cy="29737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BA40FFF-AA2D-76F9-381D-2F380D5ED9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1B802F-0A06-B505-2CAC-0CC66DF30F8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870584-3CD3-3381-E314-6336CC9416C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AD2286-A3BD-E7BE-5AE2-6540AA05B5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3" name="Google Shape;89;p130">
            <a:extLst>
              <a:ext uri="{FF2B5EF4-FFF2-40B4-BE49-F238E27FC236}">
                <a16:creationId xmlns:a16="http://schemas.microsoft.com/office/drawing/2014/main" id="{26DB4EC7-EDA0-FF92-B66F-3D838EB7AAE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6;p130">
            <a:extLst>
              <a:ext uri="{FF2B5EF4-FFF2-40B4-BE49-F238E27FC236}">
                <a16:creationId xmlns:a16="http://schemas.microsoft.com/office/drawing/2014/main" id="{565F770E-DD2F-6D6B-F14D-361C36D7B82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29;p137">
            <a:extLst>
              <a:ext uri="{FF2B5EF4-FFF2-40B4-BE49-F238E27FC236}">
                <a16:creationId xmlns:a16="http://schemas.microsoft.com/office/drawing/2014/main" id="{951739E9-E92D-18BA-9E1E-AAE0F93FDE3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30;p137">
            <a:extLst>
              <a:ext uri="{FF2B5EF4-FFF2-40B4-BE49-F238E27FC236}">
                <a16:creationId xmlns:a16="http://schemas.microsoft.com/office/drawing/2014/main" id="{C7E8BE29-D255-7AD4-FEBC-9D5B0FB15DF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96138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</a:t>
            </a:r>
            <a:endParaRPr lang="fr-FR" sz="2400" dirty="0">
              <a:solidFill>
                <a:srgbClr val="7F7F7F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E59567D-1AD4-3754-67DA-A37A35284AA6}"/>
              </a:ext>
            </a:extLst>
          </p:cNvPr>
          <p:cNvGrpSpPr/>
          <p:nvPr/>
        </p:nvGrpSpPr>
        <p:grpSpPr>
          <a:xfrm>
            <a:off x="2410584" y="2447811"/>
            <a:ext cx="4977874" cy="2705214"/>
            <a:chOff x="2808836" y="2302290"/>
            <a:chExt cx="4181369" cy="227235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66EDBDB5-CC82-4B93-771A-DC3DC8351D2F}"/>
                </a:ext>
              </a:extLst>
            </p:cNvPr>
            <p:cNvSpPr/>
            <p:nvPr/>
          </p:nvSpPr>
          <p:spPr>
            <a:xfrm>
              <a:off x="6450412" y="3124235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د</a:t>
              </a:r>
              <a:endParaRPr lang="fr-FR" sz="5400" b="1" dirty="0">
                <a:solidFill>
                  <a:srgbClr val="424D7C"/>
                </a:solidFill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7DCDD9A6-885D-D660-6676-C688A00AC821}"/>
                </a:ext>
              </a:extLst>
            </p:cNvPr>
            <p:cNvSpPr/>
            <p:nvPr/>
          </p:nvSpPr>
          <p:spPr>
            <a:xfrm>
              <a:off x="4637317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ٍ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B0C48A3-E5AE-08CF-0AF5-FE37626C6239}"/>
                </a:ext>
              </a:extLst>
            </p:cNvPr>
            <p:cNvSpPr/>
            <p:nvPr/>
          </p:nvSpPr>
          <p:spPr>
            <a:xfrm>
              <a:off x="2808836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88000"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دٍ</a:t>
              </a:r>
              <a:endParaRPr lang="fr-FR" sz="5400" b="1" dirty="0">
                <a:solidFill>
                  <a:srgbClr val="424D7C"/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9F1C405-7B73-046D-479A-026DEE6CBCC2}"/>
                </a:ext>
              </a:extLst>
            </p:cNvPr>
            <p:cNvSpPr/>
            <p:nvPr/>
          </p:nvSpPr>
          <p:spPr>
            <a:xfrm>
              <a:off x="4637317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ٌ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3DDD85B-1C0E-5E76-9547-FDB3581BCF74}"/>
                </a:ext>
              </a:extLst>
            </p:cNvPr>
            <p:cNvSpPr/>
            <p:nvPr/>
          </p:nvSpPr>
          <p:spPr>
            <a:xfrm>
              <a:off x="2808836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دٌ</a:t>
              </a:r>
              <a:endParaRPr lang="fr-FR" sz="5400" b="1" dirty="0">
                <a:solidFill>
                  <a:srgbClr val="424D7C"/>
                </a:solidFill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4229653-FE53-7CA8-F431-A169DCCF8D55}"/>
                </a:ext>
              </a:extLst>
            </p:cNvPr>
            <p:cNvSpPr/>
            <p:nvPr/>
          </p:nvSpPr>
          <p:spPr>
            <a:xfrm>
              <a:off x="4637317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ً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F375A60-A858-AAA7-8331-6704D4A86400}"/>
                </a:ext>
              </a:extLst>
            </p:cNvPr>
            <p:cNvSpPr/>
            <p:nvPr/>
          </p:nvSpPr>
          <p:spPr>
            <a:xfrm>
              <a:off x="2808836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800" b="1" dirty="0" err="1">
                  <a:solidFill>
                    <a:srgbClr val="424D7C"/>
                  </a:solidFill>
                  <a:cs typeface="Microsoft Uighur" panose="02000000000000000000" pitchFamily="2" charset="-78"/>
                </a:rPr>
                <a:t>داً</a:t>
              </a:r>
              <a:endParaRPr lang="fr-FR" sz="4800" b="1" dirty="0">
                <a:solidFill>
                  <a:srgbClr val="424D7C"/>
                </a:solidFill>
              </a:endParaRP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761D80AD-2FC9-5305-421D-EAC2773A21B0}"/>
                </a:ext>
              </a:extLst>
            </p:cNvPr>
            <p:cNvCxnSpPr>
              <a:stCxn id="7" idx="1"/>
              <a:endCxn id="13" idx="3"/>
            </p:cNvCxnSpPr>
            <p:nvPr/>
          </p:nvCxnSpPr>
          <p:spPr>
            <a:xfrm flipH="1" flipV="1">
              <a:off x="5177110" y="2594678"/>
              <a:ext cx="1273302" cy="821945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B51D793B-B0D2-7271-63B6-9AC415927151}"/>
                </a:ext>
              </a:extLst>
            </p:cNvPr>
            <p:cNvCxnSpPr>
              <a:stCxn id="7" idx="1"/>
              <a:endCxn id="11" idx="3"/>
            </p:cNvCxnSpPr>
            <p:nvPr/>
          </p:nvCxnSpPr>
          <p:spPr>
            <a:xfrm flipH="1">
              <a:off x="5177110" y="3416623"/>
              <a:ext cx="1273302" cy="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6BBFB62D-C568-19CC-2B28-874FF3791543}"/>
                </a:ext>
              </a:extLst>
            </p:cNvPr>
            <p:cNvCxnSpPr>
              <a:stCxn id="7" idx="1"/>
              <a:endCxn id="8" idx="3"/>
            </p:cNvCxnSpPr>
            <p:nvPr/>
          </p:nvCxnSpPr>
          <p:spPr>
            <a:xfrm flipH="1">
              <a:off x="5177110" y="3416623"/>
              <a:ext cx="1273302" cy="865636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4ED03FCB-4897-05E9-9890-0EAB42697E6D}"/>
                </a:ext>
              </a:extLst>
            </p:cNvPr>
            <p:cNvCxnSpPr>
              <a:stCxn id="8" idx="1"/>
              <a:endCxn id="10" idx="3"/>
            </p:cNvCxnSpPr>
            <p:nvPr/>
          </p:nvCxnSpPr>
          <p:spPr>
            <a:xfrm flipH="1">
              <a:off x="3348629" y="428225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6814D6C4-F17E-F04F-EE2C-966D8C45F592}"/>
                </a:ext>
              </a:extLst>
            </p:cNvPr>
            <p:cNvCxnSpPr>
              <a:stCxn id="11" idx="1"/>
              <a:endCxn id="12" idx="3"/>
            </p:cNvCxnSpPr>
            <p:nvPr/>
          </p:nvCxnSpPr>
          <p:spPr>
            <a:xfrm flipH="1">
              <a:off x="3348629" y="341662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018E0553-4EFE-81FC-0754-587F75F33E3D}"/>
                </a:ext>
              </a:extLst>
            </p:cNvPr>
            <p:cNvCxnSpPr>
              <a:stCxn id="13" idx="1"/>
              <a:endCxn id="14" idx="3"/>
            </p:cNvCxnSpPr>
            <p:nvPr/>
          </p:nvCxnSpPr>
          <p:spPr>
            <a:xfrm flipH="1">
              <a:off x="3348629" y="259467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Image 23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0A5E2E5E-8A7B-E93B-04BB-C88B66460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3334734"/>
              <a:ext cx="412682" cy="261797"/>
            </a:xfrm>
            <a:prstGeom prst="rect">
              <a:avLst/>
            </a:prstGeom>
          </p:spPr>
        </p:pic>
        <p:pic>
          <p:nvPicPr>
            <p:cNvPr id="27" name="Image 26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38278CDF-EEF8-AC3A-9418-271A20758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1"/>
            <a:stretch>
              <a:fillRect/>
            </a:stretch>
          </p:blipFill>
          <p:spPr>
            <a:xfrm>
              <a:off x="4671231" y="2467960"/>
              <a:ext cx="471964" cy="316954"/>
            </a:xfrm>
            <a:prstGeom prst="rect">
              <a:avLst/>
            </a:prstGeom>
          </p:spPr>
        </p:pic>
        <p:pic>
          <p:nvPicPr>
            <p:cNvPr id="29" name="Image 28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F270A8E3-1A83-0832-233C-657744D5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4115787"/>
              <a:ext cx="412682" cy="297370"/>
            </a:xfrm>
            <a:prstGeom prst="rect">
              <a:avLst/>
            </a:prstGeom>
          </p:spPr>
        </p:pic>
      </p:grpSp>
      <p:pic>
        <p:nvPicPr>
          <p:cNvPr id="3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1ACB5BB-8F2E-5AC7-8473-D261E4FA88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808158" cy="80815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E8778F-9DD9-995C-3EF8-8FB52AAE69B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88FD11-5ECC-8B48-1210-F930112B1BD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989610-19DE-F21B-C11C-8BCB551D353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CECEA-BA52-0A46-8829-0F92824611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D8F16093-1731-E2C7-EBF6-6814F5E30D4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6;p130">
            <a:extLst>
              <a:ext uri="{FF2B5EF4-FFF2-40B4-BE49-F238E27FC236}">
                <a16:creationId xmlns:a16="http://schemas.microsoft.com/office/drawing/2014/main" id="{34EF66B3-0409-DE94-9378-6FF30596C9E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29;p137">
            <a:extLst>
              <a:ext uri="{FF2B5EF4-FFF2-40B4-BE49-F238E27FC236}">
                <a16:creationId xmlns:a16="http://schemas.microsoft.com/office/drawing/2014/main" id="{A58178BE-95D5-DEE8-D9DD-15115D93192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30;p137">
            <a:extLst>
              <a:ext uri="{FF2B5EF4-FFF2-40B4-BE49-F238E27FC236}">
                <a16:creationId xmlns:a16="http://schemas.microsoft.com/office/drawing/2014/main" id="{FCB357F1-91A9-EF5D-BE84-CE3097B6984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55687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7D3DD-98A0-8E7A-8809-C06936D7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0BBE8E5-2A8B-4725-02BB-7C13424B16CE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BAE0F8-41DD-E469-86F8-E1CF60140DAB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FC851D23-9D4B-3BA3-2C48-1329E1F4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1" name="Espace réservé pour une image  10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78E374B-5020-B7CD-6BA2-B34B683B40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2889" cy="832889"/>
          </a:xfr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A795DCE5-9D1F-D789-B75D-AFA64429C91B}"/>
              </a:ext>
            </a:extLst>
          </p:cNvPr>
          <p:cNvGrpSpPr/>
          <p:nvPr/>
        </p:nvGrpSpPr>
        <p:grpSpPr>
          <a:xfrm>
            <a:off x="2410584" y="2447811"/>
            <a:ext cx="4977874" cy="2705214"/>
            <a:chOff x="2808836" y="2302290"/>
            <a:chExt cx="4181369" cy="2272356"/>
          </a:xfrm>
        </p:grpSpPr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F4D5BC60-C60C-DB74-7E18-37DBD391D8D3}"/>
                </a:ext>
              </a:extLst>
            </p:cNvPr>
            <p:cNvSpPr/>
            <p:nvPr/>
          </p:nvSpPr>
          <p:spPr>
            <a:xfrm>
              <a:off x="6450412" y="3124235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د</a:t>
              </a:r>
              <a:endParaRPr lang="fr-FR" sz="5400" b="1" dirty="0">
                <a:solidFill>
                  <a:srgbClr val="424D7C"/>
                </a:solidFill>
              </a:endParaRPr>
            </a:p>
          </p:txBody>
        </p:sp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982350F3-1057-67D8-EBFA-4F505C2797A4}"/>
                </a:ext>
              </a:extLst>
            </p:cNvPr>
            <p:cNvSpPr/>
            <p:nvPr/>
          </p:nvSpPr>
          <p:spPr>
            <a:xfrm>
              <a:off x="4637317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44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ٍ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BE973C21-165A-C571-1596-14CDD85C6BB4}"/>
                </a:ext>
              </a:extLst>
            </p:cNvPr>
            <p:cNvSpPr/>
            <p:nvPr/>
          </p:nvSpPr>
          <p:spPr>
            <a:xfrm>
              <a:off x="2808836" y="398987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88000"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دٍ</a:t>
              </a:r>
              <a:endParaRPr lang="fr-FR" sz="5400" b="1" dirty="0">
                <a:solidFill>
                  <a:srgbClr val="424D7C"/>
                </a:solidFill>
              </a:endParaRPr>
            </a:p>
          </p:txBody>
        </p:sp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65728838-B2EA-5A72-1C17-FFAA6A0B966D}"/>
                </a:ext>
              </a:extLst>
            </p:cNvPr>
            <p:cNvSpPr/>
            <p:nvPr/>
          </p:nvSpPr>
          <p:spPr>
            <a:xfrm>
              <a:off x="4637317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ٌ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395137B6-A636-23C5-A527-4429DC4BF6F7}"/>
                </a:ext>
              </a:extLst>
            </p:cNvPr>
            <p:cNvSpPr/>
            <p:nvPr/>
          </p:nvSpPr>
          <p:spPr>
            <a:xfrm>
              <a:off x="2808836" y="312423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cs typeface="Microsoft Uighur" panose="02000000000000000000" pitchFamily="2" charset="-78"/>
                </a:rPr>
                <a:t>دٌ</a:t>
              </a:r>
              <a:endParaRPr lang="fr-FR" sz="5400" b="1" dirty="0">
                <a:solidFill>
                  <a:srgbClr val="424D7C"/>
                </a:solidFill>
              </a:endParaRPr>
            </a:p>
          </p:txBody>
        </p:sp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19FADE67-A5EA-AE3E-9BAC-366E4E5C28D9}"/>
                </a:ext>
              </a:extLst>
            </p:cNvPr>
            <p:cNvSpPr/>
            <p:nvPr/>
          </p:nvSpPr>
          <p:spPr>
            <a:xfrm>
              <a:off x="4637317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ً</a:t>
              </a:r>
            </a:p>
          </p:txBody>
        </p:sp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C55FAF1D-67BF-871B-ABB3-E79625FB8E89}"/>
                </a:ext>
              </a:extLst>
            </p:cNvPr>
            <p:cNvSpPr/>
            <p:nvPr/>
          </p:nvSpPr>
          <p:spPr>
            <a:xfrm>
              <a:off x="2808836" y="230229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800" b="1" dirty="0" err="1">
                  <a:solidFill>
                    <a:srgbClr val="424D7C"/>
                  </a:solidFill>
                  <a:cs typeface="Microsoft Uighur" panose="02000000000000000000" pitchFamily="2" charset="-78"/>
                </a:rPr>
                <a:t>داً</a:t>
              </a:r>
              <a:endParaRPr lang="fr-FR" sz="4800" b="1" dirty="0">
                <a:solidFill>
                  <a:srgbClr val="424D7C"/>
                </a:solidFill>
              </a:endParaRPr>
            </a:p>
          </p:txBody>
        </p: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EAA53C04-7FA4-9E83-B6F7-57217D6DE92D}"/>
                </a:ext>
              </a:extLst>
            </p:cNvPr>
            <p:cNvCxnSpPr>
              <a:stCxn id="49" idx="1"/>
              <a:endCxn id="54" idx="3"/>
            </p:cNvCxnSpPr>
            <p:nvPr/>
          </p:nvCxnSpPr>
          <p:spPr>
            <a:xfrm flipH="1" flipV="1">
              <a:off x="5177110" y="2594678"/>
              <a:ext cx="1273302" cy="821945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36BDA48A-D4C8-95C8-D69B-DC04A2834F37}"/>
                </a:ext>
              </a:extLst>
            </p:cNvPr>
            <p:cNvCxnSpPr>
              <a:stCxn id="49" idx="1"/>
              <a:endCxn id="52" idx="3"/>
            </p:cNvCxnSpPr>
            <p:nvPr/>
          </p:nvCxnSpPr>
          <p:spPr>
            <a:xfrm flipH="1">
              <a:off x="5177110" y="3416623"/>
              <a:ext cx="1273302" cy="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84FB0ED8-4FAF-83D3-8D53-6CAB44E87811}"/>
                </a:ext>
              </a:extLst>
            </p:cNvPr>
            <p:cNvCxnSpPr>
              <a:stCxn id="49" idx="1"/>
              <a:endCxn id="50" idx="3"/>
            </p:cNvCxnSpPr>
            <p:nvPr/>
          </p:nvCxnSpPr>
          <p:spPr>
            <a:xfrm flipH="1">
              <a:off x="5177110" y="3416623"/>
              <a:ext cx="1273302" cy="865636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FB969550-1C6B-56DB-D434-E0ADCA9FAA9F}"/>
                </a:ext>
              </a:extLst>
            </p:cNvPr>
            <p:cNvCxnSpPr>
              <a:stCxn id="50" idx="1"/>
              <a:endCxn id="51" idx="3"/>
            </p:cNvCxnSpPr>
            <p:nvPr/>
          </p:nvCxnSpPr>
          <p:spPr>
            <a:xfrm flipH="1">
              <a:off x="3348629" y="428225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3B3E6287-45F8-6C40-1E5D-A45A9743507D}"/>
                </a:ext>
              </a:extLst>
            </p:cNvPr>
            <p:cNvCxnSpPr>
              <a:stCxn id="52" idx="1"/>
              <a:endCxn id="53" idx="3"/>
            </p:cNvCxnSpPr>
            <p:nvPr/>
          </p:nvCxnSpPr>
          <p:spPr>
            <a:xfrm flipH="1">
              <a:off x="3348629" y="341662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8E6AA637-A10D-35B8-ACE6-2BD7AA97B957}"/>
                </a:ext>
              </a:extLst>
            </p:cNvPr>
            <p:cNvCxnSpPr>
              <a:stCxn id="54" idx="1"/>
              <a:endCxn id="55" idx="3"/>
            </p:cNvCxnSpPr>
            <p:nvPr/>
          </p:nvCxnSpPr>
          <p:spPr>
            <a:xfrm flipH="1">
              <a:off x="3348629" y="259467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Image 61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590C4B92-6C45-9E01-0528-C76294CB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3334734"/>
              <a:ext cx="412682" cy="261797"/>
            </a:xfrm>
            <a:prstGeom prst="rect">
              <a:avLst/>
            </a:prstGeom>
          </p:spPr>
        </p:pic>
        <p:pic>
          <p:nvPicPr>
            <p:cNvPr id="63" name="Image 62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0AF25164-BD7A-D451-2028-9FDC7B08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31"/>
            <a:stretch>
              <a:fillRect/>
            </a:stretch>
          </p:blipFill>
          <p:spPr>
            <a:xfrm>
              <a:off x="4671231" y="2467960"/>
              <a:ext cx="471964" cy="316954"/>
            </a:xfrm>
            <a:prstGeom prst="rect">
              <a:avLst/>
            </a:prstGeom>
          </p:spPr>
        </p:pic>
        <p:pic>
          <p:nvPicPr>
            <p:cNvPr id="64" name="Image 63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4400E0F9-13AF-E4D3-9651-843D2F9F1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8"/>
            <a:stretch>
              <a:fillRect/>
            </a:stretch>
          </p:blipFill>
          <p:spPr>
            <a:xfrm>
              <a:off x="4700872" y="4115787"/>
              <a:ext cx="412682" cy="29737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02EDFFB-F42F-3EC7-092D-72A09F66B4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72A1D6-3BBB-98A9-B49E-BC1B9E0249E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5A395C-F9C1-008D-6B3C-7250705AB6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477FAF-737D-6850-8BAB-EC7DD99FEB3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C757B369-3031-723A-34F5-98E4B588B33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588169F9-38D2-EBF6-11A3-183FEDC5633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9;p137">
            <a:extLst>
              <a:ext uri="{FF2B5EF4-FFF2-40B4-BE49-F238E27FC236}">
                <a16:creationId xmlns:a16="http://schemas.microsoft.com/office/drawing/2014/main" id="{5DFB808F-0820-DD9F-2BFE-F1067E5D303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0;p137">
            <a:extLst>
              <a:ext uri="{FF2B5EF4-FFF2-40B4-BE49-F238E27FC236}">
                <a16:creationId xmlns:a16="http://schemas.microsoft.com/office/drawing/2014/main" id="{C4D4054A-4997-5CE2-0647-2F4C5A8D948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05512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يقرأ. </a:t>
            </a:r>
            <a:r>
              <a:rPr lang="fr-FR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يمر بعض المتعلمين  للقراءة. يحرص الأستاذ على التصحيح الفردي</a:t>
            </a:r>
            <a:r>
              <a:rPr lang="fr-FR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13" name="Espace réservé pour une image  12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AEA04B7-624A-15D7-7959-34887825EB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0176" cy="810176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C05326-1C76-EB57-71CF-F9E1B76BFBA3}"/>
              </a:ext>
            </a:extLst>
          </p:cNvPr>
          <p:cNvSpPr/>
          <p:nvPr/>
        </p:nvSpPr>
        <p:spPr>
          <a:xfrm>
            <a:off x="1454179" y="2901672"/>
            <a:ext cx="6235641" cy="144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داً      دࣱ      دٍ      </a:t>
            </a:r>
            <a:endParaRPr lang="fr-MA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464AB-15EB-5EB7-5C19-EDCF53A730BB}"/>
              </a:ext>
            </a:extLst>
          </p:cNvPr>
          <p:cNvSpPr/>
          <p:nvPr/>
        </p:nvSpPr>
        <p:spPr>
          <a:xfrm>
            <a:off x="1562765" y="2907320"/>
            <a:ext cx="6235641" cy="144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</a:t>
            </a:r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دࣱ</a:t>
            </a:r>
            <a:r>
              <a:rPr lang="fr-FR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fr-FR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 دٍ</a:t>
            </a:r>
            <a:r>
              <a:rPr lang="fr-FR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  داً     </a:t>
            </a:r>
            <a:endParaRPr lang="fr-MA" sz="36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51C9C0-4B4A-03E6-3B03-6E22461B63A7}"/>
              </a:ext>
            </a:extLst>
          </p:cNvPr>
          <p:cNvSpPr/>
          <p:nvPr/>
        </p:nvSpPr>
        <p:spPr>
          <a:xfrm>
            <a:off x="1345593" y="2896024"/>
            <a:ext cx="6235641" cy="144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دٍ </a:t>
            </a:r>
            <a:r>
              <a:rPr lang="fr-FR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</a:t>
            </a:r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 </a:t>
            </a:r>
            <a:r>
              <a:rPr lang="ar-MA" sz="13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داً</a:t>
            </a:r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fr-FR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</a:t>
            </a:r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دࣱ            </a:t>
            </a:r>
            <a:endParaRPr lang="fr-MA" sz="36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62F89E-4CDC-CED2-B5E8-86DE2BAED3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4308EB-5538-E183-1AD1-CD72663151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38ECC5-BB3C-5F1C-44AA-A23FCE60356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AC5D4-F978-0B70-D5E6-0D9B3F1DC5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26EB50D0-59D4-7E5C-61B8-5213052F68C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C88AF7C4-4403-E92A-0F94-121A1B89B21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9;p137">
            <a:extLst>
              <a:ext uri="{FF2B5EF4-FFF2-40B4-BE49-F238E27FC236}">
                <a16:creationId xmlns:a16="http://schemas.microsoft.com/office/drawing/2014/main" id="{17178845-C931-AC5D-CE34-629124CCA03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0;p137">
            <a:extLst>
              <a:ext uri="{FF2B5EF4-FFF2-40B4-BE49-F238E27FC236}">
                <a16:creationId xmlns:a16="http://schemas.microsoft.com/office/drawing/2014/main" id="{DF5EDF74-A80A-183A-A7BB-99ACE79831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590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75164" y="752475"/>
            <a:ext cx="6840000" cy="652803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الكراسة الصفحة 13.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7" name="Espace réservé pour une image  6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1AAA201-D7A4-20B9-9EE7-7EB3AE7D9C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6C858B-7C51-2D5D-E8A6-7234286264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2A40E-36D5-AEF9-85B5-16C39A3B136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E76F4-EBB8-74EB-7B45-7FFC809DB9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154E1-5253-F46F-6A37-DC722C9DEF7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9;p130">
            <a:extLst>
              <a:ext uri="{FF2B5EF4-FFF2-40B4-BE49-F238E27FC236}">
                <a16:creationId xmlns:a16="http://schemas.microsoft.com/office/drawing/2014/main" id="{3ECD8FB6-CBB8-C823-6549-F89109E7EF7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6;p130">
            <a:extLst>
              <a:ext uri="{FF2B5EF4-FFF2-40B4-BE49-F238E27FC236}">
                <a16:creationId xmlns:a16="http://schemas.microsoft.com/office/drawing/2014/main" id="{38046EE2-FD31-3F11-724D-B5CB7A68236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9;p137">
            <a:extLst>
              <a:ext uri="{FF2B5EF4-FFF2-40B4-BE49-F238E27FC236}">
                <a16:creationId xmlns:a16="http://schemas.microsoft.com/office/drawing/2014/main" id="{239A507C-D3AC-E9A5-463B-6B263506908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30;p137">
            <a:extLst>
              <a:ext uri="{FF2B5EF4-FFF2-40B4-BE49-F238E27FC236}">
                <a16:creationId xmlns:a16="http://schemas.microsoft.com/office/drawing/2014/main" id="{20AFAF4D-031D-FE42-C60E-7116A24650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 descr="Une image contenant texte, calendrier, nombr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6068156-7EC2-3F45-7BDC-FAD7A1841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71" y="1950180"/>
            <a:ext cx="2944467" cy="451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1633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26D43-B35F-631E-0DC4-F7792930B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B823198-B84B-D843-BC47-D47A072E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156" y="2107973"/>
            <a:ext cx="1238250" cy="10001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140D38-B093-B1A2-C7BD-CBB4D89E1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94" y="3087830"/>
            <a:ext cx="8468889" cy="3349597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3135BEFC-22B1-F38C-428A-DD858C6E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4" y="752475"/>
            <a:ext cx="6840000" cy="652803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اقرؤوا مقاطع حرف الدال. قراءة هامسة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5" name="Espace réservé pour une image  4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FB9D370-E10D-CF17-68D4-9AA5E7E36B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47730E-4D53-6041-4D24-E20451C6EF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79952-EE73-E8AE-DA89-B157D9DC489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D4F5F8-7F58-576B-ED4D-202CCCA5EB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841545-F883-398D-1FF1-B169DCEAE66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7" name="Google Shape;89;p130">
            <a:extLst>
              <a:ext uri="{FF2B5EF4-FFF2-40B4-BE49-F238E27FC236}">
                <a16:creationId xmlns:a16="http://schemas.microsoft.com/office/drawing/2014/main" id="{1908DBE3-C1B1-D8D5-0845-7AE03C5D24D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6;p130">
            <a:extLst>
              <a:ext uri="{FF2B5EF4-FFF2-40B4-BE49-F238E27FC236}">
                <a16:creationId xmlns:a16="http://schemas.microsoft.com/office/drawing/2014/main" id="{1D6973C6-186E-0AEF-624E-28D5D5DC4D8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9;p137">
            <a:extLst>
              <a:ext uri="{FF2B5EF4-FFF2-40B4-BE49-F238E27FC236}">
                <a16:creationId xmlns:a16="http://schemas.microsoft.com/office/drawing/2014/main" id="{2F4E9A43-65BA-73B4-A7C4-B4A5F5CDEA1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30;p137">
            <a:extLst>
              <a:ext uri="{FF2B5EF4-FFF2-40B4-BE49-F238E27FC236}">
                <a16:creationId xmlns:a16="http://schemas.microsoft.com/office/drawing/2014/main" id="{59693478-E9E7-E390-58EE-855147922C7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37946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A4183-0B4A-CD14-9A6F-B7820CC93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90DC1C8-E903-71A0-FB5B-A9E46B41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156" y="2107973"/>
            <a:ext cx="1238250" cy="10001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0B02A3-EA26-9F04-9DDA-C5B37533A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94" y="3087830"/>
            <a:ext cx="8468889" cy="3349597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9339DDBB-896D-B508-1E02-750EE40B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4" y="710766"/>
            <a:ext cx="6840000" cy="683898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 – كل منكم يقرأ المقاطع لزميله </a:t>
            </a:r>
            <a:endParaRPr lang="fr-FR" sz="2400" dirty="0">
              <a:solidFill>
                <a:srgbClr val="7F7F7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D657FE-EDE8-FCE5-301A-55F3EE26236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AF7443-7C50-08C1-8C30-7986348408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ECDC5-7304-02C2-BFA7-010A6F37C7A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A7CB5-292A-FB19-9318-66BDA65A861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9C52EC1D-E54D-3DE7-ED53-D57681AFD5E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3DA9DA71-BB6F-35A4-157F-82767FB0AAE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EBD1375C-695E-4F47-6123-6E85FA92A76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30;p137">
            <a:extLst>
              <a:ext uri="{FF2B5EF4-FFF2-40B4-BE49-F238E27FC236}">
                <a16:creationId xmlns:a16="http://schemas.microsoft.com/office/drawing/2014/main" id="{6ECD929E-371F-B652-2ABC-CEEAC08E02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Espace réservé pour une image  2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DF3EF6E-E843-93E2-8C91-C930578B29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46569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37322" y="756000"/>
            <a:ext cx="7035051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الفائز بنجمة القراءة هو (هي) صديقكم (صديقتكم)............. صفقوا له (لها).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825960E-77A0-3027-A5A6-C8B4F566EC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416" y="636249"/>
            <a:ext cx="851502" cy="851502"/>
          </a:xfrm>
        </p:spPr>
      </p:pic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D78FFF9-E0DE-C873-388A-970BE34774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C16E55-1AF3-12B3-01AB-C5EC09754C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964C0F-6FA1-577F-9D90-5F1C17072F1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9CC5BE-1F30-4501-CAF2-4540DA6E1E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9D07D8-4B1F-6991-94F2-D38841E4C52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50478683-4F93-2EC9-47E8-B8520352684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FBAA15B5-8639-3799-CE5F-97AC033E27C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9;p137">
            <a:extLst>
              <a:ext uri="{FF2B5EF4-FFF2-40B4-BE49-F238E27FC236}">
                <a16:creationId xmlns:a16="http://schemas.microsoft.com/office/drawing/2014/main" id="{2C81758D-5499-BEA4-C12B-817A25FC39A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0;p137">
            <a:extLst>
              <a:ext uri="{FF2B5EF4-FFF2-40B4-BE49-F238E27FC236}">
                <a16:creationId xmlns:a16="http://schemas.microsoft.com/office/drawing/2014/main" id="{68154D21-938E-E9DE-74CB-801DC980839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479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>
            <a:normAutofit fontScale="90000"/>
          </a:bodyPr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672170" y="3174280"/>
              <a:ext cx="45941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البنية السردية للحكاية؛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088136" y="3839548"/>
            <a:ext cx="6785143" cy="890781"/>
            <a:chOff x="1242402" y="2851205"/>
            <a:chExt cx="6785143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242402" y="3134373"/>
              <a:ext cx="50239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الدال  مع التنوين / دمج المقاطع.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رسم حرف الدال مع التنوين.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C705991-428F-A8D2-FFAC-A9EED05CF2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9227" y="644733"/>
            <a:ext cx="900000" cy="900000"/>
          </a:xfrm>
        </p:spPr>
      </p:pic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6E8C24F-9300-102F-AFE5-AB5822069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3" name="Titre 7">
            <a:extLst>
              <a:ext uri="{FF2B5EF4-FFF2-40B4-BE49-F238E27FC236}">
                <a16:creationId xmlns:a16="http://schemas.microsoft.com/office/drawing/2014/main" id="{6B3AEFD4-E260-3D6D-6D89-5A6BAAEFC14F}"/>
              </a:ext>
            </a:extLst>
          </p:cNvPr>
          <p:cNvSpPr txBox="1">
            <a:spLocks/>
          </p:cNvSpPr>
          <p:nvPr/>
        </p:nvSpPr>
        <p:spPr>
          <a:xfrm>
            <a:off x="690183" y="75570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استراحة قصيرة قبل أن نواصل. قفوا، سنردد أنشودة الحروف.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6" name="FINALE PART 01 -  أنشودة الحروف V3-1080p-251020">
            <a:hlinkClick r:id="" action="ppaction://media"/>
            <a:extLst>
              <a:ext uri="{FF2B5EF4-FFF2-40B4-BE49-F238E27FC236}">
                <a16:creationId xmlns:a16="http://schemas.microsoft.com/office/drawing/2014/main" id="{79EB44FE-3535-AE13-A914-25BBF5C503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4912" y="2005593"/>
            <a:ext cx="7038975" cy="39592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933BB8-356F-502F-A60F-0584E3D498D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D62721-68E0-342B-F56E-C9512D46A0E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4233E5-9E34-CE10-80F7-E9A72B4D49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2A36BD-7889-0036-4401-69B83F7F3D2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51BDE83C-8AF3-59B0-50ED-36BAB8DB16B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30">
            <a:extLst>
              <a:ext uri="{FF2B5EF4-FFF2-40B4-BE49-F238E27FC236}">
                <a16:creationId xmlns:a16="http://schemas.microsoft.com/office/drawing/2014/main" id="{4706C3AA-E694-9450-EA1B-82B12E7FAF41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9;p137">
            <a:extLst>
              <a:ext uri="{FF2B5EF4-FFF2-40B4-BE49-F238E27FC236}">
                <a16:creationId xmlns:a16="http://schemas.microsoft.com/office/drawing/2014/main" id="{00DEAF5A-2F6C-B2C0-13D6-11E0545E53BC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30;p137">
            <a:extLst>
              <a:ext uri="{FF2B5EF4-FFF2-40B4-BE49-F238E27FC236}">
                <a16:creationId xmlns:a16="http://schemas.microsoft.com/office/drawing/2014/main" id="{5E5E4904-F955-6585-F92A-2A5B5B428FA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49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92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سنتعلم كيف نكتب حرف الدال مع التنوين.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4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E288F71-5410-F936-D999-4D11F1C59B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57801" cy="857801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2D5450-0232-091A-3610-B31B2C466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404" y="2896168"/>
            <a:ext cx="2138828" cy="21112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3AD145-0D0E-C99E-7427-E1CDCF045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59" y="3069166"/>
            <a:ext cx="2460016" cy="22688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2CC57C-483B-0169-1C8D-C076CBB9C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783" y="3429000"/>
            <a:ext cx="2308649" cy="2115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E848A0-5A6B-D344-CC5B-39DDDF3874E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7B8257-3BB3-CBCA-9DF3-DB7B7F5AD0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D171B-D22D-0D2A-1180-32EF42B2CC7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D527F-3E6A-D8AD-5782-F9992B4C208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1" name="Google Shape;89;p130">
            <a:extLst>
              <a:ext uri="{FF2B5EF4-FFF2-40B4-BE49-F238E27FC236}">
                <a16:creationId xmlns:a16="http://schemas.microsoft.com/office/drawing/2014/main" id="{84FC23A0-4047-9C50-E2B6-3313865772D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6;p130">
            <a:extLst>
              <a:ext uri="{FF2B5EF4-FFF2-40B4-BE49-F238E27FC236}">
                <a16:creationId xmlns:a16="http://schemas.microsoft.com/office/drawing/2014/main" id="{0F1A4B07-DF33-5265-8730-AD39805093B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29;p137">
            <a:extLst>
              <a:ext uri="{FF2B5EF4-FFF2-40B4-BE49-F238E27FC236}">
                <a16:creationId xmlns:a16="http://schemas.microsoft.com/office/drawing/2014/main" id="{31FE4379-3C9A-0F80-C5D4-069200611BE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30;p137">
            <a:extLst>
              <a:ext uri="{FF2B5EF4-FFF2-40B4-BE49-F238E27FC236}">
                <a16:creationId xmlns:a16="http://schemas.microsoft.com/office/drawing/2014/main" id="{AE6A449B-CB7C-A88F-D705-9342111715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6892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لاحظوا جيدا كيف سأكتب  حرف الدال مع تنوين الفتح.  على سبورة الكتابة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A0724F-807D-BD82-D1AE-5C1CC4F8E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10" y="1984159"/>
            <a:ext cx="3551228" cy="35055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7DEAB3-7101-81AF-8F67-FCB0B0CD33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88B875-67AE-AE76-18F3-CADA9753F05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0F4B05-4E3E-E48D-B598-876BC44063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E8CA8-7A3A-4994-C1A7-A95BCC0D01B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7" name="Google Shape;89;p130">
            <a:extLst>
              <a:ext uri="{FF2B5EF4-FFF2-40B4-BE49-F238E27FC236}">
                <a16:creationId xmlns:a16="http://schemas.microsoft.com/office/drawing/2014/main" id="{3402A402-2B9E-6CD3-965F-161B69AFD28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47F318FA-07E7-565C-BA7F-6066E9701CC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D8011389-5F6C-B113-8D65-8BF0EFC2405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B542DD8D-DC19-6ADA-2C9C-EF7E1FF028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Espace réservé pour une image  20">
            <a:extLst>
              <a:ext uri="{FF2B5EF4-FFF2-40B4-BE49-F238E27FC236}">
                <a16:creationId xmlns:a16="http://schemas.microsoft.com/office/drawing/2014/main" id="{08CC43AD-4C07-EFBB-CFA2-4B4E56A90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356" y="65890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38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A725700-00D7-9A30-AC6A-38B5BAAB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77" y="1860495"/>
            <a:ext cx="4095750" cy="326707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F2E69CF-9F76-C17A-9A2B-A905042D605C}"/>
              </a:ext>
            </a:extLst>
          </p:cNvPr>
          <p:cNvSpPr txBox="1"/>
          <p:nvPr/>
        </p:nvSpPr>
        <p:spPr>
          <a:xfrm>
            <a:off x="4028168" y="2798998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داً</a:t>
            </a:r>
            <a:endParaRPr lang="fr-MA" sz="13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</a:t>
            </a:r>
            <a:r>
              <a:rPr lang="ar-MA" sz="2400" b="1" dirty="0" err="1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داً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على الألواح.</a:t>
            </a:r>
            <a:endParaRPr lang="ar-MA" sz="2400" i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BB7F513-B7D1-5070-9680-15228A6C5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57801" cy="857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B2C557-1B2D-771C-C55A-4342B47BF3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ED45E6-36DC-621D-5E09-15648889228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D8594F-B6DD-EB10-637F-9294012616D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1E7CE-66DC-9365-5521-0A0395C3662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A4B7E9F6-B864-37E8-C5ED-E810A14F640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00B013C6-729B-9552-606F-4D91C864E0D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A3EE555C-34A9-7E44-E061-D93B8FD9039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7F21D868-4693-85F1-0EEE-A65EC5CF95A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35262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98241" y="754430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A36D42F9-966B-09ED-1B9D-5FAA7E80C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6" name="Espace réservé pour une image  23">
            <a:extLst>
              <a:ext uri="{FF2B5EF4-FFF2-40B4-BE49-F238E27FC236}">
                <a16:creationId xmlns:a16="http://schemas.microsoft.com/office/drawing/2014/main" id="{8EA9B6EB-0486-6CEF-313D-1BB2B70F0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FA8F7D-DA97-B9B4-9381-89F4B75252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0941C-221E-A7D4-C876-BD72234F06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E74A8A-8B39-3A48-95A8-126306371C4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90A596-7657-E19C-53BA-7F7356C931A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5C4428C4-F7CF-A623-A4BF-377654F25D5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79074951-1BAB-9ED8-2E75-AD7ACBE13F9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68985071-6916-412E-884F-80201C76880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021C8A65-65C6-66B4-BB5F-66DA9ED8B19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88632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سأكتب الآن حرف الدال مع تنوين الضم.   على سبورة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E052EB3-1E1D-4EF1-2924-E722829E0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518" y="1994228"/>
            <a:ext cx="4084516" cy="37671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00BC63-F636-711C-4589-F5C4AF65C3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856C9D-CA48-EB31-36FD-819E88BCFA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C857C-CE4D-61DA-945F-8929C95D6E1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B447EA-6C41-F19B-3B22-3CF643186D2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21206EE8-5AE1-97A9-D012-22FE7DBF6C8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1E6C2E7D-B79D-04DA-5A4A-D3F799C2B5F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9A5A5D2B-7605-C5BB-D6FF-24DF2176B12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44B14998-96C9-6924-37AF-38A3A9F86F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id="{91A98877-AF79-4AEC-FBAA-6AA9B97914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356" y="65890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8512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A725700-00D7-9A30-AC6A-38B5BAAB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77" y="1860495"/>
            <a:ext cx="4095750" cy="326707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F2E69CF-9F76-C17A-9A2B-A905042D605C}"/>
              </a:ext>
            </a:extLst>
          </p:cNvPr>
          <p:cNvSpPr txBox="1"/>
          <p:nvPr/>
        </p:nvSpPr>
        <p:spPr>
          <a:xfrm>
            <a:off x="4135704" y="2789179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دࣱ</a:t>
            </a:r>
            <a:endParaRPr lang="fr-MA" sz="13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دٌ على الألواح.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3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B59624E-BCE7-D210-1816-51DDF7CE8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57801" cy="857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626AA7-0624-F015-7BCC-5F3D450611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86FED0-B85E-8C6C-DD4E-1475BA53B1B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A2973-2DF1-DF69-0275-097CDADD1D4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F8A694-6208-7B7D-3334-AE9900CE67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FCCB3F58-75F5-7E08-F457-AFB481F0942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6919F243-6ADC-066C-ACD6-1A4088E2DA5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95311296-BC3F-BF5F-ACEC-D6E8B1B1C47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B21225C7-5C85-6C3E-82EB-DC7622F41E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258332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D0BB1797-0CF4-F0A4-0A02-04BD43753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6" name="Espace réservé pour une image  23">
            <a:extLst>
              <a:ext uri="{FF2B5EF4-FFF2-40B4-BE49-F238E27FC236}">
                <a16:creationId xmlns:a16="http://schemas.microsoft.com/office/drawing/2014/main" id="{1E55AADA-FAE7-7567-420F-2E57AD2A6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pic>
        <p:nvPicPr>
          <p:cNvPr id="19" name="Espace réservé pour une image  12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07FFD3A-ACCB-B72E-2973-7A69DC43E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0176" cy="8101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EDA2FC-8118-CD98-1C94-C5E812FAE0F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C3075A-3CF4-1103-34C2-F4194704ED1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F7D59-F845-FEE9-E3B8-93854120F01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A36D0D-DF32-81B0-D98E-F9410FBD92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7326B197-9667-B19B-CC2E-F0349833567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68529E42-2302-75E9-0F29-F97966AD3F3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9;p137">
            <a:extLst>
              <a:ext uri="{FF2B5EF4-FFF2-40B4-BE49-F238E27FC236}">
                <a16:creationId xmlns:a16="http://schemas.microsoft.com/office/drawing/2014/main" id="{6D32A51A-391C-AEC4-39B3-43A29A1A694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0;p137">
            <a:extLst>
              <a:ext uri="{FF2B5EF4-FFF2-40B4-BE49-F238E27FC236}">
                <a16:creationId xmlns:a16="http://schemas.microsoft.com/office/drawing/2014/main" id="{CAA69B5B-D903-CC5D-328A-6DF450C5DBA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44155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32373" y="754427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18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سأكتب الآن حرف الدال مع تنوين الكسر.  على السبورة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8C03281-AFD3-8152-6AE7-AB8968406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04" y="2148299"/>
            <a:ext cx="3833192" cy="35131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81C7D8-CF66-9B5E-A3F6-B19526E6F3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5D49CA-E803-56D0-ADBE-129D1DCC8D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3287F-F5EF-8259-683D-FA9ED4E3746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B40191-F9A0-303C-D96D-50105D09A7F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7" name="Google Shape;89;p130">
            <a:extLst>
              <a:ext uri="{FF2B5EF4-FFF2-40B4-BE49-F238E27FC236}">
                <a16:creationId xmlns:a16="http://schemas.microsoft.com/office/drawing/2014/main" id="{873D3664-9103-528B-8174-40A4CA93E2D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9949F66D-C682-3881-8D04-1544DBD1D41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C7476189-F683-4852-B783-E85924206CF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58794911-996B-DD4B-23DE-399AB021F82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id="{40BBCCD6-D5AB-6986-D9B5-E9A441962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356" y="65890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6990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A725700-00D7-9A30-AC6A-38B5BAAB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2106009"/>
            <a:ext cx="4095750" cy="326707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F2E69CF-9F76-C17A-9A2B-A905042D605C}"/>
              </a:ext>
            </a:extLst>
          </p:cNvPr>
          <p:cNvSpPr txBox="1"/>
          <p:nvPr/>
        </p:nvSpPr>
        <p:spPr>
          <a:xfrm>
            <a:off x="4071034" y="3023127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دٍ</a:t>
            </a:r>
            <a:endParaRPr lang="fr-MA" sz="13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حرف دٍ الكسر على الألواح.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3" name="Espace réservé pour une image  12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A55FDAE-921A-5A28-DC75-99C232E70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0176" cy="8101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D1B0BA-AB21-6CF7-D239-6670557898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40BD11-820A-26BC-6384-044A1AAD95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3DACCD-05F5-4234-C687-FBE0AA02AA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69380-0C48-AF4A-4A5A-7E592C02CE7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1BF9569B-0DB0-30A0-9ED4-61EE388D09D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38A94E64-9A2F-2FD5-33C9-DA2BBDA9720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5B53E2A8-A989-C2E1-9BB8-ACBE9E35DCD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0A3CEAE7-9467-FC76-FE17-29EF18B416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9587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3AF6E-28FE-073A-3B59-C34E87765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8008B0-D9EA-C59C-8DEC-B4C485E8EB6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F4E778-ECC0-6C4E-ADA1-33B1DB67AC4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4B9A099-E14E-97EB-7BB5-ECD6CE60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سننطلق في حصة اللغة العربية.</a:t>
            </a:r>
            <a:endParaRPr lang="fr-FR" sz="2400" b="1" dirty="0">
              <a:solidFill>
                <a:srgbClr val="7F7F7F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majd_wave">
            <a:hlinkClick r:id="" action="ppaction://media"/>
            <a:extLst>
              <a:ext uri="{FF2B5EF4-FFF2-40B4-BE49-F238E27FC236}">
                <a16:creationId xmlns:a16="http://schemas.microsoft.com/office/drawing/2014/main" id="{46CBD5F5-D9E1-E6B4-EF1C-539261B12B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9655" y="1830521"/>
            <a:ext cx="2402345" cy="4271479"/>
          </a:xfrm>
          <a:prstGeom prst="rect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BFEB1216-1B5C-F8C2-F1E2-985251D553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1371" y="1898300"/>
            <a:ext cx="2632075" cy="42037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39AEA7-0817-FBB9-461C-4FCD01AD7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358015-FCED-2783-D352-88028F00BF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30B354-F839-1613-7C43-8D0104D397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A5024F-D1EA-84DA-B5A5-85BEE4C7560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5F6E72-CAC9-636F-D8F3-B9313E21812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591CFE-16D6-72A7-E24D-EAC16989A8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7" name="Espace réservé pour une image  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27F0C83-87E5-3F5C-F08C-F82960AC2E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Google Shape;87;p130">
            <a:extLst>
              <a:ext uri="{FF2B5EF4-FFF2-40B4-BE49-F238E27FC236}">
                <a16:creationId xmlns:a16="http://schemas.microsoft.com/office/drawing/2014/main" id="{F575853F-0376-F004-8E1E-F5F2DE7FB172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602389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30">
            <a:extLst>
              <a:ext uri="{FF2B5EF4-FFF2-40B4-BE49-F238E27FC236}">
                <a16:creationId xmlns:a16="http://schemas.microsoft.com/office/drawing/2014/main" id="{361C4050-5070-7E27-FD4F-34B27460F7CD}"/>
              </a:ext>
            </a:extLst>
          </p:cNvPr>
          <p:cNvPicPr preferRelativeResize="0"/>
          <p:nvPr/>
        </p:nvPicPr>
        <p:blipFill rotWithShape="1">
          <a:blip r:embed="rId12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FB4F2FEB-FAF0-8D8C-69AA-A3B690B07ABB}"/>
              </a:ext>
            </a:extLst>
          </p:cNvPr>
          <p:cNvPicPr preferRelativeResize="0"/>
          <p:nvPr/>
        </p:nvPicPr>
        <p:blipFill rotWithShape="1">
          <a:blip r:embed="rId1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235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5" name="Espace réservé pour une image  12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70A73C5-A75D-7CB8-9663-E617F6CA2E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0176" cy="810176"/>
          </a:xfrm>
        </p:spPr>
      </p:pic>
      <p:pic>
        <p:nvPicPr>
          <p:cNvPr id="18" name="Espace réservé pour une image  21">
            <a:extLst>
              <a:ext uri="{FF2B5EF4-FFF2-40B4-BE49-F238E27FC236}">
                <a16:creationId xmlns:a16="http://schemas.microsoft.com/office/drawing/2014/main" id="{EE79BD40-5530-3F83-8B04-B5AF7B396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9" name="Espace réservé pour une image  23">
            <a:extLst>
              <a:ext uri="{FF2B5EF4-FFF2-40B4-BE49-F238E27FC236}">
                <a16:creationId xmlns:a16="http://schemas.microsoft.com/office/drawing/2014/main" id="{0FAAEB46-5524-51F8-8303-3B36FB7BE0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D06FDD-F3A8-47AF-540A-A22E34A6E3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1C760-F280-C1AD-89CE-01166580B4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C0BC50-A398-E374-E5A3-289F1A92F66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FD654-8957-F5B9-6517-83544CB9E4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CE8AE214-C5C2-EA9D-B2BC-460E56C90D4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DE9DEC2C-58C5-F40E-2E52-39119223D7F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4EFBBC5A-E657-88C4-1B92-781DF89A507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95C5D39F-ADF5-9627-8D08-74061EAD05A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605578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سنتعلم كيف ننقل كلمات تتضمن حرف الدال.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4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FD8B1B9-1A3B-578C-F3B5-8DB6B488FE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6885A6-716A-4AC3-634F-A644C74BC7E1}"/>
              </a:ext>
            </a:extLst>
          </p:cNvPr>
          <p:cNvSpPr txBox="1"/>
          <p:nvPr/>
        </p:nvSpPr>
        <p:spPr>
          <a:xfrm>
            <a:off x="506751" y="2536860"/>
            <a:ext cx="8130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دودٌ 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FED7C6-056A-987D-77A1-D3A137511C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26D482-DBF0-F3E2-1AE8-080813C538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E40DC-50B4-8425-205F-59EB8142D4A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074C2E-9D8C-2D8C-3897-2BA0244C097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7" name="Google Shape;89;p130">
            <a:extLst>
              <a:ext uri="{FF2B5EF4-FFF2-40B4-BE49-F238E27FC236}">
                <a16:creationId xmlns:a16="http://schemas.microsoft.com/office/drawing/2014/main" id="{0C171C8D-5A4B-C61F-C659-E21A17533E4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6;p130">
            <a:extLst>
              <a:ext uri="{FF2B5EF4-FFF2-40B4-BE49-F238E27FC236}">
                <a16:creationId xmlns:a16="http://schemas.microsoft.com/office/drawing/2014/main" id="{47267132-48F4-1FC1-B50F-B2622A760A8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9;p137">
            <a:extLst>
              <a:ext uri="{FF2B5EF4-FFF2-40B4-BE49-F238E27FC236}">
                <a16:creationId xmlns:a16="http://schemas.microsoft.com/office/drawing/2014/main" id="{411D9A4D-08C7-5873-6152-0088C7CA06E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30;p137">
            <a:extLst>
              <a:ext uri="{FF2B5EF4-FFF2-40B4-BE49-F238E27FC236}">
                <a16:creationId xmlns:a16="http://schemas.microsoft.com/office/drawing/2014/main" id="{5F2AF4CB-53DA-8D53-3D4F-715ED6A6AC2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261013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D679C50-B658-BA3D-A941-7F7F6AA0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09" y="1910939"/>
            <a:ext cx="7261844" cy="4342707"/>
          </a:xfrm>
          <a:prstGeom prst="rect">
            <a:avLst/>
          </a:prstGeom>
        </p:spPr>
      </p:pic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 الكلمة التي سأنقلها. دود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E4B72A9-23E1-C77D-B9A5-46B88CA3FC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1425" cy="811425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9BA8445-AF18-74AC-BAE3-6883069E9CB3}"/>
              </a:ext>
            </a:extLst>
          </p:cNvPr>
          <p:cNvSpPr txBox="1"/>
          <p:nvPr/>
        </p:nvSpPr>
        <p:spPr>
          <a:xfrm>
            <a:off x="410723" y="3772994"/>
            <a:ext cx="8130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دودٌ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F2DD5C-8F2F-1B62-7940-DC53B3ED28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360619-85D0-4AA0-5392-525C316ED47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4888C-5126-F859-0FF9-170C603D103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ED27F-C34E-F5C3-0E4A-D0023BAD0D9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1133BB7D-6B8C-7752-9973-D634CBD63AE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41230E88-675D-1E2D-8F0C-37B7F165060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4170D650-B511-039A-DD35-2A6452EBD41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70CD68F2-733B-5271-A168-1CDA0FB9BD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082643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A803B-3828-4C73-8174-C0621A88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410723" y="748702"/>
            <a:ext cx="7027518" cy="612000"/>
          </a:xfrm>
        </p:spPr>
        <p:txBody>
          <a:bodyPr lIns="0">
            <a:noAutofit/>
          </a:bodyPr>
          <a:lstStyle/>
          <a:p>
            <a:pPr lvl="0" rt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ألاحظ أن الكلمة تتكون من مقطعين:  المقطع الأول هو "دو" والمقطع الثاني هو  دٌ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4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F0A4D20-4FA1-89FD-CC3F-A914EF9C8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1592" y="727682"/>
            <a:ext cx="798077" cy="7980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35BA27-9AAE-FA88-BA09-5CD245143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9" y="1910939"/>
            <a:ext cx="7261844" cy="434270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0192866-CB0A-5B12-272B-453241B2EE27}"/>
              </a:ext>
            </a:extLst>
          </p:cNvPr>
          <p:cNvSpPr txBox="1"/>
          <p:nvPr/>
        </p:nvSpPr>
        <p:spPr>
          <a:xfrm>
            <a:off x="410723" y="3772994"/>
            <a:ext cx="8130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دودٌ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E04B0-4854-4B5B-009F-745537BF75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2D2030-BF01-C9DA-FD34-2E96B3796F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B3BE86-DF2D-622D-0459-8F061B73F90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536EB4-2285-7D0E-53DC-78F5F95C827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F74C9FF6-C1CB-5A3C-F14F-DA5DB47D8F1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510D2322-1CA7-8272-A0A2-55D722C8A36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9;p137">
            <a:extLst>
              <a:ext uri="{FF2B5EF4-FFF2-40B4-BE49-F238E27FC236}">
                <a16:creationId xmlns:a16="http://schemas.microsoft.com/office/drawing/2014/main" id="{48737142-7F99-AAA6-944C-B8C104EF4EF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0;p137">
            <a:extLst>
              <a:ext uri="{FF2B5EF4-FFF2-40B4-BE49-F238E27FC236}">
                <a16:creationId xmlns:a16="http://schemas.microsoft.com/office/drawing/2014/main" id="{C2DCE7BC-E806-F5D9-5ED6-F2EBD4C3EB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132609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514EF-2DCC-88FD-F5A1-4E5691E22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0A10CB1-2160-0B49-E58D-FE908ED22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6" y="1774154"/>
            <a:ext cx="6584308" cy="41694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B3EF534-2B06-F5A3-9EFC-4F0167926105}"/>
              </a:ext>
            </a:extLst>
          </p:cNvPr>
          <p:cNvSpPr txBox="1"/>
          <p:nvPr/>
        </p:nvSpPr>
        <p:spPr>
          <a:xfrm>
            <a:off x="650907" y="3512429"/>
            <a:ext cx="8130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دودٌ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أنطق المقاطع وأنا أكتب دو –  دٌ  - على سبورة الكتابة</a:t>
            </a:r>
            <a:endParaRPr lang="fr-FR" sz="2400" b="1" dirty="0">
              <a:solidFill>
                <a:srgbClr val="7F7F7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F3230A-EDDE-4D02-A09F-70D819EDC4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066604-1E1F-50AA-0116-BA73CFE45FB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AABBA0-D498-7D53-4B0B-718F107025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C9A79A-11C2-0868-B31A-5DB225A9634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6" name="Google Shape;89;p130">
            <a:extLst>
              <a:ext uri="{FF2B5EF4-FFF2-40B4-BE49-F238E27FC236}">
                <a16:creationId xmlns:a16="http://schemas.microsoft.com/office/drawing/2014/main" id="{41C0B518-F6A1-0968-2D8E-E3547B4BA4E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6;p130">
            <a:extLst>
              <a:ext uri="{FF2B5EF4-FFF2-40B4-BE49-F238E27FC236}">
                <a16:creationId xmlns:a16="http://schemas.microsoft.com/office/drawing/2014/main" id="{3C583862-B64F-A630-32D1-9F1D8CD5007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29;p137">
            <a:extLst>
              <a:ext uri="{FF2B5EF4-FFF2-40B4-BE49-F238E27FC236}">
                <a16:creationId xmlns:a16="http://schemas.microsoft.com/office/drawing/2014/main" id="{C51AECE7-1F07-F0CE-D6DA-5901B1A7B52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30;p137">
            <a:extLst>
              <a:ext uri="{FF2B5EF4-FFF2-40B4-BE49-F238E27FC236}">
                <a16:creationId xmlns:a16="http://schemas.microsoft.com/office/drawing/2014/main" id="{F16890B5-64E5-9E69-FFFF-99517FC7FE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140608A0-2408-E16C-8BD9-D53D27E93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356" y="65890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66151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62746-EFCB-5C57-E576-24AED9A2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32373" y="750745"/>
            <a:ext cx="6840000" cy="612000"/>
          </a:xfrm>
        </p:spPr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أعيد قراءة الكلمة التي كتبتها.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CFBE6C3-DA08-2576-C63C-3634A320FC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59050" cy="85905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57E4E3-037C-9B09-F64C-7F87F54FB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6" y="1774154"/>
            <a:ext cx="6584308" cy="416944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882862F-C8D0-111B-7204-8DE00E945AAA}"/>
              </a:ext>
            </a:extLst>
          </p:cNvPr>
          <p:cNvSpPr txBox="1"/>
          <p:nvPr/>
        </p:nvSpPr>
        <p:spPr>
          <a:xfrm>
            <a:off x="650907" y="3512429"/>
            <a:ext cx="8130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دودٌ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E04FF3-EC94-15EF-6AEC-2FE15EDD5F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AE18E8-7268-511A-894E-698F2D35437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C62A4D-1DC9-A0DD-E66D-131E83771EA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A16FB-A195-3296-9599-35D453E8749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CB3378AF-85D2-7B2B-4190-6E337D5D644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6A73CA18-3336-8748-1457-AEC1F9D8FAF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9;p137">
            <a:extLst>
              <a:ext uri="{FF2B5EF4-FFF2-40B4-BE49-F238E27FC236}">
                <a16:creationId xmlns:a16="http://schemas.microsoft.com/office/drawing/2014/main" id="{735624D3-3547-7155-771B-81011FE2D8C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0;p137">
            <a:extLst>
              <a:ext uri="{FF2B5EF4-FFF2-40B4-BE49-F238E27FC236}">
                <a16:creationId xmlns:a16="http://schemas.microsoft.com/office/drawing/2014/main" id="{870464EF-77F8-CF36-EA24-BA0868F673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22971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451DE-1F1E-EC13-CA77-271B173E6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09A31F3D-933C-88A9-6AC6-FE1B43926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8932" y="2175194"/>
            <a:ext cx="3070899" cy="3070899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دوركم أنتم. خذوا الألواح.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5" name="Espace réservé pour une image  12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EF3A5E6-54E1-6884-3A17-367BDC3EB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0176" cy="8101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04FF3-EC94-15EF-6AEC-2FE15EDD5F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AE18E8-7268-511A-894E-698F2D35437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C62A4D-1DC9-A0DD-E66D-131E83771EA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A16FB-A195-3296-9599-35D453E8749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CB3378AF-85D2-7B2B-4190-6E337D5D644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6A73CA18-3336-8748-1457-AEC1F9D8FAF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735624D3-3547-7155-771B-81011FE2D8C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870464EF-77F8-CF36-EA24-BA0868F673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214863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09ABC-BE91-D2EB-2E4B-91AC31D03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36D0F09-3978-7AF3-101B-3BC2288A7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6" y="1739918"/>
            <a:ext cx="6638374" cy="42036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CC16226-00BF-F904-2DA4-C2A0583B462E}"/>
              </a:ext>
            </a:extLst>
          </p:cNvPr>
          <p:cNvSpPr txBox="1"/>
          <p:nvPr/>
        </p:nvSpPr>
        <p:spPr>
          <a:xfrm>
            <a:off x="650907" y="3507688"/>
            <a:ext cx="8068018" cy="143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دودٌ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انقلوا كلمة دود. </a:t>
            </a:r>
            <a:r>
              <a:rPr lang="fr-FR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يواكب الأستاذ كتابة المتعلمين ويذكر بطريقة النقل الصحيحة</a:t>
            </a:r>
            <a:r>
              <a:rPr lang="ar-MA" sz="2400" b="1" i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FR" sz="2400" b="1" i="1" dirty="0">
              <a:solidFill>
                <a:srgbClr val="7F7F7F"/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8BFFE51C-CD3A-6822-1668-FE483148D7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0950" cy="82095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1F316A-1C7F-C7ED-CDAF-8462E5231FF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B79DF8-B7E7-8B1C-A183-C5153C56FB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46749-CCBC-5DE8-CB65-49E07248D7B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1B2E45-A76B-AC49-BB77-E1ABEAC539C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DC5F463F-C096-7A93-6A0F-3A48834404E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6;p130">
            <a:extLst>
              <a:ext uri="{FF2B5EF4-FFF2-40B4-BE49-F238E27FC236}">
                <a16:creationId xmlns:a16="http://schemas.microsoft.com/office/drawing/2014/main" id="{A5AA1B94-155D-6C14-A82C-1DCE9EDDA9E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9;p137">
            <a:extLst>
              <a:ext uri="{FF2B5EF4-FFF2-40B4-BE49-F238E27FC236}">
                <a16:creationId xmlns:a16="http://schemas.microsoft.com/office/drawing/2014/main" id="{107B4019-432B-7C7A-5331-573F19B23EB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30;p137">
            <a:extLst>
              <a:ext uri="{FF2B5EF4-FFF2-40B4-BE49-F238E27FC236}">
                <a16:creationId xmlns:a16="http://schemas.microsoft.com/office/drawing/2014/main" id="{72B957FF-390C-4662-FB99-95FDA2AA18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786084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06F55-985D-7249-94B5-3B01E7F1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r>
              <a:rPr lang="fr-FR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</a:t>
            </a:r>
            <a:endParaRPr lang="fr-FR" sz="2400" i="1" dirty="0">
              <a:solidFill>
                <a:srgbClr val="7F7F7F"/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B819C8C2-EBD3-39C0-9BC2-56A2C8A8A1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30007" cy="830007"/>
          </a:xfrm>
        </p:spPr>
      </p:pic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5449F6E9-57E9-3172-72D8-0E16255F3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6" name="Espace réservé pour une image  23">
            <a:extLst>
              <a:ext uri="{FF2B5EF4-FFF2-40B4-BE49-F238E27FC236}">
                <a16:creationId xmlns:a16="http://schemas.microsoft.com/office/drawing/2014/main" id="{B53A1C12-9A32-FABB-70A5-BE3D30B84F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DF2568-D317-315A-5480-054722E516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9F4E1A-E9F9-9606-2A96-A0509C4DA5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B8ECC9-9855-F74A-C703-8DED7D8346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407E0-F339-1803-563C-C51215E93F0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551CA6D5-C527-B179-89FA-176059D87D7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E74D5DE5-BFBA-9850-0771-85BA51A4DDB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26214BE2-4056-0A79-4B63-C74539A6E6C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0;p137">
            <a:extLst>
              <a:ext uri="{FF2B5EF4-FFF2-40B4-BE49-F238E27FC236}">
                <a16:creationId xmlns:a16="http://schemas.microsoft.com/office/drawing/2014/main" id="{E15E7D66-9656-D128-CF38-220836BF2F6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27602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BB8768F-9014-4DC1-1B73-43A97A3BF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/>
          <a:stretch>
            <a:fillRect/>
          </a:stretch>
        </p:blipFill>
        <p:spPr>
          <a:xfrm>
            <a:off x="598240" y="2788682"/>
            <a:ext cx="8221759" cy="187681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98241" y="684000"/>
            <a:ext cx="6840000" cy="736983"/>
          </a:xfrm>
        </p:spPr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الكراسة الصفحة 14. انقلوا كلمة دودٌ.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E7673BD-E2E9-F1F3-E602-53F420FB0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427767-B184-C85E-3050-01A54D87F8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368862-A119-696D-E3A6-BCB6EE07E0D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525C1F-17C5-6EFB-CC1E-5FA9995D93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49A009-4DD5-4E2C-0A18-1C8BA87789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9;p130">
            <a:extLst>
              <a:ext uri="{FF2B5EF4-FFF2-40B4-BE49-F238E27FC236}">
                <a16:creationId xmlns:a16="http://schemas.microsoft.com/office/drawing/2014/main" id="{427EFADB-309D-2926-9D83-E04CDC044AE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6;p130">
            <a:extLst>
              <a:ext uri="{FF2B5EF4-FFF2-40B4-BE49-F238E27FC236}">
                <a16:creationId xmlns:a16="http://schemas.microsoft.com/office/drawing/2014/main" id="{49E21BE8-09E6-5812-C499-8A699765A7B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9;p137">
            <a:extLst>
              <a:ext uri="{FF2B5EF4-FFF2-40B4-BE49-F238E27FC236}">
                <a16:creationId xmlns:a16="http://schemas.microsoft.com/office/drawing/2014/main" id="{4D791257-0665-20E6-15ED-80FB65EF228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30;p137">
            <a:extLst>
              <a:ext uri="{FF2B5EF4-FFF2-40B4-BE49-F238E27FC236}">
                <a16:creationId xmlns:a16="http://schemas.microsoft.com/office/drawing/2014/main" id="{AC96F2D1-06BC-555D-0AF9-AE117DE3A32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23286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48EE8-5242-E8CE-9DA9-CD651FF63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سأخبركم عن شروط الحصول على نجمة التميز. </a:t>
            </a:r>
            <a:b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بالنجمة.</a:t>
            </a:r>
            <a:endParaRPr lang="fr-FR" sz="2400" dirty="0">
              <a:solidFill>
                <a:srgbClr val="7F7F7F"/>
              </a:solidFill>
            </a:endParaRPr>
          </a:p>
        </p:txBody>
      </p:sp>
      <p:sp>
        <p:nvSpPr>
          <p:cNvPr id="40" name="Google Shape;1333;p8">
            <a:extLst>
              <a:ext uri="{FF2B5EF4-FFF2-40B4-BE49-F238E27FC236}">
                <a16:creationId xmlns:a16="http://schemas.microsoft.com/office/drawing/2014/main" id="{3D5C2891-92C6-BA63-D5DB-C4CE97BBEAA8}"/>
              </a:ext>
            </a:extLst>
          </p:cNvPr>
          <p:cNvSpPr txBox="1"/>
          <p:nvPr/>
        </p:nvSpPr>
        <p:spPr>
          <a:xfrm>
            <a:off x="1382328" y="4838990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41" name="Espace réservé du texte 2">
            <a:extLst>
              <a:ext uri="{FF2B5EF4-FFF2-40B4-BE49-F238E27FC236}">
                <a16:creationId xmlns:a16="http://schemas.microsoft.com/office/drawing/2014/main" id="{4EBA2E78-85D9-B4F6-EE36-E95A76A34292}"/>
              </a:ext>
            </a:extLst>
          </p:cNvPr>
          <p:cNvSpPr txBox="1">
            <a:spLocks/>
          </p:cNvSpPr>
          <p:nvPr/>
        </p:nvSpPr>
        <p:spPr>
          <a:xfrm>
            <a:off x="1716891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أُنْصِتُ وأَنْتَبِهُ جَيِّداً للدَّرْسِ</a:t>
            </a:r>
            <a:r>
              <a:rPr lang="ar-MA" sz="2800" dirty="0">
                <a:solidFill>
                  <a:srgbClr val="424D7B"/>
                </a:solidFill>
              </a:rPr>
              <a:t>. 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C77DA12-4D29-573B-A56F-38FE55198E76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EEE2E0C-E983-225F-8596-8631F150A831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3" name="Espace réservé pour une image  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033A2F1-C38E-5F7B-3329-569FB81B9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CE57ACF-4CC4-C316-822C-4D2406B9D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0EFF6C-D581-397F-1569-3D6141E14F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CEE2F-AD82-5A10-E3D8-4FE207562AC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F6964-DE8E-A63E-651A-7EBEBDC904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5959A-B642-DE73-951D-F095A822651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7;p130">
            <a:extLst>
              <a:ext uri="{FF2B5EF4-FFF2-40B4-BE49-F238E27FC236}">
                <a16:creationId xmlns:a16="http://schemas.microsoft.com/office/drawing/2014/main" id="{29BF2F12-5E35-6305-A2B9-37A306529B9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2389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8;p130">
            <a:extLst>
              <a:ext uri="{FF2B5EF4-FFF2-40B4-BE49-F238E27FC236}">
                <a16:creationId xmlns:a16="http://schemas.microsoft.com/office/drawing/2014/main" id="{2D742389-B521-336F-0E79-90AFE6D8208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;p130">
            <a:extLst>
              <a:ext uri="{FF2B5EF4-FFF2-40B4-BE49-F238E27FC236}">
                <a16:creationId xmlns:a16="http://schemas.microsoft.com/office/drawing/2014/main" id="{352FEBE8-C9DB-91DE-1418-09D83DADD4D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202090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1AED0-676E-237C-4DEC-9C075B19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319752" y="756000"/>
            <a:ext cx="7152622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الفائز بنجمة الكتابة هو (هي) صديقكم (صديقتكم)............. صفقوا له (لها).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2" name="Espace réservé pour une image  11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28ABEB0-544E-67AE-6061-43CF6FBD3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</p:spPr>
      </p:pic>
      <p:pic>
        <p:nvPicPr>
          <p:cNvPr id="10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4FD5100-7BDC-3D91-B1DE-93BBAA80CC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15EEEA-ED43-65E1-8853-50D1E6B424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40C839-5CB3-ECD6-9B33-7A57B39553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E8AB3-61C4-6099-623E-3A5417F4FFB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429CC4-A127-9BA9-B545-4F278FEB340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D6973C58-D1DB-6222-3918-FF1B8E5A22D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30">
            <a:extLst>
              <a:ext uri="{FF2B5EF4-FFF2-40B4-BE49-F238E27FC236}">
                <a16:creationId xmlns:a16="http://schemas.microsoft.com/office/drawing/2014/main" id="{932D213A-452C-9FA6-EA38-B83407EA885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9;p137">
            <a:extLst>
              <a:ext uri="{FF2B5EF4-FFF2-40B4-BE49-F238E27FC236}">
                <a16:creationId xmlns:a16="http://schemas.microsoft.com/office/drawing/2014/main" id="{C8862AC9-4C9E-B346-B05B-A70FDBF7955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0;p137">
            <a:extLst>
              <a:ext uri="{FF2B5EF4-FFF2-40B4-BE49-F238E27FC236}">
                <a16:creationId xmlns:a16="http://schemas.microsoft.com/office/drawing/2014/main" id="{EF8F31AC-C00A-8FA2-AC55-A4032EF26FB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2349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80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27D7-CD59-4047-66A4-394C908E8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26093D-10BF-05AE-9634-08A21109F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29" y="1741752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 </a:t>
            </a:r>
            <a:endParaRPr lang="fr-MA" sz="4000" dirty="0">
              <a:cs typeface="+mn-cs"/>
            </a:endParaRP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E9C2C136-417C-3DB5-C2FD-45B6498E3E6D}"/>
              </a:ext>
            </a:extLst>
          </p:cNvPr>
          <p:cNvSpPr txBox="1">
            <a:spLocks/>
          </p:cNvSpPr>
          <p:nvPr/>
        </p:nvSpPr>
        <p:spPr>
          <a:xfrm>
            <a:off x="1876174" y="3657432"/>
            <a:ext cx="5459544" cy="120041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واجباتكم المنزلية.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6801C4C-C8F7-5B10-9A82-9C9BDE27EBB9}"/>
              </a:ext>
            </a:extLst>
          </p:cNvPr>
          <p:cNvSpPr>
            <a:spLocks noChangeAspect="1"/>
          </p:cNvSpPr>
          <p:nvPr/>
        </p:nvSpPr>
        <p:spPr>
          <a:xfrm>
            <a:off x="5123169" y="1806651"/>
            <a:ext cx="504000" cy="504000"/>
          </a:xfrm>
          <a:prstGeom prst="ellipse">
            <a:avLst/>
          </a:prstGeom>
          <a:solidFill>
            <a:srgbClr val="55B6D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77C25875-BA18-19BB-F2D3-8AD4AAFB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70632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63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9871A10-1144-1E2E-3A14-231010D9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0093" y="2590801"/>
            <a:ext cx="1691430" cy="25234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83F81A-DC7C-F79D-87A9-C67003CC1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33" y="2268052"/>
            <a:ext cx="5581650" cy="3417485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10775" y="712978"/>
            <a:ext cx="6840000" cy="69948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تعلمنا اليوم أن الحكاية تتكون من بداية ووسط ونهاية.</a:t>
            </a:r>
            <a:b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أين هو مشهد البداية؟ الوسط؟ النهاية؟</a:t>
            </a:r>
            <a:endParaRPr lang="fr-FR" sz="2400" b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F6A87EE-E775-7EFD-4796-4B7FF80571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0950" cy="82095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C75D94-46AA-A991-0BAC-A13B813B88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3FC7CA-2664-481F-0A29-2C1F1E3F90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E1F4CA-D6B1-1D06-E524-C4B484F344E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A97D43-B762-3A8B-E98B-2CFE185A2C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02E5AA95-4CF3-DE8E-D122-FD7B7F5BA09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29;p137">
            <a:extLst>
              <a:ext uri="{FF2B5EF4-FFF2-40B4-BE49-F238E27FC236}">
                <a16:creationId xmlns:a16="http://schemas.microsoft.com/office/drawing/2014/main" id="{EF7E1DDB-2A10-FE1F-0E46-7E1369605B2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59F48AB9-71DC-8619-10D8-9F96AE5FFE2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08655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31F4DF14-5316-6062-4DF2-4DB4235B2D3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908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918388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B9002904-4BEF-9915-5F8F-DE3429D65DA2}"/>
              </a:ext>
            </a:extLst>
          </p:cNvPr>
          <p:cNvGrpSpPr/>
          <p:nvPr/>
        </p:nvGrpSpPr>
        <p:grpSpPr>
          <a:xfrm>
            <a:off x="1968759" y="2241651"/>
            <a:ext cx="5171275" cy="2826632"/>
            <a:chOff x="3833379" y="1403840"/>
            <a:chExt cx="2473843" cy="1734395"/>
          </a:xfrm>
          <a:solidFill>
            <a:srgbClr val="005968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278CED0-99E9-BAFB-8162-D5AD7706139A}"/>
                </a:ext>
              </a:extLst>
            </p:cNvPr>
            <p:cNvSpPr/>
            <p:nvPr/>
          </p:nvSpPr>
          <p:spPr>
            <a:xfrm>
              <a:off x="3833379" y="1459893"/>
              <a:ext cx="2473843" cy="1678342"/>
            </a:xfrm>
            <a:custGeom>
              <a:avLst/>
              <a:gdLst>
                <a:gd name="connsiteX0" fmla="*/ 75378 w 2473843"/>
                <a:gd name="connsiteY0" fmla="*/ 944788 h 1678342"/>
                <a:gd name="connsiteX1" fmla="*/ 144847 w 2473843"/>
                <a:gd name="connsiteY1" fmla="*/ 1148511 h 1678342"/>
                <a:gd name="connsiteX2" fmla="*/ 277064 w 2473843"/>
                <a:gd name="connsiteY2" fmla="*/ 1330029 h 1678342"/>
                <a:gd name="connsiteX3" fmla="*/ 673714 w 2473843"/>
                <a:gd name="connsiteY3" fmla="*/ 1577553 h 1678342"/>
                <a:gd name="connsiteX4" fmla="*/ 1131277 w 2473843"/>
                <a:gd name="connsiteY4" fmla="*/ 1670451 h 1678342"/>
                <a:gd name="connsiteX5" fmla="*/ 1565615 w 2473843"/>
                <a:gd name="connsiteY5" fmla="*/ 1659450 h 1678342"/>
                <a:gd name="connsiteX6" fmla="*/ 1941077 w 2473843"/>
                <a:gd name="connsiteY6" fmla="*/ 1542309 h 1678342"/>
                <a:gd name="connsiteX7" fmla="*/ 2217938 w 2473843"/>
                <a:gd name="connsiteY7" fmla="*/ 1340826 h 1678342"/>
                <a:gd name="connsiteX8" fmla="*/ 2376231 w 2473843"/>
                <a:gd name="connsiteY8" fmla="*/ 1107359 h 1678342"/>
                <a:gd name="connsiteX9" fmla="*/ 2408419 w 2473843"/>
                <a:gd name="connsiteY9" fmla="*/ 1023629 h 1678342"/>
                <a:gd name="connsiteX10" fmla="*/ 2418198 w 2473843"/>
                <a:gd name="connsiteY10" fmla="*/ 1003256 h 1678342"/>
                <a:gd name="connsiteX11" fmla="*/ 2441830 w 2473843"/>
                <a:gd name="connsiteY11" fmla="*/ 943973 h 1678342"/>
                <a:gd name="connsiteX12" fmla="*/ 2450794 w 2473843"/>
                <a:gd name="connsiteY12" fmla="*/ 913211 h 1678342"/>
                <a:gd name="connsiteX13" fmla="*/ 2458535 w 2473843"/>
                <a:gd name="connsiteY13" fmla="*/ 881837 h 1678342"/>
                <a:gd name="connsiteX14" fmla="*/ 2473814 w 2473843"/>
                <a:gd name="connsiteY14" fmla="*/ 752269 h 1678342"/>
                <a:gd name="connsiteX15" fmla="*/ 2462610 w 2473843"/>
                <a:gd name="connsiteY15" fmla="*/ 620053 h 1678342"/>
                <a:gd name="connsiteX16" fmla="*/ 2424310 w 2473843"/>
                <a:gd name="connsiteY16" fmla="*/ 490484 h 1678342"/>
                <a:gd name="connsiteX17" fmla="*/ 2266220 w 2473843"/>
                <a:gd name="connsiteY17" fmla="*/ 266185 h 1678342"/>
                <a:gd name="connsiteX18" fmla="*/ 2033772 w 2473843"/>
                <a:gd name="connsiteY18" fmla="*/ 121949 h 1678342"/>
                <a:gd name="connsiteX19" fmla="*/ 1780747 w 2473843"/>
                <a:gd name="connsiteY19" fmla="*/ 46367 h 1678342"/>
                <a:gd name="connsiteX20" fmla="*/ 1287329 w 2473843"/>
                <a:gd name="connsiteY20" fmla="*/ 122 h 1678342"/>
                <a:gd name="connsiteX21" fmla="*/ 892309 w 2473843"/>
                <a:gd name="connsiteY21" fmla="*/ 49016 h 1678342"/>
                <a:gd name="connsiteX22" fmla="*/ 891901 w 2473843"/>
                <a:gd name="connsiteY22" fmla="*/ 49016 h 1678342"/>
                <a:gd name="connsiteX23" fmla="*/ 759277 w 2473843"/>
                <a:gd name="connsiteY23" fmla="*/ 67758 h 1678342"/>
                <a:gd name="connsiteX24" fmla="*/ 666583 w 2473843"/>
                <a:gd name="connsiteY24" fmla="*/ 96687 h 1678342"/>
                <a:gd name="connsiteX25" fmla="*/ 557795 w 2473843"/>
                <a:gd name="connsiteY25" fmla="*/ 135191 h 1678342"/>
                <a:gd name="connsiteX26" fmla="*/ 312919 w 2473843"/>
                <a:gd name="connsiteY26" fmla="*/ 274945 h 1678342"/>
                <a:gd name="connsiteX27" fmla="*/ 113881 w 2473843"/>
                <a:gd name="connsiteY27" fmla="*/ 553435 h 1678342"/>
                <a:gd name="connsiteX28" fmla="*/ 78230 w 2473843"/>
                <a:gd name="connsiteY28" fmla="*/ 674650 h 1678342"/>
                <a:gd name="connsiteX29" fmla="*/ 25873 w 2473843"/>
                <a:gd name="connsiteY29" fmla="*/ 765715 h 1678342"/>
                <a:gd name="connsiteX30" fmla="*/ 0 w 2473843"/>
                <a:gd name="connsiteY30" fmla="*/ 812368 h 1678342"/>
                <a:gd name="connsiteX31" fmla="*/ 27095 w 2473843"/>
                <a:gd name="connsiteY31" fmla="*/ 766326 h 1678342"/>
                <a:gd name="connsiteX32" fmla="*/ 75581 w 2473843"/>
                <a:gd name="connsiteY32" fmla="*/ 687078 h 1678342"/>
                <a:gd name="connsiteX33" fmla="*/ 75378 w 2473843"/>
                <a:gd name="connsiteY33" fmla="*/ 944788 h 1678342"/>
                <a:gd name="connsiteX34" fmla="*/ 1287533 w 2473843"/>
                <a:gd name="connsiteY34" fmla="*/ 30884 h 1678342"/>
                <a:gd name="connsiteX35" fmla="*/ 1774228 w 2473843"/>
                <a:gd name="connsiteY35" fmla="*/ 80593 h 1678342"/>
                <a:gd name="connsiteX36" fmla="*/ 2020326 w 2473843"/>
                <a:gd name="connsiteY36" fmla="*/ 155156 h 1678342"/>
                <a:gd name="connsiteX37" fmla="*/ 2242385 w 2473843"/>
                <a:gd name="connsiteY37" fmla="*/ 293076 h 1678342"/>
                <a:gd name="connsiteX38" fmla="*/ 2439385 w 2473843"/>
                <a:gd name="connsiteY38" fmla="*/ 751658 h 1678342"/>
                <a:gd name="connsiteX39" fmla="*/ 2425736 w 2473843"/>
                <a:gd name="connsiteY39" fmla="*/ 874299 h 1678342"/>
                <a:gd name="connsiteX40" fmla="*/ 2418605 w 2473843"/>
                <a:gd name="connsiteY40" fmla="*/ 904043 h 1678342"/>
                <a:gd name="connsiteX41" fmla="*/ 2410253 w 2473843"/>
                <a:gd name="connsiteY41" fmla="*/ 933379 h 1678342"/>
                <a:gd name="connsiteX42" fmla="*/ 2388251 w 2473843"/>
                <a:gd name="connsiteY42" fmla="*/ 989403 h 1678342"/>
                <a:gd name="connsiteX43" fmla="*/ 2254201 w 2473843"/>
                <a:gd name="connsiteY43" fmla="*/ 1181718 h 1678342"/>
                <a:gd name="connsiteX44" fmla="*/ 1884442 w 2473843"/>
                <a:gd name="connsiteY44" fmla="*/ 1416000 h 1678342"/>
                <a:gd name="connsiteX45" fmla="*/ 1511832 w 2473843"/>
                <a:gd name="connsiteY45" fmla="*/ 1513584 h 1678342"/>
                <a:gd name="connsiteX46" fmla="*/ 954445 w 2473843"/>
                <a:gd name="connsiteY46" fmla="*/ 1485674 h 1678342"/>
                <a:gd name="connsiteX47" fmla="*/ 908811 w 2473843"/>
                <a:gd name="connsiteY47" fmla="*/ 1474469 h 1678342"/>
                <a:gd name="connsiteX48" fmla="*/ 869288 w 2473843"/>
                <a:gd name="connsiteY48" fmla="*/ 1462857 h 1678342"/>
                <a:gd name="connsiteX49" fmla="*/ 807560 w 2473843"/>
                <a:gd name="connsiteY49" fmla="*/ 1443095 h 1678342"/>
                <a:gd name="connsiteX50" fmla="*/ 757240 w 2473843"/>
                <a:gd name="connsiteY50" fmla="*/ 1425168 h 1678342"/>
                <a:gd name="connsiteX51" fmla="*/ 806949 w 2473843"/>
                <a:gd name="connsiteY51" fmla="*/ 1444522 h 1678342"/>
                <a:gd name="connsiteX52" fmla="*/ 868066 w 2473843"/>
                <a:gd name="connsiteY52" fmla="*/ 1465912 h 1678342"/>
                <a:gd name="connsiteX53" fmla="*/ 907384 w 2473843"/>
                <a:gd name="connsiteY53" fmla="*/ 1478543 h 1678342"/>
                <a:gd name="connsiteX54" fmla="*/ 952815 w 2473843"/>
                <a:gd name="connsiteY54" fmla="*/ 1490971 h 1678342"/>
                <a:gd name="connsiteX55" fmla="*/ 1513869 w 2473843"/>
                <a:gd name="connsiteY55" fmla="*/ 1531511 h 1678342"/>
                <a:gd name="connsiteX56" fmla="*/ 1893610 w 2473843"/>
                <a:gd name="connsiteY56" fmla="*/ 1439021 h 1678342"/>
                <a:gd name="connsiteX57" fmla="*/ 2275999 w 2473843"/>
                <a:gd name="connsiteY57" fmla="*/ 1203313 h 1678342"/>
                <a:gd name="connsiteX58" fmla="*/ 2374805 w 2473843"/>
                <a:gd name="connsiteY58" fmla="*/ 1082301 h 1678342"/>
                <a:gd name="connsiteX59" fmla="*/ 2365841 w 2473843"/>
                <a:gd name="connsiteY59" fmla="*/ 1102062 h 1678342"/>
                <a:gd name="connsiteX60" fmla="*/ 2204900 w 2473843"/>
                <a:gd name="connsiteY60" fmla="*/ 1327584 h 1678342"/>
                <a:gd name="connsiteX61" fmla="*/ 1930076 w 2473843"/>
                <a:gd name="connsiteY61" fmla="*/ 1519492 h 1678342"/>
                <a:gd name="connsiteX62" fmla="*/ 1561133 w 2473843"/>
                <a:gd name="connsiteY62" fmla="*/ 1628484 h 1678342"/>
                <a:gd name="connsiteX63" fmla="*/ 1134332 w 2473843"/>
                <a:gd name="connsiteY63" fmla="*/ 1635003 h 1678342"/>
                <a:gd name="connsiteX64" fmla="*/ 686141 w 2473843"/>
                <a:gd name="connsiteY64" fmla="*/ 1542716 h 1678342"/>
                <a:gd name="connsiteX65" fmla="*/ 302122 w 2473843"/>
                <a:gd name="connsiteY65" fmla="*/ 1305175 h 1678342"/>
                <a:gd name="connsiteX66" fmla="*/ 174184 w 2473843"/>
                <a:gd name="connsiteY66" fmla="*/ 1132621 h 1678342"/>
                <a:gd name="connsiteX67" fmla="*/ 105732 w 2473843"/>
                <a:gd name="connsiteY67" fmla="*/ 938676 h 1678342"/>
                <a:gd name="connsiteX68" fmla="*/ 117956 w 2473843"/>
                <a:gd name="connsiteY68" fmla="*/ 621275 h 1678342"/>
                <a:gd name="connsiteX69" fmla="*/ 253839 w 2473843"/>
                <a:gd name="connsiteY69" fmla="*/ 443424 h 1678342"/>
                <a:gd name="connsiteX70" fmla="*/ 496270 w 2473843"/>
                <a:gd name="connsiteY70" fmla="*/ 238071 h 1678342"/>
                <a:gd name="connsiteX71" fmla="*/ 849323 w 2473843"/>
                <a:gd name="connsiteY71" fmla="*/ 85890 h 1678342"/>
                <a:gd name="connsiteX72" fmla="*/ 1287533 w 2473843"/>
                <a:gd name="connsiteY72" fmla="*/ 30884 h 1678342"/>
                <a:gd name="connsiteX73" fmla="*/ 324735 w 2473843"/>
                <a:gd name="connsiteY73" fmla="*/ 288594 h 1678342"/>
                <a:gd name="connsiteX74" fmla="*/ 561666 w 2473843"/>
                <a:gd name="connsiteY74" fmla="*/ 145784 h 1678342"/>
                <a:gd name="connsiteX75" fmla="*/ 669028 w 2473843"/>
                <a:gd name="connsiteY75" fmla="*/ 104632 h 1678342"/>
                <a:gd name="connsiteX76" fmla="*/ 760296 w 2473843"/>
                <a:gd name="connsiteY76" fmla="*/ 73259 h 1678342"/>
                <a:gd name="connsiteX77" fmla="*/ 885586 w 2473843"/>
                <a:gd name="connsiteY77" fmla="*/ 50645 h 1678342"/>
                <a:gd name="connsiteX78" fmla="*/ 842397 w 2473843"/>
                <a:gd name="connsiteY78" fmla="*/ 62258 h 1678342"/>
                <a:gd name="connsiteX79" fmla="*/ 486288 w 2473843"/>
                <a:gd name="connsiteY79" fmla="*/ 223199 h 1678342"/>
                <a:gd name="connsiteX80" fmla="*/ 245079 w 2473843"/>
                <a:gd name="connsiteY80" fmla="*/ 436498 h 1678342"/>
                <a:gd name="connsiteX81" fmla="*/ 123456 w 2473843"/>
                <a:gd name="connsiteY81" fmla="*/ 601717 h 1678342"/>
                <a:gd name="connsiteX82" fmla="*/ 136902 w 2473843"/>
                <a:gd name="connsiteY82" fmla="*/ 562603 h 1678342"/>
                <a:gd name="connsiteX83" fmla="*/ 324735 w 2473843"/>
                <a:gd name="connsiteY83" fmla="*/ 288594 h 16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473843" h="1678342">
                  <a:moveTo>
                    <a:pt x="75378" y="944788"/>
                  </a:moveTo>
                  <a:cubicBezTo>
                    <a:pt x="87805" y="1013850"/>
                    <a:pt x="110418" y="1083320"/>
                    <a:pt x="144847" y="1148511"/>
                  </a:cubicBezTo>
                  <a:cubicBezTo>
                    <a:pt x="178666" y="1214110"/>
                    <a:pt x="224096" y="1275023"/>
                    <a:pt x="277064" y="1330029"/>
                  </a:cubicBezTo>
                  <a:cubicBezTo>
                    <a:pt x="383611" y="1439836"/>
                    <a:pt x="522143" y="1523770"/>
                    <a:pt x="673714" y="1577553"/>
                  </a:cubicBezTo>
                  <a:cubicBezTo>
                    <a:pt x="825488" y="1631947"/>
                    <a:pt x="981336" y="1657209"/>
                    <a:pt x="1131277" y="1670451"/>
                  </a:cubicBezTo>
                  <a:cubicBezTo>
                    <a:pt x="1281421" y="1683285"/>
                    <a:pt x="1428305" y="1681044"/>
                    <a:pt x="1565615" y="1659450"/>
                  </a:cubicBezTo>
                  <a:cubicBezTo>
                    <a:pt x="1703128" y="1638670"/>
                    <a:pt x="1830659" y="1597925"/>
                    <a:pt x="1941077" y="1542309"/>
                  </a:cubicBezTo>
                  <a:cubicBezTo>
                    <a:pt x="2051699" y="1486896"/>
                    <a:pt x="2145412" y="1416815"/>
                    <a:pt x="2217938" y="1340826"/>
                  </a:cubicBezTo>
                  <a:cubicBezTo>
                    <a:pt x="2290871" y="1264837"/>
                    <a:pt x="2341598" y="1182941"/>
                    <a:pt x="2376231" y="1107359"/>
                  </a:cubicBezTo>
                  <a:cubicBezTo>
                    <a:pt x="2389065" y="1078430"/>
                    <a:pt x="2399863" y="1050520"/>
                    <a:pt x="2408419" y="1023629"/>
                  </a:cubicBezTo>
                  <a:cubicBezTo>
                    <a:pt x="2411883" y="1016906"/>
                    <a:pt x="2415142" y="1010183"/>
                    <a:pt x="2418198" y="1003256"/>
                  </a:cubicBezTo>
                  <a:cubicBezTo>
                    <a:pt x="2427977" y="984310"/>
                    <a:pt x="2434088" y="963938"/>
                    <a:pt x="2441830" y="943973"/>
                  </a:cubicBezTo>
                  <a:lnTo>
                    <a:pt x="2450794" y="913211"/>
                  </a:lnTo>
                  <a:cubicBezTo>
                    <a:pt x="2454053" y="903024"/>
                    <a:pt x="2456702" y="892431"/>
                    <a:pt x="2458535" y="881837"/>
                  </a:cubicBezTo>
                  <a:cubicBezTo>
                    <a:pt x="2468721" y="839870"/>
                    <a:pt x="2472185" y="796070"/>
                    <a:pt x="2473814" y="752269"/>
                  </a:cubicBezTo>
                  <a:cubicBezTo>
                    <a:pt x="2474222" y="708265"/>
                    <a:pt x="2470351" y="664057"/>
                    <a:pt x="2462610" y="620053"/>
                  </a:cubicBezTo>
                  <a:cubicBezTo>
                    <a:pt x="2453646" y="576252"/>
                    <a:pt x="2442034" y="532451"/>
                    <a:pt x="2424310" y="490484"/>
                  </a:cubicBezTo>
                  <a:cubicBezTo>
                    <a:pt x="2390084" y="406550"/>
                    <a:pt x="2335894" y="328117"/>
                    <a:pt x="2266220" y="266185"/>
                  </a:cubicBezTo>
                  <a:cubicBezTo>
                    <a:pt x="2197158" y="203438"/>
                    <a:pt x="2116483" y="156785"/>
                    <a:pt x="2033772" y="121949"/>
                  </a:cubicBezTo>
                  <a:cubicBezTo>
                    <a:pt x="1950856" y="86908"/>
                    <a:pt x="1865292" y="63684"/>
                    <a:pt x="1780747" y="46367"/>
                  </a:cubicBezTo>
                  <a:cubicBezTo>
                    <a:pt x="1611657" y="13160"/>
                    <a:pt x="1445826" y="-1508"/>
                    <a:pt x="1287329" y="122"/>
                  </a:cubicBezTo>
                  <a:cubicBezTo>
                    <a:pt x="1147982" y="1752"/>
                    <a:pt x="1014543" y="18253"/>
                    <a:pt x="892309" y="49016"/>
                  </a:cubicBezTo>
                  <a:cubicBezTo>
                    <a:pt x="892105" y="49016"/>
                    <a:pt x="892105" y="49016"/>
                    <a:pt x="891901" y="49016"/>
                  </a:cubicBezTo>
                  <a:cubicBezTo>
                    <a:pt x="861343" y="47997"/>
                    <a:pt x="815505" y="52275"/>
                    <a:pt x="759277" y="67758"/>
                  </a:cubicBezTo>
                  <a:cubicBezTo>
                    <a:pt x="730960" y="75296"/>
                    <a:pt x="700198" y="85278"/>
                    <a:pt x="666583" y="96687"/>
                  </a:cubicBezTo>
                  <a:cubicBezTo>
                    <a:pt x="632969" y="108095"/>
                    <a:pt x="596502" y="120319"/>
                    <a:pt x="557795" y="135191"/>
                  </a:cubicBezTo>
                  <a:cubicBezTo>
                    <a:pt x="480584" y="164119"/>
                    <a:pt x="392575" y="205272"/>
                    <a:pt x="312919" y="274945"/>
                  </a:cubicBezTo>
                  <a:cubicBezTo>
                    <a:pt x="233263" y="343600"/>
                    <a:pt x="160127" y="437313"/>
                    <a:pt x="113881" y="553435"/>
                  </a:cubicBezTo>
                  <a:cubicBezTo>
                    <a:pt x="98602" y="591735"/>
                    <a:pt x="86786" y="632480"/>
                    <a:pt x="78230" y="674650"/>
                  </a:cubicBezTo>
                  <a:cubicBezTo>
                    <a:pt x="55820" y="712136"/>
                    <a:pt x="38504" y="742898"/>
                    <a:pt x="25873" y="765715"/>
                  </a:cubicBezTo>
                  <a:cubicBezTo>
                    <a:pt x="8964" y="796273"/>
                    <a:pt x="0" y="812368"/>
                    <a:pt x="0" y="812368"/>
                  </a:cubicBezTo>
                  <a:cubicBezTo>
                    <a:pt x="0" y="812368"/>
                    <a:pt x="9371" y="796477"/>
                    <a:pt x="27095" y="766326"/>
                  </a:cubicBezTo>
                  <a:cubicBezTo>
                    <a:pt x="39115" y="746157"/>
                    <a:pt x="55209" y="719266"/>
                    <a:pt x="75581" y="687078"/>
                  </a:cubicBezTo>
                  <a:cubicBezTo>
                    <a:pt x="60710" y="768974"/>
                    <a:pt x="59487" y="856575"/>
                    <a:pt x="75378" y="944788"/>
                  </a:cubicBezTo>
                  <a:close/>
                  <a:moveTo>
                    <a:pt x="1287533" y="30884"/>
                  </a:moveTo>
                  <a:cubicBezTo>
                    <a:pt x="1443381" y="30884"/>
                    <a:pt x="1607990" y="46978"/>
                    <a:pt x="1774228" y="80593"/>
                  </a:cubicBezTo>
                  <a:cubicBezTo>
                    <a:pt x="1857143" y="97909"/>
                    <a:pt x="1940263" y="121134"/>
                    <a:pt x="2020326" y="155156"/>
                  </a:cubicBezTo>
                  <a:cubicBezTo>
                    <a:pt x="2100186" y="188770"/>
                    <a:pt x="2176989" y="233589"/>
                    <a:pt x="2242385" y="293076"/>
                  </a:cubicBezTo>
                  <a:cubicBezTo>
                    <a:pt x="2375009" y="410421"/>
                    <a:pt x="2441626" y="585623"/>
                    <a:pt x="2439385" y="751658"/>
                  </a:cubicBezTo>
                  <a:cubicBezTo>
                    <a:pt x="2438163" y="793217"/>
                    <a:pt x="2435107" y="834573"/>
                    <a:pt x="2425736" y="874299"/>
                  </a:cubicBezTo>
                  <a:cubicBezTo>
                    <a:pt x="2423902" y="884282"/>
                    <a:pt x="2421661" y="894264"/>
                    <a:pt x="2418605" y="904043"/>
                  </a:cubicBezTo>
                  <a:lnTo>
                    <a:pt x="2410253" y="933379"/>
                  </a:lnTo>
                  <a:cubicBezTo>
                    <a:pt x="2402919" y="952122"/>
                    <a:pt x="2397418" y="971679"/>
                    <a:pt x="2388251" y="989403"/>
                  </a:cubicBezTo>
                  <a:cubicBezTo>
                    <a:pt x="2356062" y="1062744"/>
                    <a:pt x="2308187" y="1126917"/>
                    <a:pt x="2254201" y="1181718"/>
                  </a:cubicBezTo>
                  <a:cubicBezTo>
                    <a:pt x="2145005" y="1291525"/>
                    <a:pt x="2012584" y="1364254"/>
                    <a:pt x="1884442" y="1416000"/>
                  </a:cubicBezTo>
                  <a:cubicBezTo>
                    <a:pt x="1755689" y="1467746"/>
                    <a:pt x="1628769" y="1497897"/>
                    <a:pt x="1511832" y="1513584"/>
                  </a:cubicBezTo>
                  <a:cubicBezTo>
                    <a:pt x="1276531" y="1543531"/>
                    <a:pt x="1082994" y="1516232"/>
                    <a:pt x="954445" y="1485674"/>
                  </a:cubicBezTo>
                  <a:cubicBezTo>
                    <a:pt x="938350" y="1481803"/>
                    <a:pt x="923071" y="1477932"/>
                    <a:pt x="908811" y="1474469"/>
                  </a:cubicBezTo>
                  <a:cubicBezTo>
                    <a:pt x="894550" y="1470802"/>
                    <a:pt x="881512" y="1466524"/>
                    <a:pt x="869288" y="1462857"/>
                  </a:cubicBezTo>
                  <a:cubicBezTo>
                    <a:pt x="844841" y="1455726"/>
                    <a:pt x="824062" y="1449411"/>
                    <a:pt x="807560" y="1443095"/>
                  </a:cubicBezTo>
                  <a:cubicBezTo>
                    <a:pt x="774557" y="1431280"/>
                    <a:pt x="757240" y="1425168"/>
                    <a:pt x="757240" y="1425168"/>
                  </a:cubicBezTo>
                  <a:cubicBezTo>
                    <a:pt x="757240" y="1425168"/>
                    <a:pt x="774353" y="1431891"/>
                    <a:pt x="806949" y="1444522"/>
                  </a:cubicBezTo>
                  <a:cubicBezTo>
                    <a:pt x="823043" y="1451244"/>
                    <a:pt x="843823" y="1457967"/>
                    <a:pt x="868066" y="1465912"/>
                  </a:cubicBezTo>
                  <a:cubicBezTo>
                    <a:pt x="880289" y="1469783"/>
                    <a:pt x="893328" y="1474469"/>
                    <a:pt x="907384" y="1478543"/>
                  </a:cubicBezTo>
                  <a:cubicBezTo>
                    <a:pt x="921645" y="1482414"/>
                    <a:pt x="936721" y="1486489"/>
                    <a:pt x="952815" y="1490971"/>
                  </a:cubicBezTo>
                  <a:cubicBezTo>
                    <a:pt x="1080957" y="1524992"/>
                    <a:pt x="1275309" y="1557384"/>
                    <a:pt x="1513869" y="1531511"/>
                  </a:cubicBezTo>
                  <a:cubicBezTo>
                    <a:pt x="1632640" y="1517658"/>
                    <a:pt x="1761801" y="1489544"/>
                    <a:pt x="1893610" y="1439021"/>
                  </a:cubicBezTo>
                  <a:cubicBezTo>
                    <a:pt x="2024604" y="1388294"/>
                    <a:pt x="2161303" y="1315972"/>
                    <a:pt x="2275999" y="1203313"/>
                  </a:cubicBezTo>
                  <a:cubicBezTo>
                    <a:pt x="2312262" y="1167254"/>
                    <a:pt x="2346080" y="1126917"/>
                    <a:pt x="2374805" y="1082301"/>
                  </a:cubicBezTo>
                  <a:cubicBezTo>
                    <a:pt x="2371953" y="1088820"/>
                    <a:pt x="2368897" y="1095339"/>
                    <a:pt x="2365841" y="1102062"/>
                  </a:cubicBezTo>
                  <a:cubicBezTo>
                    <a:pt x="2329782" y="1175606"/>
                    <a:pt x="2278036" y="1254855"/>
                    <a:pt x="2204900" y="1327584"/>
                  </a:cubicBezTo>
                  <a:cubicBezTo>
                    <a:pt x="2132170" y="1400517"/>
                    <a:pt x="2039272" y="1467135"/>
                    <a:pt x="1930076" y="1519492"/>
                  </a:cubicBezTo>
                  <a:cubicBezTo>
                    <a:pt x="1821084" y="1572052"/>
                    <a:pt x="1695794" y="1609741"/>
                    <a:pt x="1561133" y="1628484"/>
                  </a:cubicBezTo>
                  <a:cubicBezTo>
                    <a:pt x="1426268" y="1647838"/>
                    <a:pt x="1282236" y="1648856"/>
                    <a:pt x="1134332" y="1635003"/>
                  </a:cubicBezTo>
                  <a:cubicBezTo>
                    <a:pt x="986429" y="1621150"/>
                    <a:pt x="833637" y="1595481"/>
                    <a:pt x="686141" y="1542716"/>
                  </a:cubicBezTo>
                  <a:cubicBezTo>
                    <a:pt x="538645" y="1490563"/>
                    <a:pt x="405206" y="1409888"/>
                    <a:pt x="302122" y="1305175"/>
                  </a:cubicBezTo>
                  <a:cubicBezTo>
                    <a:pt x="250987" y="1252614"/>
                    <a:pt x="207187" y="1194757"/>
                    <a:pt x="174184" y="1132621"/>
                  </a:cubicBezTo>
                  <a:cubicBezTo>
                    <a:pt x="140773" y="1070893"/>
                    <a:pt x="118567" y="1004682"/>
                    <a:pt x="105732" y="938676"/>
                  </a:cubicBezTo>
                  <a:cubicBezTo>
                    <a:pt x="84545" y="828869"/>
                    <a:pt x="90861" y="719470"/>
                    <a:pt x="117956" y="621275"/>
                  </a:cubicBezTo>
                  <a:cubicBezTo>
                    <a:pt x="152996" y="568918"/>
                    <a:pt x="196797" y="507801"/>
                    <a:pt x="253839" y="443424"/>
                  </a:cubicBezTo>
                  <a:cubicBezTo>
                    <a:pt x="315975" y="372936"/>
                    <a:pt x="396038" y="300614"/>
                    <a:pt x="496270" y="238071"/>
                  </a:cubicBezTo>
                  <a:cubicBezTo>
                    <a:pt x="596095" y="175324"/>
                    <a:pt x="715273" y="121949"/>
                    <a:pt x="849323" y="85890"/>
                  </a:cubicBezTo>
                  <a:cubicBezTo>
                    <a:pt x="983170" y="49830"/>
                    <a:pt x="1131480" y="31088"/>
                    <a:pt x="1287533" y="30884"/>
                  </a:cubicBezTo>
                  <a:close/>
                  <a:moveTo>
                    <a:pt x="324735" y="288594"/>
                  </a:moveTo>
                  <a:cubicBezTo>
                    <a:pt x="400724" y="218921"/>
                    <a:pt x="485677" y="176750"/>
                    <a:pt x="561666" y="145784"/>
                  </a:cubicBezTo>
                  <a:cubicBezTo>
                    <a:pt x="599762" y="130098"/>
                    <a:pt x="635821" y="116856"/>
                    <a:pt x="669028" y="104632"/>
                  </a:cubicBezTo>
                  <a:cubicBezTo>
                    <a:pt x="702235" y="92205"/>
                    <a:pt x="732590" y="81408"/>
                    <a:pt x="760296" y="73259"/>
                  </a:cubicBezTo>
                  <a:cubicBezTo>
                    <a:pt x="812449" y="57368"/>
                    <a:pt x="855231" y="51460"/>
                    <a:pt x="885586" y="50645"/>
                  </a:cubicBezTo>
                  <a:cubicBezTo>
                    <a:pt x="871122" y="54312"/>
                    <a:pt x="856657" y="58183"/>
                    <a:pt x="842397" y="62258"/>
                  </a:cubicBezTo>
                  <a:cubicBezTo>
                    <a:pt x="706717" y="100965"/>
                    <a:pt x="586520" y="157396"/>
                    <a:pt x="486288" y="223199"/>
                  </a:cubicBezTo>
                  <a:cubicBezTo>
                    <a:pt x="385649" y="288594"/>
                    <a:pt x="305993" y="363972"/>
                    <a:pt x="245079" y="436498"/>
                  </a:cubicBezTo>
                  <a:cubicBezTo>
                    <a:pt x="194760" y="495781"/>
                    <a:pt x="155441" y="552213"/>
                    <a:pt x="123456" y="601717"/>
                  </a:cubicBezTo>
                  <a:cubicBezTo>
                    <a:pt x="127531" y="588475"/>
                    <a:pt x="132013" y="575437"/>
                    <a:pt x="136902" y="562603"/>
                  </a:cubicBezTo>
                  <a:cubicBezTo>
                    <a:pt x="179480" y="449740"/>
                    <a:pt x="248746" y="357046"/>
                    <a:pt x="324735" y="288594"/>
                  </a:cubicBezTo>
                  <a:close/>
                </a:path>
              </a:pathLst>
            </a:custGeom>
            <a:grpFill/>
            <a:ln w="203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3F77CE6-B941-B167-3557-9D7967E38900}"/>
                </a:ext>
              </a:extLst>
            </p:cNvPr>
            <p:cNvSpPr/>
            <p:nvPr/>
          </p:nvSpPr>
          <p:spPr>
            <a:xfrm>
              <a:off x="4444142" y="1403840"/>
              <a:ext cx="1457641" cy="132774"/>
            </a:xfrm>
            <a:custGeom>
              <a:avLst/>
              <a:gdLst>
                <a:gd name="connsiteX0" fmla="*/ 124068 w 1457641"/>
                <a:gd name="connsiteY0" fmla="*/ 76344 h 132774"/>
                <a:gd name="connsiteX1" fmla="*/ 213095 w 1457641"/>
                <a:gd name="connsiteY1" fmla="*/ 63713 h 132774"/>
                <a:gd name="connsiteX2" fmla="*/ 321272 w 1457641"/>
                <a:gd name="connsiteY2" fmla="*/ 51693 h 132774"/>
                <a:gd name="connsiteX3" fmla="*/ 445543 w 1457641"/>
                <a:gd name="connsiteY3" fmla="*/ 41914 h 132774"/>
                <a:gd name="connsiteX4" fmla="*/ 730756 w 1457641"/>
                <a:gd name="connsiteY4" fmla="*/ 37025 h 132774"/>
                <a:gd name="connsiteX5" fmla="*/ 1015358 w 1457641"/>
                <a:gd name="connsiteY5" fmla="*/ 55767 h 132774"/>
                <a:gd name="connsiteX6" fmla="*/ 1139018 w 1457641"/>
                <a:gd name="connsiteY6" fmla="*/ 71454 h 132774"/>
                <a:gd name="connsiteX7" fmla="*/ 1246380 w 1457641"/>
                <a:gd name="connsiteY7" fmla="*/ 88771 h 132774"/>
                <a:gd name="connsiteX8" fmla="*/ 1334593 w 1457641"/>
                <a:gd name="connsiteY8" fmla="*/ 105680 h 132774"/>
                <a:gd name="connsiteX9" fmla="*/ 1401007 w 1457641"/>
                <a:gd name="connsiteY9" fmla="*/ 119940 h 132774"/>
                <a:gd name="connsiteX10" fmla="*/ 1457642 w 1457641"/>
                <a:gd name="connsiteY10" fmla="*/ 132775 h 132774"/>
                <a:gd name="connsiteX11" fmla="*/ 1402636 w 1457641"/>
                <a:gd name="connsiteY11" fmla="*/ 114440 h 132774"/>
                <a:gd name="connsiteX12" fmla="*/ 1337445 w 1457641"/>
                <a:gd name="connsiteY12" fmla="*/ 94475 h 132774"/>
                <a:gd name="connsiteX13" fmla="*/ 1250251 w 1457641"/>
                <a:gd name="connsiteY13" fmla="*/ 70843 h 132774"/>
                <a:gd name="connsiteX14" fmla="*/ 1143296 w 1457641"/>
                <a:gd name="connsiteY14" fmla="*/ 46804 h 132774"/>
                <a:gd name="connsiteX15" fmla="*/ 1019025 w 1457641"/>
                <a:gd name="connsiteY15" fmla="*/ 25209 h 132774"/>
                <a:gd name="connsiteX16" fmla="*/ 731367 w 1457641"/>
                <a:gd name="connsiteY16" fmla="*/ 558 h 132774"/>
                <a:gd name="connsiteX17" fmla="*/ 442895 w 1457641"/>
                <a:gd name="connsiteY17" fmla="*/ 11356 h 132774"/>
                <a:gd name="connsiteX18" fmla="*/ 318012 w 1457641"/>
                <a:gd name="connsiteY18" fmla="*/ 27042 h 132774"/>
                <a:gd name="connsiteX19" fmla="*/ 210039 w 1457641"/>
                <a:gd name="connsiteY19" fmla="*/ 45785 h 132774"/>
                <a:gd name="connsiteX20" fmla="*/ 121827 w 1457641"/>
                <a:gd name="connsiteY20" fmla="*/ 65139 h 132774"/>
                <a:gd name="connsiteX21" fmla="*/ 55820 w 1457641"/>
                <a:gd name="connsiteY21" fmla="*/ 82048 h 132774"/>
                <a:gd name="connsiteX22" fmla="*/ 0 w 1457641"/>
                <a:gd name="connsiteY22" fmla="*/ 97735 h 132774"/>
                <a:gd name="connsiteX23" fmla="*/ 57043 w 1457641"/>
                <a:gd name="connsiteY23" fmla="*/ 87752 h 132774"/>
                <a:gd name="connsiteX24" fmla="*/ 124068 w 1457641"/>
                <a:gd name="connsiteY24" fmla="*/ 76344 h 1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57641" h="132774">
                  <a:moveTo>
                    <a:pt x="124068" y="76344"/>
                  </a:moveTo>
                  <a:cubicBezTo>
                    <a:pt x="150348" y="72473"/>
                    <a:pt x="179888" y="67380"/>
                    <a:pt x="213095" y="63713"/>
                  </a:cubicBezTo>
                  <a:cubicBezTo>
                    <a:pt x="246098" y="59435"/>
                    <a:pt x="282157" y="54953"/>
                    <a:pt x="321272" y="51693"/>
                  </a:cubicBezTo>
                  <a:cubicBezTo>
                    <a:pt x="360183" y="47415"/>
                    <a:pt x="401743" y="44970"/>
                    <a:pt x="445543" y="41914"/>
                  </a:cubicBezTo>
                  <a:cubicBezTo>
                    <a:pt x="533144" y="37229"/>
                    <a:pt x="629506" y="34784"/>
                    <a:pt x="730756" y="37025"/>
                  </a:cubicBezTo>
                  <a:cubicBezTo>
                    <a:pt x="831803" y="39673"/>
                    <a:pt x="927961" y="46804"/>
                    <a:pt x="1015358" y="55767"/>
                  </a:cubicBezTo>
                  <a:cubicBezTo>
                    <a:pt x="1058955" y="61064"/>
                    <a:pt x="1100514" y="65342"/>
                    <a:pt x="1139018" y="71454"/>
                  </a:cubicBezTo>
                  <a:cubicBezTo>
                    <a:pt x="1177726" y="76547"/>
                    <a:pt x="1213581" y="82863"/>
                    <a:pt x="1246380" y="88771"/>
                  </a:cubicBezTo>
                  <a:cubicBezTo>
                    <a:pt x="1279180" y="94067"/>
                    <a:pt x="1308720" y="100587"/>
                    <a:pt x="1334593" y="105680"/>
                  </a:cubicBezTo>
                  <a:cubicBezTo>
                    <a:pt x="1360669" y="110569"/>
                    <a:pt x="1382875" y="115662"/>
                    <a:pt x="1401007" y="119940"/>
                  </a:cubicBezTo>
                  <a:cubicBezTo>
                    <a:pt x="1437473" y="128089"/>
                    <a:pt x="1457642" y="132775"/>
                    <a:pt x="1457642" y="132775"/>
                  </a:cubicBezTo>
                  <a:cubicBezTo>
                    <a:pt x="1457642" y="132775"/>
                    <a:pt x="1438084" y="126256"/>
                    <a:pt x="1402636" y="114440"/>
                  </a:cubicBezTo>
                  <a:cubicBezTo>
                    <a:pt x="1384912" y="108532"/>
                    <a:pt x="1363114" y="101402"/>
                    <a:pt x="1337445" y="94475"/>
                  </a:cubicBezTo>
                  <a:cubicBezTo>
                    <a:pt x="1311776" y="87345"/>
                    <a:pt x="1282847" y="78381"/>
                    <a:pt x="1250251" y="70843"/>
                  </a:cubicBezTo>
                  <a:cubicBezTo>
                    <a:pt x="1217655" y="62694"/>
                    <a:pt x="1182004" y="54138"/>
                    <a:pt x="1143296" y="46804"/>
                  </a:cubicBezTo>
                  <a:cubicBezTo>
                    <a:pt x="1104385" y="38451"/>
                    <a:pt x="1062826" y="32136"/>
                    <a:pt x="1019025" y="25209"/>
                  </a:cubicBezTo>
                  <a:cubicBezTo>
                    <a:pt x="931220" y="12782"/>
                    <a:pt x="833840" y="3411"/>
                    <a:pt x="731367" y="558"/>
                  </a:cubicBezTo>
                  <a:cubicBezTo>
                    <a:pt x="628894" y="-1683"/>
                    <a:pt x="531311" y="3003"/>
                    <a:pt x="442895" y="11356"/>
                  </a:cubicBezTo>
                  <a:cubicBezTo>
                    <a:pt x="398891" y="16245"/>
                    <a:pt x="356924" y="20523"/>
                    <a:pt x="318012" y="27042"/>
                  </a:cubicBezTo>
                  <a:cubicBezTo>
                    <a:pt x="278897" y="32543"/>
                    <a:pt x="242838" y="39266"/>
                    <a:pt x="210039" y="45785"/>
                  </a:cubicBezTo>
                  <a:cubicBezTo>
                    <a:pt x="177036" y="51693"/>
                    <a:pt x="147700" y="59231"/>
                    <a:pt x="121827" y="65139"/>
                  </a:cubicBezTo>
                  <a:cubicBezTo>
                    <a:pt x="95954" y="70843"/>
                    <a:pt x="73748" y="76955"/>
                    <a:pt x="55820" y="82048"/>
                  </a:cubicBezTo>
                  <a:cubicBezTo>
                    <a:pt x="19761" y="92030"/>
                    <a:pt x="0" y="97735"/>
                    <a:pt x="0" y="97735"/>
                  </a:cubicBezTo>
                  <a:cubicBezTo>
                    <a:pt x="0" y="97735"/>
                    <a:pt x="20372" y="94067"/>
                    <a:pt x="57043" y="87752"/>
                  </a:cubicBezTo>
                  <a:cubicBezTo>
                    <a:pt x="75378" y="84085"/>
                    <a:pt x="97787" y="80011"/>
                    <a:pt x="124068" y="76344"/>
                  </a:cubicBezTo>
                  <a:close/>
                </a:path>
              </a:pathLst>
            </a:custGeom>
            <a:grpFill/>
            <a:ln w="203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5EF09743-30C9-2109-01B4-0371116FD843}"/>
              </a:ext>
            </a:extLst>
          </p:cNvPr>
          <p:cNvSpPr txBox="1"/>
          <p:nvPr/>
        </p:nvSpPr>
        <p:spPr>
          <a:xfrm>
            <a:off x="2466397" y="2458040"/>
            <a:ext cx="44341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38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داً    دࣱ    دٍ</a:t>
            </a:r>
            <a:endParaRPr lang="fr-MA" sz="13800" dirty="0">
              <a:solidFill>
                <a:srgbClr val="1E3F4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25625F6-2E06-2F11-89EF-1ABC35D58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034" y="3952521"/>
            <a:ext cx="1373331" cy="2346709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تعلمنا أيضا كيف نقرأ ونرسم حرف الدال مع التنوين. </a:t>
            </a:r>
            <a:b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يقرأ؟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6B73E0D-2C76-1D56-3A59-6FDA1FF628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4E9366-BFE6-F94E-DC09-3E7BC80797E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B2C3C3-965C-29CF-BA09-DF217777134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0F4306-207E-6E8C-5040-84C2251300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AB0C1-91D3-4B25-EFC1-E97425C00B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6;p130">
            <a:extLst>
              <a:ext uri="{FF2B5EF4-FFF2-40B4-BE49-F238E27FC236}">
                <a16:creationId xmlns:a16="http://schemas.microsoft.com/office/drawing/2014/main" id="{FEA5B617-9159-5CDB-7C6E-F97BB6656DC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872D0E11-77C6-6941-6ECF-0445314DDC0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id="{3FC6125A-F812-DF6A-843D-13BFE911A84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08655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1;p140">
            <a:extLst>
              <a:ext uri="{FF2B5EF4-FFF2-40B4-BE49-F238E27FC236}">
                <a16:creationId xmlns:a16="http://schemas.microsoft.com/office/drawing/2014/main" id="{415FFC5D-20B8-CECA-F29B-BBC456D438D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908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601569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lendrier, nombr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5204E58-930D-B775-F049-517D5C329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71" y="1950180"/>
            <a:ext cx="2944467" cy="4518386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البيت أقرأ وأكتب مقاطع حرف الدال على الكراسة ص 13.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4" name="Espace réservé pour une image  13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7DA6A0B8-15E2-7619-6969-8D1EBE3A4F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6C1F34A-B26B-7C6E-C1A1-49E743FCBAF0}"/>
              </a:ext>
            </a:extLst>
          </p:cNvPr>
          <p:cNvSpPr/>
          <p:nvPr/>
        </p:nvSpPr>
        <p:spPr>
          <a:xfrm>
            <a:off x="3011271" y="3171475"/>
            <a:ext cx="2944467" cy="29305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E409ED-59B0-7E2F-2798-474EE14114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BFE232-B6D0-EF7E-D85F-1E41C19AC0B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838A0-F721-620A-8976-BEBD429AF01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CD0B3-4CCC-98DD-07F8-7CCA1F65CAB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86;p130">
            <a:extLst>
              <a:ext uri="{FF2B5EF4-FFF2-40B4-BE49-F238E27FC236}">
                <a16:creationId xmlns:a16="http://schemas.microsoft.com/office/drawing/2014/main" id="{2354593F-EA41-D063-FC83-5101188C8C4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9;p137">
            <a:extLst>
              <a:ext uri="{FF2B5EF4-FFF2-40B4-BE49-F238E27FC236}">
                <a16:creationId xmlns:a16="http://schemas.microsoft.com/office/drawing/2014/main" id="{BBC7AA3F-44C6-C3E1-6E82-C49CE80E89B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70;p140">
            <a:extLst>
              <a:ext uri="{FF2B5EF4-FFF2-40B4-BE49-F238E27FC236}">
                <a16:creationId xmlns:a16="http://schemas.microsoft.com/office/drawing/2014/main" id="{57976045-79B1-C166-FB45-4279C5515DD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08655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71;p140">
            <a:extLst>
              <a:ext uri="{FF2B5EF4-FFF2-40B4-BE49-F238E27FC236}">
                <a16:creationId xmlns:a16="http://schemas.microsoft.com/office/drawing/2014/main" id="{AB4BA362-E4DB-5A65-B17B-42AFE67FEB6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908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838082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01096F-3989-E00B-F3DD-7D6099C7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إلى الحصة القادمة</a:t>
            </a:r>
            <a:endParaRPr lang="fr-MA" sz="2400" b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AB01FC33-6737-D800-6257-4D845518F76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7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id="{CDA1DC89-A493-4C9A-710A-5099775C4E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DCF3B4-AF69-A80B-E497-6F6598A2F1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7C256E-D6EC-84BD-E7C0-75C82CA6563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4C0DDD-3E4C-2037-3A00-60023B0BA11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BD59A-805B-9D0B-D9AC-9E6984BC109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E538E588-E981-A647-0C09-99A769A74FC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4916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9;p137">
            <a:extLst>
              <a:ext uri="{FF2B5EF4-FFF2-40B4-BE49-F238E27FC236}">
                <a16:creationId xmlns:a16="http://schemas.microsoft.com/office/drawing/2014/main" id="{6541F0A5-0223-F16C-8A36-174A7246D05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554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70;p140">
            <a:extLst>
              <a:ext uri="{FF2B5EF4-FFF2-40B4-BE49-F238E27FC236}">
                <a16:creationId xmlns:a16="http://schemas.microsoft.com/office/drawing/2014/main" id="{33D877AF-E380-276E-144F-26536E9DECF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408655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71;p140">
            <a:extLst>
              <a:ext uri="{FF2B5EF4-FFF2-40B4-BE49-F238E27FC236}">
                <a16:creationId xmlns:a16="http://schemas.microsoft.com/office/drawing/2014/main" id="{49FFAD2D-62C6-CC50-B72F-AB0A286D985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3908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844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29720-FEEB-E81E-027C-5CA042C1B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2396699-1E1D-4CB0-07AB-CC23692A7F4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1B4ED0-DCBB-ADEF-FD37-32D89B441E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9752D01-618A-4DE3-49E6-7A55D36C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fr-FR" sz="2400" b="1" dirty="0">
              <a:solidFill>
                <a:srgbClr val="7F7F7F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62AA53E-A7C2-E23F-59B1-BD2CF412D3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15" name="rangement">
            <a:hlinkClick r:id="" action="ppaction://media"/>
            <a:extLst>
              <a:ext uri="{FF2B5EF4-FFF2-40B4-BE49-F238E27FC236}">
                <a16:creationId xmlns:a16="http://schemas.microsoft.com/office/drawing/2014/main" id="{16310104-981C-6468-42DF-7D2183B14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2" y="1914579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Espace réservé pour une image  19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5935B173-D5BE-D47D-AF7F-A317E76E29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Image 2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35F222D-386D-47E9-00D5-03525BB60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FA874B9-0C2F-67E0-B84D-B151DED53D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E83717-3E5A-1FCD-7BE6-4B22172235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95B96-9116-EA7D-ACEB-84B326A172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AE68CC-A859-51C2-47C0-F2F240DA48F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A43C27-8D20-D723-3A68-C82FF8FC193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Google Shape;87;p130">
            <a:extLst>
              <a:ext uri="{FF2B5EF4-FFF2-40B4-BE49-F238E27FC236}">
                <a16:creationId xmlns:a16="http://schemas.microsoft.com/office/drawing/2014/main" id="{6C3565E3-FDF4-A4DB-C9D1-2792A36D625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02389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8;p130">
            <a:extLst>
              <a:ext uri="{FF2B5EF4-FFF2-40B4-BE49-F238E27FC236}">
                <a16:creationId xmlns:a16="http://schemas.microsoft.com/office/drawing/2014/main" id="{CC8AB8A5-B20B-C10E-BA8D-F4FA1BA9DFF6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01824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;p130">
            <a:extLst>
              <a:ext uri="{FF2B5EF4-FFF2-40B4-BE49-F238E27FC236}">
                <a16:creationId xmlns:a16="http://schemas.microsoft.com/office/drawing/2014/main" id="{58B648E4-8176-A7E3-B9BD-A578083CE216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21128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31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84A22-00B4-E855-E17F-7086DD72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72B34EEE-CFBE-25E3-F3BA-1BEFBEB86A8A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A86D6E5-E72E-7E53-0308-57347C655FFC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Espace réservé pour une image  20">
            <a:extLst>
              <a:ext uri="{FF2B5EF4-FFF2-40B4-BE49-F238E27FC236}">
                <a16:creationId xmlns:a16="http://schemas.microsoft.com/office/drawing/2014/main" id="{E5526AAA-9F2C-B0C8-E50A-202E5BB5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ED66F193-0A61-223C-F431-79E1133D21FB}"/>
              </a:ext>
            </a:extLst>
          </p:cNvPr>
          <p:cNvSpPr txBox="1">
            <a:spLocks/>
          </p:cNvSpPr>
          <p:nvPr/>
        </p:nvSpPr>
        <p:spPr>
          <a:xfrm>
            <a:off x="271147" y="1698651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000" dirty="0">
                <a:cs typeface="Microsoft Uighur" panose="02000000000000000000" pitchFamily="2" charset="-78"/>
              </a:rPr>
              <a:t> انشطة اعتيادية</a:t>
            </a:r>
            <a:endParaRPr lang="ar-MA" sz="4000" dirty="0">
              <a:cs typeface="+mn-cs"/>
            </a:endParaRP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4A8F2B1-5B1D-3278-20E6-6DB3E0B90A84}"/>
              </a:ext>
            </a:extLst>
          </p:cNvPr>
          <p:cNvSpPr txBox="1">
            <a:spLocks/>
          </p:cNvSpPr>
          <p:nvPr/>
        </p:nvSpPr>
        <p:spPr>
          <a:xfrm>
            <a:off x="878748" y="3670839"/>
            <a:ext cx="6400452" cy="102592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لوحة المقاطع 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كلمات بصرية: أنا – اسمي – ندى – مجد – أسماء التلاميذ. </a:t>
            </a:r>
          </a:p>
        </p:txBody>
      </p:sp>
      <p:pic>
        <p:nvPicPr>
          <p:cNvPr id="29" name="Espace réservé pour une image  20">
            <a:extLst>
              <a:ext uri="{FF2B5EF4-FFF2-40B4-BE49-F238E27FC236}">
                <a16:creationId xmlns:a16="http://schemas.microsoft.com/office/drawing/2014/main" id="{1984E430-4D48-0C8A-F937-E428B90A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70632"/>
            <a:ext cx="715006" cy="715006"/>
          </a:xfrm>
          <a:prstGeom prst="rect">
            <a:avLst/>
          </a:prstGeom>
        </p:spPr>
      </p:pic>
      <p:sp>
        <p:nvSpPr>
          <p:cNvPr id="30" name="Oval 80">
            <a:extLst>
              <a:ext uri="{FF2B5EF4-FFF2-40B4-BE49-F238E27FC236}">
                <a16:creationId xmlns:a16="http://schemas.microsoft.com/office/drawing/2014/main" id="{CA1995CC-C897-8C5C-F728-FAA1BAF0D89A}"/>
              </a:ext>
            </a:extLst>
          </p:cNvPr>
          <p:cNvSpPr>
            <a:spLocks noChangeAspect="1"/>
          </p:cNvSpPr>
          <p:nvPr/>
        </p:nvSpPr>
        <p:spPr>
          <a:xfrm>
            <a:off x="5269473" y="1806651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400" b="1" dirty="0"/>
              <a:t>1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55E24B3-6F91-290F-E4E0-54DFD848A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703" y="3065845"/>
            <a:ext cx="732974" cy="7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67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24832</TotalTime>
  <Words>1623</Words>
  <Application>Microsoft Office PowerPoint</Application>
  <PresentationFormat>Affichage à l'écran (4:3)</PresentationFormat>
  <Paragraphs>459</Paragraphs>
  <Slides>76</Slides>
  <Notes>0</Notes>
  <HiddenSlides>0</HiddenSlides>
  <MMClips>15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76</vt:i4>
      </vt:variant>
    </vt:vector>
  </HeadingPairs>
  <TitlesOfParts>
    <vt:vector size="92" baseType="lpstr">
      <vt:lpstr>Arial</vt:lpstr>
      <vt:lpstr>Calibri</vt:lpstr>
      <vt:lpstr>Microsoft Uighur</vt:lpstr>
      <vt:lpstr>Dosis SemiBold</vt:lpstr>
      <vt:lpstr>Dosis</vt:lpstr>
      <vt:lpstr>Dosis Medium</vt:lpstr>
      <vt:lpstr>Dosis ExtraBold</vt:lpstr>
      <vt:lpstr>Modern Love</vt:lpstr>
      <vt:lpstr>Wingdings</vt:lpstr>
      <vt:lpstr>Calibri Light</vt:lpstr>
      <vt:lpstr>01- نشاط اعتيادي</vt:lpstr>
      <vt:lpstr>Thème Office</vt:lpstr>
      <vt:lpstr>02- معــــــــــجم</vt:lpstr>
      <vt:lpstr>03- استماع وتحدث</vt:lpstr>
      <vt:lpstr>04- قراءة/ كتابة</vt:lpstr>
      <vt:lpstr>1_04- قراءة/ كتابة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 ، سننطلق في حصة اللغة العربية.</vt:lpstr>
      <vt:lpstr>قبل أن نبدأ حصة اليوم سأخبركم عن شروط الحصول على نجمة التميز.  في كل حصة سيفوز ثلاثة منكم بالنجمة.</vt:lpstr>
      <vt:lpstr>ضعوا اللوحة والكراسة في القمطر.</vt:lpstr>
      <vt:lpstr>Présentation PowerPoint</vt:lpstr>
      <vt:lpstr>من يمر لقراءة لوحة المقاطع ؟  يمر 5 متعلمين لقراءة لوحة المقاطع ( المعروضة على الحائط). </vt:lpstr>
      <vt:lpstr>نقرأ معا. إضافة  جديدين من أسماء التلاميذ </vt:lpstr>
      <vt:lpstr>من يقرأ؟</vt:lpstr>
      <vt:lpstr>Présentation PowerPoint</vt:lpstr>
      <vt:lpstr>سنمر الآن للحكاية. هل أنتم مستعدون؟ </vt:lpstr>
      <vt:lpstr> من يذكر شخصيات الحكاية؟ </vt:lpstr>
      <vt:lpstr>سنتذكر معا بدايتها ووسطها ونهايتها – هل أنتم مستعدون؟ </vt:lpstr>
      <vt:lpstr>أنصتوا، للمقطع الأول من الحكاية، بعدها سأطرح عليكم أسئلة.</vt:lpstr>
      <vt:lpstr> ماذا فعل دودو في بداية الحكاية؟ رددوا </vt:lpstr>
      <vt:lpstr>أحسنتم. اختبأ دودو في المحفظة. رددوا </vt:lpstr>
      <vt:lpstr> إلى أين توجه مراد؟</vt:lpstr>
      <vt:lpstr> أحسنتم. توجه مراد إلى المدرسة</vt:lpstr>
      <vt:lpstr> لاحظوا المشاهد التالية وحددوا أي واحد هو مشهد البداية. </vt:lpstr>
      <vt:lpstr>تذكرنا ما وقع في بداية الحكاية. أنصتوا الآن لمقطع الوسط؛  سأطرح عليكم أسئلة بعدها. </vt:lpstr>
      <vt:lpstr>تشغيل التسجيل الصوتي</vt:lpstr>
      <vt:lpstr>من استقبل مراد عندما وصل إلى المدرسة؟</vt:lpstr>
      <vt:lpstr>أَحسنتم، استقبلت المعلمة مراد. رددوا </vt:lpstr>
      <vt:lpstr>ماذا فعل دودو؟</vt:lpstr>
      <vt:lpstr>أحسنتم. خرج دودو من المحفظة وأخذ يقفز داخل قاعة الدرس. </vt:lpstr>
      <vt:lpstr>هناك مشهدان لوسط الحكاية. من يحددهما؟</vt:lpstr>
      <vt:lpstr>تذكرنا بداية ووسط الحكاية. أنصتوا الآن لنهاية الحكاية. سأطرح عليكم أسئلة بعدها. </vt:lpstr>
      <vt:lpstr> تشغيل التسجيل الصوتي</vt:lpstr>
      <vt:lpstr>ماذا فعل مراد في الأخير؟</vt:lpstr>
      <vt:lpstr>أحسنتم، أمسك مراد بدودو واعتذر من معلمته.</vt:lpstr>
      <vt:lpstr> لاحظوا المشاهد التالية وحددوا أي واحد هو مشهد النهاية. </vt:lpstr>
      <vt:lpstr> لاحظوا المشاهد التالية وحددوا أي واحد هو مشهد النهاية. </vt:lpstr>
      <vt:lpstr>الفائز بنجمة الاستماع والتحدث هو (هي) صديقكم (صديقتكم)............. صفقوا له (لها).</vt:lpstr>
      <vt:lpstr>قفوا، سنقوم ببعض التمارين ونحن نستمع لأنشودة أنا فنان. </vt:lpstr>
      <vt:lpstr>Présentation PowerPoint</vt:lpstr>
      <vt:lpstr>تعلمنا كيف نقرأ حرف الدال مع الحركات القصيرة والطويلة – من يقرأ؟ </vt:lpstr>
      <vt:lpstr> أحسنتم؛ اليوم سنقرأ الدال مع التنوين. هيا نتابع مع مجد وندى</vt:lpstr>
      <vt:lpstr>تشغيل الفيديو</vt:lpstr>
      <vt:lpstr> سنعيد قراءة حرف الدال مع التنوين.</vt:lpstr>
      <vt:lpstr>أنا أقرأ وأنتم ترددون بعدي</vt:lpstr>
      <vt:lpstr>من يقرأ؟</vt:lpstr>
      <vt:lpstr>من يقرأ.  يمر بعض المتعلمين  للقراءة. يحرص الأستاذ على التصحيح الفردي </vt:lpstr>
      <vt:lpstr>خذوا الكراسة الصفحة 13.</vt:lpstr>
      <vt:lpstr>اقرؤوا مقاطع حرف الدال. قراءة هامسة</vt:lpstr>
      <vt:lpstr>في ثنائيات – كل منكم يقرأ المقاطع لزميله </vt:lpstr>
      <vt:lpstr> الفائز بنجمة القراءة هو (هي) صديقكم (صديقتكم)............. صفقوا له (لها).</vt:lpstr>
      <vt:lpstr>Présentation PowerPoint</vt:lpstr>
      <vt:lpstr>الآن سنتعلم كيف نكتب حرف الدال مع التنوين.</vt:lpstr>
      <vt:lpstr> لاحظوا جيدا كيف سأكتب  حرف الدال مع تنوين الفتح.  على سبورة الكتابة</vt:lpstr>
      <vt:lpstr>الآن دوركم، اكتبوا داً على الألواح.</vt:lpstr>
      <vt:lpstr>ارفعوا ألواحكم.</vt:lpstr>
      <vt:lpstr> سأكتب الآن حرف الدال مع تنوين الضم.   على سبورة</vt:lpstr>
      <vt:lpstr>الآن دوركم، اكتبوا دٌ على الألواح.</vt:lpstr>
      <vt:lpstr>ارفعوا ألواحكم.</vt:lpstr>
      <vt:lpstr> سأكتب الآن حرف الدال مع تنوين الكسر.  على السبورة</vt:lpstr>
      <vt:lpstr>الآن دوركم، اكتبوا حرف دٍ الكسر على الألواح.</vt:lpstr>
      <vt:lpstr>ارفعوا ألواحكم.</vt:lpstr>
      <vt:lpstr>الآن سنتعلم كيف ننقل كلمات تتضمن حرف الدال. </vt:lpstr>
      <vt:lpstr>أقرأ الكلمة التي سأنقلها. دود</vt:lpstr>
      <vt:lpstr>ألاحظ أن الكلمة تتكون من مقطعين:  المقطع الأول هو "دو" والمقطع الثاني هو  دٌ </vt:lpstr>
      <vt:lpstr>أنطق المقاطع وأنا أكتب دو –  دٌ  - على سبورة الكتابة</vt:lpstr>
      <vt:lpstr>أعيد قراءة الكلمة التي كتبتها. </vt:lpstr>
      <vt:lpstr>الآن دوركم أنتم. خذوا الألواح.</vt:lpstr>
      <vt:lpstr>انقلوا كلمة دود.  يواكب الأستاذ كتابة المتعلمين ويذكر بطريقة النقل الصحيحة. </vt:lpstr>
      <vt:lpstr>ارفعوا ألواحكم. يقدم الأستاذ التغذية الراجعة المناسبة</vt:lpstr>
      <vt:lpstr>خذوا الكراسة الصفحة 14. انقلوا كلمة دودٌ.</vt:lpstr>
      <vt:lpstr>الفائز بنجمة الكتابة هو (هي) صديقكم (صديقتكم)............. صفقوا له (لها).</vt:lpstr>
      <vt:lpstr>اختتام الحصة </vt:lpstr>
      <vt:lpstr>تعلمنا اليوم أن الحكاية تتكون من بداية ووسط ونهاية. أين هو مشهد البداية؟ الوسط؟ النهاية؟</vt:lpstr>
      <vt:lpstr>تعلمنا أيضا كيف نقرأ ونرسم حرف الدال مع التنوين.  من يقرأ؟</vt:lpstr>
      <vt:lpstr>في البيت أقرأ وأكتب مقاطع حرف الدال على الكراسة ص 13.</vt:lpstr>
      <vt:lpstr>إلى الحصة القادمة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116</cp:revision>
  <dcterms:created xsi:type="dcterms:W3CDTF">2023-09-20T21:35:22Z</dcterms:created>
  <dcterms:modified xsi:type="dcterms:W3CDTF">2025-10-29T08:13:58Z</dcterms:modified>
</cp:coreProperties>
</file>