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0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2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3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4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95" r:id="rId5"/>
    <p:sldMasterId id="2147483707" r:id="rId6"/>
    <p:sldMasterId id="2147483724" r:id="rId7"/>
    <p:sldMasterId id="2147483742" r:id="rId8"/>
    <p:sldMasterId id="2147483765" r:id="rId9"/>
    <p:sldMasterId id="2147483793" r:id="rId10"/>
    <p:sldMasterId id="2147483809" r:id="rId11"/>
    <p:sldMasterId id="2147483824" r:id="rId12"/>
    <p:sldMasterId id="2147483838" r:id="rId13"/>
    <p:sldMasterId id="2147483841" r:id="rId14"/>
    <p:sldMasterId id="2147483864" r:id="rId15"/>
    <p:sldMasterId id="2147483882" r:id="rId16"/>
    <p:sldMasterId id="2147483929" r:id="rId17"/>
    <p:sldMasterId id="2147483954" r:id="rId18"/>
  </p:sldMasterIdLst>
  <p:notesMasterIdLst>
    <p:notesMasterId r:id="rId93"/>
  </p:notesMasterIdLst>
  <p:sldIdLst>
    <p:sldId id="2147482764" r:id="rId19"/>
    <p:sldId id="2147482588" r:id="rId20"/>
    <p:sldId id="2147482470" r:id="rId21"/>
    <p:sldId id="2147482602" r:id="rId22"/>
    <p:sldId id="2147482616" r:id="rId23"/>
    <p:sldId id="2147482603" r:id="rId24"/>
    <p:sldId id="2147482480" r:id="rId25"/>
    <p:sldId id="2147482620" r:id="rId26"/>
    <p:sldId id="2147482481" r:id="rId27"/>
    <p:sldId id="2147482769" r:id="rId28"/>
    <p:sldId id="2147482813" r:id="rId29"/>
    <p:sldId id="2147482631" r:id="rId30"/>
    <p:sldId id="2147482621" r:id="rId31"/>
    <p:sldId id="2147482491" r:id="rId32"/>
    <p:sldId id="2134806630" r:id="rId33"/>
    <p:sldId id="2147482495" r:id="rId34"/>
    <p:sldId id="2147482749" r:id="rId35"/>
    <p:sldId id="2147482750" r:id="rId36"/>
    <p:sldId id="2147482751" r:id="rId37"/>
    <p:sldId id="2147482497" r:id="rId38"/>
    <p:sldId id="2147482755" r:id="rId39"/>
    <p:sldId id="2147482752" r:id="rId40"/>
    <p:sldId id="2147482753" r:id="rId41"/>
    <p:sldId id="2147482756" r:id="rId42"/>
    <p:sldId id="2147482505" r:id="rId43"/>
    <p:sldId id="2147482634" r:id="rId44"/>
    <p:sldId id="2147482635" r:id="rId45"/>
    <p:sldId id="2147482622" r:id="rId46"/>
    <p:sldId id="2134806261" r:id="rId47"/>
    <p:sldId id="2147482758" r:id="rId48"/>
    <p:sldId id="2147482814" r:id="rId49"/>
    <p:sldId id="2147482759" r:id="rId50"/>
    <p:sldId id="2147482815" r:id="rId51"/>
    <p:sldId id="2147482739" r:id="rId52"/>
    <p:sldId id="2147482490" r:id="rId53"/>
    <p:sldId id="2147482569" r:id="rId54"/>
    <p:sldId id="2147482816" r:id="rId55"/>
    <p:sldId id="2147482741" r:id="rId56"/>
    <p:sldId id="2147482742" r:id="rId57"/>
    <p:sldId id="2147482510" r:id="rId58"/>
    <p:sldId id="2147482509" r:id="rId59"/>
    <p:sldId id="2147482761" r:id="rId60"/>
    <p:sldId id="2147482762" r:id="rId61"/>
    <p:sldId id="2147482636" r:id="rId62"/>
    <p:sldId id="2147482637" r:id="rId63"/>
    <p:sldId id="2147482442" r:id="rId64"/>
    <p:sldId id="2134806260" r:id="rId65"/>
    <p:sldId id="2134806654" r:id="rId66"/>
    <p:sldId id="2134806405" r:id="rId67"/>
    <p:sldId id="2134806406" r:id="rId68"/>
    <p:sldId id="2134806407" r:id="rId69"/>
    <p:sldId id="2134806401" r:id="rId70"/>
    <p:sldId id="2134806402" r:id="rId71"/>
    <p:sldId id="2147482641" r:id="rId72"/>
    <p:sldId id="2134806409" r:id="rId73"/>
    <p:sldId id="2134806410" r:id="rId74"/>
    <p:sldId id="2147482642" r:id="rId75"/>
    <p:sldId id="2147482743" r:id="rId76"/>
    <p:sldId id="2147482744" r:id="rId77"/>
    <p:sldId id="2147482745" r:id="rId78"/>
    <p:sldId id="2147482746" r:id="rId79"/>
    <p:sldId id="2147482747" r:id="rId80"/>
    <p:sldId id="2147482748" r:id="rId81"/>
    <p:sldId id="2147482450" r:id="rId82"/>
    <p:sldId id="2147482514" r:id="rId83"/>
    <p:sldId id="2147482647" r:id="rId84"/>
    <p:sldId id="366" r:id="rId85"/>
    <p:sldId id="2147482648" r:id="rId86"/>
    <p:sldId id="2134806317" r:id="rId87"/>
    <p:sldId id="2134806326" r:id="rId88"/>
    <p:sldId id="2134806325" r:id="rId89"/>
    <p:sldId id="2134806460" r:id="rId90"/>
    <p:sldId id="2147482464" r:id="rId91"/>
    <p:sldId id="2147482625" r:id="rId92"/>
  </p:sldIdLst>
  <p:sldSz cx="9144000" cy="6858000" type="screen4x3"/>
  <p:notesSz cx="6858000" cy="9144000"/>
  <p:embeddedFontLst>
    <p:embeddedFont>
      <p:font typeface="Dosis" pitchFamily="2" charset="0"/>
      <p:regular r:id="rId94"/>
      <p:bold r:id="rId95"/>
    </p:embeddedFont>
    <p:embeddedFont>
      <p:font typeface="Dosis ExtraBold" pitchFamily="2" charset="0"/>
      <p:bold r:id="rId96"/>
    </p:embeddedFont>
    <p:embeddedFont>
      <p:font typeface="Dosis Medium" pitchFamily="2" charset="0"/>
      <p:regular r:id="rId97"/>
    </p:embeddedFont>
    <p:embeddedFont>
      <p:font typeface="Dosis SemiBold" pitchFamily="2" charset="0"/>
      <p:regular r:id="rId98"/>
      <p:bold r:id="rId99"/>
    </p:embeddedFont>
    <p:embeddedFont>
      <p:font typeface="Microsoft Uighur" panose="02000000000000000000" pitchFamily="2" charset="-78"/>
      <p:regular r:id="rId100"/>
      <p:bold r:id="rId101"/>
    </p:embeddedFont>
    <p:embeddedFont>
      <p:font typeface="Modern Love" panose="04090805081005020601" pitchFamily="82" charset="0"/>
      <p:regular r:id="rId102"/>
    </p:embeddedFont>
    <p:embeddedFont>
      <p:font typeface="Noto Sans Symbols" panose="020B0604020202020204" charset="0"/>
      <p:regular r:id="rId103"/>
      <p:bold r:id="rId10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810" userDrawn="1">
          <p15:clr>
            <a:srgbClr val="A4A3A4"/>
          </p15:clr>
        </p15:guide>
        <p15:guide id="4" orient="horz" pos="890" userDrawn="1">
          <p15:clr>
            <a:srgbClr val="A4A3A4"/>
          </p15:clr>
        </p15:guide>
        <p15:guide id="5" orient="horz" pos="3816" userDrawn="1">
          <p15:clr>
            <a:srgbClr val="A4A3A4"/>
          </p15:clr>
        </p15:guide>
        <p15:guide id="6" pos="2245" userDrawn="1">
          <p15:clr>
            <a:srgbClr val="A4A3A4"/>
          </p15:clr>
        </p15:guide>
        <p15:guide id="7" orient="horz" pos="1820" userDrawn="1">
          <p15:clr>
            <a:srgbClr val="A4A3A4"/>
          </p15:clr>
        </p15:guide>
        <p15:guide id="8" orient="horz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424D7B"/>
    <a:srgbClr val="D2232B"/>
    <a:srgbClr val="424D7C"/>
    <a:srgbClr val="565F88"/>
    <a:srgbClr val="FFFFFF"/>
    <a:srgbClr val="A1A7BC"/>
    <a:srgbClr val="F5FCF3"/>
    <a:srgbClr val="EC028D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1130" y="28"/>
      </p:cViewPr>
      <p:guideLst>
        <p:guide pos="4649"/>
        <p:guide orient="horz" pos="709"/>
        <p:guide pos="3810"/>
        <p:guide orient="horz" pos="890"/>
        <p:guide orient="horz" pos="3816"/>
        <p:guide pos="2245"/>
        <p:guide orient="horz" pos="1820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2.xml"/><Relationship Id="rId95" Type="http://schemas.openxmlformats.org/officeDocument/2006/relationships/font" Target="fonts/font2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10.fntdata"/><Relationship Id="rId108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7.fntdata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02/01/2026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31" name="Google Shape;243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17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52534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70072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01307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733043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5476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9307654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2201959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4820301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308912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776869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3016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80454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43243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6215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155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34727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8854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4432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838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3253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3874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616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346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876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6171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08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615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43532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DC45E1-6F5F-015A-508D-FA42CDE75BD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05C1C2D-7982-A7A3-25EA-9C420D5DA905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6D90CCD9-AF14-CD14-5EC9-1371F6002B0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8BA4ADE-EB24-59ED-8E32-15E0D49EF9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4D5E2DA8-24FE-636C-34F5-C854EB1DCC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5F0668B0-39D8-D4D6-28E3-4C255AC980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70AF91FA-D063-CBF3-A6E8-0A87B36E09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3C803653-27D9-4C10-9272-83F8E65356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EB5E65E-916B-0EF9-1287-D00942DB02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06B497F-23A7-8ED0-46D1-47A013C785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9C3D4B7-C6DA-7431-2B36-BEA45707D6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7B24427-182B-6E0F-5203-8DBC5D25DC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21D4ED7B-43F9-33F4-50CD-81E772192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A3C89EA2-7D76-A3F5-8ECA-401C230540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4EE63C7F-40B8-BAD8-6ED1-C5C5A98A40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A204260-790C-9F46-E9CE-A38345C5A6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8469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52158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308015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42958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06270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395473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6989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95466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098041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20397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40866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10574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74308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4157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6487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2889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4975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3786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4292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29251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01495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744810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99322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76353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38313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223435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05725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02997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830839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15572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353265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0654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920137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611076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80611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38537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07650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3275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81665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0950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41499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5579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849990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01630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52224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04494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22300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651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723409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44378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78590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64732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98156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554290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80476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45005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603039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11561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583274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17340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311956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58025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37413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03148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41895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369749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291406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4788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021987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832257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65105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140296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550365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578203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2976461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81646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70261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548540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603784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384021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732086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00048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3513443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05871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843331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51666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458508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278680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79764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257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58072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834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97045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47035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90184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627841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226202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04377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29640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3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5402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930486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78388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9066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624529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9174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64167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4451847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1785997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18243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498630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46719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8156491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41595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73700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27379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554331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18010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073464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769575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005186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9328364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13130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615531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3311166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6267673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083180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246252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0143659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907494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95444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223612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image" Target="../media/image16.jpg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theme" Target="../theme/theme14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248.xml"/><Relationship Id="rId21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5" Type="http://schemas.openxmlformats.org/officeDocument/2006/relationships/theme" Target="../theme/theme15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2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bin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32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981" r:id="rId23"/>
    <p:sldLayoutId id="2147483982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44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005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992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26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0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936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02/01/2026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63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30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10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02/01/2026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48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980" r:id="rId13"/>
    <p:sldLayoutId id="2147483822" r:id="rId14"/>
    <p:sldLayoutId id="21474838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92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6.png"/><Relationship Id="rId7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98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67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3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5.svg"/><Relationship Id="rId11" Type="http://schemas.openxmlformats.org/officeDocument/2006/relationships/image" Target="../media/image46.png"/><Relationship Id="rId5" Type="http://schemas.openxmlformats.org/officeDocument/2006/relationships/image" Target="../media/image74.png"/><Relationship Id="rId10" Type="http://schemas.openxmlformats.org/officeDocument/2006/relationships/image" Target="../media/image41.png"/><Relationship Id="rId4" Type="http://schemas.openxmlformats.org/officeDocument/2006/relationships/image" Target="../media/image73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5.svg"/><Relationship Id="rId11" Type="http://schemas.openxmlformats.org/officeDocument/2006/relationships/image" Target="../media/image46.png"/><Relationship Id="rId5" Type="http://schemas.openxmlformats.org/officeDocument/2006/relationships/image" Target="../media/image74.png"/><Relationship Id="rId10" Type="http://schemas.openxmlformats.org/officeDocument/2006/relationships/image" Target="../media/image41.png"/><Relationship Id="rId4" Type="http://schemas.openxmlformats.org/officeDocument/2006/relationships/image" Target="../media/image73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5.sv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41.png"/><Relationship Id="rId4" Type="http://schemas.openxmlformats.org/officeDocument/2006/relationships/image" Target="../media/image73.pn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5.sv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41.png"/><Relationship Id="rId4" Type="http://schemas.openxmlformats.org/officeDocument/2006/relationships/image" Target="../media/image73.png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6.png"/><Relationship Id="rId7" Type="http://schemas.openxmlformats.org/officeDocument/2006/relationships/image" Target="../media/image7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9.png"/><Relationship Id="rId7" Type="http://schemas.openxmlformats.org/officeDocument/2006/relationships/image" Target="../media/image7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6.png"/><Relationship Id="rId7" Type="http://schemas.openxmlformats.org/officeDocument/2006/relationships/image" Target="../media/image8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6.png"/><Relationship Id="rId7" Type="http://schemas.openxmlformats.org/officeDocument/2006/relationships/image" Target="../media/image8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9.png"/><Relationship Id="rId7" Type="http://schemas.openxmlformats.org/officeDocument/2006/relationships/image" Target="../media/image8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6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Relationship Id="rId9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26.gif"/><Relationship Id="rId10" Type="http://schemas.openxmlformats.org/officeDocument/2006/relationships/image" Target="../media/image69.png"/><Relationship Id="rId4" Type="http://schemas.openxmlformats.org/officeDocument/2006/relationships/image" Target="../media/image87.png"/><Relationship Id="rId9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8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9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90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90.svg"/><Relationship Id="rId4" Type="http://schemas.openxmlformats.org/officeDocument/2006/relationships/image" Target="../media/image39.png"/><Relationship Id="rId9" Type="http://schemas.openxmlformats.org/officeDocument/2006/relationships/image" Target="../media/image9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01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6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11" Type="http://schemas.openxmlformats.org/officeDocument/2006/relationships/image" Target="../media/image65.png"/><Relationship Id="rId5" Type="http://schemas.openxmlformats.org/officeDocument/2006/relationships/image" Target="../media/image100.png"/><Relationship Id="rId10" Type="http://schemas.openxmlformats.org/officeDocument/2006/relationships/image" Target="../media/image66.jpg"/><Relationship Id="rId4" Type="http://schemas.openxmlformats.org/officeDocument/2006/relationships/image" Target="../media/image7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3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41.png"/><Relationship Id="rId4" Type="http://schemas.openxmlformats.org/officeDocument/2006/relationships/image" Target="../media/image76.png"/><Relationship Id="rId9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gif"/><Relationship Id="rId5" Type="http://schemas.openxmlformats.org/officeDocument/2006/relationships/image" Target="../media/image104.png"/><Relationship Id="rId10" Type="http://schemas.openxmlformats.org/officeDocument/2006/relationships/image" Target="../media/image41.png"/><Relationship Id="rId4" Type="http://schemas.openxmlformats.org/officeDocument/2006/relationships/image" Target="../media/image103.png"/><Relationship Id="rId9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gif"/><Relationship Id="rId5" Type="http://schemas.openxmlformats.org/officeDocument/2006/relationships/image" Target="../media/image48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D11C382-5E2A-3B71-4DE3-343757EF7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F727F-D971-9D8B-0736-7457515DF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34248B6-1EF9-366D-4C5C-6B08649588A5}"/>
              </a:ext>
            </a:extLst>
          </p:cNvPr>
          <p:cNvSpPr txBox="1"/>
          <p:nvPr/>
        </p:nvSpPr>
        <p:spPr>
          <a:xfrm>
            <a:off x="1160923" y="1552577"/>
            <a:ext cx="7435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تعويض النشاط الاعتيادي الخاص بقراءة لوحة المقاطع بنشاط اعتيادي خاص بالإملاء ؛ </a:t>
            </a: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A9A622-18F5-5A9C-A0DD-02AD606FA871}"/>
              </a:ext>
            </a:extLst>
          </p:cNvPr>
          <p:cNvSpPr txBox="1"/>
          <p:nvPr/>
        </p:nvSpPr>
        <p:spPr>
          <a:xfrm>
            <a:off x="1160923" y="2190750"/>
            <a:ext cx="7121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يطلب من المتعلمين، في نهاية كل حصة، قراءة كلمات الصفحة المخصصة للحرف مع نقل هذه الكلمات على دفتر الواجبات المنزلية؛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E88AA2-D28B-9E03-59F8-61616354B5DF}"/>
              </a:ext>
            </a:extLst>
          </p:cNvPr>
          <p:cNvSpPr txBox="1"/>
          <p:nvPr/>
        </p:nvSpPr>
        <p:spPr>
          <a:xfrm>
            <a:off x="669480" y="3118324"/>
            <a:ext cx="803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سريعا بين الصفوف في بداية كل حصة لمراقبة إنجاز الواجب المنزلي (نقل الكلمات)</a:t>
            </a: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EDE4B6-8845-BCB8-02D5-7D134C5FB2EA}"/>
              </a:ext>
            </a:extLst>
          </p:cNvPr>
          <p:cNvSpPr txBox="1"/>
          <p:nvPr/>
        </p:nvSpPr>
        <p:spPr>
          <a:xfrm>
            <a:off x="721652" y="3735709"/>
            <a:ext cx="7561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يملي الأستاذ على المتعلمين في بداية كل حصة مقطعين وكلمتين من الكلمات التي نقلها المتعلمون كواجب منزلي في الحصة السابقة؛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1E31D7-F1FE-C0B3-4BFF-EEE99AF4B9F1}"/>
              </a:ext>
            </a:extLst>
          </p:cNvPr>
          <p:cNvSpPr txBox="1"/>
          <p:nvPr/>
        </p:nvSpPr>
        <p:spPr>
          <a:xfrm>
            <a:off x="847841" y="4698243"/>
            <a:ext cx="759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نشاط الإملاء في بداية كل حصة على الألواح ويتم التصحيح وتقديم التغذية الراجعة في حينه؛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73C35A-685D-403B-0B05-7F8FD1ADFD7E}"/>
              </a:ext>
            </a:extLst>
          </p:cNvPr>
          <p:cNvSpPr txBox="1"/>
          <p:nvPr/>
        </p:nvSpPr>
        <p:spPr>
          <a:xfrm>
            <a:off x="721652" y="5291445"/>
            <a:ext cx="7590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بالنسبة للوحة المقاطع فيتم الاستمرار في تعبئتها في نهاية كل حصة بالحرف الجديد ثم قراءتها قبل ختام الحصة كما ينصح</a:t>
            </a: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بتعويد المتعلمين على قراءة لوحة المقاطع في أي وقت متاح. 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BAB088-5AE2-A7E4-7758-AF9F0E9F6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68398" y="1676460"/>
            <a:ext cx="332151" cy="3297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77B17B-819D-09AB-4B3A-3FF816015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8376554" y="2481659"/>
            <a:ext cx="331200" cy="331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98A6A3-83E8-337E-CA24-6D48C318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8373476" y="3184823"/>
            <a:ext cx="331200" cy="3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0B9C99-364A-614D-4990-71DBCA581B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8382125" y="3845125"/>
            <a:ext cx="331200" cy="331200"/>
          </a:xfrm>
          <a:prstGeom prst="rect">
            <a:avLst/>
          </a:prstGeom>
        </p:spPr>
      </p:pic>
      <p:pic>
        <p:nvPicPr>
          <p:cNvPr id="25" name="Image 24" descr="Une image contenant Graphique, logo, Police, symbole&#10;&#10;Le contenu généré par l’IA peut être incorrect.">
            <a:extLst>
              <a:ext uri="{FF2B5EF4-FFF2-40B4-BE49-F238E27FC236}">
                <a16:creationId xmlns:a16="http://schemas.microsoft.com/office/drawing/2014/main" id="{033B1538-B5FD-1A02-8906-1D5BA84C1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5149" r="2812"/>
          <a:stretch/>
        </p:blipFill>
        <p:spPr>
          <a:xfrm>
            <a:off x="8375817" y="4771026"/>
            <a:ext cx="331200" cy="3312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9BA3DA-3B49-C93A-B28A-22DDE1EBA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554" y="5375744"/>
            <a:ext cx="331200" cy="331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41830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7600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35DF6A-F6FA-F4BC-C9B9-9921D0D43D5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F25FC957-80C6-629D-69A5-4739EEE6B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F92D73B8-0E8A-5A4B-2D24-34EE8511C3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30">
            <a:extLst>
              <a:ext uri="{FF2B5EF4-FFF2-40B4-BE49-F238E27FC236}">
                <a16:creationId xmlns:a16="http://schemas.microsoft.com/office/drawing/2014/main" id="{BC64B03B-E1C4-C253-0F02-BD37BC9A6D6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;p130">
            <a:extLst>
              <a:ext uri="{FF2B5EF4-FFF2-40B4-BE49-F238E27FC236}">
                <a16:creationId xmlns:a16="http://schemas.microsoft.com/office/drawing/2014/main" id="{2868F9A7-7104-7116-2FCB-14A3F69238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0">
            <a:extLst>
              <a:ext uri="{FF2B5EF4-FFF2-40B4-BE49-F238E27FC236}">
                <a16:creationId xmlns:a16="http://schemas.microsoft.com/office/drawing/2014/main" id="{DD9ECCD2-7F78-5FD8-E418-AC5D41BFB7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id="{0863C5DA-6F23-9447-C6C0-6E9DB42F0B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2;p130">
            <a:extLst>
              <a:ext uri="{FF2B5EF4-FFF2-40B4-BE49-F238E27FC236}">
                <a16:creationId xmlns:a16="http://schemas.microsoft.com/office/drawing/2014/main" id="{2B0E3CA8-989E-8FFA-D40A-FEBAD710FAF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3;p130">
            <a:extLst>
              <a:ext uri="{FF2B5EF4-FFF2-40B4-BE49-F238E27FC236}">
                <a16:creationId xmlns:a16="http://schemas.microsoft.com/office/drawing/2014/main" id="{D112CE59-6A71-F3DA-1747-CB45C033DB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4;p130">
            <a:extLst>
              <a:ext uri="{FF2B5EF4-FFF2-40B4-BE49-F238E27FC236}">
                <a16:creationId xmlns:a16="http://schemas.microsoft.com/office/drawing/2014/main" id="{43F4E601-52D0-17B3-6E83-33B99457A3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95;p130">
            <a:extLst>
              <a:ext uri="{FF2B5EF4-FFF2-40B4-BE49-F238E27FC236}">
                <a16:creationId xmlns:a16="http://schemas.microsoft.com/office/drawing/2014/main" id="{F398DCF1-B70C-456B-6645-475D709391A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3F0FCA-ACF5-ECB4-53D0-63386C4FD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2266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2E955B-2BE1-25F8-220E-212CF60FEECD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أُخْـتـي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098298-13D5-BCB8-F7C4-5510770A5BEB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08A8FA-0078-A467-6827-50B3500C1EA2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1E5B043-22B4-04C7-D170-EAE795608423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4980F6B-6888-C0F9-7D3C-4A20A3734330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4A91EF-FE2F-4421-9E88-DA0529048EBA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BDD718-30DB-A3C4-499E-A37D04EC90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FA333A7-1987-5F5B-8852-DCE6E1FA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B67470-65F6-CB6C-63F2-C43927F0FD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9B5ACB-BE6C-1FFA-24AC-15047DA425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EBC8A8B-8A5E-A65E-7C24-1DC8647425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B323355-1159-3CDC-2633-0D17321467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AA12C7-D98A-B633-BC81-2DE4BF60A7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EDF2AE-8305-DECF-E45F-961E218D52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2462F8-B349-CCED-8CEA-46F0F0A461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8421286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764C-9461-A90A-8DE5-E5C592A5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0A213CD-933E-93BA-7A9E-8C502A9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3" y="909028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53BA884-CA15-D81E-EA6A-BC07A3A7F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E0B2F6D-BBF0-2A18-EC31-46E3E00A1654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تعرف واستثمار الأساليب والأفعال الكلامية: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dirty="0">
                <a:cs typeface="Microsoft Uighur" panose="02000000000000000000" pitchFamily="2" charset="-78"/>
              </a:rPr>
              <a:t>أساليب التحية والتعارف(أتحدث عما أفعله مع أفراد أسرتي) </a:t>
            </a:r>
            <a:r>
              <a:rPr lang="ar-MA" sz="2800" b="1" dirty="0">
                <a:cs typeface="Microsoft Uighur" panose="02000000000000000000" pitchFamily="2" charset="-78"/>
                <a:sym typeface="Arial"/>
              </a:rPr>
              <a:t>–حصة التشخيص.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BCDB30-6136-0550-8A9F-7B03C97DBD0D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1712499-3D1C-490F-747A-2EB35D051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77262F9-1790-806A-A0FD-90A649A186B4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CD70504F-DEFB-B31A-8A94-0D1452CD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833217" y="1629028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الحصص السابقة تعلمنا كيف نتحدث عما نحب أن نفعله مع أفراد أسرتنا. ماذا تحب ندى أن تفعل؟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04A708-1866-7305-1BFD-84B16BD599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B9549C-1F8E-3668-1397-E713C8D555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00829D-478F-3193-D289-E9CD7F12C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19116B-2326-C29B-62EC-0048646A29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2A8055-27A0-C91E-2BC4-0980CA4C30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163C91E-FB79-1B82-B77F-A8C8D0E1133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5DAA3E-313C-7E87-AF47-F0D36B7CB7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78DF9D-BC2D-1E81-A53D-928F33A41E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B3E6DF-EC84-ED65-7960-AE514A5DDA2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C031415-D41D-E641-B709-8B4DA9BDAF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CDD4F7-3178-3F29-57C0-20A495069A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2828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1298" y="796451"/>
            <a:ext cx="7469991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  <a:buSzPts val="18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اليوم ستقومون بتشخيص الحوار. أنصتوا جيدا.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يسمع الأستاذ الحوار</a:t>
            </a:r>
          </a:p>
        </p:txBody>
      </p:sp>
      <p:pic>
        <p:nvPicPr>
          <p:cNvPr id="20" name="Espace réservé pour une image  19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B1BE0-3A04-859E-79CC-4C201A39E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CCA360-CA2F-DD55-8CE5-E13F23BA14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E399F3-B11B-265E-B871-3D2C9D63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17A2DA-E01D-8969-33A8-FB8299FA67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2E6A94-5ACD-B6DA-C040-5F24F9604C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FFFB8D-1688-A99D-A913-2834A6F1EE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4F68D-3976-2F01-97C7-F4BBB0C2EC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D9D7B2-745D-5B27-5EB2-EA53B84A0C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1A6531-60AE-0866-EB31-B72676A689B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id="{67A9B5F8-A565-238C-4D92-7A042A860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320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2D97-0399-F233-9271-EF6F86F3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D715EE3-2A1F-63D6-E677-A7436E6B026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65F475F-E2F0-5676-11DC-9ABA1E2748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8C1D6F11-4BA1-AA54-EF41-A54B6CE2E37D}"/>
              </a:ext>
            </a:extLst>
          </p:cNvPr>
          <p:cNvSpPr txBox="1"/>
          <p:nvPr/>
        </p:nvSpPr>
        <p:spPr>
          <a:xfrm>
            <a:off x="557187" y="845592"/>
            <a:ext cx="6974356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إذا أردنا أن نسأل فتاة عما تحب أن تفعله مع أسرتها، ماذا  نقول؟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48B0E047-04E4-AF32-DDDE-53EA549C75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DF30D8-90FD-286F-893B-D8F55653C5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C0A623-A17A-F54D-4878-D83935DA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B17E93-F022-CB71-CE20-59EA121D27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F67B45-7438-A353-FA44-1A2CE4CD04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0F4C98-BA07-278E-F6BE-751E98B870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BA127E-2BB6-CFDC-9EAB-FA5C6F05C3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437A71-BDD9-5752-7160-CFC77AA453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1BD15E-FE11-0802-D18B-09830BA2C4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50BC2B-EB0D-6262-A281-7260C5DCDA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51837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07344-85C4-CAA4-D5A6-0976BA84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19E41D0-9A09-E774-8953-3EF7DC5C2B0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7F9F56-9CA4-F885-B44B-8017FB1A86C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E7F0271B-A2D6-E70F-4CF7-66736DD581F2}"/>
              </a:ext>
            </a:extLst>
          </p:cNvPr>
          <p:cNvSpPr txBox="1"/>
          <p:nvPr/>
        </p:nvSpPr>
        <p:spPr>
          <a:xfrm>
            <a:off x="506197" y="842261"/>
            <a:ext cx="6974356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أحسنتم، ماذا تُحبّينَ أن تفعلي مع أسرتِكِ؟ رددوا. ردد أنت. 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E6E33755-A72B-FE6D-F469-918A14021D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76B2F0-A298-B6F2-6022-D58D8228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D4139E-3EAC-81AA-B100-BBCF91FB8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A86371-1E2A-E93B-C062-84AE39759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A14EBB-AD9B-AB42-95B6-56EFDC4912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C8BC60-9509-B2C3-CD11-CE9BAC3D43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86D9C-1239-1804-9D90-095592EC9B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6D6EB-DF53-1C2E-6094-F85EAE452A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01C057-8E28-EB75-42EE-6C8E89F326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08D7C3-AFEB-3BB0-606D-796A4144548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08239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36F7D-B548-1A41-A988-C9993347C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4FF987E-0F70-626F-B5CA-E90AE6B3A08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0A07D1-FA28-6630-A2AF-01AB6F48EF2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0AAA4A38-DFEE-423A-AED8-2C7122733851}"/>
              </a:ext>
            </a:extLst>
          </p:cNvPr>
          <p:cNvSpPr txBox="1"/>
          <p:nvPr/>
        </p:nvSpPr>
        <p:spPr>
          <a:xfrm>
            <a:off x="531063" y="857606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ماذا تحب ندى أن تفعل مع أسرتها؟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48EA3D38-93D4-D9A2-6AB7-739DD0DD64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E4184D-41F2-6996-3CD2-BEE3203B52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6F8310-339C-5E5E-BB4B-C2E965C2D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F18820-0395-BE03-B1EF-98640722D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A9F7B9-C2A4-9488-AB31-56DA9B1F15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EBB2C7-0B97-99F3-6BC9-EE508420CB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F6AD5-C61D-3BD9-5BCB-85CAD7AA32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8C27C-2870-91E7-0ED7-F14CF1593A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AC768B-A1B7-082D-B827-C3FBD71856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7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7C0225A1-542A-BEF8-B9F3-8105DE157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761" y="2360061"/>
            <a:ext cx="2940478" cy="282026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39679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DCE2-6624-A321-9B2A-969CA344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5CD491A-DAA3-4B21-853C-10D39EFDBD8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88BA3C-D32B-2F16-8F79-FE091B48054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E2DE9D79-79C4-1592-CA35-50EA25D50197}"/>
              </a:ext>
            </a:extLst>
          </p:cNvPr>
          <p:cNvSpPr txBox="1"/>
          <p:nvPr/>
        </p:nvSpPr>
        <p:spPr>
          <a:xfrm>
            <a:off x="531063" y="867654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أحسنتم، تحبُّ أن تلعب مع أخيها الصغير. رددوا: أحب أن ألعبَ مع أخي الصغير.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9134A0BD-79ED-8EE0-7A60-4BE14DF095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9B0E80-2B40-BFE2-A661-2D0BCEA0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4DCC66-542C-5C87-CF8A-68A863ECE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10033B-A715-63FE-4C74-614A7D55CC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D13258-07AB-8423-F395-3601BD2B78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2D4E02-E952-2382-08A7-5AE87A04D4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A2FA2-95B0-8B77-EC00-842742A679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E8CE2-2B20-DE67-B0AF-987FA3E385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4E9A63-A228-7547-922B-39D9C83E79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16B5CFAB-41AA-FCF7-D153-ECDB6432E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761" y="2360061"/>
            <a:ext cx="2940478" cy="282026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65761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81C4961F-9E4B-0F6C-AD4E-410AFEA429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B8671-4792-9E8D-B8F8-7C22A9283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D1CF99-0250-3526-41C7-2BE4BF1BE30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AE3E9D-2640-1BD6-D729-44926711BFC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D8FE8FE-D066-9705-B3E6-825BD14694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7723FCD2-B2A7-C4F2-D600-CF9423869662}"/>
              </a:ext>
            </a:extLst>
          </p:cNvPr>
          <p:cNvSpPr txBox="1"/>
          <p:nvPr/>
        </p:nvSpPr>
        <p:spPr>
          <a:xfrm>
            <a:off x="531063" y="841836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إذا أردنا أن نسأل ولدا عما يحب أن يفعله مع أسرته، ماذا  نقول؟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DC14E15-AD9C-362C-6839-D1569CD167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DF86FDC-22E0-DC94-4884-76D5DD763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F033807-5758-0494-3EFF-50449EA418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029BA85-8E65-0509-7947-15F481CBFA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3A6E744-CB8E-EB0D-1616-BAD94D9C63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3D4378-DAFB-EC5D-5EBE-B3F7EA06F08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5A94F7-7791-4E88-BE98-55A4112B766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6582C3-D5DF-4537-50ED-F9F544A40D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1A0A1D-E982-50D0-C592-40DD4135B08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67774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B042-DD7F-2FC5-5F02-C9BB48E01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786840-6110-1958-385A-179BE3210A12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AB019D-98B1-D64A-1444-FC3C42E0294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81FB6BD9-3CCC-56B9-D75E-61680DCB6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0617364C-9D22-8CE2-E884-906353B1C518}"/>
              </a:ext>
            </a:extLst>
          </p:cNvPr>
          <p:cNvSpPr txBox="1"/>
          <p:nvPr/>
        </p:nvSpPr>
        <p:spPr>
          <a:xfrm>
            <a:off x="531063" y="841836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أحسنتم، ماذا تحبُّ أن تفعلَ مع أسرتِكَ؟ رددوا. ردد أنت.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17AB402-547D-D497-BDB4-FCFE07C826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03FE56-9FE4-8900-DF7B-74A4F99DB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BBE7D70-6B9E-AF76-613C-B3AA53119C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50379E0-9739-308F-A61B-B7E535FA94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5396369-283D-4C6A-CD3E-94F22ACCFB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D37C36-EA98-1163-68DA-06F52E08CAB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AB30E3-3998-735D-4E27-8FF4966EEE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369F91-0E57-0D47-8FA0-D4989D3D19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F243A5-F452-9C4B-8C0D-7E900E834EE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36610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15C60-C174-F423-FEB8-1CBF811C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52304F-97C4-26BF-1E3C-AE9322FA4DA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DC62C2-601D-CE86-B079-00B838446A2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F159F539-E05D-7AED-6772-DA3EBA270029}"/>
              </a:ext>
            </a:extLst>
          </p:cNvPr>
          <p:cNvSpPr txBox="1"/>
          <p:nvPr/>
        </p:nvSpPr>
        <p:spPr>
          <a:xfrm>
            <a:off x="531063" y="867654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بماذا أجاب مجد عندما سألته ندى عما يحب أن يفعله مع أسرته.</a:t>
            </a:r>
          </a:p>
        </p:txBody>
      </p:sp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1182F926-CF41-2D22-5237-82BBFA4E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483C5E-50DB-22D2-9191-344E029D52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47427B-0B7C-C920-0470-0747FA52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88FFBB-52D7-B20C-4F81-10F368AEA5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EC3CE7-D175-92A2-5E96-89BDAEADB0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1E6A92-754B-BAD9-8F53-49ACBBD1CA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6C20FD-62D7-6C99-607F-4449A88ED8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23007C-3312-FE47-B026-794FBC284D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8761A0-D0F7-1954-5444-AD8BE6B512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2E3DD9-C006-6DD7-3E38-444954BDE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4" y="2297833"/>
            <a:ext cx="3050065" cy="2878677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43628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03E0-0306-5481-E53E-83208F99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850C435-8E91-CD4E-2127-512BC713EEC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D0B9B2-265C-6061-4334-7799185128A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37A98880-442E-8D55-C517-BC5B9AC3DEA4}"/>
              </a:ext>
            </a:extLst>
          </p:cNvPr>
          <p:cNvSpPr txBox="1"/>
          <p:nvPr/>
        </p:nvSpPr>
        <p:spPr>
          <a:xfrm>
            <a:off x="531063" y="841836"/>
            <a:ext cx="697435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أحسنتم، أحب أن أساعد أمي وأبي. رددوا. ردد أنت.</a:t>
            </a:r>
          </a:p>
        </p:txBody>
      </p:sp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5FAD6D81-63A1-8A71-C544-A656F49E23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70D8FF8E-BE56-1B29-9FB3-EADB88A29A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1FDF06CC-4F19-D296-7AAF-3226E92DA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CFB6A57B-1654-6810-73B5-81A816B751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5E764378-D3C6-F435-D638-13A555DC33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3C5022A1-68E8-9A6E-0ED5-60A7DA1B45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29EBDD7-B0CB-6E53-EF3C-D797C972EEC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86036A-BED7-4247-8D02-67598BFEA0E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60B926-0B1A-EC2E-CBE1-D00DDB7D28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2CD214-72F5-2662-B661-7D96349CC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4" y="2297833"/>
            <a:ext cx="3050065" cy="2878677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7838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B5D02-9E59-5B05-189D-3ED9D6CE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12A456C-4C30-FA2E-00B4-05B99486EEE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7EBC70-A4FC-A6B0-CA94-5905B4EA857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69168E02-B975-0C50-2C63-0F92BDB664AD}"/>
              </a:ext>
            </a:extLst>
          </p:cNvPr>
          <p:cNvSpPr txBox="1"/>
          <p:nvPr/>
        </p:nvSpPr>
        <p:spPr>
          <a:xfrm>
            <a:off x="1533831" y="841836"/>
            <a:ext cx="5971587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وأنتم، ماذا تحبون أ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 تفعلوا مع أسركم؟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663124E2-3FAA-9722-758A-025B589A23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8E81610-AC56-CC88-83F1-99DF4AED77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F4ABA4D0-D5B3-51C0-73C3-E44534174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D333A264-F025-C5D9-5D76-02279F712E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941B41E4-B93C-A6D3-4292-7793DF4B1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54F8E815-E150-B5F6-2358-0FD54E5E1A3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08F64A-5988-CF20-BDDD-1C2F13CA43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B2ADB22-CC56-580D-977D-02B8B6774D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E9B42E-52C4-03EA-965D-EBBE2A13E6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3D83F4-666D-63D4-7A12-EF87A830F7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003781" y="2132816"/>
            <a:ext cx="3220451" cy="32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72056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ECAD3-2609-9FF6-90E5-A68EE8D6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2BED8E-3DA1-ACD4-699B-FA9B7238DF3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BB9AE-7060-5B3B-6757-ACBC795D1A3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9ECB1559-41B4-8E9A-718C-193F2851A7A8}"/>
              </a:ext>
            </a:extLst>
          </p:cNvPr>
          <p:cNvSpPr txBox="1"/>
          <p:nvPr/>
        </p:nvSpPr>
        <p:spPr>
          <a:xfrm>
            <a:off x="559837" y="717509"/>
            <a:ext cx="694558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في ثنائيات. ستمرون إلى السبورة  لتشخيص الحوار. انتبهوا كل واحد منكم يتحدث عما يحب أن يفعله هو مع أفراد أسرته.  </a:t>
            </a:r>
          </a:p>
        </p:txBody>
      </p:sp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FD590F4-4313-F226-77FF-740262E3B6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427F16-D0A8-66C8-07A5-5E98728874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69EE45-1BDC-66CF-AF01-E0FA02756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F9E464-0A05-AD08-4420-F43126CB4E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A68D03-A6F3-82F4-C2D8-C3E414927A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389B49-B73D-F234-4F92-C8363EBA26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355841-1E7E-82ED-270A-590B93371D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E3CF4F-DDE3-879A-90CE-122D68F067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5D8E0-8CBF-52BF-E045-5C1011F59D8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343278-B369-DD78-D598-DC59F5625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6" y="2831185"/>
            <a:ext cx="2192729" cy="206951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4585AE6-D88C-F70B-05F6-9118583E6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775" y="2814400"/>
            <a:ext cx="2192729" cy="2103087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730D83-9709-8237-D1C0-D0EA3900C98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5987032" y="2611393"/>
            <a:ext cx="2493599" cy="2496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111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78968" y="756000"/>
            <a:ext cx="726107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وقت النجمة الآن. الفائز بنجمة الاستماع هو (هي) ............. صفقوا له (لها).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9BBA95F-1716-D850-D239-E7C29F744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EF8A51-3823-4482-B71B-5FC329EA9B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032DC9-C903-8EA1-F5A0-3E603C4EC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E02337-E075-C264-D802-24E194A63B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DC55DA-059E-DD33-A13E-C0515AA5D05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2AAC3B-D2AB-FC00-FEB1-6BC9E1706E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0120B-1FD6-89F1-5125-80094CEE50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D4F182-6782-2306-E463-6FA972DED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4FB49-B10E-EE71-7D9B-BF364D23D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102573-B556-44A7-FB08-5A51670A7D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12047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ea typeface="Arial"/>
                <a:cs typeface="Microsoft Uighur" panose="02000000000000000000" pitchFamily="2" charset="-78"/>
                <a:sym typeface="Arial"/>
              </a:rPr>
              <a:t>قفوا، سننشد.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3235D9-9F1A-1FFD-3891-4F6237DF39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406D58-0B03-DFDB-04B1-8E2AAE19E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57753B-F802-3CD9-3855-96C1919FEF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0D5218-6317-E724-1549-2F2D607735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81184-C5B6-99A2-09C2-2037F429A8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7DD9AA-ED10-277F-03F0-CE942A1B9C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8C729-3B27-E52B-A8DF-8489D107C4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79C03-747B-4817-5370-5BDD014F13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52F7AA-43B4-C0C2-1C57-37A4C57991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2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id="{E08F3936-36C7-6395-4A49-C17F9F65E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0966" y="1875737"/>
            <a:ext cx="6994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AED4-E1A6-F9F9-87DD-865ADAF2B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3B25953-5250-B508-8202-8FBB9912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891605"/>
            <a:ext cx="7886700" cy="720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ar-MA" sz="4000" kern="1200" dirty="0">
                <a:latin typeface="Arial" panose="020B0604020202020204" pitchFamily="34" charset="0"/>
                <a:cs typeface="Microsoft Uighur" panose="02000000000000000000" pitchFamily="2" charset="-78"/>
              </a:rPr>
              <a:t>قراءة/ كتابة</a:t>
            </a:r>
            <a:endParaRPr lang="ar-MA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51DFA96-BBA6-B02A-4F5E-34F7C822C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E9A6D8D-21FB-4328-7E30-AD698E51F7E5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تعرف حرف التاء وتمييزه وقراءته مع التنوين.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رسم الحرف مع التنوين ونقل كلمات.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CA942A8-6760-C2B6-7C6C-2F9506AEE64F}"/>
              </a:ext>
            </a:extLst>
          </p:cNvPr>
          <p:cNvSpPr txBox="1"/>
          <p:nvPr/>
        </p:nvSpPr>
        <p:spPr>
          <a:xfrm>
            <a:off x="5543847" y="1777877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6CD9604-681A-C973-83E9-52E49D80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7449821F-2B5B-D240-22D7-6B3836C09F72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5EB8C319-F9E2-FFB5-94FB-6D76DA1DD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858957" y="1670743"/>
            <a:ext cx="731284" cy="7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8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اليوم سنتعلم أيضا كيف نقرأ ونكتب حرف ال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تاء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مع التنوين.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8C8E1C-DD54-AA4B-0F88-7D5BCC7600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2" name="Google Shape;2404;p107">
            <a:extLst>
              <a:ext uri="{FF2B5EF4-FFF2-40B4-BE49-F238E27FC236}">
                <a16:creationId xmlns:a16="http://schemas.microsoft.com/office/drawing/2014/main" id="{6AE28012-2032-315C-833D-63D21C80CE1E}"/>
              </a:ext>
            </a:extLst>
          </p:cNvPr>
          <p:cNvSpPr/>
          <p:nvPr/>
        </p:nvSpPr>
        <p:spPr>
          <a:xfrm>
            <a:off x="3155991" y="2202025"/>
            <a:ext cx="2832018" cy="3181739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wordArtVert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9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</a:t>
            </a:r>
            <a:endParaRPr sz="239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D11C44-DBDC-C32C-4B50-3D117BDD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845318-C0C2-5702-A9AD-808D97D74F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2B8926-5172-F8CB-B0C1-76C8E6592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6C79D6-463F-0FFB-C0B1-6EC300EA4F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51792D-BA17-5A90-9DCB-3C125017C7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DF6551-2162-AB57-F05C-59FC809031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78057F-7F6D-D4C8-6C40-C8446EAF5F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233DC1-CE1C-1D0B-5C35-81BB82797A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0959703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Autofit/>
          </a:bodyPr>
          <a:lstStyle/>
          <a:p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endParaRPr lang="fr-M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حرف العين مع الحركات القصيرة والطويلة</a:t>
            </a:r>
            <a:endParaRPr lang="tzm-Arab-M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خط : رسم الحرف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 الحركات القصيرة والطويلة</a:t>
            </a:r>
            <a:endParaRPr lang="tzm-Arab-M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دمج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896000" y="390422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حرف العين مع التنوين</a:t>
            </a:r>
            <a:endParaRPr lang="tzm-Arab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خط : رسم الحرف مع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التنوين</a:t>
            </a:r>
            <a:endParaRPr lang="tzm-Arab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:أراجع ما تعلمته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حرف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التاء مع الحركات القصيرة والطويلة</a:t>
            </a:r>
            <a:endParaRPr lang="tzm-Arab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tzm-Arab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خط : رسم الحرف مع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الحركات القصيرة والطويلة</a:t>
            </a:r>
            <a:endParaRPr lang="tzm-Arab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حرف التاء مع التنوين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رسم الحرف مع التنوين – نقل كلمات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FE3F-94E7-1C63-DD6C-F33FE06D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CD596269-2610-4AF3-2826-622A58F447AC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 مع الإشارة بحركات اليد.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E976D67-8A02-D0D3-8BD3-557229C6763F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910776B-4E07-5321-C977-A2987D3C0EFB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31D8118-EFCB-1CDF-95E2-D407F0884FE8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B106C0D-5D41-F6BD-B8CE-FCC9C6E82B15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18A405D-68B1-1D43-0EDE-863B4FCC9E9E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3DB33FE-A1F1-59F7-B10F-4CA635C23663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9BE5328-12E6-6DB0-10E2-A0B822C375C0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تاً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5427AC9-8BE5-6D78-4D79-B98DB9E08296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CF4246B-0AB1-F45A-E2BC-C430B8F5E45F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F52D235-80BD-F226-FF77-6AAABBFA0BCC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A98E4FE-17D0-E661-89B6-C3DDC4BDCC25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8A782B4C-6B39-6058-E9E3-1BFD801D607A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EF6F3E3E-2B41-1F91-3A28-3B69424DA125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A17B0153-595A-78F5-4DBA-B8B3E457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ABA21233-48BB-67A7-0896-9C6EC168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EFE5FC91-84D6-593E-542F-6BE4A1765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D3030DE8-2CC2-AC8B-6D33-AB5119308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7370F61F-EF15-2055-85DC-79CFC77EFC87}"/>
              </a:ext>
            </a:extLst>
          </p:cNvPr>
          <p:cNvGrpSpPr/>
          <p:nvPr/>
        </p:nvGrpSpPr>
        <p:grpSpPr>
          <a:xfrm>
            <a:off x="2627134" y="3478340"/>
            <a:ext cx="209518" cy="141772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16BBE98E-37CC-A114-CA40-171781B0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D58E2341-E42B-EDA8-7086-F616FF6D1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5827BD5-E06E-3944-94CC-CA8E47E745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8D7B92-B15B-D9B3-92AD-1C280283C3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7E3FAE-A46C-16EB-38C9-A6B84F4D8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1E31DB-8976-0BE7-9D4B-F12FFA8C1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E41ED-B713-E94D-A65F-354B090F7F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261C5-2A3B-18D8-1BB1-4CE27EE134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88EEE6-12C0-C63C-FAC5-D4DE4EBC7BC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D757F4-4F1D-56FB-B947-1E16A593CA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3" name="Espace réservé pour une image  4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5A683B-5BC3-072E-EA92-D1241CD328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269666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300B3-208D-B9F4-FD13-AFBE4D29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76F36CBC-666C-3961-A246-1201D15A28E9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 مع الإشارة بحركات اليد.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D82CD5-B19A-CB55-0741-575005D0E382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4C2A487-8EC9-DE01-248F-9C8296FF0FF1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3ADB406-9F5C-A1D1-3B1E-E4DCD7AF3650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FEE5AD74-FCD5-F9B9-2F00-9D41BFF3F467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ةٍ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5FA1049-75D8-D604-B141-14465E45447D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ـة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2527339-1B7C-920D-A06B-423952FB7F76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DD585A8-C21D-321E-8378-C9A143BE745F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ـةً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720595B-0832-BE50-40F7-0640983FD2BB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FFDE56AA-0F13-478B-0656-92192B13B169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72AF9455-409F-CA44-79DA-25486CDDD597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6F318523-C9EE-2A28-7AD8-E38842F046B0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B64DD7B2-1FF6-54DD-8646-067A69CFD231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87698D2-D59F-C64B-F51D-65C008EE85A4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4F8F1-6FDA-F55C-B4E5-C59BDFB1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C8548D86-2A10-3CB6-421E-15B2EF994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5A7D21A0-E1EC-3B40-BA1D-0CA13D21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6E1C41C-B45F-72E6-DC98-4463CC23E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8A566FE1-6707-A4AC-8B6B-AC9A67363670}"/>
              </a:ext>
            </a:extLst>
          </p:cNvPr>
          <p:cNvGrpSpPr/>
          <p:nvPr/>
        </p:nvGrpSpPr>
        <p:grpSpPr>
          <a:xfrm>
            <a:off x="2556220" y="3478340"/>
            <a:ext cx="236142" cy="109996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4C798DD3-7795-ACC7-CA40-901CBB5E4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87258C85-18C7-F3A0-4449-D8B323DEE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AB55B2D-AC18-AE0E-45EB-3555AF439D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80FAE0-136E-8973-4573-AC17D0FE91A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160F67-99FF-AA03-C771-0D11444AA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F4D2CA-BF4E-E5B3-DFB7-DC2E3B478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083FAD-E764-0684-3E0C-45C0B94418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41003D-00E5-D6FE-71BB-96C9EDB1D5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CA5DE-749A-DAC7-FAB8-4FF4120C09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53C257-28D0-DC4A-5E4E-A3018CF511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3" name="Espace réservé pour une image  4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B23ACA3-D09F-7424-3810-401983A6C3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17967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B57E7-C2E0-A688-F530-36205A0F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0451B032-1CE7-496F-A147-41493CCF7F44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من يقرأ؟ سأعين 3 منكم للقراءة وأنتم ترددون معهم. مع الإشارة بحركات اليد.</a:t>
            </a:r>
            <a:endParaRPr lang="a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E80150-81E4-491E-16D5-47D6AFFCE445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51C9174-DC34-94D8-ECDA-741F2568ACDB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9E3BEFB-6DE2-D8B1-1F00-2BAF91B06CD1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E3D2363-D3D4-60DC-55EC-537F67DCFF95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1ABC9CF-40C7-65A3-83E1-9516EAF41ED1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5926250-FAA1-3652-0316-1E69546224B9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01FB0C14-D9BA-6DE4-0F26-3AAC6516C455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تاً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FC8BC09C-EF26-BA8D-E94C-064F3BF203AD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A98CDB03-BADB-A584-321E-290F865233E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BE151D8-9266-EB0A-8DAE-66576D39EA96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5C5CD7AC-D79C-B8B0-AF72-A6BF1D70C215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DB400A0F-0BEC-737E-CA17-37C2510FBD88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3C3E3671-D9FE-2922-E80B-7AA7079ED512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D9335FF-2ECC-27D0-A003-7F019F3C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DCB5E953-373B-D5A7-F1D5-5C8DF527B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9D97DCB-E85F-299B-A93E-62E9FEEA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5FBDE8A2-5FB0-D9D6-FDBA-A247DB46E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7C8109A9-2B52-6461-F1CF-FAAA48485852}"/>
              </a:ext>
            </a:extLst>
          </p:cNvPr>
          <p:cNvGrpSpPr/>
          <p:nvPr/>
        </p:nvGrpSpPr>
        <p:grpSpPr>
          <a:xfrm>
            <a:off x="2627134" y="3490976"/>
            <a:ext cx="209518" cy="138606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8D83729D-DEB9-0FFA-DC32-2CB356DA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C75C1D66-7143-34A7-7663-176A04FE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0D30341C-DCEA-CCA3-E1DC-5FE08310F4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90365AD-FAFB-FD32-DF14-2B18FA9617D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532874-2258-71AD-DD4B-8AD5327A8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F19CF55-C19E-CAE6-3A46-01DE76552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BF9D407-13DB-C39F-4945-89F04D84FE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2306B3-E332-3F8D-FC10-54BDF75DA8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A1F122-4C19-145A-3E9A-BF07B1403C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8E19C-DA47-7700-2822-AAA3F0CA85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EA94527-8E7A-6B2B-3588-0C24C2A2DC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172186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D8C98-DCCF-CFA0-D55F-F518F5786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DCCFA9E5-770B-B4FD-440B-D50017CB7150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من يقرأ؟ سأعين 3 منكم للقراءة وأنتم ترددون معهم. مع الإشارة بحركات اليد.</a:t>
            </a:r>
            <a:endParaRPr lang="a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93E222-28CC-BF72-228C-3B17FF87201C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C188730-9D69-A1D2-1513-23563CEE5DAF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533C99D-E986-5603-6361-970042E15845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6F3478A-312C-0138-295D-1F058E4DF09C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ةٍ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D1F7583D-C1A5-8D74-D123-059CF86BDCC1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ـة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4B919DB0-4119-5EED-381F-4158F0AA3C60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3830E15C-F3A3-2B6B-8300-093AAB6CBD39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ـةً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5D4EAA9-FCF4-8079-15CF-2275D1372B36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C5B4F6B5-94BE-B8E6-5BE6-AC99E8AAD5E1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2A04D21E-8142-CFE3-1BAC-D72BBFBCB63D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BAE379AD-036F-7154-0E0A-7E9A23979F57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9561105-583A-689F-329D-7B5AEC0F7FD0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8D4FFDC-D766-E814-BC3E-6FB0F30D96AE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A4373103-377B-EE2A-6204-B4EDB872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706444E9-DEC3-7779-C870-E857C95E1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B2804C94-3CB9-9B7A-1037-E95DA055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EDCF4553-015D-32B9-23FC-E15D08AB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A60A1B23-811D-77D2-5E82-A0679FC277FB}"/>
              </a:ext>
            </a:extLst>
          </p:cNvPr>
          <p:cNvGrpSpPr/>
          <p:nvPr/>
        </p:nvGrpSpPr>
        <p:grpSpPr>
          <a:xfrm>
            <a:off x="2571536" y="3426327"/>
            <a:ext cx="201160" cy="138606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4F65C826-F601-96B9-512A-89F2B6212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F46C4C4D-15CD-1923-F55E-111136CBE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572B864-AC09-4736-3A3A-5D920386C4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9AA7E7-7A00-262D-0CB8-F3D3184261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C3FE4B0-1712-C96A-DEB7-86D1F86B7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E99AC7F-5795-EAC8-DF2E-4907E294159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F071C69-0C17-EB99-ABAB-EECE4810F9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17D300-B803-70DD-07F0-04ED3A64D7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7218D7-7803-16E4-4A75-45ACFB5E51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3712AB-BC02-4209-E7A9-05FDBEC956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3B6FB2E-74A4-F687-C126-C3B6D65375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057853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8795-F23D-7D75-0A9E-C4F5E2B9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E11AB355-BE49-8512-A9E1-5A994CC1148C}"/>
              </a:ext>
            </a:extLst>
          </p:cNvPr>
          <p:cNvSpPr txBox="1"/>
          <p:nvPr/>
        </p:nvSpPr>
        <p:spPr>
          <a:xfrm>
            <a:off x="-190058" y="867654"/>
            <a:ext cx="77641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أنا أقرأ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9" name="Espace réservé pour une image  3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54417F-2FC3-81C1-39D3-B038AFC8E4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506C801-A46D-35FD-EC8F-D388B7B7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3AF89C-508A-E537-B74A-C5E5443314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32CC45-4283-DFE9-005A-F003280B4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64F41E-8677-5531-A1BD-BD086750FE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C6585A-CC01-97EA-949F-373535B550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AB4E21-24D0-7BED-98FA-66756ADB4C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2D274-5155-A849-9C91-2443AA48EC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E7EEB-6E81-E844-224B-41C24582F3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 descr="Une image contenant capture d’écran, nombre, ligne, Police&#10;&#10;Le contenu généré par l’IA peut être incorrect.">
            <a:extLst>
              <a:ext uri="{FF2B5EF4-FFF2-40B4-BE49-F238E27FC236}">
                <a16:creationId xmlns:a16="http://schemas.microsoft.com/office/drawing/2014/main" id="{95353E5F-771A-4038-D16D-A28760EF3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33" y="2831690"/>
            <a:ext cx="7599533" cy="1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1739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4183-0B4A-CD14-9A6F-B7820CC93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894A8EE-166F-D6AA-972E-C58EC8B010F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88120C-13BE-8807-2D37-590ED8BD770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339DDBB-896D-B508-1E02-750EE40B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74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بالفئة د)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33CDB8F3-67BD-7697-3FA8-70F29A92D6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3CE702-2EA2-A19A-F275-B6185BA0C3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E4E696-4CFD-F44F-50FD-AE8ED52AEE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3F233B-E116-0874-C44A-B0829D724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8E9717-853D-AF27-DA23-5A4C92CA88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701A6F-CEB0-287A-CBF1-4602FD7658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90190-2160-5F99-99FD-EF7857B255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404C0-FC3E-C17D-7ABF-5799165B46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8349A2-0FE2-7E7D-C646-9256FBE358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7" descr="Une image contenant capture d’écran, nombre, ligne, Police&#10;&#10;Le contenu généré par l’IA peut être incorrect.">
            <a:extLst>
              <a:ext uri="{FF2B5EF4-FFF2-40B4-BE49-F238E27FC236}">
                <a16:creationId xmlns:a16="http://schemas.microsoft.com/office/drawing/2014/main" id="{4074790B-88B0-F461-757F-8DF88C8C5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33" y="4265466"/>
            <a:ext cx="7599533" cy="1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569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F14F-154E-5E8B-1C60-E4318EA8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9E090DD-CD09-841C-367A-72FEFDE32ED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FAD2F3-5D50-9953-5315-2DEC547195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78E75906-5F9B-840A-9F17-36831129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2973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رأ.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821B990-4C95-BDA7-2843-67E82E731283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بِنْــ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ـتاً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C6C9FE6-F3AF-4D94-E7B4-9CE01BB47FB5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زَ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را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فَـ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ــةٍ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9D11712-0BA3-D007-BC0B-0378F80C3198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نَــ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ــعا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مَـ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ــةً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A1CA175-F197-8338-52A8-4DC08BEAA697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بِنْتاً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914EB28-21FE-55EE-50CF-73D6A8DAA664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زَرافَةٍ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25178D1-7D6B-9447-8D85-D2D635F609D6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نَعامَةَ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B5302F3A-E50A-1871-E3B0-F86ABE2D9CF9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id="{FF4E4C57-30FC-B932-9829-643F66C9CB90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A9F2BD2F-8258-A72F-6F37-189470683A86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8B742BCC-A538-DB28-B13A-AA85FB1BED4E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6D7F6626-10A5-A97D-175E-B22202A04E1D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68BDD2F-2634-4369-F993-4C9B4FBDD8B8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فَـ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ــتا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ةً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E9E40F1-8B37-667C-84F3-F643CAE2C6B5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فَتاةً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pic>
        <p:nvPicPr>
          <p:cNvPr id="17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B41F59D-28B3-6A2D-5A1D-FA2CC08418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D2BECA9-1491-9787-2F10-2DECE355BDBD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توت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06382C4-16F1-3C90-735C-B11DCE409610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تو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ت 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D54B93-46C6-F4D0-5257-7D683BE7D9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A5F3A5-AB76-2699-C4D9-11C2B3CD98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9DF88E-2A12-6F01-C940-DEA76F98D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273210-BA0A-987A-081F-F1B1C75787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ECA7E4-F003-DBA7-E37E-3A84EDCF2C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13423E-BE43-7FD9-C79B-F742215ED5F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2C284-2A95-E968-2ABB-370D5C160F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F4927-863E-11CD-ADE9-7323DAB6E9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4577950-0445-1223-5D92-81DA5C2BA16C}"/>
              </a:ext>
            </a:extLst>
          </p:cNvPr>
          <p:cNvGrpSpPr/>
          <p:nvPr/>
        </p:nvGrpSpPr>
        <p:grpSpPr>
          <a:xfrm>
            <a:off x="2502453" y="2207346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5C04141A-8EB0-A075-7790-21B449BA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6" name="Graphique 55">
              <a:extLst>
                <a:ext uri="{FF2B5EF4-FFF2-40B4-BE49-F238E27FC236}">
                  <a16:creationId xmlns:a16="http://schemas.microsoft.com/office/drawing/2014/main" id="{93666926-E44A-7DFF-D7E5-F8EC7858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39A75AE-8169-1B8A-0C5E-3E3115AF272E}"/>
              </a:ext>
            </a:extLst>
          </p:cNvPr>
          <p:cNvGrpSpPr/>
          <p:nvPr/>
        </p:nvGrpSpPr>
        <p:grpSpPr>
          <a:xfrm>
            <a:off x="5698751" y="220734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A466A10B-3EC5-2F64-046F-0D8B09B3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292D60C0-53E3-09AE-0ED3-B728B1BCF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5874672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FAED8-3258-E2AA-4B9C-62AC1A02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FF8E910-F740-91DF-653A-4C01D1EF7F5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4080F0-88DA-E167-5E93-5B4DE28B3183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BCDB719-B2E7-FE26-981E-1117E919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2973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بمن يحتاج التدرب على الدمج).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68682BC-DEC2-97E6-06FD-2F17A3C4C9B7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بِنْــ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ـتاً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F9C0DEE-CA8A-AAF5-6AF0-24150C6B8306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زَ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را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فَـ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ــةٍ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2D55A46-418C-AD2C-7ACC-C7B604A5993E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نَــ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ــعا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مَـ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ــةً 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3303AA2-31E3-6AA7-76E6-FB0C6CEF772C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بِنْتاً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D9BE52B-7DBF-FC05-C746-353C86D75450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زَرافَةٍ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E5611CA-9DC4-C71A-A37D-8D674C0D8E03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نَعامَةَ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EC79DCBA-3BA2-15D3-DE2D-F917E6AD81B3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id="{557C8471-43AC-1D68-15B6-56A4A841936F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55D4DBE3-E0D9-380B-2484-2CD97E0F206F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675AE9B7-3A49-969B-440B-20EDC3F16282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0898C4C0-A4F0-21B2-4A26-8AF8E430D043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rgbClr val="424D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D176D1B-B4BF-8E39-089A-BEA2FF92B8E6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فَـ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ــتا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ةً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14D5854-15B3-3BB1-1F9D-CD9C4D000B0D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فَتاةً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D3E08AD-5C64-F7D7-D32E-438AF2BDFED0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توت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B0604020202020204" charset="-78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5990A8B-4BCA-E0E4-D027-1457313940F7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تو 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ت 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B0F8EE-1906-9216-1252-C3E6CA8FDF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BE4EC6-795D-9412-DE24-4331FA34F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904016-2244-D760-B9BB-079C46954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B3D0ED-70FC-DF39-B3EE-3EE1025E1C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F7D7FE-EEA9-B435-6349-9EBFCD4E9E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D6F5F4-0F79-81F2-081F-B817E805FB8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256656-72F2-8EF0-0083-A1197FCAAE3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E30621-7B03-BCEE-B987-F268064C77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4C95D2C-3548-638B-485C-FF49E6FE350E}"/>
              </a:ext>
            </a:extLst>
          </p:cNvPr>
          <p:cNvGrpSpPr/>
          <p:nvPr/>
        </p:nvGrpSpPr>
        <p:grpSpPr>
          <a:xfrm>
            <a:off x="2502453" y="2207346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F2B62C70-8EED-A36D-5186-C258B759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6" name="Graphique 55">
              <a:extLst>
                <a:ext uri="{FF2B5EF4-FFF2-40B4-BE49-F238E27FC236}">
                  <a16:creationId xmlns:a16="http://schemas.microsoft.com/office/drawing/2014/main" id="{7300273A-C3BD-A1AB-E6A1-FE81AECC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515BA24-708B-50B1-492B-AEE90F7998C7}"/>
              </a:ext>
            </a:extLst>
          </p:cNvPr>
          <p:cNvGrpSpPr/>
          <p:nvPr/>
        </p:nvGrpSpPr>
        <p:grpSpPr>
          <a:xfrm>
            <a:off x="5698751" y="220734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A43F26DD-707E-F220-ECAD-889634F5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37760D7F-13B8-DDDB-A24B-F46453BBF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D50F2E2-3543-E0BB-1C55-5D9E169B9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7374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3F8C7-9081-0351-C584-940B41F59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3251245-F509-9B28-196A-2A9F913413E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9790DF-5AD6-9232-5467-C048163BF27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E78661C-BB92-6360-6896-64A39484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96" y="7879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أقــــــرأ الكلمات الزائفة.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08EE2E-133B-F0E4-D504-70D6C22F8A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A299AC-B7D7-8BEA-69D9-CBE6121E61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460F09-CC6B-0064-1E68-9ACA84B9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A93AB3-3A94-6DBD-CC34-421B84205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AF8974-40B3-C95E-5BF5-047E00379D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79577F-C48A-4809-C52E-95550C3BB7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399DB-CDBE-7425-D93C-9DE0348937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F893A-66DD-819B-E740-FA37207CF2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06341-E8DE-E52F-AF0C-0D395B053C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Image 9" descr="Une image contenant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DF337D9B-BD89-BA00-D8BF-987077745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724" y="2859074"/>
            <a:ext cx="6290276" cy="883356"/>
          </a:xfrm>
          <a:prstGeom prst="rect">
            <a:avLst/>
          </a:prstGeom>
        </p:spPr>
      </p:pic>
      <p:pic>
        <p:nvPicPr>
          <p:cNvPr id="16" name="Image 15" descr="Une image contenant Police, blanc, ligne, Graphique&#10;&#10;Le contenu généré par l’IA peut être incorrect.">
            <a:extLst>
              <a:ext uri="{FF2B5EF4-FFF2-40B4-BE49-F238E27FC236}">
                <a16:creationId xmlns:a16="http://schemas.microsoft.com/office/drawing/2014/main" id="{F06EC7E0-647D-3E51-339C-2A989ABAD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331" y="4065096"/>
            <a:ext cx="4669759" cy="8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4280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3D3CB-71BC-D41F-8360-B71DB200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DBAC57-8F6D-994D-553E-6B18AF01F9C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F2EF9D-A2EA-2A39-7F37-074D5F58A403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A015C890-54BD-7C34-46D1-3D308C8C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65" y="774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سأعين 5 منكم للقراءة.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5C19AEBB-4ECC-CAD3-A293-356A5A3B9F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C2CF7A-989B-D1FA-4FD0-C205FEA069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F473D5-583C-84EF-BBD7-F005EB13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FBCB00-910D-F67E-FAB5-937A7CCCB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496158-7ECF-663E-D6F8-217B1E3AAF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EDBCD9-FCB0-672D-8A59-C4E66E71A1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CF52D-5F21-518A-B629-F3D9DD645D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A85353-EBF2-C628-5A5F-90C368CB26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41B73-4636-A3DD-0B87-F9D3996073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Image 12" descr="Une image contenant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D19D5E63-343B-6B10-7F29-4EEF12F6F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724" y="3832467"/>
            <a:ext cx="6290276" cy="883356"/>
          </a:xfrm>
          <a:prstGeom prst="rect">
            <a:avLst/>
          </a:prstGeom>
        </p:spPr>
      </p:pic>
      <p:pic>
        <p:nvPicPr>
          <p:cNvPr id="14" name="Image 13" descr="Une image contenant Police, blanc, ligne, Graphique&#10;&#10;Le contenu généré par l’IA peut être incorrect.">
            <a:extLst>
              <a:ext uri="{FF2B5EF4-FFF2-40B4-BE49-F238E27FC236}">
                <a16:creationId xmlns:a16="http://schemas.microsoft.com/office/drawing/2014/main" id="{C782BC5C-256E-E5B0-3AEB-9A664D29E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331" y="5038489"/>
            <a:ext cx="4669759" cy="8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693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44" y="1384515"/>
            <a:ext cx="5488778" cy="2842958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3783651"/>
            <a:ext cx="5478657" cy="18893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9990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2787" y="4561591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واستثمار الأساليب والأفعال الكلامية: أساليب التحية والتعارف (أتحدث عما أفعله مع أفراد أسرتي–حصة التشخيص-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710838" y="2300382"/>
            <a:ext cx="5074176" cy="146956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إملاء</a:t>
            </a:r>
          </a:p>
          <a:p>
            <a:pPr algn="r" rtl="1">
              <a:buClr>
                <a:srgbClr val="424D7B"/>
              </a:buClr>
              <a:buSzPct val="50000"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كلمات بصرية: أخي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S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ـــــ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أختي </a:t>
            </a:r>
            <a:r>
              <a:rPr lang="ar-SA" sz="2200" b="1" dirty="0">
                <a:cs typeface="Microsoft Uighur" panose="02000000000000000000" pitchFamily="2" charset="-78"/>
                <a:sym typeface="Arial"/>
              </a:rPr>
              <a:t>ـــــ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أسماء التلاميذ.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4062879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47926" y="1934893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94849"/>
            <a:ext cx="5525521" cy="140587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94763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حرف التاء مع التنوين.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رسم الحرف مع التنوين- نقل كلمات.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838275" y="5573061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507" y="5677786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6016" y="4255443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554" y="1805299"/>
            <a:ext cx="544953" cy="540000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B4D0B0E0-D077-8453-11AB-7EF22167B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37365" y="1533278"/>
            <a:ext cx="468000" cy="468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7102410C-9DFA-B875-0F3E-8E9274F560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73239" y="3880734"/>
            <a:ext cx="468000" cy="468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DA64AA24-24B2-5DF6-26BA-73225B77E1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78198" y="541348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9A81-5F74-5CCD-76EB-FAA5FCE92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EF70F76-DAC0-EA73-A3A5-CAF6B860133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F1E743-FE38-010D-BBB8-8150A9944DE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D50361-3E2F-841A-CE21-152D4D66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96" y="800069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رددوا بعدي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FADB4C1-4CCB-9D2D-D134-5D980AD480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29F05D-96D9-602D-F680-E39E3299B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FF4137-0030-B659-F76B-530C4F2E48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3BB8B6-D4B8-9092-C2DA-F30C7CEC4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377ACC-DC47-0180-F983-54EC0D37F4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2E0CB1-A612-72CE-3994-1F1EEDF19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DD697-3285-EF6A-E2C9-5B84C8F811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8B941-F6EF-0FB9-9646-2B35AA9393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B1DFBB-E642-FE32-F390-86372B08A37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Image 15" descr="Une image contenant Police,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EDA6B03E-0A24-BDCB-F869-53B1D75D5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39" y="2855016"/>
            <a:ext cx="7701121" cy="16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608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A8010-47E6-09A9-28FB-19D26239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7514F4E-BA24-6DD8-CC85-62E8D4FEB03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847B85-5E7C-BEDD-35D8-DB4CC2848FE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9F4C6A7-3B4C-0B75-05D2-CEA21146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69" y="775817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سأعين أربعة منكم لقيادة القراءة.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369D68F0-D2B2-776B-92A2-A054A2109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7616DB-2727-53DB-656D-11019393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33B509-7B60-B81C-4B37-6B015E4DF1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1CB5BE-B55D-EC18-7F9E-82904C931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BD3609-DBFE-0C88-0574-1AD582ADBB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748485-3A95-0C86-447B-520B9ED93E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F3775-9A19-E77B-B7F9-638BB0E9F8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8E532-8D42-749A-637C-0DD70DB42F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094699-4EEB-BAB8-4B8F-020C6F26A0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Image 9" descr="Une image contenant Police,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A81059CC-1B10-BB26-851B-A158D753D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39" y="4320022"/>
            <a:ext cx="7701121" cy="16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710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CD59-2C78-EB30-C49E-01D1D3A7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46AE211-3D52-86F5-C6E0-D8AE62F1982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EA37DF-DBE5-74E5-B84C-AB6A6EEDA36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2BD2080-0FFA-D9CA-C383-0F77C0D4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96" y="800069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الجمل باسترسال. رددوا بعدي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7E7246-B6FE-7BDB-4F3C-DAF843ED3B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50D8DC-5935-1DE5-FA5E-05F4139F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AD9EA3-BBE2-600C-FF37-EC3D42C0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780A01-A293-E9EF-DC5F-6D946B7DE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C068BE-A464-805D-AC36-E0696E863E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82F296-4D7F-7FFB-3AFB-A29EDCE917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57964-CD44-5CFA-CA23-760BD9DD23E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5F170C-4EB1-D045-EC31-E5C8EC900D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41142C-FDB1-38BA-8858-7259C4795A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Image 12" descr="Une image contenant Police, Graphique, blanc, calligraphie&#10;&#10;Le contenu généré par l’IA peut être incorrect.">
            <a:extLst>
              <a:ext uri="{FF2B5EF4-FFF2-40B4-BE49-F238E27FC236}">
                <a16:creationId xmlns:a16="http://schemas.microsoft.com/office/drawing/2014/main" id="{88186751-F4C7-6403-C650-DAEA90C66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138" y="2828327"/>
            <a:ext cx="3962743" cy="1044030"/>
          </a:xfrm>
          <a:prstGeom prst="rect">
            <a:avLst/>
          </a:prstGeom>
        </p:spPr>
      </p:pic>
      <p:pic>
        <p:nvPicPr>
          <p:cNvPr id="17" name="Image 16" descr="Une image contenant Police, écriture manuscrite, Graphique, calligraphie&#10;&#10;Le contenu généré par l’IA peut être incorrect.">
            <a:extLst>
              <a:ext uri="{FF2B5EF4-FFF2-40B4-BE49-F238E27FC236}">
                <a16:creationId xmlns:a16="http://schemas.microsoft.com/office/drawing/2014/main" id="{8252BF23-F60A-F295-6ECE-CC66148E3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4190494"/>
            <a:ext cx="3924640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199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381C7-7327-63FD-3A01-8662AF14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38CC593-A56E-8E6D-A358-0B2F8A4F8B2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3A1F79-6370-C6E3-1215-CCDFB679A6A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11934EF-D95D-92ED-01B9-8FE83008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69" y="775817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سأعين 3 منكم لقيادة القراءة.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CBAF5EFE-E093-D13D-E329-CA0B7C510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504F11-2393-8362-C059-39B5C499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9342D6-A064-B5CE-B6DA-06DED6AB32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7923B4-5307-6C1B-0474-F5CDE9BAA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6D109-57C9-01DF-6E65-3108A19228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527971-8608-0D6B-D4A7-A0C90630A3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BFEE5-6AA7-929A-11D9-E495B48527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067E2-DE9D-1B6D-4D80-AC6D2161B2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F79649-688B-12AB-99D8-FB259870FA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7" descr="Une image contenant Police, Graphique, blanc, calligraphie&#10;&#10;Le contenu généré par l’IA peut être incorrect.">
            <a:extLst>
              <a:ext uri="{FF2B5EF4-FFF2-40B4-BE49-F238E27FC236}">
                <a16:creationId xmlns:a16="http://schemas.microsoft.com/office/drawing/2014/main" id="{0A9259E6-B021-73B2-26BD-85385FFDC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802" y="3329772"/>
            <a:ext cx="3962743" cy="1044030"/>
          </a:xfrm>
          <a:prstGeom prst="rect">
            <a:avLst/>
          </a:prstGeom>
        </p:spPr>
      </p:pic>
      <p:pic>
        <p:nvPicPr>
          <p:cNvPr id="14" name="Image 13" descr="Une image contenant Police, écriture manuscrite, Graphique, calligraphie&#10;&#10;Le contenu généré par l’IA peut être incorrect.">
            <a:extLst>
              <a:ext uri="{FF2B5EF4-FFF2-40B4-BE49-F238E27FC236}">
                <a16:creationId xmlns:a16="http://schemas.microsoft.com/office/drawing/2014/main" id="{AAA3389D-48E6-A78B-7AEF-C2AFA706C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802" y="4691939"/>
            <a:ext cx="3924640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716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7A3F-C1D5-67F9-43D2-FD1BAEB8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C61854-4E99-6E41-255F-8369977E72D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13595C-F045-C02A-81F1-D9233CF7AC0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F2A018A6-7ADA-D7A0-92F4-B468AAFF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79873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الصفحة 107.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D7570A4F-F592-51D7-C470-350B99870B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46B5FD-BAF0-38B6-0DBB-909DB741A0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432BED-9C70-73E6-2DBD-331C54C403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617806-15AC-E969-92A9-9C4032435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827F0C-0DC1-6233-30D2-CEE83964CE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9F8A71-9614-F7A3-F6AB-FE52BAA387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14D6E5-CAB4-E980-D2D8-2920C847B53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251D21-37D4-33B6-9321-BBDC54A71D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81C67-6847-A6A4-3CB5-6F6B4D0F21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971E54C-8D19-616B-B4EE-28761BAFD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131" y="1641987"/>
            <a:ext cx="3325012" cy="481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DBA4820-41E0-4E83-F286-A8619B87EB72}"/>
              </a:ext>
            </a:extLst>
          </p:cNvPr>
          <p:cNvSpPr/>
          <p:nvPr/>
        </p:nvSpPr>
        <p:spPr>
          <a:xfrm>
            <a:off x="2493657" y="3476990"/>
            <a:ext cx="3834581" cy="1319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419232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A1B5-2E8B-060B-E36F-E0C087E8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F68670E-6415-EB84-C0EF-6F156E6D823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A2746C-606B-CDBB-C514-C9665CAD8E3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CB14478-9B59-FB3C-624D-AA711A8B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4" y="932795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ـــــ كل واحد منكم يقرأ الكلمات والجمل لزميله. سأمر بين الصفوف لمساعدتكم.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EDCC53-F9B8-87FF-E285-2FBAF241EA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0C5C9F-7F45-CA39-8AC7-8B1725DA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AA3191-1130-BA27-F35F-99E6FEC4D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2C5CC6-28CA-0238-3709-B41F5FF1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3FC1B-094E-8207-C90F-872F2716B7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B510C7-5FB2-6686-8558-BC83B8B551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D624A1-9ABD-3B91-6744-83736DBCE1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47C5C-AF0D-BCDE-A3E0-4052B37142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Image 14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20364C9C-C00F-52D9-41A1-2B82B9EB2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179" y="4373786"/>
            <a:ext cx="2429310" cy="2156012"/>
          </a:xfrm>
          <a:prstGeom prst="rect">
            <a:avLst/>
          </a:prstGeom>
        </p:spPr>
      </p:pic>
      <p:pic>
        <p:nvPicPr>
          <p:cNvPr id="10" name="Image 9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622B383-DEE7-CF21-89AB-B0FB5AE35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579" y="1719142"/>
            <a:ext cx="3325012" cy="481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9CF9BA2-87ED-A3C0-1F67-4BC073421730}"/>
              </a:ext>
            </a:extLst>
          </p:cNvPr>
          <p:cNvSpPr/>
          <p:nvPr/>
        </p:nvSpPr>
        <p:spPr>
          <a:xfrm>
            <a:off x="685105" y="3554145"/>
            <a:ext cx="3834581" cy="1319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5CF9496-7DEE-F4F9-0E0B-CE1048B5AB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49880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08868" y="792000"/>
            <a:ext cx="7252076" cy="612000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وقت النجمة الآن. الفائز بنجمة القراءة هو (هي) ....... صفقوا له (لها).</a:t>
            </a:r>
            <a:endParaRPr lang="fr-FR"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Espace réservé pour une image  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3E9CB10-E53E-E53A-F023-E6E3149B0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5F7C27-FB0E-7201-EDC2-40B01ACB37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3C0CD6-D18B-E705-B03F-BB6AF74F79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8E155A-7E69-CE6C-1E2A-6809CE883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83C8C1-8B14-7B1A-0E3B-CF2421E7BA8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56F082-C743-0707-D6A6-4F18B30380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4EEAFF-767A-185C-6985-EB9AAFC389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71F41C-CE5C-AB13-30F4-A3DC85C1B0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C7AA97-C018-FA05-7EFD-C844F7D596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74564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قفوا، لنردد أنشودة أسرتي.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5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4604FB-F0E9-F197-D5A2-5CA291DD7F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4AC80D-F985-1E1E-FEEA-DB0CFBFA1C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24EF05-02C6-6BFD-5357-1DEDF467E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167D60-BA58-430B-3793-4BE1AE894A7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2C591A0-C8C9-B216-83F7-CD46C036CF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165FD8-6020-4559-806C-CB771CC7E1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32B9A-3F03-2CD0-6EA2-373572B943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BB913-5928-C87A-A4F4-C2306C3E7A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id="{1FA98572-10C5-C6BC-08D9-BEE26C0D3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0966" y="1875737"/>
            <a:ext cx="6994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2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74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 سنتعلم كيف نكتب حرف التاء  مع التنوين.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288F71-5410-F936-D999-4D11F1C59B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125CF2-3789-EF6C-7D2A-C2180418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A5F644-E459-A685-2986-020E85D22A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7814CF-010F-33A4-C1D9-DA85E805D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3D777E-F9AE-6E99-65BD-45812DB9BF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28B2D5-A937-4C2C-0D12-1A38CA724C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7816E6-A060-67D3-6F0C-015EE98F419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2126C-836B-B6D8-AD84-3DB2106053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F218CB-B2AA-6E63-AE3B-ED637D0C70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7E3E2A-F77A-88EB-BCCE-C471585F721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8699" y="1861830"/>
            <a:ext cx="5818076" cy="37363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8492485-6EB1-54F7-C4CE-6698173EAD1A}"/>
              </a:ext>
            </a:extLst>
          </p:cNvPr>
          <p:cNvSpPr txBox="1"/>
          <p:nvPr/>
        </p:nvSpPr>
        <p:spPr>
          <a:xfrm>
            <a:off x="1971966" y="3156538"/>
            <a:ext cx="5403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</a:t>
            </a:r>
            <a:r>
              <a:rPr lang="ar-MA" sz="11500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اً      ـة      </a:t>
            </a:r>
            <a:r>
              <a:rPr lang="ar-MA" sz="11500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ةٍ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B0733F0-0C2A-5BEE-D2F0-AEC3A038DC01}"/>
              </a:ext>
            </a:extLst>
          </p:cNvPr>
          <p:cNvGrpSpPr/>
          <p:nvPr/>
        </p:nvGrpSpPr>
        <p:grpSpPr>
          <a:xfrm>
            <a:off x="4432991" y="3507446"/>
            <a:ext cx="240642" cy="222583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49F6E9E-A7A9-01AE-3F8E-635A3537A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71FED33-D571-04D6-B1DC-A9C8069B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689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10775" y="783832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جيدا كيف سأكتب  حرف التاء  مع تنوين الفتح. على سبورة الكتابة.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D2B8124-79F0-1A73-8641-F30A4B15C9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73887F-F9F1-79A4-9F44-C470CB509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AF01B0-8C94-07A8-E471-A7BC8A60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E39B89-0FEF-F117-EFD0-70690AF43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880601-AB6D-E573-4D60-7787456D1F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1F33EA-9739-C52D-04F1-32934251BF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934E36-5795-ABA3-6C4B-5A1A6003031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011AE-8D02-27E9-0007-50F9AE8131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D85AB-6000-2002-C5D1-20FF518437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 descr="Une image contenant ligne, Parallèle, Tracé&#10;&#10;Le contenu généré par l’IA peut être incorrect.">
            <a:extLst>
              <a:ext uri="{FF2B5EF4-FFF2-40B4-BE49-F238E27FC236}">
                <a16:creationId xmlns:a16="http://schemas.microsoft.com/office/drawing/2014/main" id="{E6BDF54C-2ECA-7DD5-025E-C41B386A8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132" y="2185833"/>
            <a:ext cx="2914424" cy="321801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966338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Autofit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lang="fr-FR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628650" y="2948767"/>
            <a:ext cx="7244629" cy="890781"/>
            <a:chOff x="782916" y="2851205"/>
            <a:chExt cx="7244629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782916" y="2991903"/>
              <a:ext cx="54834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واستثمار الأساليب والأفعال الكلامية:  أساليب التحية والتعارف</a:t>
              </a:r>
            </a:p>
            <a:p>
              <a: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(أتحدث عما أفعله مع أفراد أسرتي) 3 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088136" y="3839548"/>
            <a:ext cx="6785143" cy="890781"/>
            <a:chOff x="1242402" y="2851205"/>
            <a:chExt cx="6785143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242402" y="3134373"/>
              <a:ext cx="50239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حرف التاء مع التنوين؛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رسم حرف التاء مع التنوين ونقل كلمات.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دوركم، اكتبوا تاً على الألواح.</a:t>
            </a:r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082E22-A021-E843-5906-D1563AA32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DA6A31-FB71-6261-0259-A376462172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723757-AFB8-0550-4167-BE07C091A2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3EB346-31B6-E4A6-3D81-6947AF371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F91D91-D008-D722-2EBB-054F9BBE0B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B471C3-1327-6E80-328D-54D474F992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702AB-4A6B-1C2F-1DFC-3E1DC63C02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C306DB-F581-8332-36C3-9798C18CB40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3173D2-4F53-BB30-EEA7-08B9B1EAE0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37B0FC-C247-4A18-1DC6-D4CB66CCD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86F37F-D2B1-A637-B463-833D05E75E3A}"/>
              </a:ext>
            </a:extLst>
          </p:cNvPr>
          <p:cNvSpPr txBox="1"/>
          <p:nvPr/>
        </p:nvSpPr>
        <p:spPr>
          <a:xfrm>
            <a:off x="3653225" y="3076777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تاً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635262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36986" y="762686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تقديم التغذية الراجعة المناسبة).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2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28A6DB9-72D2-DF0A-2CB8-BAC96C179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A70ED9-7AF3-77E7-DC47-35ABF2C2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ED5D3E-CE42-052A-C41F-B11318A895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D7B2C8-004F-BEE3-C997-2EEC7DE37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AA94DA8-1F0B-10EA-EB2D-E933A57816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438AF0-18E3-A511-0696-5884C6B635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868FD8-E2EC-40F0-1476-50D6A5B476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BDE41C-65B6-C9BB-2495-6777A704CB0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8158F8-D485-4B42-7CC7-0B7AABDDF29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DD7C46-0B7C-F249-9439-08A586DD6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2B1B37-0B0E-565B-4FAD-C2F19E3BACA8}"/>
              </a:ext>
            </a:extLst>
          </p:cNvPr>
          <p:cNvSpPr txBox="1"/>
          <p:nvPr/>
        </p:nvSpPr>
        <p:spPr>
          <a:xfrm>
            <a:off x="3653225" y="3076777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تاً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688632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جيدا كيف سأكتب  حرف التاء  مع تنوين الضم. على سبورة الكتابة.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A3885B2-CB6A-BA4D-0C08-B7F2A25070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412BAC-196B-B05E-4074-C2F06873E5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9293B0-30CD-8BEA-A69C-5030AA20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9625B9-D7E6-31A8-FA1F-960A83135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46D2AF-3669-646A-5F74-C412AA9D97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85D47C-9615-C829-4B3B-5598B61BE4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81A08-3424-4339-38D5-8F54BDCF7A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37A74-A682-D522-7A64-148F67E6196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48496-BA9C-F1D1-CCFD-D6EE6340CF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51E4A3-2AC1-6D7E-BDC8-04E89BABB5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740" t="28837" r="28708" b="23202"/>
          <a:stretch>
            <a:fillRect/>
          </a:stretch>
        </p:blipFill>
        <p:spPr>
          <a:xfrm>
            <a:off x="3222812" y="2669242"/>
            <a:ext cx="2469777" cy="23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512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دوركم، اكتبوا  ــةٌ  على الألواح.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2B6B4A-F0FB-C28B-D3D3-B133120DF2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95E341-D9DE-C7BB-CC6A-EFAD82904A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CA84F8-A8AF-1C98-6ECD-1AB8B53C41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42D87E-C965-FD86-5B33-E503327F5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3B54F1-1C85-DDD6-5637-E8F7F8B985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9F1DB7-EE32-114B-85E4-EBB17FA43B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85AF2B-B1BB-02B6-759A-1819F40CDB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43DFB6-0C5B-8BF6-C914-72C2FD812E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EC5604-2339-AFF0-AF55-DC7A43EFDF9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1">
            <a:extLst>
              <a:ext uri="{FF2B5EF4-FFF2-40B4-BE49-F238E27FC236}">
                <a16:creationId xmlns:a16="http://schemas.microsoft.com/office/drawing/2014/main" id="{E32FA387-001C-78D9-BAFB-0F5EFAA75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A3ABE0-3E27-38BE-331E-CE8D522A3236}"/>
              </a:ext>
            </a:extLst>
          </p:cNvPr>
          <p:cNvSpPr txBox="1"/>
          <p:nvPr/>
        </p:nvSpPr>
        <p:spPr>
          <a:xfrm>
            <a:off x="3419669" y="3203181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ــة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8F2E57-D6AC-B5BB-40E5-53755B93BB6D}"/>
              </a:ext>
            </a:extLst>
          </p:cNvPr>
          <p:cNvGrpSpPr/>
          <p:nvPr/>
        </p:nvGrpSpPr>
        <p:grpSpPr>
          <a:xfrm>
            <a:off x="4296310" y="3429000"/>
            <a:ext cx="240642" cy="222583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35AA269F-FEC9-5E3F-E4E8-4E3B72CF4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160A9C31-8102-87BA-CEDF-156BD4C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25833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3346-1438-A784-92F2-D00FB924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AD39D9A-A621-46A1-9B38-86418795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(تقديم التغذية الراجعة المناسبة).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2D4B5B5-84A5-1A97-B858-62A3A2413D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62A6CD-B4EC-3463-242C-EACE0F9AEB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801D5A-12EC-7949-E381-4B5D042561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55DD44-E3E0-9DF1-D4FF-22EE9C2E6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EB452-93C4-19BA-6D2E-D25A86BD74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8AE6FA-A2F0-DDD5-1BDC-1EFA04E926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6B2AE8-B2B2-E7B8-484B-0824DAA67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E95EDA-99B7-4939-CC9D-46FE1B13EE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334DF-5701-32DB-292C-AF55649511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D1A77802-6EEB-488B-F510-1FD253C59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F94516-86D2-19A6-7A29-B39499B5C8C0}"/>
              </a:ext>
            </a:extLst>
          </p:cNvPr>
          <p:cNvSpPr txBox="1"/>
          <p:nvPr/>
        </p:nvSpPr>
        <p:spPr>
          <a:xfrm>
            <a:off x="3419669" y="3203181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ــة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434795D-24B4-A923-9CFE-A755A826B9C8}"/>
              </a:ext>
            </a:extLst>
          </p:cNvPr>
          <p:cNvGrpSpPr/>
          <p:nvPr/>
        </p:nvGrpSpPr>
        <p:grpSpPr>
          <a:xfrm>
            <a:off x="4296310" y="3429000"/>
            <a:ext cx="240642" cy="222583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331F3C4D-18A1-16CA-D95A-B19433843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19540091-EF9B-3028-2617-A72A7070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79684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7528" y="774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سأكتب الآن حرف التاء  مع تنوين الكسر.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104C43-7C4B-C775-FACE-B35E44BBF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641FEF-DB67-AB92-E3FC-CA9A9358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698953-F886-4A28-16FE-D63753AB40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06DCD7-117C-3FA5-B7CF-1CF6DEF73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23D220-1346-2DC6-AD3F-0986B77508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3845A8-A88F-552B-C859-63922BC8BE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FCF483-900E-59CF-0D47-9DFE9C1538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C0EA20-4707-BAAE-E768-6B6EDBA96A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3B9008-1E00-2C92-A83D-21F3543596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2C4C03-7BB2-0723-3C83-D216386A80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650" t="33235" r="25158" b="21964"/>
          <a:stretch>
            <a:fillRect/>
          </a:stretch>
        </p:blipFill>
        <p:spPr>
          <a:xfrm>
            <a:off x="2944906" y="2559424"/>
            <a:ext cx="3209416" cy="24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990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دوركم، اكتبوا  ةٍ  على الألواح.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9CD1B7-6EF6-5ACC-CEB8-A594C63242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043883C-AD0E-8158-4116-E55E0F222D84}"/>
              </a:ext>
            </a:extLst>
          </p:cNvPr>
          <p:cNvSpPr txBox="1"/>
          <p:nvPr/>
        </p:nvSpPr>
        <p:spPr>
          <a:xfrm>
            <a:off x="4023577" y="2316798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ــلٍ</a:t>
            </a:r>
            <a:endParaRPr lang="fr-MA" sz="1150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0EB51D-B17E-01B7-4243-E7122FCB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956F8C-14EC-762D-AFF0-60AD09F1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0C9317-E16C-5820-DC2E-B17E3BA2D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1E683D-CD55-1509-DFD3-E5C7A62DCD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A9C41-F074-A340-C2B2-FBDA662588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6500C-73F5-133C-D0E9-7BF4721085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49205-1B5C-1900-C1A3-E67F2A6693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6433B0-83E5-D52A-B11A-E30159478B8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11">
            <a:extLst>
              <a:ext uri="{FF2B5EF4-FFF2-40B4-BE49-F238E27FC236}">
                <a16:creationId xmlns:a16="http://schemas.microsoft.com/office/drawing/2014/main" id="{BBBAA2D0-BCE1-F90D-FF88-9028B9F3F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AE6565-5969-11F2-B790-3A4CA89F4F7F}"/>
              </a:ext>
            </a:extLst>
          </p:cNvPr>
          <p:cNvSpPr txBox="1"/>
          <p:nvPr/>
        </p:nvSpPr>
        <p:spPr>
          <a:xfrm>
            <a:off x="3419669" y="3247822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ةٍ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69587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0FB9-83E1-E18E-E74F-50A394F1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3D63DC9-BB52-2EA9-4AC6-819A38DF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تقديم التغذية الراجعة المناسبة).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5A88B71-0B5E-7E9A-0473-A8EB1335D1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D508F9-A5A3-B961-3385-BA1EEAEA0009}"/>
              </a:ext>
            </a:extLst>
          </p:cNvPr>
          <p:cNvSpPr txBox="1"/>
          <p:nvPr/>
        </p:nvSpPr>
        <p:spPr>
          <a:xfrm>
            <a:off x="4023577" y="2316798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ــلٍ</a:t>
            </a:r>
            <a:endParaRPr lang="fr-MA" sz="1150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9C670F-84E9-EF06-6579-49B339F8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CB6E71-5DB2-8A8E-96F6-F1267B57F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A295F6-6D1A-EB0A-CEBF-8D813FFA4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DA2DC5-8361-EDA1-D071-D763253CCA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5F1AC3-7044-5C16-2F7F-563C6F3168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05032-47A7-49F1-9BA6-0A6E72257C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DD9B99-CDDF-F461-7664-EC6ABC3DB5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FD265-C4AE-C7C3-053F-14373B8F3A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D4EE30AC-7229-C34E-5FFC-43845D413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1665D2-4FD6-BAC5-7C96-1A872A2B40F2}"/>
              </a:ext>
            </a:extLst>
          </p:cNvPr>
          <p:cNvSpPr txBox="1"/>
          <p:nvPr/>
        </p:nvSpPr>
        <p:spPr>
          <a:xfrm>
            <a:off x="3419669" y="3247822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ةٍ</a:t>
            </a:r>
            <a:endParaRPr lang="f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79814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 ستنقلون كلمات تتضمن حرفي العين والتاء. أبدأ أنا أولا.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4B72A9-23E1-C77D-B9A5-46B88CA3F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217" y="699638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318497-FF2A-4F58-ED2E-00935079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696883-49FD-6971-8DCD-DB95714DF0BE}"/>
              </a:ext>
            </a:extLst>
          </p:cNvPr>
          <p:cNvSpPr txBox="1"/>
          <p:nvPr/>
        </p:nvSpPr>
        <p:spPr>
          <a:xfrm>
            <a:off x="995746" y="3593239"/>
            <a:ext cx="701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بَـنـاتࣱ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774448-18FB-F2A6-5905-8CE958F2F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A97AF8-9A25-26C6-832A-A350ACA56D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71211F-AB90-46EB-7FFC-FAEDF0136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C8D762-052C-8DAF-2F9E-12EE312D57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183E30-BB18-12C3-941A-56152AE6A9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9B5FB-7E6E-C0F6-7897-C8A8A3D4C1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CA309-F8E8-D9D9-403F-1BCBADF038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31CDF-9AB8-A9F7-002E-1F90D96C69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85791680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90145-6418-EEF4-95DA-2B9404803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3F09DEC-7F2C-EAB6-5F7D-2003B395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الكلمة التي سأنقلها: بَناتٌ.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C9CD7BB-F2BD-76C8-BCC3-27ABCC04D0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441F35-A684-4A3C-872C-79FEB9D8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94F1AB6-3C64-46EC-FD70-E916DD33D19C}"/>
              </a:ext>
            </a:extLst>
          </p:cNvPr>
          <p:cNvSpPr txBox="1"/>
          <p:nvPr/>
        </p:nvSpPr>
        <p:spPr>
          <a:xfrm>
            <a:off x="995746" y="3593237"/>
            <a:ext cx="701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بَـنـاتࣱ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30554E-A27B-3861-EE07-E2EACA4A59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9CE529-E56A-00B8-D8ED-D700F7E556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EDE11D-4E37-AF20-486D-0E38933AD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60A3C1-9468-DEB9-02EA-BF07DD5354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C4CA7E-392B-F447-A99B-1D760BF861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690FD-30F2-68F3-17F3-CFE079B5F1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8EAAF8-F999-355B-F68B-474316C445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53E79-F110-7DBC-BEE4-281DFF702F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540830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872" y="106928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528477" y="3356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إملاء: تَـ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- تا- 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تَرْسُمُ - فُسْتانٌ -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كلمات بصرية: أخي ـــــ أختي  ــــــ  أسماء التلاميذ.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F055814C-692A-7891-EE8B-0AEABBED7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837138" y="1709202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803B-3828-4C73-8174-C0621A88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44735" y="75563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ألاحظ أن الكلمة تتكون من 3 مقاطع: 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بَـ»  ــــ «نا» ـــ "تٌ"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3013C1-37D4-4262-D409-2544FEC383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4EB748-5CFD-EBB5-D0CB-BD19817B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F348386-F779-912C-9728-1D8C8FF94C65}"/>
              </a:ext>
            </a:extLst>
          </p:cNvPr>
          <p:cNvSpPr txBox="1"/>
          <p:nvPr/>
        </p:nvSpPr>
        <p:spPr>
          <a:xfrm>
            <a:off x="452082" y="3583902"/>
            <a:ext cx="81304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بَــ   ــنا   </a:t>
            </a: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تࣱ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BA44DD-B15C-BF12-9ED3-A297F9CA8BFF}"/>
              </a:ext>
            </a:extLst>
          </p:cNvPr>
          <p:cNvCxnSpPr>
            <a:cxnSpLocks/>
          </p:cNvCxnSpPr>
          <p:nvPr/>
        </p:nvCxnSpPr>
        <p:spPr>
          <a:xfrm flipH="1">
            <a:off x="3829077" y="3956962"/>
            <a:ext cx="378327" cy="11159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913108BE-AC54-74FB-524A-3CDD80C946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F6886D-2E40-7F83-713E-9F3BC61591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821069-D801-A828-05C9-826C6D561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E2F9C4-05D7-D995-8EE8-0424F2A2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60B440-9399-27F3-1173-1AF78731FC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295C7E-168E-B5E0-6E3A-A7E25B88ED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1543B7-FA52-FDAF-D492-90367CA66FB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FFA74-DA50-9BF9-F431-9AD38A6B2E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5CC60E0-757D-8A49-99B4-FBA1CF808447}"/>
              </a:ext>
            </a:extLst>
          </p:cNvPr>
          <p:cNvCxnSpPr>
            <a:cxnSpLocks/>
          </p:cNvCxnSpPr>
          <p:nvPr/>
        </p:nvCxnSpPr>
        <p:spPr>
          <a:xfrm flipH="1">
            <a:off x="5154832" y="3956962"/>
            <a:ext cx="378327" cy="11159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76061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DBAA-56DD-1545-80D6-8CBBF03B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F4DD6F2-D0EB-C5D8-7667-BFAD403C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379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سأنقل الكلمة على سبورة الكتابة. انتبهوا جيدا.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25EDDB3-4B57-0929-0AB7-F5F42A15C1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271F3B-A795-BDAE-218B-8B383005B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2B5D3E-36BB-618B-EF2B-32F8E1A33D60}"/>
              </a:ext>
            </a:extLst>
          </p:cNvPr>
          <p:cNvSpPr txBox="1"/>
          <p:nvPr/>
        </p:nvSpPr>
        <p:spPr>
          <a:xfrm>
            <a:off x="995746" y="3593237"/>
            <a:ext cx="701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بَـنـاتࣱ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B8752E-6D76-1E84-D89E-91F7F903C2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8E3E5-5110-6165-6FAC-47109F412E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B40EE3-68DE-2877-1048-1E6850E7A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F53EB7-024B-3E49-058F-5DFDBAE076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31F3C-D354-24E2-034E-21397C159B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B70C8-85BF-EA13-7659-979E0B6143F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100E83-F023-DCB0-45DB-C2B83FBC79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E2B1EF-A3A0-191A-71F4-3A814842EC5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825314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9ABC-BE91-D2EB-2E4B-91AC31D0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 دوركم.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كلمة بنات على الألواح.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FFE51C-CD3A-6822-1668-FE483148D7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772F7A-D0EB-FF79-8519-699BC101D2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CA72C9-41CC-2949-9137-D3575E1A51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6C236B-D089-5EEA-414C-753C7107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DFE32-41EB-0F21-3B09-3010FF3F65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A4BCD-DC84-37A5-E2C0-CC90B88451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BB5422-0F25-63C5-4CFE-B3B1E5BE39E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8EC4B0-5478-CF20-6E8E-28E6B87F5E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E4E98F-10BF-D782-201A-2CB77776E5E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CEA4F2-1F85-85F1-B845-3F85CB40F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42FD01-83EF-986C-6326-B4198DF18EF0}"/>
              </a:ext>
            </a:extLst>
          </p:cNvPr>
          <p:cNvSpPr txBox="1"/>
          <p:nvPr/>
        </p:nvSpPr>
        <p:spPr>
          <a:xfrm>
            <a:off x="995746" y="3593237"/>
            <a:ext cx="701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بَـنـاتࣱ</a:t>
            </a:r>
          </a:p>
        </p:txBody>
      </p:sp>
    </p:spTree>
    <p:extLst>
      <p:ext uri="{BB962C8B-B14F-4D97-AF65-F5344CB8AC3E}">
        <p14:creationId xmlns:p14="http://schemas.microsoft.com/office/powerpoint/2010/main" val="373188699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C8067-78C3-A80C-F681-C309CFAA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FF7EECA-D9BB-8CEC-9A7C-CF7623C8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صححوا.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96F280-CFA5-25B4-2321-45DC46567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494988-D11F-3B39-292D-E7658A18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620BEE-960E-8E48-019E-EB5F68258110}"/>
              </a:ext>
            </a:extLst>
          </p:cNvPr>
          <p:cNvSpPr txBox="1"/>
          <p:nvPr/>
        </p:nvSpPr>
        <p:spPr>
          <a:xfrm>
            <a:off x="995746" y="3593237"/>
            <a:ext cx="701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بَـنـاتࣱ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3D6B7D-3003-74E4-A816-F5817E2D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FA45F7-B99B-0DD0-9DD6-18C9E2263F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E47E4A-0870-990C-839B-D439D1EE9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B30D74-204F-170E-F79A-EA23B444E9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1F25E4-E3CD-60E9-4A7B-458ECE284B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81EE1-592A-0B60-66CE-76C34D476C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8A207C-759C-3923-FB01-D8F431818A5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74C88B-8153-1240-0034-6737BD119E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22817978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74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الصفحة 108. نشاط النقل.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1D0E2E5-9797-7349-29A1-426CAB95AF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AE60F0-C82A-CB93-F098-24403EA79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84D4AD-D3A9-A456-4E9B-429D8EABA5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71153D-5D92-77E5-5785-39E3530D0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1B0942-4306-E93B-016E-72984BE598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20C84C-3EA8-8D6C-68EF-05E910E189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C0F21-0E2D-911E-6B66-0EB7C9B46B9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F56596-E84A-0DB5-B691-24F1E20456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5AD375-FE12-E4FD-F0D3-7D2E6A5122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écriture manuscrite, nombre&#10;&#10;Le contenu généré par l’IA peut être incorrect.">
            <a:extLst>
              <a:ext uri="{FF2B5EF4-FFF2-40B4-BE49-F238E27FC236}">
                <a16:creationId xmlns:a16="http://schemas.microsoft.com/office/drawing/2014/main" id="{8A098D88-1302-F408-8DD9-6A7201125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775" y="1695958"/>
            <a:ext cx="3273503" cy="459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701AE16-1EEB-3059-8D86-7425A855D91F}"/>
              </a:ext>
            </a:extLst>
          </p:cNvPr>
          <p:cNvSpPr/>
          <p:nvPr/>
        </p:nvSpPr>
        <p:spPr>
          <a:xfrm>
            <a:off x="2636738" y="3746682"/>
            <a:ext cx="3741575" cy="23373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423286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23EC-E180-B7CF-ED1A-4AD72E97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1C691E5-A9F7-FFA1-30E9-24EE73D8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39126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الصفحة 108، انقلوا كل كلمة مرة واحدة. سأمر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A77279-B705-2AFE-8EA5-C3A444E12B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F6251E-80D9-5B37-A1F5-16B1EB8FBF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13BAA0-213B-471C-A710-F44DA9756E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6FB422-8660-F3BD-D18A-8C469D8B8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913980-A9C9-1D81-6CAB-943E84F7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E016A-F1BA-3916-92DC-B5CA85BCDB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780CC-0146-CA85-0E5F-A5D1954FA9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DCB209-09F7-8ED3-A0D8-BB267FC57A1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8315A3-55D4-08E7-207D-7313971825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écriture manuscrite, Tracé, ligne&#10;&#10;Le contenu généré par l’IA peut être incorrect.">
            <a:extLst>
              <a:ext uri="{FF2B5EF4-FFF2-40B4-BE49-F238E27FC236}">
                <a16:creationId xmlns:a16="http://schemas.microsoft.com/office/drawing/2014/main" id="{A3D2BE36-742A-9BCD-DC0B-14444DFAD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802" y="1774304"/>
            <a:ext cx="5466908" cy="46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43655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40CC1-91E8-F481-34EC-2B6D32BA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03F693B-E714-F16A-F477-11AD1CB9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3" y="1865764"/>
            <a:ext cx="6689783" cy="4236236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4C168B3F-C03D-199D-3F83-F84DD91D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دفاتر الكتابة: انقلوا الكلمتين: عادَ ـــ   بناتٌ.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D129F1-F48E-0C95-EF11-F816D2BAE4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65BC84-0960-086C-36D3-95BFBE75F0F6}"/>
              </a:ext>
            </a:extLst>
          </p:cNvPr>
          <p:cNvSpPr txBox="1"/>
          <p:nvPr/>
        </p:nvSpPr>
        <p:spPr>
          <a:xfrm>
            <a:off x="1351185" y="3503045"/>
            <a:ext cx="61868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عـادَ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ـــ    بَـنـا</a:t>
            </a: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تࣱ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3951311-6787-76AB-FB8B-1BC4B3BE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DFD3CD-CDA2-2119-F29F-BF1317AFB1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6A6054-7994-C87D-AF29-D573BC974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EF479B-C65B-CBC6-84AD-F4B3A5DC62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E9D0CB1-8E56-ECB9-AAEE-B3B8217EA9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EFA20A-FB9B-955A-5338-1C5DA803F86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A5C571-9143-567E-05B1-6ABD5292A9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A420BE-369B-691F-A280-FA4D074B26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21403667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 defTabSz="514337">
              <a:spcBef>
                <a:spcPct val="0"/>
              </a:spcBef>
              <a:spcAft>
                <a:spcPts val="0"/>
              </a:spcAft>
              <a:buClr>
                <a:srgbClr val="A5A5A5"/>
              </a:buClr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وقت النجمة الآن. الفائز بنجمة الكتابة: ....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6F0B9A8-F30E-BF6F-CE1F-F10B728F95F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DC7728-9187-E5C8-AC2E-E3B6E02F4E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F1BC2-CC04-569F-AD88-1F49EFB7DD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5ED0AEF-A9C9-1747-F40F-D056BB871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A3F6D4-8541-C8AA-92B7-3F8580C4E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4A8536-6B1C-1572-175E-81FF0E0D03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C162E8-18AD-7A60-3084-B33DB924AF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ABA96-27F9-DE9F-9B19-8F445C5A66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90981E-EE70-825B-E3B4-33F41A98D7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87029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9CF86-41EE-9F88-75A4-31F87B9A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4CE3BA4-A9C8-3056-7C94-5DB4D7DA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72" y="906922"/>
            <a:ext cx="7886700" cy="720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ar-MA" sz="4000" kern="1200" dirty="0">
                <a:latin typeface="Arial" panose="020B0604020202020204" pitchFamily="34" charset="0"/>
                <a:cs typeface="Microsoft Uighur" panose="02000000000000000000" pitchFamily="2" charset="-78"/>
              </a:rPr>
              <a:t>اختتام الحصة</a:t>
            </a:r>
            <a:endParaRPr lang="ar-MA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A3116D8-BA86-ED70-01EB-9F7E4CBD9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859FE26B-F7C0-4478-818F-25C48C00C2F4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AE826B-2226-45B3-4A5A-929D227A82B7}"/>
              </a:ext>
            </a:extLst>
          </p:cNvPr>
          <p:cNvSpPr txBox="1"/>
          <p:nvPr/>
        </p:nvSpPr>
        <p:spPr>
          <a:xfrm>
            <a:off x="5412400" y="1777877"/>
            <a:ext cx="175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A96A6766-E253-A43A-14E9-40234BF1ACD7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30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40288" y="7749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اليوم كيف نتحدث عما نحب أن نفعله مع أفراد أسرتنا. من يقول ما يحب أن يفعله؟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F6A87EE-E775-7EFD-4796-4B7FF80571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Nada-Standing">
            <a:hlinkClick r:id="" action="ppaction://media"/>
            <a:extLst>
              <a:ext uri="{FF2B5EF4-FFF2-40B4-BE49-F238E27FC236}">
                <a16:creationId xmlns:a16="http://schemas.microsoft.com/office/drawing/2014/main" id="{7F5B733F-D7F7-0622-30DE-172FB2D35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648"/>
          <a:stretch>
            <a:fillRect/>
          </a:stretch>
        </p:blipFill>
        <p:spPr>
          <a:xfrm>
            <a:off x="1092958" y="2263226"/>
            <a:ext cx="2062745" cy="32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CBC225-1D40-4F04-B548-4A64ECBBE2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F0DCF58-32C5-0FD9-0E35-6FE1717B7F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93F1F4-4FB0-B428-582B-FBF6CEB863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E87F04-2046-8298-CEB7-9EDB910FE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6AF8452-6B56-A279-FA06-A23AB429DD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A70F8-022D-37B8-DD76-D7B6710A8E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F7C46C-3BB6-F035-9AA9-69C457C8CC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FF7F3E-6F9B-B40E-23F8-93C134C3082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6A4EFA-369D-7DF0-A832-B05AB18914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81" y="2831185"/>
            <a:ext cx="2192729" cy="206951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1CA2299-0552-4178-431F-74578394A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9190" y="2814400"/>
            <a:ext cx="2192729" cy="2103087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AF6E-28FE-073A-3B59-C34E8776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8008B0-D9EA-C59C-8DEC-B4C485E8EB6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F4E778-ECC0-6C4E-ADA1-33B1DB67AC4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4B9A099-E14E-97EB-7BB5-ECD6CE60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سننطلق في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F33461-1F0C-FDBD-B6E8-FB39F90DF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EC6536-30C4-3E63-4973-206B28B2C3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E3589C-8005-9A3E-4F7C-05E1E79EE5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0C10CA-836D-7518-61FC-6553E6739A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FAEE9B-18BE-B458-DF97-113E4115A1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5797E-81AE-EF63-9B29-49DDB7596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AB6AB-59C4-F535-1877-54D2C21114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C92F8-7672-3D82-8C16-E9C746FB16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Slide-05_Silent walk Greet">
            <a:hlinkClick r:id="" action="ppaction://media"/>
            <a:extLst>
              <a:ext uri="{FF2B5EF4-FFF2-40B4-BE49-F238E27FC236}">
                <a16:creationId xmlns:a16="http://schemas.microsoft.com/office/drawing/2014/main" id="{90B7EA80-F3C6-8E74-7F2F-45546FB5A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826"/>
          <a:stretch>
            <a:fillRect/>
          </a:stretch>
        </p:blipFill>
        <p:spPr>
          <a:xfrm>
            <a:off x="3410861" y="2238736"/>
            <a:ext cx="2024695" cy="3498277"/>
          </a:xfrm>
          <a:prstGeom prst="rect">
            <a:avLst/>
          </a:prstGeom>
        </p:spPr>
      </p:pic>
      <p:pic>
        <p:nvPicPr>
          <p:cNvPr id="15" name="Espace réservé pour une image  14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49E88644-1F36-51E4-9DC0-B1F795CDD0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85823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95320" y="737036"/>
            <a:ext cx="7045841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 قرأنا حرف التاء، سنملأ الجدول بحرف التاء مع التنوين. رددوا معي. من يقرأ؟ (الفئة د)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6B73E0D-2C76-1D56-3A59-6FDA1FF628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4" name="standing">
            <a:hlinkClick r:id="" action="ppaction://media"/>
            <a:extLst>
              <a:ext uri="{FF2B5EF4-FFF2-40B4-BE49-F238E27FC236}">
                <a16:creationId xmlns:a16="http://schemas.microsoft.com/office/drawing/2014/main" id="{43481F58-667E-D39E-869F-4B28682B2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60" b="2355"/>
          <a:stretch>
            <a:fillRect/>
          </a:stretch>
        </p:blipFill>
        <p:spPr>
          <a:xfrm>
            <a:off x="6328238" y="2738919"/>
            <a:ext cx="1825156" cy="30752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9B04A2-1DBA-2C05-234A-EE019759E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764" y="2273333"/>
            <a:ext cx="4878065" cy="34420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7E58D8-956C-D44E-BA43-97598D6BF6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F26924-1FA2-F198-A8B7-2D6864C24B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A7AA99-1C68-CC42-398E-7AAE4073D43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1A0AC2-46CB-11E9-AD2C-9D381A404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0B315D-945A-9BB1-4843-426CC91D68B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40A44E-4576-9704-2BD5-CB0CC914161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88F0E6-9DF8-E079-39CB-349C1009E36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99F27-5B7F-675E-A8C9-8573D04D71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59601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البيت، أعيدوا قراءة مقاطع  وكلمات وجمل حرف التاء على الكراسة ص 107.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C2899B-60B5-9F53-A380-B9F219284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B47A64-BEDF-4F5D-A885-9FF4C807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C48813-EDF7-9C8E-21A0-959840E403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8D8D20-2C16-2FAB-E6E3-9ED99693BD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C02FF88-9CFE-C320-A28A-F4A5D6EDE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BD5DD29-1A3D-EBEA-18C4-3E1A2F16BF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BD8A4B-2281-B547-1A93-3FEC20BD4B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24C016-432D-02EC-65F2-A0AB3311A3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0A00E6-2CDC-9CF6-5B26-4678D1620C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6676869-E82D-241C-CA52-AA092210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131" y="1641987"/>
            <a:ext cx="3325012" cy="481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9C505C4-587A-F6CE-A9FF-78B549527009}"/>
              </a:ext>
            </a:extLst>
          </p:cNvPr>
          <p:cNvSpPr/>
          <p:nvPr/>
        </p:nvSpPr>
        <p:spPr>
          <a:xfrm>
            <a:off x="2654711" y="2094272"/>
            <a:ext cx="3673528" cy="2703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657953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78002" y="727363"/>
            <a:ext cx="7080478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البيت اكتبوا أيضا حرف التاء مع التنوين وانقلوا الكلمات على دفاتركم، غدا سأملي عليكم بعضا منها.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BFE94E-3EAC-4C61-1278-F8267F73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396433-33B4-D624-7576-CD9D29C5C0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15DBAF-5926-4A13-5442-64C5CED71E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BCEE90-1066-829B-D5F7-26B181B720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959189-171D-6A87-89AC-308116CFC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8746DC-459C-D8B6-3B66-483BE364B1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A9F663-4082-D4E6-BEB2-0753127A108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DA06C9-0342-E557-D238-5CF15DD973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46B29-0EDF-616D-73EB-CC3A1F9EE5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2DAB62FC-0538-67F7-F84E-3E9F21008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131" y="1641987"/>
            <a:ext cx="3325012" cy="481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7743F3F-0467-9AFB-776C-36CC23CB6EA7}"/>
              </a:ext>
            </a:extLst>
          </p:cNvPr>
          <p:cNvSpPr/>
          <p:nvPr/>
        </p:nvSpPr>
        <p:spPr>
          <a:xfrm>
            <a:off x="2572131" y="4831506"/>
            <a:ext cx="3821012" cy="15299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2473E0-991D-752B-1414-A4652E82C434}"/>
              </a:ext>
            </a:extLst>
          </p:cNvPr>
          <p:cNvSpPr/>
          <p:nvPr/>
        </p:nvSpPr>
        <p:spPr>
          <a:xfrm>
            <a:off x="2572131" y="3499235"/>
            <a:ext cx="3821012" cy="6120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1838082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A609221D-73F8-334D-9355-A605E97DD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483" y="1818443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3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65D559-1EAC-4EB3-9578-5A21B5DDCB2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12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C22DE81-34E2-A76F-ED4A-38AEB2A3D0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CD4559-A2C4-AAA6-C0E4-CB0F929C3D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8F8D6A-CC7C-B8DF-AB94-B2498805B1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DE4D74-DC34-F01D-04E8-1154D739FC2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45AC729-D442-1355-4A8E-891E9BBE0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D1228F-4CE5-2F3B-163F-BD86AF4690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A11D87-3F20-4C85-EE05-FE6A979526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FC703-EAC0-618E-00B4-104C5C1FD5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2F90C1-ACB0-F8A5-BB83-94177010B6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50844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574738" y="3036384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8EE8-5242-E8CE-9DA9-CD651FF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F0B46E31-AC9B-6B4E-509D-6F7F4685F745}"/>
              </a:ext>
            </a:extLst>
          </p:cNvPr>
          <p:cNvSpPr/>
          <p:nvPr/>
        </p:nvSpPr>
        <p:spPr>
          <a:xfrm>
            <a:off x="5962839" y="1903178"/>
            <a:ext cx="1800000" cy="1800000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0FCB97-703E-D8D4-154B-78A1F1D79556}"/>
              </a:ext>
            </a:extLst>
          </p:cNvPr>
          <p:cNvSpPr/>
          <p:nvPr/>
        </p:nvSpPr>
        <p:spPr>
          <a:xfrm>
            <a:off x="5962839" y="4208954"/>
            <a:ext cx="1800000" cy="18000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1C3C7B-CDDE-E35C-866C-94DE70B6411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D12224-8192-AEAB-D14A-99215061A5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سأخبركم عن شروط الحصول على نجمة التميز.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0C742159-347F-7BB9-A3A6-AAD40E53A7E8}"/>
              </a:ext>
            </a:extLst>
          </p:cNvPr>
          <p:cNvSpPr txBox="1"/>
          <p:nvPr/>
        </p:nvSpPr>
        <p:spPr>
          <a:xfrm>
            <a:off x="2623836" y="4910469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وَأَنا جالسٌ، أَرْفَعُ أُصْبُعي لِلْإجابَةِ. 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C4A64622-45CE-B262-D6A4-27A0A8177068}"/>
              </a:ext>
            </a:extLst>
          </p:cNvPr>
          <p:cNvSpPr txBox="1">
            <a:spLocks/>
          </p:cNvSpPr>
          <p:nvPr/>
        </p:nvSpPr>
        <p:spPr>
          <a:xfrm>
            <a:off x="2046343" y="2773776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أُنْصِتُ وأَنْتَبِهُ جَيِّداً للدَّرْسِ</a:t>
            </a:r>
            <a:r>
              <a:rPr kumimoji="0" lang="ar-MA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3D49BD1-F717-16DA-399C-43A1469B84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512B40-F483-57C8-1412-EDBBFF1F2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DB520F-0E12-36D2-3E9E-6F47FB747B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233EEF-FF43-6C81-8AF8-59E676FF03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D482C9-0BBE-29E4-C81D-B3C3E9C3C17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31DA65-1CBD-C8E3-6729-9A9D7C9312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5E89D-10C8-0994-03EE-F0EDED4072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C9C30-2636-0306-E200-A5822328C27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5C32C-53B1-2279-8A63-DC29F3F66C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9030036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9720-FEEB-E81E-027C-5CA042C1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2396699-1E1D-4CB0-07AB-CC23692A7F4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1B4ED0-DCBB-ADEF-FD37-32D89B441E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752D01-618A-4DE3-49E6-7A55D36C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62AA53E-A7C2-E23F-59B1-BD2CF412D3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16310104-981C-6468-42DF-7D2183B14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2" y="1858593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Espace réservé pour une image  19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935B173-D5BE-D47D-AF7F-A317E76E29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5E18E67-B147-25B9-A986-E25ACE8C1B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684084-57CF-0E55-0756-C7460482F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66611D-0480-6C17-868F-FCC78E2A4B6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604851-E6BA-A333-8D04-1FFD2382F6B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903EDE-07D1-8093-8326-9BCA2C2A4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0728CE-67E2-6A7D-F61F-ABBE319F23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6BC06-9B57-D220-D8BE-00C6466425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8FD75-9B95-E542-542B-547A96320B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4F929D-19CA-E473-47C1-253B5B767E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0031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BF60FCDC32A478B689833DE3521D9" ma:contentTypeVersion="16" ma:contentTypeDescription="Crée un document." ma:contentTypeScope="" ma:versionID="8689532cf7e51b1a8d3a3e186d4efc73">
  <xsd:schema xmlns:xsd="http://www.w3.org/2001/XMLSchema" xmlns:xs="http://www.w3.org/2001/XMLSchema" xmlns:p="http://schemas.microsoft.com/office/2006/metadata/properties" xmlns:ns3="9a730811-a90a-43f3-87f9-912e2db5d063" xmlns:ns4="327bd5d2-d4b2-42b9-b332-e9199bb761b4" targetNamespace="http://schemas.microsoft.com/office/2006/metadata/properties" ma:root="true" ma:fieldsID="9f0b36deb431ad712753f617f1930d4a" ns3:_="" ns4:_="">
    <xsd:import namespace="9a730811-a90a-43f3-87f9-912e2db5d063"/>
    <xsd:import namespace="327bd5d2-d4b2-42b9-b332-e9199bb761b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DateTaken" minOccurs="0"/>
                <xsd:element ref="ns4:MediaLengthInSeconds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30811-a90a-43f3-87f9-912e2db5d06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bd5d2-d4b2-42b9-b332-e9199bb761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7bd5d2-d4b2-42b9-b332-e9199bb761b4" xsi:nil="true"/>
  </documentManagement>
</p:properties>
</file>

<file path=customXml/itemProps1.xml><?xml version="1.0" encoding="utf-8"?>
<ds:datastoreItem xmlns:ds="http://schemas.openxmlformats.org/officeDocument/2006/customXml" ds:itemID="{CA59BB3D-6553-4AA9-B848-DB324B533B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730811-a90a-43f3-87f9-912e2db5d063"/>
    <ds:schemaRef ds:uri="327bd5d2-d4b2-42b9-b332-e9199bb76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D0301F-0BEA-4F8D-B627-FCF0E24959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EA3DD4-2D59-4335-911E-60F4273440D6}">
  <ds:schemaRefs>
    <ds:schemaRef ds:uri="http://schemas.openxmlformats.org/package/2006/metadata/core-properties"/>
    <ds:schemaRef ds:uri="http://purl.org/dc/dcmitype/"/>
    <ds:schemaRef ds:uri="327bd5d2-d4b2-42b9-b332-e9199bb761b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9a730811-a90a-43f3-87f9-912e2db5d06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26272</TotalTime>
  <Words>1919</Words>
  <Application>Microsoft Office PowerPoint</Application>
  <PresentationFormat>Affichage à l'écran (4:3)</PresentationFormat>
  <Paragraphs>465</Paragraphs>
  <Slides>74</Slides>
  <Notes>1</Notes>
  <HiddenSlides>0</HiddenSlides>
  <MMClips>10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74</vt:i4>
      </vt:variant>
    </vt:vector>
  </HeadingPairs>
  <TitlesOfParts>
    <vt:vector size="100" baseType="lpstr">
      <vt:lpstr>Arial</vt:lpstr>
      <vt:lpstr>Wingdings</vt:lpstr>
      <vt:lpstr>Dosis SemiBold</vt:lpstr>
      <vt:lpstr>Microsoft Uighur</vt:lpstr>
      <vt:lpstr>Dosis ExtraBold</vt:lpstr>
      <vt:lpstr>Dosis Medium</vt:lpstr>
      <vt:lpstr>Calibri Light</vt:lpstr>
      <vt:lpstr>Modern Love</vt:lpstr>
      <vt:lpstr>Noto Sans Symbols</vt:lpstr>
      <vt:lpstr>Dosis</vt:lpstr>
      <vt:lpstr>Calibri</vt:lpstr>
      <vt:lpstr>01- نشاط اعتيادي</vt:lpstr>
      <vt:lpstr>Thème Office</vt:lpstr>
      <vt:lpstr>02- معــــــــــجم</vt:lpstr>
      <vt:lpstr>03- استماع وتحدث</vt:lpstr>
      <vt:lpstr>04- قراءة/ كتابة</vt:lpstr>
      <vt:lpstr>1_04- قراءة/ كتابة</vt:lpstr>
      <vt:lpstr>3_Env-Enseignant</vt:lpstr>
      <vt:lpstr>2_Thème Office</vt:lpstr>
      <vt:lpstr>4_Env-Enseignant</vt:lpstr>
      <vt:lpstr>3_04- قراءة/ كتابة</vt:lpstr>
      <vt:lpstr>1_01- نشاط اعتيادي</vt:lpstr>
      <vt:lpstr>1_03- استماع وتحدث</vt:lpstr>
      <vt:lpstr>2_04- قراءة/ كتابة</vt:lpstr>
      <vt:lpstr>5_04- قراءة/ كتابة</vt:lpstr>
      <vt:lpstr>6_04- قراءة/ كتابة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سننطلق في حصة اللغة العربية.</vt:lpstr>
      <vt:lpstr>قبل أن نبدأ حصة اليوم سأخبركم عن شروط الحصول على نجمة التميز. </vt:lpstr>
      <vt:lpstr>ضعوا اللوحة والكراسة في القمطر.</vt:lpstr>
      <vt:lpstr>Présentation PowerPoint</vt:lpstr>
      <vt:lpstr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vt:lpstr>
      <vt:lpstr>نقرأ معا.</vt:lpstr>
      <vt:lpstr>استماع وتحدث</vt:lpstr>
      <vt:lpstr>في الحصص السابقة تعلمنا كيف نتحدث عما نحب أن نفعله مع أفراد أسرتنا. ماذا تحب ندى أن تفعل؟</vt:lpstr>
      <vt:lpstr>اليوم ستقومون بتشخيص الحوار. أنصتوا جيدا. يسمع الأستاذ الحوار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وقت النجمة الآن. الفائز بنجمة الاستماع هو (هي) ............. صفقوا له (لها).</vt:lpstr>
      <vt:lpstr>قفوا، سننشد.  </vt:lpstr>
      <vt:lpstr>قراءة/ كتابة</vt:lpstr>
      <vt:lpstr>اليوم سنتعلم أيضا كيف نقرأ ونكتب حرف التاء مع التنوين.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من يقرأ؟  (خاص بالفئة د).</vt:lpstr>
      <vt:lpstr>أقـــــرأ. </vt:lpstr>
      <vt:lpstr>من يقرأ؟   (خاص بمن يحتاج التدرب على الدمج).</vt:lpstr>
      <vt:lpstr>أقــــــرأ الكلمات الزائفة.</vt:lpstr>
      <vt:lpstr>من يقرأ؟ سأعين 5 منكم للقراءة.</vt:lpstr>
      <vt:lpstr>أقــــرأ. رددوا بعدي</vt:lpstr>
      <vt:lpstr>من يقرأ؟ سأعين أربعة منكم لقيادة القراءة. </vt:lpstr>
      <vt:lpstr>أقــــرأ الجمل باسترسال. رددوا بعدي</vt:lpstr>
      <vt:lpstr>من يقرأ؟ سأعين 3 منكم لقيادة القراءة. </vt:lpstr>
      <vt:lpstr>خذوا الكراسة الصفحة 107. </vt:lpstr>
      <vt:lpstr>في ثنائيات ـــــ كل واحد منكم يقرأ الكلمات والجمل لزميله. سأمر بين الصفوف لمساعدتكم. </vt:lpstr>
      <vt:lpstr>وقت النجمة الآن. الفائز بنجمة القراءة هو (هي) ....... صفقوا له (لها).</vt:lpstr>
      <vt:lpstr>قفوا، لنردد أنشودة أسرتي.</vt:lpstr>
      <vt:lpstr>الآن سنتعلم كيف نكتب حرف التاء  مع التنوين.</vt:lpstr>
      <vt:lpstr> لاحظوا جيدا كيف سأكتب  حرف التاء  مع تنوين الفتح. على سبورة الكتابة.</vt:lpstr>
      <vt:lpstr>الآن دوركم، اكتبوا تاً على الألواح.</vt:lpstr>
      <vt:lpstr>ارفعوا ألواحكم. (تقديم التغذية الراجعة المناسبة).</vt:lpstr>
      <vt:lpstr> لاحظوا جيدا كيف سأكتب  حرف التاء  مع تنوين الضم. على سبورة الكتابة.</vt:lpstr>
      <vt:lpstr>الآن دوركم، اكتبوا  ــةٌ  على الألواح.</vt:lpstr>
      <vt:lpstr>ارفعوا ألواحكم. (تقديم التغذية الراجعة المناسبة).</vt:lpstr>
      <vt:lpstr> سأكتب الآن حرف التاء  مع تنوين الكسر. </vt:lpstr>
      <vt:lpstr>الآن دوركم، اكتبوا  ةٍ  على الألواح.</vt:lpstr>
      <vt:lpstr>ارفعوا ألواحكم. تقديم التغذية الراجعة المناسبة).</vt:lpstr>
      <vt:lpstr>الآن ستنقلون كلمات تتضمن حرفي العين والتاء. أبدأ أنا أولا.</vt:lpstr>
      <vt:lpstr>أقرأ الكلمة التي سأنقلها: بَناتٌ.</vt:lpstr>
      <vt:lpstr>ألاحظ أن الكلمة تتكون من 3 مقاطع:  «بَـ»  ــــ «نا» ـــ "تٌ"</vt:lpstr>
      <vt:lpstr>سأنقل الكلمة على سبورة الكتابة. انتبهوا جيدا. </vt:lpstr>
      <vt:lpstr>الآن دوركم. انقلوا كلمة بنات على الألواح.</vt:lpstr>
      <vt:lpstr>ارفعوا ألواحكم. صححوا.</vt:lpstr>
      <vt:lpstr>خذوا الكراسة الصفحة 108. نشاط النقل.</vt:lpstr>
      <vt:lpstr>على الصفحة 108، انقلوا كل كلمة مرة واحدة. سأمر لمساعدتكم.</vt:lpstr>
      <vt:lpstr>الآن خذوا دفاتر الكتابة: انقلوا الكلمتين: عادَ ـــ   بناتٌ.</vt:lpstr>
      <vt:lpstr>وقت النجمة الآن. الفائز بنجمة الكتابة: ....</vt:lpstr>
      <vt:lpstr>اختتام الحصة</vt:lpstr>
      <vt:lpstr>تعلمنا اليوم كيف نتحدث عما نحب أن نفعله مع أفراد أسرتنا. من يقول ما يحب أن يفعله؟</vt:lpstr>
      <vt:lpstr>اليوم قرأنا حرف التاء، سنملأ الجدول بحرف التاء مع التنوين. رددوا معي. من يقرأ؟ (الفئة د)</vt:lpstr>
      <vt:lpstr>في البيت، أعيدوا قراءة مقاطع  وكلمات وجمل حرف التاء على الكراسة ص 107. </vt:lpstr>
      <vt:lpstr>في البيت اكتبوا أيضا حرف التاء مع التنوين وانقلوا الكلمات على دفاتركم، غدا سأملي عليكم بعضا منها.</vt:lpstr>
      <vt:lpstr>إلى الحصة القادمة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147</cp:revision>
  <dcterms:created xsi:type="dcterms:W3CDTF">2023-09-20T21:35:22Z</dcterms:created>
  <dcterms:modified xsi:type="dcterms:W3CDTF">2026-01-02T11:27:45Z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0x010100E83BF60FCDC32A478B689833DE3521D9</vt:lpwstr>
  </property>
</Properties>
</file>