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74" r:id="rId2"/>
    <p:sldMasterId id="2147483683" r:id="rId3"/>
    <p:sldMasterId id="2147483690" r:id="rId4"/>
    <p:sldMasterId id="2147483699" r:id="rId5"/>
    <p:sldMasterId id="2147483706" r:id="rId6"/>
    <p:sldMasterId id="2147483717" r:id="rId7"/>
    <p:sldMasterId id="2147483725" r:id="rId8"/>
    <p:sldMasterId id="2147483737" r:id="rId9"/>
    <p:sldMasterId id="2147483761" r:id="rId10"/>
    <p:sldMasterId id="2147483785" r:id="rId11"/>
    <p:sldMasterId id="2147483813" r:id="rId12"/>
    <p:sldMasterId id="2147483836" r:id="rId13"/>
    <p:sldMasterId id="2147483877" r:id="rId14"/>
    <p:sldMasterId id="2147483904" r:id="rId15"/>
    <p:sldMasterId id="2147483906" r:id="rId16"/>
    <p:sldMasterId id="2147483909" r:id="rId17"/>
    <p:sldMasterId id="2147483933" r:id="rId18"/>
    <p:sldMasterId id="2147483948" r:id="rId19"/>
    <p:sldMasterId id="2147483956" r:id="rId20"/>
    <p:sldMasterId id="2147483966" r:id="rId21"/>
  </p:sldMasterIdLst>
  <p:notesMasterIdLst>
    <p:notesMasterId r:id="rId82"/>
  </p:notesMasterIdLst>
  <p:sldIdLst>
    <p:sldId id="2147482837" r:id="rId22"/>
    <p:sldId id="2147482813" r:id="rId23"/>
    <p:sldId id="2134806335" r:id="rId24"/>
    <p:sldId id="2147482640" r:id="rId25"/>
    <p:sldId id="2147482605" r:id="rId26"/>
    <p:sldId id="2134806440" r:id="rId27"/>
    <p:sldId id="2147482731" r:id="rId28"/>
    <p:sldId id="2147482622" r:id="rId29"/>
    <p:sldId id="2147482629" r:id="rId30"/>
    <p:sldId id="2147482623" r:id="rId31"/>
    <p:sldId id="2147482624" r:id="rId32"/>
    <p:sldId id="2147482625" r:id="rId33"/>
    <p:sldId id="2147482626" r:id="rId34"/>
    <p:sldId id="2147482627" r:id="rId35"/>
    <p:sldId id="2147482628" r:id="rId36"/>
    <p:sldId id="2147482838" r:id="rId37"/>
    <p:sldId id="2147482839" r:id="rId38"/>
    <p:sldId id="2147482840" r:id="rId39"/>
    <p:sldId id="2147482841" r:id="rId40"/>
    <p:sldId id="2134806231" r:id="rId41"/>
    <p:sldId id="2147482641" r:id="rId42"/>
    <p:sldId id="2147482425" r:id="rId43"/>
    <p:sldId id="2147482491" r:id="rId44"/>
    <p:sldId id="2147482606" r:id="rId45"/>
    <p:sldId id="2134806307" r:id="rId46"/>
    <p:sldId id="2147482692" r:id="rId47"/>
    <p:sldId id="2147482693" r:id="rId48"/>
    <p:sldId id="2147482694" r:id="rId49"/>
    <p:sldId id="2134806453" r:id="rId50"/>
    <p:sldId id="2147482719" r:id="rId51"/>
    <p:sldId id="2147482807" r:id="rId52"/>
    <p:sldId id="2147482843" r:id="rId53"/>
    <p:sldId id="2147482643" r:id="rId54"/>
    <p:sldId id="2147482644" r:id="rId55"/>
    <p:sldId id="2147482645" r:id="rId56"/>
    <p:sldId id="2147482669" r:id="rId57"/>
    <p:sldId id="2147482720" r:id="rId58"/>
    <p:sldId id="2147482836" r:id="rId59"/>
    <p:sldId id="2147482646" r:id="rId60"/>
    <p:sldId id="2147482648" r:id="rId61"/>
    <p:sldId id="2147482424" r:id="rId62"/>
    <p:sldId id="2147482695" r:id="rId63"/>
    <p:sldId id="2134806664" r:id="rId64"/>
    <p:sldId id="2134806457" r:id="rId65"/>
    <p:sldId id="2147482696" r:id="rId66"/>
    <p:sldId id="2147482697" r:id="rId67"/>
    <p:sldId id="2147482698" r:id="rId68"/>
    <p:sldId id="2147482844" r:id="rId69"/>
    <p:sldId id="2147482852" r:id="rId70"/>
    <p:sldId id="2147482699" r:id="rId71"/>
    <p:sldId id="2147482845" r:id="rId72"/>
    <p:sldId id="2147482847" r:id="rId73"/>
    <p:sldId id="2147482848" r:id="rId74"/>
    <p:sldId id="2147482849" r:id="rId75"/>
    <p:sldId id="2147482850" r:id="rId76"/>
    <p:sldId id="2134806890" r:id="rId77"/>
    <p:sldId id="2134806317" r:id="rId78"/>
    <p:sldId id="2147482426" r:id="rId79"/>
    <p:sldId id="2134806668" r:id="rId80"/>
    <p:sldId id="2147482851" r:id="rId8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Noto Sans Symbols" panose="020B0604020202020204" charset="0"/>
      <p:regular r:id="rId87"/>
      <p:bold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Dosis" panose="020B0604020202020204" charset="0"/>
      <p:regular r:id="rId91"/>
      <p:bold r:id="rId92"/>
    </p:embeddedFont>
    <p:embeddedFont>
      <p:font typeface="Dosis Medium" panose="020B0604020202020204" charset="0"/>
      <p:regular r:id="rId93"/>
      <p:bold r:id="rId94"/>
    </p:embeddedFont>
    <p:embeddedFont>
      <p:font typeface="Dosis SemiBold" panose="020B0604020202020204" charset="0"/>
      <p:regular r:id="rId95"/>
      <p:bold r:id="rId96"/>
    </p:embeddedFont>
    <p:embeddedFont>
      <p:font typeface="Modern Love" panose="020B0604020202020204" charset="0"/>
      <p:regular r:id="rId97"/>
    </p:embeddedFont>
    <p:embeddedFont>
      <p:font typeface="Dosis ExtraBold" panose="020B0604020202020204" charset="0"/>
      <p:bold r:id="rId9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04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833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pos="1746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  <p15:guide id="7" orient="horz" pos="981" userDrawn="1">
          <p15:clr>
            <a:srgbClr val="A4A3A4"/>
          </p15:clr>
        </p15:guide>
        <p15:guide id="8" orient="horz" pos="3135" userDrawn="1">
          <p15:clr>
            <a:srgbClr val="A4A3A4"/>
          </p15:clr>
        </p15:guide>
        <p15:guide id="10" orient="horz" pos="1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5080BC"/>
    <a:srgbClr val="906A90"/>
    <a:srgbClr val="106585"/>
    <a:srgbClr val="00ACA4"/>
    <a:srgbClr val="1E3F48"/>
    <a:srgbClr val="FFFFFF"/>
    <a:srgbClr val="D6E9EA"/>
    <a:srgbClr val="0097B2"/>
    <a:srgbClr val="4C5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DA07F6-D8E6-4B74-8ED7-F31830E770E3}" v="66" dt="2025-09-30T14:19:45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pos="4604"/>
        <p:guide orient="horz" pos="709"/>
        <p:guide pos="3833"/>
        <p:guide orient="horz" pos="1026"/>
        <p:guide pos="1746"/>
        <p:guide orient="horz" pos="3634"/>
        <p:guide orient="horz" pos="981"/>
        <p:guide orient="horz" pos="3135"/>
        <p:guide orient="horz" pos="1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12" Type="http://schemas.microsoft.com/office/2015/10/relationships/revisionInfo" Target="revisionInfo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font" Target="fonts/font3.fntdata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font" Target="fonts/font1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font" Target="fonts/font5.fntdata"/><Relationship Id="rId61" Type="http://schemas.openxmlformats.org/officeDocument/2006/relationships/slide" Target="slides/slide40.xml"/><Relationship Id="rId8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10/01/2026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10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3.pn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20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20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png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07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7467993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848713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847886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102968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142123046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086841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115348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42353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8697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137245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631093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3002284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639759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6668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509835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92807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4129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433979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301830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20557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39279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085615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0E5CC6-5844-5651-EB28-8AF4BE29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de l'élément multimédia 3">
            <a:extLst>
              <a:ext uri="{FF2B5EF4-FFF2-40B4-BE49-F238E27FC236}">
                <a16:creationId xmlns:a16="http://schemas.microsoft.com/office/drawing/2014/main" xmlns="" id="{7158AF08-10F4-6C53-749F-2E0CEFA83D3E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108934" y="17364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xmlns="" id="{08198E61-F011-56ED-2B91-C21B57043EF7}"/>
              </a:ext>
            </a:extLst>
          </p:cNvPr>
          <p:cNvSpPr>
            <a:spLocks noGrp="1" noChangeAspect="1"/>
          </p:cNvSpPr>
          <p:nvPr>
            <p:ph type="media" sz="quarter" idx="14"/>
          </p:nvPr>
        </p:nvSpPr>
        <p:spPr>
          <a:xfrm>
            <a:off x="1402566" y="17364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58089AC-9029-2347-65C8-F79B9564ACE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64634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98739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51794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10517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63294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699086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406226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861822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649332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477997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40223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561247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_mm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64634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477202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832261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060931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59851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69235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7390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9264305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171162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953391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884613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97832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D85697A0-97CA-9A9A-3C2E-21D683A22E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64634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7224359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696537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65212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23706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094651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798473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39599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64567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66550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387820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9512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376F757-8962-819B-1852-3FBFB8E62CC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9789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124696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26497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032505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33478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466961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798388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505055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xmlns="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054873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38897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699583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2FE75FF-9D91-DD6E-D6E6-687DF38DA79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269902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3422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1457918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16217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740514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2207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11019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183720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34179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203849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101432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50809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74314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8744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778971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2300713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9390471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43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329B4DE9-01E1-A2D9-B12D-541BB9CE3D1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0360626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256063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156501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364538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00" name="Google Shape;600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CCBA2B8-18EA-F94A-A5E6-DF872523919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217580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187829" y="1890939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697662" y="187689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07495" y="187516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187829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697661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207495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ED56BC3F-7321-1EF3-DDE9-F8EF9F179D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2523099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32976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8887217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544486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359765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955492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8267197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863669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415912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4153364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32702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7203B50-09EE-EA2F-6AE5-A47FDC20346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816448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350175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199069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2650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9380703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preserve="1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Présentation du Vocabulaire</a:t>
            </a:r>
            <a:endParaRPr/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Exploitation du Vocabulaire</a:t>
            </a:r>
            <a:endParaRPr/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Travail sur livret</a:t>
            </a:r>
            <a:endParaRPr/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52157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5283213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947481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656654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3881520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46110971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919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2DAD2D7-8A68-1076-651E-A339BE1933D5}"/>
              </a:ext>
            </a:extLst>
          </p:cNvPr>
          <p:cNvSpPr/>
          <p:nvPr userDrawn="1"/>
        </p:nvSpPr>
        <p:spPr>
          <a:xfrm>
            <a:off x="4004841" y="597253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F39A88EB-4765-4DB3-C0FE-34C6D846856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106796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343913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39322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654807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4618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444892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2000745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8741310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8061637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5863968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0E5CC6-5844-5651-EB28-8AF4BE29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de l'élément multimédia 3">
            <a:extLst>
              <a:ext uri="{FF2B5EF4-FFF2-40B4-BE49-F238E27FC236}">
                <a16:creationId xmlns:a16="http://schemas.microsoft.com/office/drawing/2014/main" xmlns="" id="{7158AF08-10F4-6C53-749F-2E0CEFA83D3E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108934" y="17364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xmlns="" id="{08198E61-F011-56ED-2B91-C21B57043EF7}"/>
              </a:ext>
            </a:extLst>
          </p:cNvPr>
          <p:cNvSpPr>
            <a:spLocks noGrp="1" noChangeAspect="1"/>
          </p:cNvSpPr>
          <p:nvPr>
            <p:ph type="media" sz="quarter" idx="14"/>
          </p:nvPr>
        </p:nvSpPr>
        <p:spPr>
          <a:xfrm>
            <a:off x="1402566" y="17364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58089AC-9029-2347-65C8-F79B9564ACE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64634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327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06FC3CB0-341D-AA4D-412F-89F8A233B1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353600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_mm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64634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157902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D85697A0-97CA-9A9A-3C2E-21D683A22E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64634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028670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376F757-8962-819B-1852-3FBFB8E62CC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7222854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2FE75FF-9D91-DD6E-D6E6-687DF38DA79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577364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6CE829C-B4BA-DB8F-7F0D-34BBF67199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1346099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CBC9159-68BE-D25F-16BF-F5A362C7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7210697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DD762EA-1ED2-E7C4-44BA-EC3723DDDE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706415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F5CEE98-E4D9-AFBE-326A-8480E14603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338893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5C9D7DB-3478-30AE-7D71-9C8B923C76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167794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2656312-9BF5-2643-F574-6232C8AFCDC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22881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FA48B46-136A-CAB7-177B-945DFF24572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844016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88578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441877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355741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15151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52425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877935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0765381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233233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9126958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83117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FA25EB-9F6A-FE10-E81D-7E957E8505B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49101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269117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136819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537007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600537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091914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20778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264085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020328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295657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46646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1459654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15618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98516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836515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3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704219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A40DC6-6DB2-347F-2BCA-A0E57FB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B85AD467-1D5A-6286-4EDA-C6BD6A6A8A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23130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4C3D762-8249-70EC-B296-3DF67F7E6D5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16299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6CE829C-B4BA-DB8F-7F0D-34BBF67199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050693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CBC9159-68BE-D25F-16BF-F5A362C7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2257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DD762EA-1ED2-E7C4-44BA-EC3723DDDE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16804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993475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F5CEE98-E4D9-AFBE-326A-8480E14603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76916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5C9D7DB-3478-30AE-7D71-9C8B923C76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16686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2656312-9BF5-2643-F574-6232C8AFCDC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878586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1442A0CD-6DB3-0E91-EFC7-4B48244DA83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496492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CFD62F2-E6E7-B12D-652E-9F03C197FF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49265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275409C-18CD-E3C8-7086-D734F7EC58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77657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564A4D4-E4A7-DE3C-B447-08585F25793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94135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4738B4C-E013-3DAD-7D30-1D058D7FEE3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22310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BF6B7D6-D656-4F1E-384D-C50FF7DF620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03768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568FE0D1-D352-31A9-1631-924E30FE3AF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06667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Arial" panose="020B0604020202020204" pitchFamily="34" charset="0"/>
                </a:rPr>
                <a:t>الحصة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Arial" panose="020B0604020202020204" pitchFamily="34" charset="0"/>
                </a:rPr>
                <a:t>الحصة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Arial" panose="020B0604020202020204" pitchFamily="34" charset="0"/>
                </a:rPr>
                <a:t>الحصة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Arial" panose="020B0604020202020204" pitchFamily="34" charset="0"/>
                </a:rPr>
                <a:t>الحصة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 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Arial" panose="020B0604020202020204" pitchFamily="34" charset="0"/>
                </a:rPr>
                <a:t>الحصة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Arial" panose="020B0604020202020204" pitchFamily="34" charset="0"/>
                </a:rPr>
                <a:t>الحصة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1359609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E25F12C6-6D26-3D38-3006-AA7C613E6ED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877350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38CCFB6-BF1B-1865-9CCD-5A6C32A23E0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29345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B5F6E889-9779-0B58-CB08-48D8510F1CB4}"/>
              </a:ext>
            </a:extLst>
          </p:cNvPr>
          <p:cNvSpPr/>
          <p:nvPr userDrawn="1"/>
        </p:nvSpPr>
        <p:spPr>
          <a:xfrm>
            <a:off x="1006251" y="2143064"/>
            <a:ext cx="7131497" cy="267658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2599" y="2143063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159254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4C68C8B-1550-B926-E2E2-0BA4C132E3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748982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4C68C8B-1550-B926-E2E2-0BA4C132E3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236491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70BBE57-F8F7-9C29-5882-4578A3364D7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869968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656035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11462" y="3100065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053003" y="559790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802934" y="4376851"/>
            <a:ext cx="162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00678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11462" y="3100065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053003" y="559790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802934" y="4376851"/>
            <a:ext cx="162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32527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11462" y="3100065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053003" y="559790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802934" y="4376851"/>
            <a:ext cx="1624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60284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294159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  <a:cs typeface="+mn-cs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789130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607016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038425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808688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23514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409531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17897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64068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29833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98999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  <a:cs typeface="+mn-cs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1291721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671579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31089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61703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82912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728064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97017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32909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195345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294601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0963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35047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010299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83790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152562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957027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817482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1087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58811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xmlns="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1334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087801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304828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93544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746723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224303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464852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891780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68367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281227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039614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3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0" name="Google Shape;850;p23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1" name="Google Shape;851;p23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2" name="Google Shape;852;p23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3" name="Google Shape;853;p23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4" name="Google Shape;854;p23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05CA8537-2A5F-9322-4CF8-035BFF12B5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420345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9495957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124900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366031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043960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8756753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456707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707126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543894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157290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65844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228577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preserve="1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Présentation du Vocabulaire</a:t>
            </a:r>
            <a:endParaRPr/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Exploitation du Vocabulaire</a:t>
            </a:r>
            <a:endParaRPr/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Travail sur livret</a:t>
            </a:r>
            <a:endParaRPr/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173568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210815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7.jp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image" Target="../media/image10.bin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image" Target="../media/image7.jpg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image" Target="../media/image2.jp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10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7.xml"/><Relationship Id="rId9" Type="http://schemas.openxmlformats.org/officeDocument/2006/relationships/image" Target="../media/image7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theme" Target="../theme/theme2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2;p137">
            <a:extLst>
              <a:ext uri="{FF2B5EF4-FFF2-40B4-BE49-F238E27FC236}">
                <a16:creationId xmlns:a16="http://schemas.microsoft.com/office/drawing/2014/main" xmlns="" id="{3E77C9B5-6745-AABF-7360-59F9DF457F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37242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71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187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1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1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00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883162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7447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2;p137">
            <a:extLst>
              <a:ext uri="{FF2B5EF4-FFF2-40B4-BE49-F238E27FC236}">
                <a16:creationId xmlns:a16="http://schemas.microsoft.com/office/drawing/2014/main" xmlns="" id="{F2DF7908-93A9-CBEF-7413-0CB0107E9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06484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5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683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2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598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894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  <p:sldLayoutId id="2147483988" r:id="rId22"/>
    <p:sldLayoutId id="214748398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370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965" r:id="rId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71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721" r:id="rId8"/>
    <p:sldLayoutId id="2147483698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438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31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930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2" r:id="rId2"/>
    <p:sldLayoutId id="2147483719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13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806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11" Type="http://schemas.openxmlformats.org/officeDocument/2006/relationships/image" Target="../media/image50.gif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49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11" Type="http://schemas.openxmlformats.org/officeDocument/2006/relationships/image" Target="../media/image52.png"/><Relationship Id="rId5" Type="http://schemas.openxmlformats.org/officeDocument/2006/relationships/image" Target="../media/image34.png"/><Relationship Id="rId10" Type="http://schemas.openxmlformats.org/officeDocument/2006/relationships/image" Target="../media/image50.gif"/><Relationship Id="rId4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4.png"/><Relationship Id="rId7" Type="http://schemas.openxmlformats.org/officeDocument/2006/relationships/image" Target="../media/image7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5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7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5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4.png"/><Relationship Id="rId7" Type="http://schemas.openxmlformats.org/officeDocument/2006/relationships/image" Target="../media/image6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11" Type="http://schemas.openxmlformats.org/officeDocument/2006/relationships/image" Target="../media/image50.gif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49.png"/><Relationship Id="rId9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68.pn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4.png"/><Relationship Id="rId7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4.png"/><Relationship Id="rId7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4.png"/><Relationship Id="rId7" Type="http://schemas.openxmlformats.org/officeDocument/2006/relationships/image" Target="../media/image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4.png"/><Relationship Id="rId7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4.png"/><Relationship Id="rId7" Type="http://schemas.openxmlformats.org/officeDocument/2006/relationships/image" Target="../media/image7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4.png"/><Relationship Id="rId7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4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4.png"/><Relationship Id="rId7" Type="http://schemas.openxmlformats.org/officeDocument/2006/relationships/image" Target="../media/image7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4.png"/><Relationship Id="rId7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4.png"/><Relationship Id="rId7" Type="http://schemas.openxmlformats.org/officeDocument/2006/relationships/image" Target="../media/image7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0.png"/><Relationship Id="rId7" Type="http://schemas.openxmlformats.org/officeDocument/2006/relationships/image" Target="../media/image3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4.png"/><Relationship Id="rId7" Type="http://schemas.openxmlformats.org/officeDocument/2006/relationships/image" Target="../media/image7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11" Type="http://schemas.openxmlformats.org/officeDocument/2006/relationships/image" Target="../media/image50.gif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49.png"/><Relationship Id="rId9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11" Type="http://schemas.openxmlformats.org/officeDocument/2006/relationships/image" Target="../media/image61.pn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11" Type="http://schemas.openxmlformats.org/officeDocument/2006/relationships/image" Target="../media/image84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83.png"/><Relationship Id="rId9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5F80165-01D6-9076-D2B7-CE8A0E83D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6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989962-1C35-DAD1-8A5D-CBF4EB913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A721AF4E-541D-BA84-A90D-027D47CA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74" y="756980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تفعل فاتن؟ أجيبوا بجملة تامة.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AD936469-6765-909C-1299-C74CFA0093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64634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F5ED911-0980-C9CA-DA9F-AD94379C9D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E5BECBF-6912-0291-3BE9-06449862FF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B867D7D-D97F-DD81-5F3D-AE6CF3E38E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2AEA87C-8398-2751-19DB-C03089FB8E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06F0A655-C5C8-F14C-7614-F4B9600C25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EF641A3-4C43-46E5-969F-1D78B2B963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4ADB861-FEAB-B0ED-1187-B25561B6542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DC53C36-715C-314B-9357-D24779F20B7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7688E1B-50E7-BED9-5A42-B9D69FA389F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100C810-172B-4573-9EF5-3F5A82A41E4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5566EF9-DC21-C03B-2429-7561598564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0" y="1951593"/>
            <a:ext cx="5025259" cy="35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4141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4394FB-F31F-1980-C0C8-F1513EA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EFAF9311-5A36-12AD-25E9-930B048D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99" y="756980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تسقي فاتن الزهرة. (أو تعتني فاتن بالزهرة). رددوا الجملة.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FFB0A3E2-BCC1-0D40-2597-E25995DC79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64634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CEC6E7A-20C8-3410-FDF7-8D09E8A01A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1B83CBA4-29DF-9320-566B-9DDC0B7633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9FC6881-18B5-4413-4B77-6577A85F37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C797202-D85E-64AD-3990-13B817B0EA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3F3693F9-A0AA-3AED-20BE-60996B3F6A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00F3B86-600B-8DAE-52C8-F9EB568089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2FEBD7E-6901-A5F5-226E-5DA0F4EB08F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7051C4D-2702-741E-81AB-0F7FE234908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C0794C6-ED6B-A963-C14C-0046A53A8A2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2E29B23-A7A7-B3BE-3F61-9CA639296AC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D12B445-0FD2-7650-46FF-54B4A2087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0" y="1951593"/>
            <a:ext cx="5025259" cy="35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042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4877A9-685E-DDEA-5F72-47A9505BB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5D745291-5C3E-DFBA-60C7-1E98EE8F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74" y="756980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وقع لأم فاتن وعماد؟ أجيبوا بجملة تامة.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F540BA38-56F4-D484-FBB7-C47813EE18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E907449B-6878-696B-92D2-3C2F4514EE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303F50F-5A66-D338-E6B5-B77A0D2CB8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BDEC286-063E-BCED-850C-1644C325AF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00848D2-EEC9-93E9-21F4-46EC23E8D4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4C858C65-5933-EB4B-5EE3-F6BD76A3681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1D55FBF-3E85-AB5A-03D8-8ECB7750A7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EB471C9-CA63-6047-F009-3D3207C4F2B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5F62BA4-4CBD-0F37-81E4-F4E9CB340FF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DE23174-2E10-D31E-8BB5-40F09A44AF7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571FFF4-A30C-6D2F-8B41-EFDA1FBA5C7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6137980-F303-8BC9-DCBE-E53B6BEE0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97" y="2079253"/>
            <a:ext cx="4481679" cy="36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4069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1D97AB-935F-A3D9-899D-6FD84E043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EF307D6F-7C43-C4E7-DF25-31EC3B82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51" y="756980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مَرِضَتِ أمُّ فاتن وعماد. رددوا الجملة.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47F6A6B9-E3D5-0B5A-D9B9-F3D4E7E67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18082A7-36BF-30F2-9463-F5F8BBE298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50C80FD-FE5E-37D2-FE27-40A9985607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A1159BC-8233-5A55-746C-2F76DDAEC4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B62DDE0-E569-9607-5A70-508E6A9B68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2746897D-267D-73F0-5E8D-DB346F15F4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752FD45-E5B7-70B6-CE4A-6A2F60E6DC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D5E36AB-545E-EE3F-84F5-B1D4D92F3F5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87A59E6-AF2A-3CD2-C12B-463F077C8B4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00AB206-5BFA-B6D1-F31E-5CC9AB9E49F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F844033-A3E5-7C97-2183-19D122C3E0D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4F2CE11-1368-D24E-17D9-64C32E5A7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97" y="2079253"/>
            <a:ext cx="4481679" cy="36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98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DF65FB-0D41-98BB-0ED5-35A2F628C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14C4B0B7-3A33-1ECD-D17B-F6E43263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9" y="756980"/>
            <a:ext cx="6840000" cy="612000"/>
          </a:xfrm>
        </p:spPr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يفعل عماد وفاتن؟ أجيبوا بجملة تامة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,</a:t>
            </a:r>
          </a:p>
        </p:txBody>
      </p:sp>
      <p:pic>
        <p:nvPicPr>
          <p:cNvPr id="3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BD2647A0-239E-F728-C840-B279BA2F9A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7CA5332-E03E-EC97-B8EE-AC38EB45D4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7370E4E-3987-6FE0-4051-2899875153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7463419-C43F-452B-1DC2-DB8E51A8BD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92204F5E-5A60-09DB-A82C-B294454051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B5FFCE57-033A-83D1-5B37-4C35F77CFB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4679037-038B-38A4-AE96-ED2D33D3F6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FC67FCB-35BD-7A4E-1FB5-3A8377C996D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748E586-1BAF-B204-D103-59315915140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021916B-F474-77D7-441B-77B01BAF8BF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5794608-F678-AB0C-4808-92917B26C57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1BE027A-CA7F-DD15-F8C2-8BC2B1AE1B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97" y="2079253"/>
            <a:ext cx="4481679" cy="36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7282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DC7179-71F1-9092-5BC3-89A9A324E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39AE6ECD-6104-7FA0-C253-63F2415CF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9" y="756980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يعتني عماد وفاتن بأمهما. رددوا الجملة.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A03C85E3-3056-FFC2-082C-A47114B488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3CADF5C-F592-01DD-23D0-DC47ABDD4E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FA43C3F-E0F4-E4DA-A482-4CD2D483AD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111FE2C-FEC4-D0BF-7ABC-8BD415A4B4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1F884B2-F3B7-431C-E73D-C25FBA7414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57F8BCA1-4042-8579-C988-03764F7C57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6240A96-E981-3737-151C-B9CD9D61CF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1F5836E-23AB-60B6-E9BA-EE27B7A0919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AEB85B5-C5B9-7D3B-6EE3-F56C773146C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F79588D-BDFC-48AB-E67C-9CE9150469D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9DAD1BA-68B5-6C61-EB6D-932E83EDF4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7EF36D7-CB2E-E8B9-B51E-15653C880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97" y="2079253"/>
            <a:ext cx="4481679" cy="36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453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D87274-839F-90B0-4E03-9E48DF7E5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30375B71-52AE-346C-20B0-6A72216A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9" y="756980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أين يوجد الأب؟ أجيبوا بجملة تامة.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2D191B88-E4B3-4A5F-6995-B266272E3B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891C8C1-D405-C98D-3997-1AFF375B1B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7392AE9B-A96F-83C9-A28B-AFA6F3451C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FCC6AB8-7CC0-7212-5D4A-661F27D311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190B7EC-CE1A-03C4-AED4-244C73C577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33561C28-5DB5-E3D6-5F20-8D53E00754A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B1FEEFD-9990-3152-AADC-6C34878BA2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6543D67-2FEA-2FFD-84B0-C91768B6EDD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31947BE-ACA9-10EB-E7F6-DBD121F9E49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6E5E53F-8DE3-7A46-8560-5BE7CE7098B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F933040-98F9-8487-4445-DEC731E0099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80B2B0F-D7A1-2288-DB18-F0104660F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74" y="2051405"/>
            <a:ext cx="4076452" cy="3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5935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8C6961-0344-5DD6-CF59-5317CFB19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ED5AC7A7-8D6D-A68A-3BA8-85BAD453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9" y="756980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يوجد الأب في غرفة الضيوف. رددوا الجملة.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3EC8C7A6-C00C-CD67-679E-021887551F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6493738-4397-3827-E906-A2BCD59852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B98F0502-9516-3E5B-00D5-B1DCCB96CD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220FB7D-3E0D-2BE9-0B73-FA135B9F64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84A98741-F742-795A-EEA5-DF3CC7FE7E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543627B5-3C03-2556-26D8-100EA3381A1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1DC59CE-40E3-4E2F-331A-882397E65B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6A7FB27-21FF-2364-805F-733A3A03CE2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7D32D83-B739-1A77-A237-CF475D70464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0A288D5-21D7-5189-6F53-3AB61B72333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DD25DFB-F1D0-6C1F-62AC-B7FE026A531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DF005B7-3DC4-B963-9C5F-8152E733CF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74" y="2051405"/>
            <a:ext cx="4076452" cy="3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571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FDD36A-1B02-90C9-6374-7407FA68C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BF7BE6F8-6DF5-D89D-A316-EA39C73B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9" y="756980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يفعل الأب؟ أجيبوا بجملة تامة.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254273DE-5A26-20DF-1252-5EAB3F5017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2C90EB11-2D6F-7338-64BC-F47ED2B2FC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B62B86D9-92A7-C08D-BCB1-EC4FB7A75E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CD22CFB-F730-F944-BDA4-03553DDF45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5158D69-AE7A-0497-741C-8CF02FF31D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4306B349-D9AF-BBF5-C269-44E7838613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2ECAAD1-D0AB-E489-6AC1-DEFF43CC00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087D71C-38CB-34D4-F5BF-A0769B47C21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939F935-E2D0-57E8-798F-DFF0CE9DC27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D469B8F-0FD0-4FA5-70E7-B005CFD7C33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FB0C32C-4B6E-EB81-4B45-52C10468588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835AE31-FDFB-69A4-885D-798087A45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74" y="2051405"/>
            <a:ext cx="4076452" cy="3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624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2EBE3C-64C3-1DBB-016C-4F0476CA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5414D147-7B7C-5A0E-ABA7-B431F162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9" y="756980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ينظف الأب غرفة الضيوف. رددوا الجملة.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E2ACC635-964D-CAD6-75A7-0F3F8CFCFC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A8077C6-3F94-2D74-BAFD-DBA9B641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9F9DC7F-4899-EC2F-6667-F8BDA74A9D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712C030-32E9-C25F-BE0F-6F4F2774BF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4D94C6D-E27A-0032-1588-B0115D7E7D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14F7A805-56D6-8F77-8338-05C718694E9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510FDB8-66D6-307F-7956-366669BCEE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9F64A3A-37C2-9E4D-B646-03A6D37A06B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E3F6A3C-6660-7CC5-2935-28F91B7F54C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1F53159-A62C-E9A0-94BE-557DB4F49EC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96C14CE-83E4-5554-7443-76397B4A06D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D22CC79-2EFB-584A-92BA-5649F9EC1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74" y="2051405"/>
            <a:ext cx="4076452" cy="3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919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F4C8090D-66ED-0077-F7BB-92D23348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7600"/>
            <a:ext cx="6840000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  <a:buSzPts val="1600"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35DF6A-F6FA-F4BC-C9B9-9921D0D43D5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xmlns="" id="{F25FC957-80C6-629D-69A5-4739EEE6BF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xmlns="" id="{F92D73B8-0E8A-5A4B-2D24-34EE8511C3A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8;p130">
            <a:extLst>
              <a:ext uri="{FF2B5EF4-FFF2-40B4-BE49-F238E27FC236}">
                <a16:creationId xmlns:a16="http://schemas.microsoft.com/office/drawing/2014/main" xmlns="" id="{BC64B03B-E1C4-C253-0F02-BD37BC9A6D6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9;p130">
            <a:extLst>
              <a:ext uri="{FF2B5EF4-FFF2-40B4-BE49-F238E27FC236}">
                <a16:creationId xmlns:a16="http://schemas.microsoft.com/office/drawing/2014/main" xmlns="" id="{2868F9A7-7104-7116-2FCB-14A3F69238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30">
            <a:extLst>
              <a:ext uri="{FF2B5EF4-FFF2-40B4-BE49-F238E27FC236}">
                <a16:creationId xmlns:a16="http://schemas.microsoft.com/office/drawing/2014/main" xmlns="" id="{DD9ECCD2-7F78-5FD8-E418-AC5D41BFB7C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1;p130">
            <a:extLst>
              <a:ext uri="{FF2B5EF4-FFF2-40B4-BE49-F238E27FC236}">
                <a16:creationId xmlns:a16="http://schemas.microsoft.com/office/drawing/2014/main" xmlns="" id="{0863C5DA-6F23-9447-C6C0-6E9DB42F0BB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2;p130">
            <a:extLst>
              <a:ext uri="{FF2B5EF4-FFF2-40B4-BE49-F238E27FC236}">
                <a16:creationId xmlns:a16="http://schemas.microsoft.com/office/drawing/2014/main" xmlns="" id="{2B0E3CA8-989E-8FFA-D40A-FEBAD710FAF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93;p130">
            <a:extLst>
              <a:ext uri="{FF2B5EF4-FFF2-40B4-BE49-F238E27FC236}">
                <a16:creationId xmlns:a16="http://schemas.microsoft.com/office/drawing/2014/main" xmlns="" id="{D112CE59-6A71-F3DA-1747-CB45C033DB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94;p130">
            <a:extLst>
              <a:ext uri="{FF2B5EF4-FFF2-40B4-BE49-F238E27FC236}">
                <a16:creationId xmlns:a16="http://schemas.microsoft.com/office/drawing/2014/main" xmlns="" id="{43F4E601-52D0-17B3-6E83-33B99457A3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95;p130">
            <a:extLst>
              <a:ext uri="{FF2B5EF4-FFF2-40B4-BE49-F238E27FC236}">
                <a16:creationId xmlns:a16="http://schemas.microsoft.com/office/drawing/2014/main" xmlns="" id="{F398DCF1-B70C-456B-6645-475D709391A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83F0FCA-ACF5-ECB4-53D0-63386C4FD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2266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B74B0DC8-F378-6C9B-3A53-E35063E0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الحصص السابقة تعلمنا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نتحدث عما نحب أن نفعله مع أفراد أسرتنا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3A24E82-D1C6-994A-603B-22A6B5121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B725097-736E-5F3C-0F3E-6B976817FB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8915426-50F9-620C-AE33-102DA27125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D3BC4DD-ECE5-CDF5-C843-D84EC96642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93EAE65-454F-CB16-4B90-C78B28294A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A2E4506-45AB-E526-8AA4-B4885C699C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9A0B603-49F3-C138-3C80-511758D3EE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92DC3F2-EE32-1458-8B9E-3F6EDC3ED62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15A661-FFE7-DB2C-0B66-AAEAA9B1249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D662B79-9B5B-FE71-832E-031F0787C75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A8B7CBF-6531-E997-C014-E4D32837DD7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7EF47FB-1498-B21E-FADE-EBE958F57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911403F-1026-995A-0EDD-18C3927BF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6D1C445A-CA61-9A8C-0635-790662C1C744}"/>
              </a:ext>
            </a:extLst>
          </p:cNvPr>
          <p:cNvGrpSpPr/>
          <p:nvPr/>
        </p:nvGrpSpPr>
        <p:grpSpPr>
          <a:xfrm>
            <a:off x="781365" y="1744851"/>
            <a:ext cx="1965951" cy="1342649"/>
            <a:chOff x="781365" y="1744851"/>
            <a:chExt cx="1965951" cy="1342649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36BD0876-51EC-06FE-6F62-D11C07124E5E}"/>
                </a:ext>
              </a:extLst>
            </p:cNvPr>
            <p:cNvSpPr/>
            <p:nvPr/>
          </p:nvSpPr>
          <p:spPr>
            <a:xfrm flipH="1">
              <a:off x="781365" y="1744851"/>
              <a:ext cx="1965951" cy="1342649"/>
            </a:xfrm>
            <a:custGeom>
              <a:avLst/>
              <a:gdLst>
                <a:gd name="connsiteX0" fmla="*/ 1906766 w 1910474"/>
                <a:gd name="connsiteY0" fmla="*/ 496404 h 1081210"/>
                <a:gd name="connsiteX1" fmla="*/ 1803929 w 1910474"/>
                <a:gd name="connsiteY1" fmla="*/ 223273 h 1081210"/>
                <a:gd name="connsiteX2" fmla="*/ 1538997 w 1910474"/>
                <a:gd name="connsiteY2" fmla="*/ 79732 h 1081210"/>
                <a:gd name="connsiteX3" fmla="*/ 304804 w 1910474"/>
                <a:gd name="connsiteY3" fmla="*/ 167180 h 1081210"/>
                <a:gd name="connsiteX4" fmla="*/ 95245 w 1910474"/>
                <a:gd name="connsiteY4" fmla="*/ 312159 h 1081210"/>
                <a:gd name="connsiteX5" fmla="*/ 175 w 1910474"/>
                <a:gd name="connsiteY5" fmla="*/ 543148 h 1081210"/>
                <a:gd name="connsiteX6" fmla="*/ 127175 w 1910474"/>
                <a:gd name="connsiteY6" fmla="*/ 762486 h 1081210"/>
                <a:gd name="connsiteX7" fmla="*/ 379738 w 1910474"/>
                <a:gd name="connsiteY7" fmla="*/ 805060 h 1081210"/>
                <a:gd name="connsiteX8" fmla="*/ 328104 w 1910474"/>
                <a:gd name="connsiteY8" fmla="*/ 1081211 h 1081210"/>
                <a:gd name="connsiteX9" fmla="*/ 607131 w 1910474"/>
                <a:gd name="connsiteY9" fmla="*/ 932348 h 1081210"/>
                <a:gd name="connsiteX10" fmla="*/ 783753 w 1910474"/>
                <a:gd name="connsiteY10" fmla="*/ 952196 h 1081210"/>
                <a:gd name="connsiteX11" fmla="*/ 1579556 w 1910474"/>
                <a:gd name="connsiteY11" fmla="*/ 790677 h 1081210"/>
                <a:gd name="connsiteX12" fmla="*/ 1783793 w 1910474"/>
                <a:gd name="connsiteY12" fmla="*/ 685394 h 1081210"/>
                <a:gd name="connsiteX13" fmla="*/ 1906766 w 1910474"/>
                <a:gd name="connsiteY13" fmla="*/ 496404 h 108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474" h="1081210">
                  <a:moveTo>
                    <a:pt x="1906766" y="496404"/>
                  </a:moveTo>
                  <a:cubicBezTo>
                    <a:pt x="1924457" y="396587"/>
                    <a:pt x="1876994" y="293461"/>
                    <a:pt x="1803929" y="223273"/>
                  </a:cubicBezTo>
                  <a:cubicBezTo>
                    <a:pt x="1730864" y="153085"/>
                    <a:pt x="1635361" y="111231"/>
                    <a:pt x="1538997" y="79732"/>
                  </a:cubicBezTo>
                  <a:cubicBezTo>
                    <a:pt x="1136996" y="-51583"/>
                    <a:pt x="684223" y="-19510"/>
                    <a:pt x="304804" y="167180"/>
                  </a:cubicBezTo>
                  <a:cubicBezTo>
                    <a:pt x="228143" y="204863"/>
                    <a:pt x="153352" y="249594"/>
                    <a:pt x="95245" y="312159"/>
                  </a:cubicBezTo>
                  <a:cubicBezTo>
                    <a:pt x="37139" y="374725"/>
                    <a:pt x="-2990" y="457714"/>
                    <a:pt x="175" y="543148"/>
                  </a:cubicBezTo>
                  <a:cubicBezTo>
                    <a:pt x="3483" y="630739"/>
                    <a:pt x="53967" y="714160"/>
                    <a:pt x="127175" y="762486"/>
                  </a:cubicBezTo>
                  <a:cubicBezTo>
                    <a:pt x="200384" y="810813"/>
                    <a:pt x="294160" y="824620"/>
                    <a:pt x="379738" y="805060"/>
                  </a:cubicBezTo>
                  <a:cubicBezTo>
                    <a:pt x="406203" y="898404"/>
                    <a:pt x="386498" y="1003687"/>
                    <a:pt x="328104" y="1081211"/>
                  </a:cubicBezTo>
                  <a:cubicBezTo>
                    <a:pt x="429647" y="1061506"/>
                    <a:pt x="515369" y="1012460"/>
                    <a:pt x="607131" y="932348"/>
                  </a:cubicBezTo>
                  <a:cubicBezTo>
                    <a:pt x="653300" y="923431"/>
                    <a:pt x="725215" y="949176"/>
                    <a:pt x="783753" y="952196"/>
                  </a:cubicBezTo>
                  <a:cubicBezTo>
                    <a:pt x="1061486" y="966579"/>
                    <a:pt x="1319083" y="888336"/>
                    <a:pt x="1579556" y="790677"/>
                  </a:cubicBezTo>
                  <a:cubicBezTo>
                    <a:pt x="1651614" y="763637"/>
                    <a:pt x="1723241" y="732858"/>
                    <a:pt x="1783793" y="685394"/>
                  </a:cubicBezTo>
                  <a:cubicBezTo>
                    <a:pt x="1844344" y="638075"/>
                    <a:pt x="1893390" y="572201"/>
                    <a:pt x="1906766" y="496404"/>
                  </a:cubicBezTo>
                  <a:close/>
                </a:path>
              </a:pathLst>
            </a:custGeom>
            <a:solidFill>
              <a:srgbClr val="DEC8DC"/>
            </a:solidFill>
            <a:ln w="38100" cap="flat">
              <a:solidFill>
                <a:srgbClr val="A56CA0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 rtl="1"/>
              <a:endParaRPr lang="fr-FR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5B87152C-BB5E-3CFD-AE58-1A6830482C3F}"/>
                </a:ext>
              </a:extLst>
            </p:cNvPr>
            <p:cNvSpPr txBox="1"/>
            <p:nvPr/>
          </p:nvSpPr>
          <p:spPr>
            <a:xfrm>
              <a:off x="1137335" y="2049758"/>
              <a:ext cx="1146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................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4C7BE720-9B63-DDFF-3522-C24A7A579004}"/>
              </a:ext>
            </a:extLst>
          </p:cNvPr>
          <p:cNvGrpSpPr/>
          <p:nvPr/>
        </p:nvGrpSpPr>
        <p:grpSpPr>
          <a:xfrm>
            <a:off x="6354156" y="1683287"/>
            <a:ext cx="1825519" cy="1377330"/>
            <a:chOff x="6354156" y="1683287"/>
            <a:chExt cx="1825519" cy="1377330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B5B5927-8646-C4CE-4012-0B5C86C0029D}"/>
                </a:ext>
              </a:extLst>
            </p:cNvPr>
            <p:cNvSpPr/>
            <p:nvPr/>
          </p:nvSpPr>
          <p:spPr>
            <a:xfrm>
              <a:off x="6354156" y="1683287"/>
              <a:ext cx="1825519" cy="1377330"/>
            </a:xfrm>
            <a:custGeom>
              <a:avLst/>
              <a:gdLst>
                <a:gd name="connsiteX0" fmla="*/ 1906766 w 1910474"/>
                <a:gd name="connsiteY0" fmla="*/ 496404 h 1081210"/>
                <a:gd name="connsiteX1" fmla="*/ 1803929 w 1910474"/>
                <a:gd name="connsiteY1" fmla="*/ 223273 h 1081210"/>
                <a:gd name="connsiteX2" fmla="*/ 1538997 w 1910474"/>
                <a:gd name="connsiteY2" fmla="*/ 79732 h 1081210"/>
                <a:gd name="connsiteX3" fmla="*/ 304804 w 1910474"/>
                <a:gd name="connsiteY3" fmla="*/ 167180 h 1081210"/>
                <a:gd name="connsiteX4" fmla="*/ 95245 w 1910474"/>
                <a:gd name="connsiteY4" fmla="*/ 312159 h 1081210"/>
                <a:gd name="connsiteX5" fmla="*/ 175 w 1910474"/>
                <a:gd name="connsiteY5" fmla="*/ 543148 h 1081210"/>
                <a:gd name="connsiteX6" fmla="*/ 127175 w 1910474"/>
                <a:gd name="connsiteY6" fmla="*/ 762486 h 1081210"/>
                <a:gd name="connsiteX7" fmla="*/ 379738 w 1910474"/>
                <a:gd name="connsiteY7" fmla="*/ 805060 h 1081210"/>
                <a:gd name="connsiteX8" fmla="*/ 328104 w 1910474"/>
                <a:gd name="connsiteY8" fmla="*/ 1081211 h 1081210"/>
                <a:gd name="connsiteX9" fmla="*/ 607131 w 1910474"/>
                <a:gd name="connsiteY9" fmla="*/ 932348 h 1081210"/>
                <a:gd name="connsiteX10" fmla="*/ 783753 w 1910474"/>
                <a:gd name="connsiteY10" fmla="*/ 952196 h 1081210"/>
                <a:gd name="connsiteX11" fmla="*/ 1579556 w 1910474"/>
                <a:gd name="connsiteY11" fmla="*/ 790677 h 1081210"/>
                <a:gd name="connsiteX12" fmla="*/ 1783793 w 1910474"/>
                <a:gd name="connsiteY12" fmla="*/ 685394 h 1081210"/>
                <a:gd name="connsiteX13" fmla="*/ 1906766 w 1910474"/>
                <a:gd name="connsiteY13" fmla="*/ 496404 h 108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474" h="1081210">
                  <a:moveTo>
                    <a:pt x="1906766" y="496404"/>
                  </a:moveTo>
                  <a:cubicBezTo>
                    <a:pt x="1924457" y="396587"/>
                    <a:pt x="1876994" y="293461"/>
                    <a:pt x="1803929" y="223273"/>
                  </a:cubicBezTo>
                  <a:cubicBezTo>
                    <a:pt x="1730864" y="153085"/>
                    <a:pt x="1635361" y="111231"/>
                    <a:pt x="1538997" y="79732"/>
                  </a:cubicBezTo>
                  <a:cubicBezTo>
                    <a:pt x="1136996" y="-51583"/>
                    <a:pt x="684223" y="-19510"/>
                    <a:pt x="304804" y="167180"/>
                  </a:cubicBezTo>
                  <a:cubicBezTo>
                    <a:pt x="228143" y="204863"/>
                    <a:pt x="153352" y="249594"/>
                    <a:pt x="95245" y="312159"/>
                  </a:cubicBezTo>
                  <a:cubicBezTo>
                    <a:pt x="37139" y="374725"/>
                    <a:pt x="-2990" y="457714"/>
                    <a:pt x="175" y="543148"/>
                  </a:cubicBezTo>
                  <a:cubicBezTo>
                    <a:pt x="3483" y="630739"/>
                    <a:pt x="53967" y="714160"/>
                    <a:pt x="127175" y="762486"/>
                  </a:cubicBezTo>
                  <a:cubicBezTo>
                    <a:pt x="200384" y="810813"/>
                    <a:pt x="294160" y="824620"/>
                    <a:pt x="379738" y="805060"/>
                  </a:cubicBezTo>
                  <a:cubicBezTo>
                    <a:pt x="406203" y="898404"/>
                    <a:pt x="386498" y="1003687"/>
                    <a:pt x="328104" y="1081211"/>
                  </a:cubicBezTo>
                  <a:cubicBezTo>
                    <a:pt x="429647" y="1061506"/>
                    <a:pt x="515369" y="1012460"/>
                    <a:pt x="607131" y="932348"/>
                  </a:cubicBezTo>
                  <a:cubicBezTo>
                    <a:pt x="653300" y="923431"/>
                    <a:pt x="725215" y="949176"/>
                    <a:pt x="783753" y="952196"/>
                  </a:cubicBezTo>
                  <a:cubicBezTo>
                    <a:pt x="1061486" y="966579"/>
                    <a:pt x="1319083" y="888336"/>
                    <a:pt x="1579556" y="790677"/>
                  </a:cubicBezTo>
                  <a:cubicBezTo>
                    <a:pt x="1651614" y="763637"/>
                    <a:pt x="1723241" y="732858"/>
                    <a:pt x="1783793" y="685394"/>
                  </a:cubicBezTo>
                  <a:cubicBezTo>
                    <a:pt x="1844344" y="638075"/>
                    <a:pt x="1893390" y="572201"/>
                    <a:pt x="1906766" y="49640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flat">
              <a:solidFill>
                <a:srgbClr val="518BC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DC77445B-9607-EA70-84F6-CA0F15D9FB67}"/>
                </a:ext>
              </a:extLst>
            </p:cNvPr>
            <p:cNvSpPr txBox="1"/>
            <p:nvPr/>
          </p:nvSpPr>
          <p:spPr>
            <a:xfrm>
              <a:off x="6659897" y="2008720"/>
              <a:ext cx="1370377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1F4E79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.......................</a:t>
              </a:r>
              <a:endParaRPr lang="f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45775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1CEB2C-E689-5CCC-4029-DB0C94BEE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CFA21981-0BF5-D8F5-F5D3-711ED10A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75" y="761663"/>
            <a:ext cx="6840000" cy="612000"/>
          </a:xfrm>
        </p:spPr>
        <p:txBody>
          <a:bodyPr>
            <a:noAutofit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يمر للسبورة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ليذكر ما يحب أن يفعله مع أفراد أسرته.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10C2C88B-8636-A751-F96C-C3CEC91E2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BEACB71-E4D1-4DC4-6D6D-1F0193590F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F257B51-B1AF-C59B-6D1C-CCB5CCD206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34D5D182-4485-17B4-A2A5-F02ED37419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5F379459-4C0C-B50A-0EFA-7385C9DB41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42DDF798-A5BC-87B3-6A44-78B4B4852B8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AD2274B-742C-09DF-3670-F69DA3CFF7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C062D9A-AADF-1401-4EF6-345E0C7BA70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CB57990-91C1-D791-D1EA-461CAA5C39B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4D9C4AE-7FF0-3F3A-E4D2-7F838411BBB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5D5953F-C4A8-F83A-7D0E-32CA2531607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1858349-C582-876A-146C-CDC971C96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94" y="2831185"/>
            <a:ext cx="2192729" cy="2069516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2F9FB965-68C6-EF22-B34D-5AD3C6F79D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1701" y="2814400"/>
            <a:ext cx="2192729" cy="2103087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59437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9753B0-9B50-5BA7-98B1-A4BF4B196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8;p78">
            <a:extLst>
              <a:ext uri="{FF2B5EF4-FFF2-40B4-BE49-F238E27FC236}">
                <a16:creationId xmlns:a16="http://schemas.microsoft.com/office/drawing/2014/main" xmlns="" id="{06DD0E6C-DD51-0A92-7C30-1811EDDAED1A}"/>
              </a:ext>
            </a:extLst>
          </p:cNvPr>
          <p:cNvSpPr txBox="1"/>
          <p:nvPr/>
        </p:nvSpPr>
        <p:spPr>
          <a:xfrm>
            <a:off x="1452037" y="-1747298"/>
            <a:ext cx="73738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rtl="1">
              <a:buClr>
                <a:srgbClr val="A5A5A5"/>
              </a:buClr>
              <a:buSzPts val="1800"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وقت النجمة الآن. الفائز بنجمة الاستماع والتحدث هو (هي) صديقكم (صديقتكم)............. صفقوا له (لها).</a:t>
            </a:r>
          </a:p>
          <a:p>
            <a:pPr lvl="0" algn="r" rtl="1">
              <a:buClr>
                <a:srgbClr val="A5A5A5"/>
              </a:buClr>
              <a:buSzPts val="1800"/>
            </a:pP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</a:p>
        </p:txBody>
      </p:sp>
      <p:sp>
        <p:nvSpPr>
          <p:cNvPr id="5" name="Titre 15">
            <a:extLst>
              <a:ext uri="{FF2B5EF4-FFF2-40B4-BE49-F238E27FC236}">
                <a16:creationId xmlns:a16="http://schemas.microsoft.com/office/drawing/2014/main" xmlns="" id="{108268F7-D532-2CF2-96E6-319AA91F00B0}"/>
              </a:ext>
            </a:extLst>
          </p:cNvPr>
          <p:cNvSpPr txBox="1">
            <a:spLocks/>
          </p:cNvSpPr>
          <p:nvPr/>
        </p:nvSpPr>
        <p:spPr>
          <a:xfrm>
            <a:off x="-121810" y="761150"/>
            <a:ext cx="7534835" cy="662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buClr>
                <a:srgbClr val="A5A5A5"/>
              </a:buClr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وقت النجمة الآن. الفائز بنجمة الاستماع هو (هي) ..... صفقوا له (لها).</a:t>
            </a:r>
            <a:endParaRPr lang="fr-FR"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8CAA2BEB-3087-C45D-643F-DC3ECC59B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994954" y="2067329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AC36D05-2943-AFFC-C302-7DA436DA5D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930012C-33F1-C8AB-ED52-32D2F37DD1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034A530-784C-11E6-D5D8-DE335E629C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44B39A2-0F02-B570-83D0-AA34F5ECA37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FCAAAB6-E8FD-6C52-7CC8-14860427AB3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96AB550-1E0E-D376-17B3-156BAE5A3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2854B5D-7261-DA89-FF24-551DE171D1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41A253E-BFB3-28E4-2559-A5FA553A0B8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2CDA0FB-6B31-D3D1-08A4-4A42A84681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C5B32D6-EE18-9DC7-3C74-DB156689689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34C2203-74AC-5CEE-5955-A21CF6AE50F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253E3405-93FE-231B-670E-A3083B382C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999" y="6101020"/>
            <a:ext cx="590452" cy="5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8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DFE91F-8554-B46E-8D76-2F2993AE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0468EAB-CFA9-17D5-104E-DC4D695C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24" y="75698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سنردد الأنشودة.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AD43972-7D2F-F3A7-FBA9-FE65E8005C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ECCF202-3160-DC72-FDAB-CA16219C30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FCB687B-BD9D-B51A-8F3A-88278CC927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0433A67-9C1D-DC43-EA51-20C86C91EE2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B374DD6-0DCD-87B0-DDA5-C23A79E5274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3DDF3A3-168E-4DD2-60B9-659BA95FD7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74615D-8BA8-3E20-563A-9E0C7E193E4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C089E2-500B-718C-AF26-C464802811E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B95E91-F92C-419B-FEE6-0977553ACA9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B54147-FAA6-10C1-65A1-A0B0FEE0EFA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5" name="Espace réservé pour une image  2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86F54EE-31C4-B409-E2E7-8150CE385D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236DE80D-93D3-63B9-B702-20834EABD1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999" y="6101020"/>
            <a:ext cx="590452" cy="590452"/>
          </a:xfrm>
          <a:prstGeom prst="rect">
            <a:avLst/>
          </a:prstGeom>
        </p:spPr>
      </p:pic>
      <p:pic>
        <p:nvPicPr>
          <p:cNvPr id="4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xmlns="" id="{3FC4D73C-7FE1-4634-A0F6-150215AF9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1769" y="1820278"/>
            <a:ext cx="6810802" cy="38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21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5" y="857144"/>
            <a:ext cx="7886700" cy="720000"/>
          </a:xfrm>
        </p:spPr>
        <p:txBody>
          <a:bodyPr/>
          <a:lstStyle/>
          <a:p>
            <a:r>
              <a:rPr lang="ar-MA" sz="4000" dirty="0"/>
              <a:t>قراءة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912776" y="3014118"/>
            <a:ext cx="513315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أراجع ما تعلمته</a:t>
            </a:r>
            <a:r>
              <a:rPr lang="ar-MA" sz="2800" b="1" dirty="0">
                <a:cs typeface="Microsoft Uighur" panose="02000000000000000000" pitchFamily="2" charset="-78"/>
                <a:sym typeface="Arial"/>
              </a:rPr>
              <a:t>:  قراءة مقاطع وكلمات وجمل تتضمن الحروف المقدمة. 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6253977" y="1777877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-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sp>
        <p:nvSpPr>
          <p:cNvPr id="2" name="Oval 1"/>
          <p:cNvSpPr/>
          <p:nvPr/>
        </p:nvSpPr>
        <p:spPr>
          <a:xfrm>
            <a:off x="4975769" y="1039273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xmlns="" id="{F822D907-F833-3B39-12B4-30152607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19223" y="1811428"/>
            <a:ext cx="790634" cy="61278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ACC47E1C-99CB-DF26-9683-F5D7AA25A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31941" y="1641078"/>
            <a:ext cx="646332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440E1E50-2302-E7DD-70DC-6D50DB85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9" y="756980"/>
            <a:ext cx="6840000" cy="612000"/>
          </a:xfrm>
        </p:spPr>
        <p:txBody>
          <a:bodyPr>
            <a:normAutofit fontScale="90000"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تعلمنا كيف نقرأ مقاطع وكلمات وجملا تتضمن حرفي العين والتاء، اليوم سنراجع ما تعلمناه.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8E2EC55-3F79-7867-E1C8-DAEC7A635C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BAECABF-BFCF-2BA5-5DA9-1892085CEC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450B81C-7251-0316-D86F-446264D79A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92882A3-2B83-41A2-E616-26E3559AF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C07A0BC-D356-B451-FC2B-64CBDA3164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ADE251C-55E7-C3A3-CDC6-48D4C512F0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D99D4C2-6269-9665-863B-114BC22B0895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5D083FB-6DCF-22DE-6142-DB23FAC4CF3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0CB1743-6DE9-DBCA-0367-4AF8B586573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E4837D6-9E7A-4DF6-A53B-FE1CBEA4965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CC57E60-7065-E9B8-18E7-1D3777C41E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sp>
        <p:nvSpPr>
          <p:cNvPr id="19" name="Google Shape;2404;p107">
            <a:extLst>
              <a:ext uri="{FF2B5EF4-FFF2-40B4-BE49-F238E27FC236}">
                <a16:creationId xmlns:a16="http://schemas.microsoft.com/office/drawing/2014/main" xmlns="" id="{05827507-EE83-DA1D-5346-8514890764C7}"/>
              </a:ext>
            </a:extLst>
          </p:cNvPr>
          <p:cNvSpPr/>
          <p:nvPr/>
        </p:nvSpPr>
        <p:spPr>
          <a:xfrm>
            <a:off x="4936402" y="3106968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/>
            <a:r>
              <a:rPr lang="ar-MA" sz="16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</a:t>
            </a:r>
            <a:endParaRPr sz="16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2404;p107">
            <a:extLst>
              <a:ext uri="{FF2B5EF4-FFF2-40B4-BE49-F238E27FC236}">
                <a16:creationId xmlns:a16="http://schemas.microsoft.com/office/drawing/2014/main" xmlns="" id="{1910A173-E372-47A8-4D09-6A0E85A80AD0}"/>
              </a:ext>
            </a:extLst>
          </p:cNvPr>
          <p:cNvSpPr/>
          <p:nvPr/>
        </p:nvSpPr>
        <p:spPr>
          <a:xfrm>
            <a:off x="2019125" y="3106968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</a:t>
            </a:r>
            <a:endParaRPr sz="16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8026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F478CA-93CE-0287-816F-516C6E9B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83EA1A89-603D-3905-3B55-DD06FCD9E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25" y="819538"/>
            <a:ext cx="6840000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قبل ذلك، خذوا الألواح سأملي عليك بعض المقاطع.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يملي الأستاذ على المتعلمين المقاطع التالية: </a:t>
            </a:r>
            <a:r>
              <a:rPr lang="ar-MA" sz="18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تو -  عا </a:t>
            </a:r>
            <a:r>
              <a:rPr lang="ar-SA" sz="18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ــــ</a:t>
            </a:r>
            <a:r>
              <a:rPr lang="ar-MA" sz="18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عٌ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F6E2740-E106-92CC-4F1A-265B8CF92C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DCF28F5A-0075-1152-A0DC-E7CDFBB7B3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CE87B34E-AE74-E233-9462-60927C08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B5402954-1BFB-87E3-2CAE-E7F98E05B1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C36A0C87-5C0B-0D70-1FF4-8BE09C617E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F62DCF5E-B107-C334-2E8A-2515A9293E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61D0473-CB3C-72EF-3A58-919C38CF9B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738D4AB-B515-8BA7-8846-7B9A0DE5E872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16007C6-7413-0B9B-7E77-381C5AE5986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DF408AE-584A-607A-6532-6E5E2C75DD1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F5909C2-A5D4-3F45-2BB9-420FB5A2741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Google Shape;1379;p12">
            <a:extLst>
              <a:ext uri="{FF2B5EF4-FFF2-40B4-BE49-F238E27FC236}">
                <a16:creationId xmlns:a16="http://schemas.microsoft.com/office/drawing/2014/main" xmlns="" id="{EAAC1542-13FD-F6B7-9050-662CBCD1C80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2745" t="10466" r="1216" b="10329"/>
          <a:stretch/>
        </p:blipFill>
        <p:spPr>
          <a:xfrm>
            <a:off x="2870775" y="2003322"/>
            <a:ext cx="3457463" cy="285135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24614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781B42-C64B-2546-A798-F45854AEE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2B5527B5-CA54-2332-FD58-BC5B1D97F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(خاص بمن لم يتوفقوا في رائز الإملاء).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18A2BCBF-4FD3-0704-F409-15CFDB3336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481EC75-97CD-7215-AC56-53A9F52B10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ED24E8E-913E-BB91-D69F-68441DBF0F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9601878-B1E8-01F1-0930-8429A92BE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43BDDD5-A04D-4460-324B-D5CA3025F4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580A9D5-A13E-7C03-47FE-DBBC87A692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F82FC85-731D-95FF-BC71-956658A7B7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0AE73A8-BF87-8485-B117-18AF7E3211BB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8162388-5DD9-1A8D-A7B6-6C87F692E2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B1FB25A-EE9A-B94C-987E-B381AA9AEC8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4BA6C30-6E53-EC0D-CA72-195484B93F0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" name="Google Shape;2404;p107">
            <a:extLst>
              <a:ext uri="{FF2B5EF4-FFF2-40B4-BE49-F238E27FC236}">
                <a16:creationId xmlns:a16="http://schemas.microsoft.com/office/drawing/2014/main" xmlns="" id="{CD68CBD0-36C7-908D-BF41-F84BBD1B71C5}"/>
              </a:ext>
            </a:extLst>
          </p:cNvPr>
          <p:cNvSpPr/>
          <p:nvPr/>
        </p:nvSpPr>
        <p:spPr>
          <a:xfrm>
            <a:off x="947404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lvl="0" algn="ctr"/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عٍ</a:t>
            </a:r>
            <a:endParaRPr sz="80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xmlns="" id="{3F04B6BC-E898-4EBF-7C73-524FEF2AE1E4}"/>
              </a:ext>
            </a:extLst>
          </p:cNvPr>
          <p:cNvSpPr/>
          <p:nvPr/>
        </p:nvSpPr>
        <p:spPr>
          <a:xfrm>
            <a:off x="4772934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ـعي</a:t>
            </a:r>
            <a:endParaRPr sz="80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2404;p107">
            <a:extLst>
              <a:ext uri="{FF2B5EF4-FFF2-40B4-BE49-F238E27FC236}">
                <a16:creationId xmlns:a16="http://schemas.microsoft.com/office/drawing/2014/main" xmlns="" id="{D2FFC2F8-849C-6673-B609-1A935641CCBA}"/>
              </a:ext>
            </a:extLst>
          </p:cNvPr>
          <p:cNvSpPr/>
          <p:nvPr/>
        </p:nvSpPr>
        <p:spPr>
          <a:xfrm>
            <a:off x="6685699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عَـ</a:t>
            </a:r>
            <a:endParaRPr sz="80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2404;p107">
            <a:extLst>
              <a:ext uri="{FF2B5EF4-FFF2-40B4-BE49-F238E27FC236}">
                <a16:creationId xmlns:a16="http://schemas.microsoft.com/office/drawing/2014/main" xmlns="" id="{77BAF010-836A-47FF-9C1F-9975C9C012B9}"/>
              </a:ext>
            </a:extLst>
          </p:cNvPr>
          <p:cNvSpPr/>
          <p:nvPr/>
        </p:nvSpPr>
        <p:spPr>
          <a:xfrm>
            <a:off x="2860169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ـعاً</a:t>
            </a:r>
            <a:endParaRPr sz="80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3043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F7FDE7-3C4E-44CD-0A6B-0FBD430F5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104097E5-E14F-852B-68A1-CADD40EBC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2" y="756980"/>
            <a:ext cx="6840000" cy="612000"/>
          </a:xfrm>
        </p:spPr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(خاص بمن لم يتوفقوا في رائز الإملاء).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BF013569-EAAC-3272-6ABC-9F8A7D3ED9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8FF609E-BFF0-2648-8936-F39A2A7A20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475EEB0-2223-CF10-0383-31C018C169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819077A-22D7-2C06-E476-D46F8E99F7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974EC5B-0CC2-B618-7D62-A5EB1745AF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4B01F7C-4EFF-DF29-C4FC-FA17AE89DE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05C484A-52AE-BCDE-F059-8A2F2B4718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44549F2-0112-D267-C813-3C93DE27D4C6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5EB2F8E-72F9-2CFE-6615-6377ECC3F79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9920069-079A-837D-9B0D-E91FFB0D868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DD3EA6C-BAD6-3A33-4D4E-58CCC094B03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" name="Google Shape;2404;p107">
            <a:extLst>
              <a:ext uri="{FF2B5EF4-FFF2-40B4-BE49-F238E27FC236}">
                <a16:creationId xmlns:a16="http://schemas.microsoft.com/office/drawing/2014/main" xmlns="" id="{5FAA5B90-5F96-9494-3E7A-4407CDEB59BA}"/>
              </a:ext>
            </a:extLst>
          </p:cNvPr>
          <p:cNvSpPr/>
          <p:nvPr/>
        </p:nvSpPr>
        <p:spPr>
          <a:xfrm>
            <a:off x="947404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lvl="0" algn="ctr" rtl="1"/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ـةࣱ</a:t>
            </a: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xmlns="" id="{A168E6A4-CE47-8E75-8DC0-A358B8656D49}"/>
              </a:ext>
            </a:extLst>
          </p:cNvPr>
          <p:cNvSpPr/>
          <p:nvPr/>
        </p:nvSpPr>
        <p:spPr>
          <a:xfrm>
            <a:off x="4772934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 err="1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تى</a:t>
            </a:r>
            <a:endParaRPr lang="ar-MA" sz="80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2404;p107">
            <a:extLst>
              <a:ext uri="{FF2B5EF4-FFF2-40B4-BE49-F238E27FC236}">
                <a16:creationId xmlns:a16="http://schemas.microsoft.com/office/drawing/2014/main" xmlns="" id="{82A6CC7A-813A-E771-9887-8ECDE157878A}"/>
              </a:ext>
            </a:extLst>
          </p:cNvPr>
          <p:cNvSpPr/>
          <p:nvPr/>
        </p:nvSpPr>
        <p:spPr>
          <a:xfrm>
            <a:off x="6685699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ـتُـ</a:t>
            </a:r>
          </a:p>
        </p:txBody>
      </p:sp>
      <p:sp>
        <p:nvSpPr>
          <p:cNvPr id="5" name="Google Shape;2404;p107">
            <a:extLst>
              <a:ext uri="{FF2B5EF4-FFF2-40B4-BE49-F238E27FC236}">
                <a16:creationId xmlns:a16="http://schemas.microsoft.com/office/drawing/2014/main" xmlns="" id="{37F4FAF9-FCB5-2F1C-D7B5-F8AB20CAE44B}"/>
              </a:ext>
            </a:extLst>
          </p:cNvPr>
          <p:cNvSpPr/>
          <p:nvPr/>
        </p:nvSpPr>
        <p:spPr>
          <a:xfrm>
            <a:off x="2860169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تاً</a:t>
            </a:r>
          </a:p>
        </p:txBody>
      </p:sp>
    </p:spTree>
    <p:extLst>
      <p:ext uri="{BB962C8B-B14F-4D97-AF65-F5344CB8AC3E}">
        <p14:creationId xmlns:p14="http://schemas.microsoft.com/office/powerpoint/2010/main" val="338154811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1691E0-22CD-8619-AF8F-64000EDAA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083407C5-6084-FCB8-AA9A-F115F285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97" y="764864"/>
            <a:ext cx="6840000" cy="612000"/>
          </a:xfrm>
        </p:spPr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(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خاص بمن لم يتوفقوا في رائز الإملاء).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648FCF4E-095E-F4FF-7A32-C86E16C31C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5698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461F35C-AA85-DE99-0E3A-5C49A35234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B8550C8-B192-C7D0-B566-8C676D0EE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0FEB5C2-10A4-ACEA-ECB9-D315FA724F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70E4A68-C077-2241-E188-94BC52583D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6CDE736-22B8-941F-599A-848B7A0612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90060D9-D3B1-52A1-A3F2-7420562428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92BF028-F61E-EC9F-B873-F4FAD74B23CD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4757E42-DF66-4EB6-97F5-C2806F7ED69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06A4AA2-CBB6-177E-613C-8254A2CEEF2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44F8DEF-9F9F-C335-0CF2-6B039B7829B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" name="Google Shape;2404;p107">
            <a:extLst>
              <a:ext uri="{FF2B5EF4-FFF2-40B4-BE49-F238E27FC236}">
                <a16:creationId xmlns:a16="http://schemas.microsoft.com/office/drawing/2014/main" xmlns="" id="{C5614334-DE70-840A-64C8-9B73F5685384}"/>
              </a:ext>
            </a:extLst>
          </p:cNvPr>
          <p:cNvSpPr/>
          <p:nvPr/>
        </p:nvSpPr>
        <p:spPr>
          <a:xfrm>
            <a:off x="947404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lvl="0" algn="ctr"/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ـضاً</a:t>
            </a: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xmlns="" id="{09A558EE-7727-46FB-2704-C8EFFF320D84}"/>
              </a:ext>
            </a:extLst>
          </p:cNvPr>
          <p:cNvSpPr/>
          <p:nvPr/>
        </p:nvSpPr>
        <p:spPr>
          <a:xfrm>
            <a:off x="4772934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ضࣱ</a:t>
            </a:r>
          </a:p>
        </p:txBody>
      </p:sp>
      <p:sp>
        <p:nvSpPr>
          <p:cNvPr id="4" name="Google Shape;2404;p107">
            <a:extLst>
              <a:ext uri="{FF2B5EF4-FFF2-40B4-BE49-F238E27FC236}">
                <a16:creationId xmlns:a16="http://schemas.microsoft.com/office/drawing/2014/main" xmlns="" id="{5442F5F9-E391-9A5C-8C27-1511623EC385}"/>
              </a:ext>
            </a:extLst>
          </p:cNvPr>
          <p:cNvSpPr/>
          <p:nvPr/>
        </p:nvSpPr>
        <p:spPr>
          <a:xfrm>
            <a:off x="6685699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ـضِـ</a:t>
            </a:r>
          </a:p>
        </p:txBody>
      </p:sp>
      <p:sp>
        <p:nvSpPr>
          <p:cNvPr id="5" name="Google Shape;2404;p107">
            <a:extLst>
              <a:ext uri="{FF2B5EF4-FFF2-40B4-BE49-F238E27FC236}">
                <a16:creationId xmlns:a16="http://schemas.microsoft.com/office/drawing/2014/main" xmlns="" id="{F677F600-3DD7-7FBC-C5B4-A78969D0EA13}"/>
              </a:ext>
            </a:extLst>
          </p:cNvPr>
          <p:cNvSpPr/>
          <p:nvPr/>
        </p:nvSpPr>
        <p:spPr>
          <a:xfrm>
            <a:off x="2860169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ضو</a:t>
            </a:r>
          </a:p>
        </p:txBody>
      </p:sp>
    </p:spTree>
    <p:extLst>
      <p:ext uri="{BB962C8B-B14F-4D97-AF65-F5344CB8AC3E}">
        <p14:creationId xmlns:p14="http://schemas.microsoft.com/office/powerpoint/2010/main" val="207384097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2B373D-8053-2130-D65E-B8FC5172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52" y="747836"/>
            <a:ext cx="6840000" cy="612000"/>
          </a:xfrm>
        </p:spPr>
        <p:txBody>
          <a:bodyPr>
            <a:normAutofit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F68DD0C8-4CA3-1D03-8FE0-E7F5AE223FB1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أُخْـتـي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5DE2E377-D7F7-B1A3-0E50-0CA0561AC1AD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أَخـي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5C61BE8F-D156-445C-C704-4AE0C53A3E8E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B91119B5-75DF-B8D6-5552-40BEE808524F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1C9CB315-9315-E6EF-F881-1C9A9BEABFBD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6AB5092C-23D7-CC92-1984-8C8D7EDAE71E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6FEC2EB7-91DF-CD17-B828-73C78CAD1E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86B2E02-D05E-C00A-8B49-230EA6802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F00D278-0462-AB64-6AD1-5E90FD137B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B736DF7-202C-54F5-28BE-D54307ABA1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FA1E5F3-08BF-8214-EAD4-FB35F6B5AD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EAC1430-4B81-D1C3-C711-33A636A519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444E7EA-0E44-E28F-8A28-642A620C7B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3FF4A86-0F90-075F-C1BC-50673DB33F8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49036AB-9796-CED7-05D0-C51BD61D9B4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56595C4-923C-25FB-7F32-AB60203B763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FDD65CE-1CB0-2411-6665-13D460AB869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383149495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B2BDFC-7B7A-B7B9-84E5-00EC05D9D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D6308EE3-9B65-5A1C-D65A-31A6EAEE5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01" y="756980"/>
            <a:ext cx="6840000" cy="612000"/>
          </a:xfrm>
        </p:spPr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(خاص بمن لم يتوفقوا في رائز الإملاء).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FBFA5A5A-79E4-34EE-BCB2-6E105492D8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B5B5C7B-CD2E-8C2A-EA99-490F65FB24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CA3ADFC-F1C2-22CB-7868-F6DAB22CB6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66C1EF3-A2C2-78EA-29D8-476E258D18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7EB9DF4-F128-8570-0587-EDC956CCC8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28970AD-8248-DF36-DC23-ED8CA5628A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74976A7-03ED-4409-CA9E-371EE8304A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4AE86E-547C-3C0C-46CC-1B76638BEA0B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380154E-EEDB-F3AC-1219-7550C0CD9D5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A79C9E-293C-7286-E74C-F9BB4730813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84BCB4-7A3B-B35E-93E9-657F200ED7F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" name="Google Shape;2404;p107">
            <a:extLst>
              <a:ext uri="{FF2B5EF4-FFF2-40B4-BE49-F238E27FC236}">
                <a16:creationId xmlns:a16="http://schemas.microsoft.com/office/drawing/2014/main" xmlns="" id="{957154B6-6569-7265-AB90-E2E513D116FB}"/>
              </a:ext>
            </a:extLst>
          </p:cNvPr>
          <p:cNvSpPr/>
          <p:nvPr/>
        </p:nvSpPr>
        <p:spPr>
          <a:xfrm>
            <a:off x="947404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lvl="0" algn="ctr"/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نٍ</a:t>
            </a: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xmlns="" id="{1F00C31A-86FB-542C-6693-4C2D35FFDF81}"/>
              </a:ext>
            </a:extLst>
          </p:cNvPr>
          <p:cNvSpPr/>
          <p:nvPr/>
        </p:nvSpPr>
        <p:spPr>
          <a:xfrm>
            <a:off x="4772934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نيــ</a:t>
            </a:r>
          </a:p>
        </p:txBody>
      </p:sp>
      <p:sp>
        <p:nvSpPr>
          <p:cNvPr id="4" name="Google Shape;2404;p107">
            <a:extLst>
              <a:ext uri="{FF2B5EF4-FFF2-40B4-BE49-F238E27FC236}">
                <a16:creationId xmlns:a16="http://schemas.microsoft.com/office/drawing/2014/main" xmlns="" id="{F21584F5-9DBE-4970-A99E-32A4BE484405}"/>
              </a:ext>
            </a:extLst>
          </p:cNvPr>
          <p:cNvSpPr/>
          <p:nvPr/>
        </p:nvSpPr>
        <p:spPr>
          <a:xfrm>
            <a:off x="6685699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نا</a:t>
            </a:r>
          </a:p>
        </p:txBody>
      </p:sp>
      <p:sp>
        <p:nvSpPr>
          <p:cNvPr id="5" name="Google Shape;2404;p107">
            <a:extLst>
              <a:ext uri="{FF2B5EF4-FFF2-40B4-BE49-F238E27FC236}">
                <a16:creationId xmlns:a16="http://schemas.microsoft.com/office/drawing/2014/main" xmlns="" id="{36758E08-0A6A-8FAE-B8F3-510486C3DC87}"/>
              </a:ext>
            </a:extLst>
          </p:cNvPr>
          <p:cNvSpPr/>
          <p:nvPr/>
        </p:nvSpPr>
        <p:spPr>
          <a:xfrm>
            <a:off x="2860169" y="3428999"/>
            <a:ext cx="1692000" cy="126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2000" tIns="108000" rIns="72000" bIns="21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ناً</a:t>
            </a:r>
          </a:p>
        </p:txBody>
      </p:sp>
    </p:spTree>
    <p:extLst>
      <p:ext uri="{BB962C8B-B14F-4D97-AF65-F5344CB8AC3E}">
        <p14:creationId xmlns:p14="http://schemas.microsoft.com/office/powerpoint/2010/main" val="215445092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0CDE5-FBD4-CD05-25A2-F0756DE6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CC85E7C-3F8C-62EF-3CCE-D6FC0F548C8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761F3F9-547C-EFCC-F9D1-0D38576FFB9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7EE4CBAD-80CE-9B03-2F00-A4C97AAB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6B1D8FB-6D17-C6F4-0930-CE5FD73A02DC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تَـعْـ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ــصِـ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ـرُ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EB7F2654-E5BA-1418-4B50-78860654F5C5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تِـلْـ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ــفا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زٍ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32104BBA-6E51-2370-CE83-8AC5AFBF4A33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نَـ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ــعا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مَـ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ـةً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1FD2732D-4BCE-6508-571F-D55E051F1E41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بُـسْـ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ــتا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نـاً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88C10566-571E-55F1-7BB4-1CBDF6F14B3D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نَـا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فِــ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ـذَ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ة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AB5A2BEC-7467-7F6E-E28D-7C865BC051BF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B0604020202020204" charset="-78"/>
              </a:rPr>
              <a:t>تَعْصِرُ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FAA38638-601C-014E-D0C7-0019C4BAA351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B0604020202020204" charset="-78"/>
              </a:rPr>
              <a:t>تِلْفازٍ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6CDCB630-081F-1E40-6203-30DA791008B9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Microsoft Uighur" panose="020B0604020202020204" charset="-78"/>
              </a:rPr>
              <a:t>نَعامَةً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582DADEA-8252-7212-AF55-02F48F95A44B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B0604020202020204" charset="-78"/>
              </a:rPr>
              <a:t>بُسْتاناً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FB8DD801-05E2-4B99-9694-34348AE761AC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Microsoft Uighur" panose="020B0604020202020204" charset="-78"/>
              </a:rPr>
              <a:t>ن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B0604020202020204" charset="-78"/>
              </a:rPr>
              <a:t>افِذَة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xmlns="" id="{11E6E472-7AC8-8A39-D517-10DFDDFAA3CE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xmlns="" id="{29D192C6-0E1F-6BC1-97DB-C367F6D385E2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xmlns="" id="{FECBF785-E202-EE07-E90B-2F565A124D56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xmlns="" id="{DF9227B8-F2B7-3DA6-1C6C-7FF89A732768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xmlns="" id="{2CFCD1DF-EA64-7778-237E-F46745632E84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1BD3F05-47A9-F1E5-72A5-AEC7FF1A5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512BAEC-CBDE-C97D-F6B2-E0E20163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8CE30B-3419-9E72-AFB5-B2D861F9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3A28A1D-67AA-C383-EBF7-E5008726C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4D1951-CB70-0EF6-4A5E-FE13603AEE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3C4DEB-2A91-3E3F-CC49-20C2C1B7B8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6C56D6-0542-2D1D-0E86-51F1E03238E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20CA2E8-153A-E3F3-7C54-25B1FEFC403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C2C246A5-02BD-9DAB-C55E-DEC2815BEDDC}"/>
              </a:ext>
            </a:extLst>
          </p:cNvPr>
          <p:cNvGrpSpPr/>
          <p:nvPr/>
        </p:nvGrpSpPr>
        <p:grpSpPr>
          <a:xfrm>
            <a:off x="2385628" y="539760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xmlns="" id="{A071AE84-2F62-6967-54C3-55B5549F9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xmlns="" id="{1DEBA5C9-B4F7-D680-186A-395A211AF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8" name="Espace réservé pour une image  3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6CAFB77-1BFA-9939-0B80-C5015D9C72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5ADC2212-4759-B048-F4B1-559996AFEA65}"/>
              </a:ext>
            </a:extLst>
          </p:cNvPr>
          <p:cNvGrpSpPr/>
          <p:nvPr/>
        </p:nvGrpSpPr>
        <p:grpSpPr>
          <a:xfrm>
            <a:off x="5258416" y="5381202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xmlns="" id="{C6185DCC-34D4-DD30-6CF1-BD4E69DD8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xmlns="" id="{BDA423C8-50E8-9921-3026-E181CEEB7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9484862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4391D2-8F0A-5720-5772-D6A976C80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22CBCA8-773B-F717-BE6F-D59889CB688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132A495-06A1-D908-1B6E-BA76F26044E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49BE855D-CB77-FCC6-06DF-B5BCFB01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خاص بمن يحتاج التدرب على الدمج)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A6B321D8-F528-83A3-05C2-B5DC64B2416F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تَـعْـ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ــصِـ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ـرُ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6387F61F-2639-54C9-D301-13828D54249F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تِـلْـ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ــفا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زٍ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48FFE807-D001-0ED0-1DAF-3D45E6B44AC4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نَـ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ــعا</a:t>
            </a:r>
            <a:r>
              <a:rPr lang="ar-MA" sz="4400" b="1" kern="0" dirty="0">
                <a:solidFill>
                  <a:srgbClr val="D2232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مَـ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ـةً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338BFEF5-766B-132F-B712-DBE8A611759B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بُـسْـ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ــتا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نـاً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C840CD66-4F1F-A206-01EE-C2F2BB7AAA3A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نَـا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فِــ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/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 ـذَ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D2232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/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B0604020202020204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B0604020202020204" charset="-78"/>
                <a:sym typeface="Arial"/>
              </a:rPr>
              <a:t>ة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B0604020202020204" charset="-78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625693CC-2AA3-C73E-3CA8-73F0C25E5DC5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B0604020202020204" charset="-78"/>
              </a:rPr>
              <a:t>تَعْصِرُ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3E6AC060-A9D7-81DB-6160-F96C5F362FC1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B0604020202020204" charset="-78"/>
              </a:rPr>
              <a:t>تِلْفازٍ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41B70ACA-74E7-B355-D1EB-BCDA49F3C5CD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Microsoft Uighur" panose="020B0604020202020204" charset="-78"/>
              </a:rPr>
              <a:t>نَعامَةً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37AAF9C7-2334-D3CA-5BF8-8AE9F3E6BF4F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B0604020202020204" charset="-78"/>
              </a:rPr>
              <a:t>بُسْتاناً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4C1AB204-D932-8D22-5BF3-73ABA688D01C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Microsoft Uighur" panose="020B0604020202020204" charset="-78"/>
              </a:rPr>
              <a:t>ن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B0604020202020204" charset="-78"/>
              </a:rPr>
              <a:t>افِذَة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xmlns="" id="{A6F2CA02-0A5C-C557-12C2-E573F972A34E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xmlns="" id="{C79CD7BF-3187-04B9-ED11-FF4C19ED51E5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xmlns="" id="{E186CEBA-DD41-9940-EB2F-104BAD5D2C47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xmlns="" id="{17A33772-FBA4-8713-4160-A502F2FA6F00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xmlns="" id="{F860C21F-70BE-1263-F2DA-F99C56BB7749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3290CD7-C336-9179-3213-D2156A08B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4DEC5CC-248B-5199-071C-1567FF383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8206F7F-184F-46B0-B42D-BBC3430A0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8C988AC-BCED-76CA-5B54-154466CC7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52DBFED-123F-FB2A-D964-8AF3896E6D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028BB3-42FE-16C0-9316-91278585070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A27EE2-6C40-3D8B-1BC9-FBB6BBB8097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A239A20-7854-F869-2F7B-457CD4B231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35DC7253-4947-6FA2-248E-EEAF46F8513C}"/>
              </a:ext>
            </a:extLst>
          </p:cNvPr>
          <p:cNvGrpSpPr/>
          <p:nvPr/>
        </p:nvGrpSpPr>
        <p:grpSpPr>
          <a:xfrm>
            <a:off x="2385628" y="539760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xmlns="" id="{93B171C9-BBAB-B673-5EAC-6D5E980F1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xmlns="" id="{88161AD0-563E-854B-DEF5-5948B2F04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AFC3F494-7004-E5CF-11D4-EB5FD5BB8A40}"/>
              </a:ext>
            </a:extLst>
          </p:cNvPr>
          <p:cNvGrpSpPr/>
          <p:nvPr/>
        </p:nvGrpSpPr>
        <p:grpSpPr>
          <a:xfrm>
            <a:off x="5258416" y="5381202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xmlns="" id="{9D6884A9-4308-2E76-17BD-7511E4E7B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xmlns="" id="{DF32B3CA-9C36-D2BF-B92B-CE9688FC5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BF156B9-A44F-F330-B4D4-81102932A7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088125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ACBB13-470C-9F43-CB86-02CD6A5F9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E9AECE4E-6DC2-447F-2ED8-C942B449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 أقرأ.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C618F49-E438-35AC-91B4-8F7B6720C2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5698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6FEBDEA-EBBE-9CC1-8C95-336A0D105B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FA9C277-6B2F-C845-077D-45362C620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80463FA-CE03-50F1-1129-49A5A26C24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6C4C8AD-2FF8-0480-155F-1DB11553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38E16E6-4D02-7A5E-81D9-EE09BAA416C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F6666F7-7338-C577-1661-B16C478C5D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FF04FD3-2675-F1D8-AD87-A8A7CCABEED0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B82BEE-C109-3A12-E3C7-47BEB4ED0A5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F69DB09-4C84-1A38-99FF-069097793CA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84E1D27-170A-E2B3-E4DE-F41B3E5B7A9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2323802-A4B6-497C-C7A4-6CB850C84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575" y="3328427"/>
            <a:ext cx="7906850" cy="8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6946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4EF082-3794-33C7-AF1B-10D0D5933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C4AE5DCE-B63E-AC46-B5D6-72319F7B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70" y="756980"/>
            <a:ext cx="6840000" cy="612000"/>
          </a:xfrm>
        </p:spPr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(خاص بكل المتعلمين).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FDBDA130-D4CA-A8E8-F237-643AF55788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5BCDA7-DE51-19AD-A092-9CC88198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59A13D8-0A33-6825-BB8A-FA5294BD04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0594E3E-71E7-0AC5-7B29-C442038EE6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7BCB239-1C34-D259-CAF9-485B1D166F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23EDBC8-2BA3-8976-0802-8AA92B6459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FAD23C-1731-33B5-8181-D312B0E657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C84FAE6-E3D6-6DED-A564-91B987EB0B41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2FD265F-719F-1449-8E81-DC79D489DC0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E471FFA-B5EE-EF49-0975-A9E6DBBF5C4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11CD003-FE2A-C4E8-719A-D3C34BAAC06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20F9030-04D4-AA30-B98C-09CF2D50D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89" y="4784002"/>
            <a:ext cx="7906850" cy="8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8152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D9B7BF-75A1-59B7-5AF5-722CB7754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0E549A79-0E93-96B2-0BED-A98F6678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أنا أقرأ. رددوا بعدي.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8B6323B-F0DE-7800-113D-F104E83192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F8C8A6F-FE89-0C93-7C07-E1D1E3B54B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B6960C4-46F6-8553-25D6-51D25B0E0E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5799E96-2566-238E-054C-ED543CCB46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2671A21-7FA2-79E8-8A84-8C1272E7C2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227A6DB-6BAA-0882-3AA1-2C50EA2EEA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369F8B6-973D-20A0-2CC8-91D9146D20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3FEE6B5-E806-3C63-3581-F9853F7EB9CD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CE558C-3DDF-80DC-A382-C57DB1356F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F791D91-8F5C-DB3A-1001-F2FF45A3532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B16FE7-A856-CE87-326E-017280CD4C2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 descr="Une image contenant Police,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xmlns="" id="{21B13763-8084-BA5E-B220-AC0F518D8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08" y="2696546"/>
            <a:ext cx="7822184" cy="22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8316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FA02-160F-1308-1166-B273A916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CD5B7704-85A4-A39D-9141-0ECA2354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35" y="756980"/>
            <a:ext cx="6840000" cy="612000"/>
          </a:xfrm>
        </p:spPr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يقرأ؟ سأعين 3 متعلمين لقيادة القراءة، كل واحد يقرأ سطرا. رددوا بعدهم.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E7D659E7-C566-416E-0EA1-236A3E1D43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D77300B-76D3-CB78-87EA-839D7C1298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80071E9-4773-6DDA-81E7-78FF4E74F9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2C205B4-8463-2E27-87A2-16F2020578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E75C9D4-30E7-E71D-E276-CE876F14AF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4934C38-7141-6637-016B-2E2284AE63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CABD820-534E-7D76-4047-53CDEFD840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C702E92-0C04-2035-8EFD-A434320697F3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04EFF4F-452F-709B-F4F3-A24BCAB049D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E296DAD-6488-A6EE-71DF-C464588BDD8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86CE07F-6FCC-0551-224D-FAE2D195A78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 descr="Une image contenant Police,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xmlns="" id="{AD5774FE-F9E0-F5B3-C793-303EB5F68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08" y="3722914"/>
            <a:ext cx="7822184" cy="22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4438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DD6565-5883-A323-B8E8-7D13E054A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0A801334-E845-F8B0-5046-48166606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الآن سأقرأ جملا باسترسال. رددوا بعدي.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F87A3D4-2577-0A72-2888-07D7661826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29A65C8-D7E7-0D9C-94A9-D6C0E70446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2B51E95-AF5E-B7B9-0FFD-C04AC65A5A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718C3AE-36A0-8B3A-4C8F-C4FE73C287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7942165-54E5-7398-94D7-5ABE068BF3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D36F6F2-8C6B-0D72-7800-C7A6D7F156D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790D62B-9D63-CCD6-A217-936803FE07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E81E2AB-9FF9-D6E0-AC48-58EDC7C205E3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3DC45A5-C18A-B84A-9C49-A7E2FF96585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ACCC0F9-318E-D896-1D5C-171BBDC5578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52A5C06-33E4-7394-4984-C84C6274600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2223623-B8B7-E871-585F-7BD21F031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2803" y="2631356"/>
            <a:ext cx="5058391" cy="107180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45601B0-2E9C-CF91-5723-CD236D68B0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803" y="4179991"/>
            <a:ext cx="5058391" cy="10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8107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D30D6E-60E8-FF5B-F756-9A79C917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928F691F-AFC0-81D1-5717-8C0E8A39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يقرأ كما قرأت؟ سأعين 3 متعلمين لقيادة القراءة.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CF1A97-4DEB-3D71-2AAF-AE7BFE568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65AD089-8F8F-627A-A1E0-8916102B74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B9B803C-AC21-DAE0-9A69-047E719984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8C0642F-4B8A-679B-CCC5-BEE6452D64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3391858-B6B9-C24F-CD9B-C78BFA2252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6992795-6269-6199-EE23-0E5D997FFB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BC74CEF-6BF0-6B91-847C-7B39206B5284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BD694E5-E566-EDCA-1CCF-92385DDF09C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DB7BAAE-F81A-3CF9-34EA-174C2EC3AB1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B02AAB7-12B0-BB99-8F20-E532D305F20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4" name="Espace réservé pour une image  23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F8E79F3-FD3F-B4FC-B482-80273B6C31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7A79374-42DE-8169-9B6E-12485388A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109" y="3480581"/>
            <a:ext cx="5058391" cy="10718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030DFDF-0432-F385-9C77-814F4A706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109" y="5029216"/>
            <a:ext cx="5058391" cy="10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0061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1DDD7B-5CAB-04DE-D01E-8CA760EFC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687DE379-07BB-C13F-8EF8-38B3C142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62" y="756980"/>
            <a:ext cx="6840000" cy="612000"/>
          </a:xfrm>
        </p:spPr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خذوا الكراسة الصفحة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111.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xmlns="" id="{9B9DDBF2-1B94-A407-2A53-C98E7A1273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C9F2C74-1810-2DB1-6DC7-FF4A5B2CD8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CE5B55B-CD56-5FAD-1C61-64A81A72A0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E3F640C-3D1E-5630-BFB5-521CDB7221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8C6A262-81FD-3BF4-4D5E-9D24757762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B85AF57-AA5C-85DD-A5A5-4A49F43E33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2DE3074-4373-6545-9F30-A7CD026D0F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E4BF891-63A0-263E-9F1F-848A03997648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BFE00FE-DD35-570F-9B02-6A3E6BF7876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2AC54ED-39FF-726B-29D8-8A5EC2A9599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B7CEFB2-403D-B3A7-D377-ACC199D30C8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BCBA789-F595-D568-E189-A0E40C532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2354" y="1706187"/>
            <a:ext cx="3389919" cy="474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0FD7EE72-A08B-BC2C-22FE-B7ABAF2CD95A}"/>
              </a:ext>
            </a:extLst>
          </p:cNvPr>
          <p:cNvSpPr/>
          <p:nvPr/>
        </p:nvSpPr>
        <p:spPr>
          <a:xfrm>
            <a:off x="2845837" y="3429000"/>
            <a:ext cx="3582955" cy="13533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5644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C858C5-C936-850F-2C2B-C3838FB06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5378FB6-6518-F0EE-A3D1-7FFD02D608E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E599E8A-13DC-4B52-7D24-B6FCDC0CD78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DD78218-D89E-02E0-C09A-180B25210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35" y="756980"/>
            <a:ext cx="6840000" cy="612000"/>
          </a:xfrm>
        </p:spPr>
        <p:txBody>
          <a:bodyPr>
            <a:normAutofit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F1676051-F9B9-B5FD-65B0-1C658595189F}"/>
              </a:ext>
            </a:extLst>
          </p:cNvPr>
          <p:cNvSpPr/>
          <p:nvPr/>
        </p:nvSpPr>
        <p:spPr>
          <a:xfrm>
            <a:off x="4867949" y="2368945"/>
            <a:ext cx="1772576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أُمّي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A809F27-A791-A3DC-E19C-0098E653B29E}"/>
              </a:ext>
            </a:extLst>
          </p:cNvPr>
          <p:cNvSpPr/>
          <p:nvPr/>
        </p:nvSpPr>
        <p:spPr>
          <a:xfrm>
            <a:off x="6848669" y="2358314"/>
            <a:ext cx="1772576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إِلى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8E48521-95F6-79EE-671D-E5D7325E50A7}"/>
              </a:ext>
            </a:extLst>
          </p:cNvPr>
          <p:cNvSpPr/>
          <p:nvPr/>
        </p:nvSpPr>
        <p:spPr>
          <a:xfrm>
            <a:off x="2799424" y="2358313"/>
            <a:ext cx="1772576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عَـلى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22C99FCE-0937-7304-B8D7-57CA0D4E44C1}"/>
              </a:ext>
            </a:extLst>
          </p:cNvPr>
          <p:cNvSpPr/>
          <p:nvPr/>
        </p:nvSpPr>
        <p:spPr>
          <a:xfrm>
            <a:off x="2799424" y="4162655"/>
            <a:ext cx="1772576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هذِهِ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5FB83C4-1A24-9291-D690-EB72644950AE}"/>
              </a:ext>
            </a:extLst>
          </p:cNvPr>
          <p:cNvSpPr/>
          <p:nvPr/>
        </p:nvSpPr>
        <p:spPr>
          <a:xfrm>
            <a:off x="4867949" y="4162655"/>
            <a:ext cx="1772576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أَخـي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2048A757-83F5-32D8-9D2A-C36BD4DF0F7D}"/>
              </a:ext>
            </a:extLst>
          </p:cNvPr>
          <p:cNvSpPr/>
          <p:nvPr/>
        </p:nvSpPr>
        <p:spPr>
          <a:xfrm>
            <a:off x="6848669" y="4162654"/>
            <a:ext cx="1772576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جَدّي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F5674D9D-2896-441B-11DA-78A3A4AA3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5672D33-ECB6-B419-4F87-136DE384D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8ED7059-B079-D455-3C43-7EBE179661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12302FF-D650-C8D2-6FBC-B5FE5AA598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13F9F3D-3B86-6524-C254-EA48385863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16AB377-C372-1B96-6A9B-BCE67AA02A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89BFACE-DB30-F637-B02E-F1F4CAC0CA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F43C4D6-432D-71B2-17C2-8287A655B19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CFB95D9-C763-EA83-370F-A6084AD1A9E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447D4C-A7CC-0D1E-775D-A255DD60F36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2F8F2A9-E2E9-8A12-8E4D-D28C30DA2E2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B403CD5-F891-8636-4612-5A094EC9BAF3}"/>
              </a:ext>
            </a:extLst>
          </p:cNvPr>
          <p:cNvSpPr/>
          <p:nvPr/>
        </p:nvSpPr>
        <p:spPr>
          <a:xfrm>
            <a:off x="782039" y="2368945"/>
            <a:ext cx="1881884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فـي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1BEC3348-FB98-BCE3-958C-B9DD4E4B9827}"/>
              </a:ext>
            </a:extLst>
          </p:cNvPr>
          <p:cNvSpPr/>
          <p:nvPr/>
        </p:nvSpPr>
        <p:spPr>
          <a:xfrm>
            <a:off x="782039" y="4162655"/>
            <a:ext cx="1772576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</a:t>
            </a:r>
            <a:endParaRPr lang="fr-MA" sz="8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261309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7DFBC4-BA98-EA97-E151-A9049AACE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0">
            <a:extLst>
              <a:ext uri="{FF2B5EF4-FFF2-40B4-BE49-F238E27FC236}">
                <a16:creationId xmlns:a16="http://schemas.microsoft.com/office/drawing/2014/main" xmlns="" id="{A165611A-0D48-19B1-327B-CB20AC29A4C9}"/>
              </a:ext>
            </a:extLst>
          </p:cNvPr>
          <p:cNvSpPr txBox="1">
            <a:spLocks/>
          </p:cNvSpPr>
          <p:nvPr/>
        </p:nvSpPr>
        <p:spPr>
          <a:xfrm>
            <a:off x="551818" y="747527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كل واحد منكم يقرأ الكلمات والجمل لزميله. سأمر بين الصفوف لمساعدتكم.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238D61-42D2-32DE-298C-92EA1F55AD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EBE08A5-A9CD-72B7-2EFC-A6EA7AA6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27BDB98-5F8B-B4FF-FDCA-9D8BABC1CB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CE27AAF-21EA-CC26-A95A-AB7AE81BCE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E9372F5-5E82-8847-3029-37D5FA817A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A9F1822-8D44-2ED9-839E-11FA48089F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30F109E-1E9A-646C-EF25-81D7C0ABF6CC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31AD305-307C-E96D-8C92-6E547D2D9EB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49544AE-49ED-3CB2-298B-E4DD209166A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AAAE26B-09C5-B950-AA51-E02A05F4FAA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8" name="Espace réservé pour une image  7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78694FB2-F3D6-6D11-1CE9-D069D28249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10" name="Image 9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B307CC4-5F22-D0F7-8CA9-473543844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27" y="4359281"/>
            <a:ext cx="2361981" cy="2361981"/>
          </a:xfrm>
          <a:prstGeom prst="rect">
            <a:avLst/>
          </a:prstGeom>
        </p:spPr>
      </p:pic>
      <p:pic>
        <p:nvPicPr>
          <p:cNvPr id="4" name="Image 3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3566026-F912-733A-5282-D93920227F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1952" y="1687281"/>
            <a:ext cx="3389919" cy="474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D45DDE59-AA5A-16D1-D426-64CFDCAC4EA5}"/>
              </a:ext>
            </a:extLst>
          </p:cNvPr>
          <p:cNvSpPr/>
          <p:nvPr/>
        </p:nvSpPr>
        <p:spPr>
          <a:xfrm>
            <a:off x="1435435" y="3410094"/>
            <a:ext cx="3582955" cy="13533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16473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AB4F8-90CC-0461-6B89-6987A85A2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5F37866-CD30-EE6D-85A7-1B2DE8AE7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A5A5A5"/>
              </a:buClr>
            </a:pP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وقت النجمة الآن. الفائز بنجمة القراءة هو (هي) ........ صفقوا له (لها).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C23A371B-5078-B1C9-1CCE-AE462C691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994954" y="2067329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4EC3C44-F23A-C15C-5A00-397F39E022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7B41497-BD7B-F59E-941D-90D2755B23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8D568AF-7D49-3466-9208-6CB67EDD59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964AE36-06FD-E2E9-B38A-8833FFF3169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2811327-21E5-EBFC-4A8C-F6E5840ABE0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879E7EF-59CF-F681-4DE6-7D7CA63F6CE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51AFFCA-7276-3961-D843-A79E7BD97A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46CFEC0-A22E-117B-599E-310007D5F423}"/>
              </a:ext>
            </a:extLst>
          </p:cNvPr>
          <p:cNvSpPr>
            <a:spLocks/>
          </p:cNvSpPr>
          <p:nvPr/>
        </p:nvSpPr>
        <p:spPr>
          <a:xfrm>
            <a:off x="3237170" y="1538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FA58705-05EE-ED13-E93F-693B5C08064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FCF182E-54B9-DE99-076B-BED218FDED7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C80355-AF0D-0344-B386-D877C8BF280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0B76762-35AF-E0B3-2253-8DC60A4F4E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999" y="6101020"/>
            <a:ext cx="590452" cy="5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B044B0-E472-D749-81A0-46F2CA848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5BE003A5-E656-8C93-D899-3976CE30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ar-MA" sz="4000" kern="1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6F0AE1A7-7E7C-0012-A002-FAEFD3F55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55690CFB-F08A-9CA2-37CA-0F4375CFD5BE}"/>
              </a:ext>
            </a:extLst>
          </p:cNvPr>
          <p:cNvSpPr txBox="1">
            <a:spLocks/>
          </p:cNvSpPr>
          <p:nvPr/>
        </p:nvSpPr>
        <p:spPr>
          <a:xfrm>
            <a:off x="1912776" y="3014118"/>
            <a:ext cx="5133159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وصف صورة من خلال إنتاج كلمات تتضمن الحروف المقدمة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EDD797E5-7E60-A9ED-1044-06AB9F0B5A10}"/>
              </a:ext>
            </a:extLst>
          </p:cNvPr>
          <p:cNvSpPr txBox="1"/>
          <p:nvPr/>
        </p:nvSpPr>
        <p:spPr>
          <a:xfrm>
            <a:off x="5716971" y="1777877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إنتاج كتابي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B343F369-ADEF-6FE2-BC51-C469E9120D11}"/>
              </a:ext>
            </a:extLst>
          </p:cNvPr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4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xmlns="" id="{20AF830F-07B3-AE54-834C-ED610397A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93256" y="2208840"/>
            <a:ext cx="790634" cy="612780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xmlns="" id="{A8A8BBA3-19BB-5C62-A7AD-DBEE8C6E4D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16975" y="1777877"/>
            <a:ext cx="569909" cy="5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43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779BBF-7971-B2D8-BFD6-ACCB99770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778B47E0-B4A3-6E04-EB81-E520D413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سنتعلم الآن كيف نصف صورة بكتابة الكلمة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الأولى الناقصة في الجملة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سأبدأ أنا أولا. انتبهوا.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98F371A-9ED4-6507-6CE7-C9C817853D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4BBA442-E204-1A9B-0446-23306A78C7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B22487B-B4A0-53FF-507B-CC71615821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5DBCCD9-A530-4406-BDA2-700E60C141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4474F09-42A3-0522-6E12-04F2780EFC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9B739A3-1E33-8AC7-0E85-CE6FD12695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79E3632-63F7-594B-72EB-1084A60589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0D2F8C6-FD21-EA6C-235C-5FABE43421A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DAF6E7D-1A2D-3680-951B-ACB782513E8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F22A3A2-894C-08F5-F17D-16889AA1D9E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7BF23F4-0BFA-1C56-4627-2BB40234F6C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7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C0ED56A9-54C3-6041-B7D3-09E79E707C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2739880" y="1704227"/>
            <a:ext cx="3786434" cy="3786434"/>
          </a:xfrm>
          <a:prstGeom prst="rect">
            <a:avLst/>
          </a:prstGeom>
        </p:spPr>
      </p:pic>
      <p:pic>
        <p:nvPicPr>
          <p:cNvPr id="28" name="Image 27" descr="Une image contenant dessin, croquis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E5D4C08-5BE5-10A6-9F47-D011040FF3F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173" t="10761" r="10812" b="6297"/>
          <a:stretch>
            <a:fillRect/>
          </a:stretch>
        </p:blipFill>
        <p:spPr>
          <a:xfrm>
            <a:off x="3080687" y="1871133"/>
            <a:ext cx="3117769" cy="31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7495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5EFE9C-0475-9696-5AF7-003A245F6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504207D0-249C-0F34-B79A-910A0EC1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 البنتُ جُمْلَةً، في الصورة أرى بنتا تكتب . لأجد الكلمة الأولى الناقصة أسأل: ماذا تفعل البنت؟ </a:t>
            </a:r>
            <a:endParaRPr lang="tzm-Arab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2EE900A-C1FA-D4B9-21F0-AB2C14764A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9113810-4EC2-B615-8601-6B63DC0DB1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6D55825-15D5-5AA8-74E2-4B361A8D3D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09AAB5E-F5E4-B29D-A425-3AC8F40EF9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1397A27-6F29-A460-9B41-2F8F9969B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0628811-42A8-42C3-7E73-F270CE38C2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BEFC605-0A40-9873-02B1-B563D7C453B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BA4CAAC-2272-2FB0-C334-D1275B66A9D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E7BC481-1761-2C16-5151-EE94C45B674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FEEABC5-D26E-5B75-DBB8-8CB4412837D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E4CAB60-A515-232C-551A-F0E7638080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9CC547F0-D10F-3A95-C363-A7CEAE403F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2739880" y="1704227"/>
            <a:ext cx="3786434" cy="3786434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150FD223-31B4-A448-BB54-E596555D9598}"/>
              </a:ext>
            </a:extLst>
          </p:cNvPr>
          <p:cNvSpPr txBox="1">
            <a:spLocks/>
          </p:cNvSpPr>
          <p:nvPr/>
        </p:nvSpPr>
        <p:spPr>
          <a:xfrm>
            <a:off x="1691999" y="5510065"/>
            <a:ext cx="5760000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r>
              <a:rPr lang="ar-MA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6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ﭐلْبِنْتُ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جُمْلَةً.</a:t>
            </a:r>
          </a:p>
        </p:txBody>
      </p:sp>
      <p:pic>
        <p:nvPicPr>
          <p:cNvPr id="11" name="Image 10" descr="Une image contenant dessin, croquis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716E0A0-1D66-F8F3-8A71-B7D9632359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173" t="10761" r="10812" b="6297"/>
          <a:stretch>
            <a:fillRect/>
          </a:stretch>
        </p:blipFill>
        <p:spPr>
          <a:xfrm>
            <a:off x="3080687" y="1871133"/>
            <a:ext cx="3117769" cy="31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444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8F84C4-3BEC-1DF5-A8FE-CF7855782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06282C70-1334-7F5B-8354-1101A7C9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ألاحظ الصورة جيدا وأجيب: تَكْتُبُ البنتُ جُمْلَةً. إذن الكلمة الناقصة هي : تَكْتُبُ.</a:t>
            </a:r>
            <a:endParaRPr lang="tzm-Arab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D6184BA-DCF6-9C7C-8F22-9BC073D7B6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DB45E99-8811-7549-4756-D641FA4B80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578EB1D-C3C1-8FB6-ED65-233A0DC235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DFDF42A-0AF0-F2C9-D67B-537711CE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AF82BFF-C7C4-B44A-8F19-79844368C5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8B75D4E-6798-4627-68B6-C1D4F2D37A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B110AFA-E0CB-5B6E-7D0A-153D9DE69D2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CEA3741-ED8C-77D2-5184-9D8412664BF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2B65651-BDBB-0E43-D60B-1F677379D41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81A9E5-96DC-BF19-F225-CAC81A905F1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9B2A6A0-41D9-3904-D36E-C6D2ACC847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F29048FE-1CFD-4C1E-B5B6-2457D42872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2739880" y="1704227"/>
            <a:ext cx="3786434" cy="3786434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6AF21F24-1D8D-E617-442F-E74CA06001AE}"/>
              </a:ext>
            </a:extLst>
          </p:cNvPr>
          <p:cNvSpPr txBox="1">
            <a:spLocks/>
          </p:cNvSpPr>
          <p:nvPr/>
        </p:nvSpPr>
        <p:spPr>
          <a:xfrm>
            <a:off x="1691999" y="5510065"/>
            <a:ext cx="5760000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r>
              <a:rPr lang="ar-MA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6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ﭐلْبِنْتُ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جُمْلَةً.</a:t>
            </a:r>
          </a:p>
        </p:txBody>
      </p:sp>
      <p:pic>
        <p:nvPicPr>
          <p:cNvPr id="5" name="Image 4" descr="Une image contenant dessin, croquis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04A7CB7-663C-F47D-942B-C940EB05B2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173" t="10761" r="10812" b="6297"/>
          <a:stretch>
            <a:fillRect/>
          </a:stretch>
        </p:blipFill>
        <p:spPr>
          <a:xfrm>
            <a:off x="3080687" y="1871133"/>
            <a:ext cx="3117769" cy="311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5851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DCE3AA-2E38-3BA5-8B64-B991AEDE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F579BC86-CAC6-0E28-650F-2364F579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سأكتب الآن الكلمة وأنا أتذكر مقاطعها: تَكْـ – ـتُـ - ـبُ.</a:t>
            </a:r>
            <a:endParaRPr lang="tzm-Arab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29A1598-B307-329B-428A-DDFE4A2A2E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E6E4BC5-247F-1354-807D-C2FA85B755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D22B5AF-92E6-6A4C-0844-5BC46FF595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25D55B3-62ED-F9A3-A3A8-35ED1F3264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EF728DF-DEB6-C57E-A8C0-581BA272DF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22A0B67-D993-6111-A028-BBABD2EA11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628EF1-9D1F-0AF0-F138-8532DEF738F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404317-B0A5-8FCB-E013-BC11AAFD173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3ACE2A9-C22B-F337-C41D-43CD3503E05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8D344E1-20F8-9C8D-96D5-9C615C7E21C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6" name="Espace réservé pour une image  5" descr="Une image contenant dessin, art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B2759BE-FA8A-5AA9-26C8-6BFAD83184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FF90DA89-B7F4-BA8B-52B4-879169D434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2739880" y="1704227"/>
            <a:ext cx="3786434" cy="3786434"/>
          </a:xfrm>
          <a:prstGeom prst="rect">
            <a:avLst/>
          </a:prstGeom>
        </p:spPr>
      </p:pic>
      <p:pic>
        <p:nvPicPr>
          <p:cNvPr id="4" name="Image 3" descr="Une image contenant dessin, croquis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9D015D5-67EF-CD95-68FB-26FFECFFEA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173" t="10761" r="10812" b="6297"/>
          <a:stretch>
            <a:fillRect/>
          </a:stretch>
        </p:blipFill>
        <p:spPr>
          <a:xfrm>
            <a:off x="3080687" y="1871133"/>
            <a:ext cx="3117769" cy="3115044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4325237D-F5D9-F054-48BD-3E33775E09B8}"/>
              </a:ext>
            </a:extLst>
          </p:cNvPr>
          <p:cNvSpPr txBox="1">
            <a:spLocks/>
          </p:cNvSpPr>
          <p:nvPr/>
        </p:nvSpPr>
        <p:spPr>
          <a:xfrm>
            <a:off x="1691999" y="5510065"/>
            <a:ext cx="5760000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r>
              <a:rPr lang="ar-MA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6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ﭐلْبِنْتُ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جُمْلَةً.</a:t>
            </a:r>
          </a:p>
        </p:txBody>
      </p:sp>
    </p:spTree>
    <p:extLst>
      <p:ext uri="{BB962C8B-B14F-4D97-AF65-F5344CB8AC3E}">
        <p14:creationId xmlns:p14="http://schemas.microsoft.com/office/powerpoint/2010/main" val="65384676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FEED6-F3D4-F13F-7B1B-C166CF16C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71B25FB7-EC63-486F-22DB-A3606EE2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 الجملة كاملة لأتأكد أنها صحيحة: تكتبُ البنتُ جملةً. </a:t>
            </a:r>
            <a:endParaRPr lang="tzm-Arab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C3F8C39-FA9A-13C9-995A-F16570B49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05F0260-18E6-F360-169A-F23D86BD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1DECAB0-C40A-89D0-102F-80DC6035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2C8C5B2-F006-CEFD-FEE8-95632855EC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7AB563C-FF2B-A030-8E93-2D2D0BD6B5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3F2BAFE-6206-6BFE-3FB3-D80DAAA226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751E0E0-DF92-E67A-FAE4-581E706774F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57D9F52-E89F-D4CD-97A0-BD072ABF054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48F8343-F74E-5235-F607-F4084B0AEE4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F8A39DA-8E76-5181-B4BE-7C903CEC876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2" name="Espace réservé pour une image  11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B3E45E3-D925-B8EB-C448-C1AD67D8BD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xmlns="" id="{F76E9416-5EC4-774A-89A6-29AF7DB2E2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95" r="-4695"/>
          <a:stretch>
            <a:fillRect/>
          </a:stretch>
        </p:blipFill>
        <p:spPr>
          <a:xfrm>
            <a:off x="2739880" y="1704227"/>
            <a:ext cx="3786434" cy="3786434"/>
          </a:xfrm>
          <a:prstGeom prst="rect">
            <a:avLst/>
          </a:prstGeom>
        </p:spPr>
      </p:pic>
      <p:pic>
        <p:nvPicPr>
          <p:cNvPr id="4" name="Image 3" descr="Une image contenant dessin, croquis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255DFC4-DF67-D773-37C8-E8C55675EA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173" t="10761" r="10812" b="6297"/>
          <a:stretch>
            <a:fillRect/>
          </a:stretch>
        </p:blipFill>
        <p:spPr>
          <a:xfrm>
            <a:off x="3080687" y="1871133"/>
            <a:ext cx="3117769" cy="3115044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32103D0B-F28E-A597-0FB4-602290B42CB9}"/>
              </a:ext>
            </a:extLst>
          </p:cNvPr>
          <p:cNvSpPr txBox="1">
            <a:spLocks/>
          </p:cNvSpPr>
          <p:nvPr/>
        </p:nvSpPr>
        <p:spPr>
          <a:xfrm>
            <a:off x="1691999" y="5510065"/>
            <a:ext cx="5760000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fr-FR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r>
              <a:rPr lang="ar-MA" sz="4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600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ﭐلْبِنْتُ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جُمْلَةً.</a:t>
            </a:r>
          </a:p>
        </p:txBody>
      </p:sp>
    </p:spTree>
    <p:extLst>
      <p:ext uri="{BB962C8B-B14F-4D97-AF65-F5344CB8AC3E}">
        <p14:creationId xmlns:p14="http://schemas.microsoft.com/office/powerpoint/2010/main" val="201697339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6AE780-CD7E-F1AB-5611-41DD04D3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E834D3B-A8FA-09F1-53D1-BF24B0BA8B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C96AB12-F7B9-4B49-6534-AFFE03B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C7591AE-629E-3757-5394-2ACBC4019A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C1628B4-7F3E-C196-E6DC-95A09372D3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25846FF-E115-EB9F-3756-C964394197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D3CEFD-68B9-4736-75FF-B15C9913E0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878C94-D086-F31B-DB2B-70C642B7636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58FB3C9-CF03-10AA-56FB-5C41A49AD8E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EB9419-80D6-BEAB-1625-C7AD2EBEDA4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89B6ED-A08A-CC4F-2863-CF831B9B28A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71675C6-45AE-835A-D512-DA01795DC52F}"/>
              </a:ext>
            </a:extLst>
          </p:cNvPr>
          <p:cNvSpPr txBox="1"/>
          <p:nvPr/>
        </p:nvSpPr>
        <p:spPr>
          <a:xfrm>
            <a:off x="2705100" y="738000"/>
            <a:ext cx="480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دوركم الآن؛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خذوا الكراسة الصفحة 111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20D34F6-81D5-5078-1DC3-0E406C3EF8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8" name="Image 7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0C3A192-F925-9332-18AA-33CCBA2E7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190" y="1649958"/>
            <a:ext cx="3389919" cy="474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2CCDBBFC-ECB1-7469-30F0-EE1DA2353036}"/>
              </a:ext>
            </a:extLst>
          </p:cNvPr>
          <p:cNvSpPr/>
          <p:nvPr/>
        </p:nvSpPr>
        <p:spPr>
          <a:xfrm>
            <a:off x="2573518" y="4675695"/>
            <a:ext cx="3737265" cy="15536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29853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88D94-1160-1C35-AED9-A5C3C4535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7EBDF8-690D-D509-97B4-E4EF7DB348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5270944-825B-AC16-A125-BF12F3414E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A6AEE43-B1CB-48AD-E9D6-6E3F5E9434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42C27B7-84C9-1DDD-7086-D17E4F1C7E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0C3F013-A76D-F1C4-D8F6-272EFBBABF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888315-7BAC-0AB0-B801-FBDC90125A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C10C19-4B58-0B95-45CE-E548493974A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30EC67F-D94C-F0ED-59ED-2F72CEB6152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12EA6D4-7A33-EF00-5C32-B4639BC8659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ABC653D-1B09-253D-F4C9-906E29D6714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88404CF-5604-14A0-3135-0644C9D63D69}"/>
              </a:ext>
            </a:extLst>
          </p:cNvPr>
          <p:cNvSpPr txBox="1"/>
          <p:nvPr/>
        </p:nvSpPr>
        <p:spPr>
          <a:xfrm>
            <a:off x="625151" y="817293"/>
            <a:ext cx="687494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لاحظوا الصورة واكتبوا الكلمة الناقصة في الجملة.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A5BB118-8993-A306-CCE8-E004174622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2DD7065-1910-4E14-6594-FE48A99CB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35" y="2596344"/>
            <a:ext cx="8022130" cy="3523656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E302A6D5-5EC8-151D-D221-F8EF32F95A7D}"/>
              </a:ext>
            </a:extLst>
          </p:cNvPr>
          <p:cNvSpPr/>
          <p:nvPr/>
        </p:nvSpPr>
        <p:spPr>
          <a:xfrm>
            <a:off x="4703131" y="3796456"/>
            <a:ext cx="3556323" cy="23056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16870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978090" y="3087000"/>
            <a:ext cx="5025706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  <a:sym typeface="Arial"/>
              </a:rPr>
              <a:t>أراجع ما تعلمته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Image 20">
            <a:extLst>
              <a:ext uri="{FF2B5EF4-FFF2-40B4-BE49-F238E27FC236}">
                <a16:creationId xmlns:a16="http://schemas.microsoft.com/office/drawing/2014/main" xmlns="" id="{12D2729C-8EFD-6E51-1938-4FC00FA3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5327" y="2101042"/>
            <a:ext cx="546492" cy="694778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0EBE4A93-7C6B-C498-FC36-36611EAF96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78432" y="1662497"/>
            <a:ext cx="607497" cy="6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4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817196-055F-A586-3E79-385C35F64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2B43C92-3670-9876-F4EF-E7ED71E587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11A3D87-CF0C-D173-49F9-2C8347908D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3A23358-66F0-6F91-52F2-33AD6E480D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17D5774-5446-3F98-BB1B-DDAC0E51F2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A1FC3D3-8F42-5F0A-FEFD-C15B2307CA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F548841-8A8C-3AA8-A268-2FD45446C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FB80C7A-599F-F861-7928-C333682A76B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EB50C15-B010-C8B3-7B1C-E7B63BD9823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50D3542-B7E2-ECC4-775F-70D59DB53F3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C800652-13C5-2739-8654-EC260B708F7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xmlns="" id="{E29FD2C3-6788-00C9-CAF0-907E54B43ECE}"/>
              </a:ext>
            </a:extLst>
          </p:cNvPr>
          <p:cNvSpPr txBox="1">
            <a:spLocks/>
          </p:cNvSpPr>
          <p:nvPr/>
        </p:nvSpPr>
        <p:spPr>
          <a:xfrm>
            <a:off x="630660" y="738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صححوا. من يقرأ الجملة؟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3" name="Espace réservé pour une image  12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9DE0DBA9-869D-655A-B20C-5C047DB4FB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3" name="Image 2" descr="Une image contenant texte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xmlns="" id="{689E7594-4560-E599-FF49-8C5032F2D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479" y="2202025"/>
            <a:ext cx="3997260" cy="342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D73D24C-F9B0-53EA-5DC0-C1C7B4104629}"/>
              </a:ext>
            </a:extLst>
          </p:cNvPr>
          <p:cNvSpPr txBox="1"/>
          <p:nvPr/>
        </p:nvSpPr>
        <p:spPr>
          <a:xfrm>
            <a:off x="4775239" y="4307695"/>
            <a:ext cx="176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تَـلْـعَـبُ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34200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F31F74-A7B0-8CD5-7015-492D84D13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2BBD288-3B38-14E1-72CD-A5A71D2075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B4CCA30-AD6B-115D-D0DA-F015FE3833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BD95280-AEE3-70B7-5687-25CF4DAD9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D0E0F5D-F949-8E6B-D021-232119273A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6E95A44-E645-247C-788D-29D354F68F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9AF4E7-71A5-157D-27BA-5029808FAA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AEDAA1A-229B-122A-C320-C684AB977F9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FD50BAD-1155-5AB6-7AFB-A8121EC5A2B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8D18F5-6013-9B52-6CA0-2A8999E0E55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6D6178-2D26-BA26-9621-206A587966A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9487061F-9FA8-B9EA-9E8A-FE1811EB5006}"/>
              </a:ext>
            </a:extLst>
          </p:cNvPr>
          <p:cNvSpPr txBox="1"/>
          <p:nvPr/>
        </p:nvSpPr>
        <p:spPr>
          <a:xfrm>
            <a:off x="625151" y="817293"/>
            <a:ext cx="687494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لاحظوا الصورة واكتبوا الكلمة الناقصة في الجملة.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3592356-B5AB-EF4E-C7A7-0ABA6EB80C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4938872-77EC-EB3E-1B47-A0A1836DF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35" y="2596344"/>
            <a:ext cx="8022130" cy="3523656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302C52E1-64E0-9810-DCB8-D9652119104C}"/>
              </a:ext>
            </a:extLst>
          </p:cNvPr>
          <p:cNvSpPr/>
          <p:nvPr/>
        </p:nvSpPr>
        <p:spPr>
          <a:xfrm>
            <a:off x="808492" y="3796456"/>
            <a:ext cx="3556323" cy="23056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192154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E86688-092F-BBDD-EB1B-D5D766C23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15765FF-7EE9-DF21-2345-37C8726395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B32829B-F56C-FCBF-70D1-4CFDD85078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F7D950A-0DA6-A315-84CB-E5787B3AC0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BB965A2-5C83-B2BB-286F-893135746F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EACD1C9-5D93-AD96-1033-72608F38F0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BA5F64-2DA6-2188-96B8-12FA16C6EA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32B755-06F2-F394-6A50-460F7EE7639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131AC5-DD46-0C9F-D432-C325121B98F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346DA4C-67D9-7D4E-A02B-3874FCB913E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A9EDCC7-C6FC-7D44-F580-6D04693FE27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Google Shape;1820;p109">
            <a:extLst>
              <a:ext uri="{FF2B5EF4-FFF2-40B4-BE49-F238E27FC236}">
                <a16:creationId xmlns:a16="http://schemas.microsoft.com/office/drawing/2014/main" xmlns="" id="{E58BC949-6CDD-7F71-67B4-853E50DAA1CA}"/>
              </a:ext>
            </a:extLst>
          </p:cNvPr>
          <p:cNvSpPr txBox="1"/>
          <p:nvPr/>
        </p:nvSpPr>
        <p:spPr>
          <a:xfrm>
            <a:off x="-283838" y="798077"/>
            <a:ext cx="776410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صححوا على كراساتكم. من يقرأ الجملة؟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A262889-8F9E-4214-D585-BB1DB3C903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  <p:pic>
        <p:nvPicPr>
          <p:cNvPr id="8" name="Image 7" descr="Une image contenant texte, dessin humoristique, dessin,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093B3B58-8926-5C00-F74E-DDB424078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224" y="2198757"/>
            <a:ext cx="4096540" cy="34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B469B77-5431-17A5-1D2A-883A19FDCFE3}"/>
              </a:ext>
            </a:extLst>
          </p:cNvPr>
          <p:cNvSpPr txBox="1"/>
          <p:nvPr/>
        </p:nvSpPr>
        <p:spPr>
          <a:xfrm>
            <a:off x="4729106" y="4301875"/>
            <a:ext cx="1738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تَـرْسُـمُ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3403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219B92-8EA6-89D5-57D6-FDEA2657F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20;p109">
            <a:extLst>
              <a:ext uri="{FF2B5EF4-FFF2-40B4-BE49-F238E27FC236}">
                <a16:creationId xmlns:a16="http://schemas.microsoft.com/office/drawing/2014/main" xmlns="" id="{60E58C07-6381-6FA8-3827-17A39853AC7B}"/>
              </a:ext>
            </a:extLst>
          </p:cNvPr>
          <p:cNvSpPr txBox="1"/>
          <p:nvPr/>
        </p:nvSpPr>
        <p:spPr>
          <a:xfrm>
            <a:off x="-364414" y="871685"/>
            <a:ext cx="7764105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خذوا دفاتر الكتابة.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33">
            <a:extLst>
              <a:ext uri="{FF2B5EF4-FFF2-40B4-BE49-F238E27FC236}">
                <a16:creationId xmlns:a16="http://schemas.microsoft.com/office/drawing/2014/main" xmlns="" id="{549BE74D-A54D-C879-A32F-7152D76FD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" r="503" b="8581"/>
          <a:stretch/>
        </p:blipFill>
        <p:spPr>
          <a:xfrm>
            <a:off x="2771775" y="1785267"/>
            <a:ext cx="3313113" cy="3312971"/>
          </a:xfrm>
          <a:prstGeom prst="rect">
            <a:avLst/>
          </a:prstGeom>
          <a:ln w="76200">
            <a:noFill/>
          </a:ln>
        </p:spPr>
      </p:pic>
      <p:pic>
        <p:nvPicPr>
          <p:cNvPr id="20" name="Espace réservé pour une image  19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EE304286-A050-7C66-BDB1-47E8B47E61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 r="431"/>
          <a:stretch>
            <a:fillRect/>
          </a:stretch>
        </p:blipFill>
        <p:spPr>
          <a:xfrm>
            <a:off x="7955267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1D353FE-7FED-4699-726F-A3DFB826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57A48D4-15B7-47B2-3B53-9B451682D4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C1DE93A-D070-E852-98EE-5E6B2722D1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54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5F4CF42-43ED-CB59-4E85-023CA0D836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141A7F9-89D2-CB91-FE1D-074ACFE56FE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623F7DF-FED3-7B11-AC8C-D2023FA891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F1F3D60-F44A-171F-EAE9-D0B9CE917199}"/>
              </a:ext>
            </a:extLst>
          </p:cNvPr>
          <p:cNvSpPr>
            <a:spLocks/>
          </p:cNvSpPr>
          <p:nvPr/>
        </p:nvSpPr>
        <p:spPr>
          <a:xfrm>
            <a:off x="3762365" y="13688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A04086E-2CE0-4CDC-2086-AC5A9EB2F3F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0BDD749-7A31-80E0-87BC-F6F892F3616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26AD7BA-4AB1-2B94-6DAB-16BFC921CE5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135913838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30D79A-E939-94BD-6E1E-6EF3BCDCF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20;p109">
            <a:extLst>
              <a:ext uri="{FF2B5EF4-FFF2-40B4-BE49-F238E27FC236}">
                <a16:creationId xmlns:a16="http://schemas.microsoft.com/office/drawing/2014/main" xmlns="" id="{F1341AE9-69FD-238C-06E6-FEECBF011629}"/>
              </a:ext>
            </a:extLst>
          </p:cNvPr>
          <p:cNvSpPr txBox="1"/>
          <p:nvPr/>
        </p:nvSpPr>
        <p:spPr>
          <a:xfrm>
            <a:off x="-376937" y="871685"/>
            <a:ext cx="7764105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انقلوا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«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البنتُ الكرة» واكتبوا الكلمة الناقصة المناسبة للصورة.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8566836-3B59-DDFC-6A2D-666DFABB83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0472B77-5DD1-2B77-E872-230C0C12BC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EE39BA4-0C88-E5F2-C632-D6BC468F1A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212E994-620A-3461-F983-A7572B3412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54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30CEE1B-ABF8-FE9F-1C4C-37EB81273C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971ADD8-F0D1-2AB5-E607-33F4058F555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E7A13D3-762C-810B-B9FB-03F71F87E1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9AB52D6-B786-47A5-FA98-6362F4CE2D94}"/>
              </a:ext>
            </a:extLst>
          </p:cNvPr>
          <p:cNvSpPr>
            <a:spLocks/>
          </p:cNvSpPr>
          <p:nvPr/>
        </p:nvSpPr>
        <p:spPr>
          <a:xfrm>
            <a:off x="3762365" y="13688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92C364B-F8E2-08B0-1A75-0A32770C253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478D12B-A66E-B31C-6D9F-5FF923486BF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E49BA18-2253-32FA-68F4-B56B18F4592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 descr="Une image contenant texte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xmlns="" id="{F8B2A45C-AAF2-C899-CF12-3DC44B7412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479" y="2202025"/>
            <a:ext cx="3997260" cy="342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30986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AD6DB8-8FB0-C6B2-15B9-FE5A3D212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>
            <a:extLst>
              <a:ext uri="{FF2B5EF4-FFF2-40B4-BE49-F238E27FC236}">
                <a16:creationId xmlns:a16="http://schemas.microsoft.com/office/drawing/2014/main" xmlns="" id="{FFA6AD8E-56CD-7E9F-0FDD-62BF2248451E}"/>
              </a:ext>
            </a:extLst>
          </p:cNvPr>
          <p:cNvSpPr txBox="1">
            <a:spLocks/>
          </p:cNvSpPr>
          <p:nvPr/>
        </p:nvSpPr>
        <p:spPr>
          <a:xfrm>
            <a:off x="468850" y="81953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انقلوا الجملة بخط جميل. سأمر بين الصفوف لمساعدتكم</a:t>
            </a:r>
            <a:endParaRPr lang="ar-MA" sz="2400" b="1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7F07089-66A5-493B-FF9C-5E0DB743DC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73C07DA-EF1A-486B-8EE3-701C2FAA85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5F2BF38-8295-2F18-F42A-12F43183DC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54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4666DF9-30E8-892F-EB44-62B1FD345B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A7D50B4-2A2B-B388-239C-C2F7BB3CE1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207EA0-77CC-7705-8475-668DAAAE2A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87C4720-C282-7B27-168A-3CE077403915}"/>
              </a:ext>
            </a:extLst>
          </p:cNvPr>
          <p:cNvSpPr>
            <a:spLocks/>
          </p:cNvSpPr>
          <p:nvPr/>
        </p:nvSpPr>
        <p:spPr>
          <a:xfrm>
            <a:off x="3762365" y="13688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4EF59B3-EDFD-3314-CEA2-8C7ED326310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0D48C0D-7EE9-82B3-659E-DF95D35E017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716036A-EC4F-BA84-3D6F-10D4C398E8D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5" name="Image 4" descr="Une image contenant texte, dessin humoristique, dessin&#10;&#10;Le contenu généré par l’IA peut être incorrect.">
            <a:extLst>
              <a:ext uri="{FF2B5EF4-FFF2-40B4-BE49-F238E27FC236}">
                <a16:creationId xmlns:a16="http://schemas.microsoft.com/office/drawing/2014/main" xmlns="" id="{A5473497-73B4-A62C-D662-4AE56C0C5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479" y="2202025"/>
            <a:ext cx="3997260" cy="342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FCE1181-00E7-A416-9494-8C7116EA8A6A}"/>
              </a:ext>
            </a:extLst>
          </p:cNvPr>
          <p:cNvSpPr txBox="1"/>
          <p:nvPr/>
        </p:nvSpPr>
        <p:spPr>
          <a:xfrm>
            <a:off x="4775239" y="4307695"/>
            <a:ext cx="176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تَـلْـعَـبُ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D7685E9-24DD-9324-3823-0B2B3FCD78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383475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D0AE84-F914-1007-2E26-6689C1069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3">
            <a:extLst>
              <a:ext uri="{FF2B5EF4-FFF2-40B4-BE49-F238E27FC236}">
                <a16:creationId xmlns:a16="http://schemas.microsoft.com/office/drawing/2014/main" xmlns="" id="{F65C203F-0ECC-3852-A5D7-EFE1A4CCA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756980"/>
            <a:ext cx="7197999" cy="612000"/>
          </a:xfrm>
        </p:spPr>
        <p:txBody>
          <a:bodyPr>
            <a:normAutofit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الكتابة هو (هي) .......... صفقوا له (لها).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DEEA774E-A88E-0047-7E7A-6DBE35343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994954" y="2067329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300CEA9-E398-27B5-AE71-7AD4B1AE17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8C98F67-101F-7D27-1FB3-C4E71952D6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129D8B2-5839-84B4-6F82-2937F2D15B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5189B0C-4D9B-6E38-7CE2-79618B57777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547" y="13177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3E5F061-B897-2051-FEBA-8938EFE20D4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DBBB54C-52AC-7931-8D24-14EC235E82D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E020FF-0441-6CBC-EA86-668C1B75AF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DCA8F91-79B9-1580-CBAF-9271F7297A74}"/>
              </a:ext>
            </a:extLst>
          </p:cNvPr>
          <p:cNvSpPr>
            <a:spLocks/>
          </p:cNvSpPr>
          <p:nvPr/>
        </p:nvSpPr>
        <p:spPr>
          <a:xfrm>
            <a:off x="3762365" y="13688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114B180-134C-747A-6DF1-39E539F213C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01C83C0-8BC8-1D5E-8498-2FAA435FF9C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34379AA-94F4-217D-805E-11FC8268494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A040416B-4543-7C3F-0A5A-5BE4A8553C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999" y="6101020"/>
            <a:ext cx="590452" cy="5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1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33821837-8211-F486-101A-CCB8E0EFBFB7}"/>
              </a:ext>
            </a:extLst>
          </p:cNvPr>
          <p:cNvGrpSpPr/>
          <p:nvPr/>
        </p:nvGrpSpPr>
        <p:grpSpPr>
          <a:xfrm>
            <a:off x="839526" y="2286000"/>
            <a:ext cx="5066751" cy="2976448"/>
            <a:chOff x="3833379" y="1403840"/>
            <a:chExt cx="2473843" cy="1734395"/>
          </a:xfrm>
          <a:solidFill>
            <a:srgbClr val="5080BC"/>
          </a:solidFill>
        </p:grpSpPr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4DD4A76B-931E-9B93-590E-C5A35DAE22CE}"/>
                </a:ext>
              </a:extLst>
            </p:cNvPr>
            <p:cNvSpPr/>
            <p:nvPr/>
          </p:nvSpPr>
          <p:spPr>
            <a:xfrm>
              <a:off x="3833379" y="1459893"/>
              <a:ext cx="2473843" cy="1678342"/>
            </a:xfrm>
            <a:custGeom>
              <a:avLst/>
              <a:gdLst>
                <a:gd name="connsiteX0" fmla="*/ 75378 w 2473843"/>
                <a:gd name="connsiteY0" fmla="*/ 944788 h 1678342"/>
                <a:gd name="connsiteX1" fmla="*/ 144847 w 2473843"/>
                <a:gd name="connsiteY1" fmla="*/ 1148511 h 1678342"/>
                <a:gd name="connsiteX2" fmla="*/ 277064 w 2473843"/>
                <a:gd name="connsiteY2" fmla="*/ 1330029 h 1678342"/>
                <a:gd name="connsiteX3" fmla="*/ 673714 w 2473843"/>
                <a:gd name="connsiteY3" fmla="*/ 1577553 h 1678342"/>
                <a:gd name="connsiteX4" fmla="*/ 1131277 w 2473843"/>
                <a:gd name="connsiteY4" fmla="*/ 1670451 h 1678342"/>
                <a:gd name="connsiteX5" fmla="*/ 1565615 w 2473843"/>
                <a:gd name="connsiteY5" fmla="*/ 1659450 h 1678342"/>
                <a:gd name="connsiteX6" fmla="*/ 1941077 w 2473843"/>
                <a:gd name="connsiteY6" fmla="*/ 1542309 h 1678342"/>
                <a:gd name="connsiteX7" fmla="*/ 2217938 w 2473843"/>
                <a:gd name="connsiteY7" fmla="*/ 1340826 h 1678342"/>
                <a:gd name="connsiteX8" fmla="*/ 2376231 w 2473843"/>
                <a:gd name="connsiteY8" fmla="*/ 1107359 h 1678342"/>
                <a:gd name="connsiteX9" fmla="*/ 2408419 w 2473843"/>
                <a:gd name="connsiteY9" fmla="*/ 1023629 h 1678342"/>
                <a:gd name="connsiteX10" fmla="*/ 2418198 w 2473843"/>
                <a:gd name="connsiteY10" fmla="*/ 1003256 h 1678342"/>
                <a:gd name="connsiteX11" fmla="*/ 2441830 w 2473843"/>
                <a:gd name="connsiteY11" fmla="*/ 943973 h 1678342"/>
                <a:gd name="connsiteX12" fmla="*/ 2450794 w 2473843"/>
                <a:gd name="connsiteY12" fmla="*/ 913211 h 1678342"/>
                <a:gd name="connsiteX13" fmla="*/ 2458535 w 2473843"/>
                <a:gd name="connsiteY13" fmla="*/ 881837 h 1678342"/>
                <a:gd name="connsiteX14" fmla="*/ 2473814 w 2473843"/>
                <a:gd name="connsiteY14" fmla="*/ 752269 h 1678342"/>
                <a:gd name="connsiteX15" fmla="*/ 2462610 w 2473843"/>
                <a:gd name="connsiteY15" fmla="*/ 620053 h 1678342"/>
                <a:gd name="connsiteX16" fmla="*/ 2424310 w 2473843"/>
                <a:gd name="connsiteY16" fmla="*/ 490484 h 1678342"/>
                <a:gd name="connsiteX17" fmla="*/ 2266220 w 2473843"/>
                <a:gd name="connsiteY17" fmla="*/ 266185 h 1678342"/>
                <a:gd name="connsiteX18" fmla="*/ 2033772 w 2473843"/>
                <a:gd name="connsiteY18" fmla="*/ 121949 h 1678342"/>
                <a:gd name="connsiteX19" fmla="*/ 1780747 w 2473843"/>
                <a:gd name="connsiteY19" fmla="*/ 46367 h 1678342"/>
                <a:gd name="connsiteX20" fmla="*/ 1287329 w 2473843"/>
                <a:gd name="connsiteY20" fmla="*/ 122 h 1678342"/>
                <a:gd name="connsiteX21" fmla="*/ 892309 w 2473843"/>
                <a:gd name="connsiteY21" fmla="*/ 49016 h 1678342"/>
                <a:gd name="connsiteX22" fmla="*/ 891901 w 2473843"/>
                <a:gd name="connsiteY22" fmla="*/ 49016 h 1678342"/>
                <a:gd name="connsiteX23" fmla="*/ 759277 w 2473843"/>
                <a:gd name="connsiteY23" fmla="*/ 67758 h 1678342"/>
                <a:gd name="connsiteX24" fmla="*/ 666583 w 2473843"/>
                <a:gd name="connsiteY24" fmla="*/ 96687 h 1678342"/>
                <a:gd name="connsiteX25" fmla="*/ 557795 w 2473843"/>
                <a:gd name="connsiteY25" fmla="*/ 135191 h 1678342"/>
                <a:gd name="connsiteX26" fmla="*/ 312919 w 2473843"/>
                <a:gd name="connsiteY26" fmla="*/ 274945 h 1678342"/>
                <a:gd name="connsiteX27" fmla="*/ 113881 w 2473843"/>
                <a:gd name="connsiteY27" fmla="*/ 553435 h 1678342"/>
                <a:gd name="connsiteX28" fmla="*/ 78230 w 2473843"/>
                <a:gd name="connsiteY28" fmla="*/ 674650 h 1678342"/>
                <a:gd name="connsiteX29" fmla="*/ 25873 w 2473843"/>
                <a:gd name="connsiteY29" fmla="*/ 765715 h 1678342"/>
                <a:gd name="connsiteX30" fmla="*/ 0 w 2473843"/>
                <a:gd name="connsiteY30" fmla="*/ 812368 h 1678342"/>
                <a:gd name="connsiteX31" fmla="*/ 27095 w 2473843"/>
                <a:gd name="connsiteY31" fmla="*/ 766326 h 1678342"/>
                <a:gd name="connsiteX32" fmla="*/ 75581 w 2473843"/>
                <a:gd name="connsiteY32" fmla="*/ 687078 h 1678342"/>
                <a:gd name="connsiteX33" fmla="*/ 75378 w 2473843"/>
                <a:gd name="connsiteY33" fmla="*/ 944788 h 1678342"/>
                <a:gd name="connsiteX34" fmla="*/ 1287533 w 2473843"/>
                <a:gd name="connsiteY34" fmla="*/ 30884 h 1678342"/>
                <a:gd name="connsiteX35" fmla="*/ 1774228 w 2473843"/>
                <a:gd name="connsiteY35" fmla="*/ 80593 h 1678342"/>
                <a:gd name="connsiteX36" fmla="*/ 2020326 w 2473843"/>
                <a:gd name="connsiteY36" fmla="*/ 155156 h 1678342"/>
                <a:gd name="connsiteX37" fmla="*/ 2242385 w 2473843"/>
                <a:gd name="connsiteY37" fmla="*/ 293076 h 1678342"/>
                <a:gd name="connsiteX38" fmla="*/ 2439385 w 2473843"/>
                <a:gd name="connsiteY38" fmla="*/ 751658 h 1678342"/>
                <a:gd name="connsiteX39" fmla="*/ 2425736 w 2473843"/>
                <a:gd name="connsiteY39" fmla="*/ 874299 h 1678342"/>
                <a:gd name="connsiteX40" fmla="*/ 2418605 w 2473843"/>
                <a:gd name="connsiteY40" fmla="*/ 904043 h 1678342"/>
                <a:gd name="connsiteX41" fmla="*/ 2410253 w 2473843"/>
                <a:gd name="connsiteY41" fmla="*/ 933379 h 1678342"/>
                <a:gd name="connsiteX42" fmla="*/ 2388251 w 2473843"/>
                <a:gd name="connsiteY42" fmla="*/ 989403 h 1678342"/>
                <a:gd name="connsiteX43" fmla="*/ 2254201 w 2473843"/>
                <a:gd name="connsiteY43" fmla="*/ 1181718 h 1678342"/>
                <a:gd name="connsiteX44" fmla="*/ 1884442 w 2473843"/>
                <a:gd name="connsiteY44" fmla="*/ 1416000 h 1678342"/>
                <a:gd name="connsiteX45" fmla="*/ 1511832 w 2473843"/>
                <a:gd name="connsiteY45" fmla="*/ 1513584 h 1678342"/>
                <a:gd name="connsiteX46" fmla="*/ 954445 w 2473843"/>
                <a:gd name="connsiteY46" fmla="*/ 1485674 h 1678342"/>
                <a:gd name="connsiteX47" fmla="*/ 908811 w 2473843"/>
                <a:gd name="connsiteY47" fmla="*/ 1474469 h 1678342"/>
                <a:gd name="connsiteX48" fmla="*/ 869288 w 2473843"/>
                <a:gd name="connsiteY48" fmla="*/ 1462857 h 1678342"/>
                <a:gd name="connsiteX49" fmla="*/ 807560 w 2473843"/>
                <a:gd name="connsiteY49" fmla="*/ 1443095 h 1678342"/>
                <a:gd name="connsiteX50" fmla="*/ 757240 w 2473843"/>
                <a:gd name="connsiteY50" fmla="*/ 1425168 h 1678342"/>
                <a:gd name="connsiteX51" fmla="*/ 806949 w 2473843"/>
                <a:gd name="connsiteY51" fmla="*/ 1444522 h 1678342"/>
                <a:gd name="connsiteX52" fmla="*/ 868066 w 2473843"/>
                <a:gd name="connsiteY52" fmla="*/ 1465912 h 1678342"/>
                <a:gd name="connsiteX53" fmla="*/ 907384 w 2473843"/>
                <a:gd name="connsiteY53" fmla="*/ 1478543 h 1678342"/>
                <a:gd name="connsiteX54" fmla="*/ 952815 w 2473843"/>
                <a:gd name="connsiteY54" fmla="*/ 1490971 h 1678342"/>
                <a:gd name="connsiteX55" fmla="*/ 1513869 w 2473843"/>
                <a:gd name="connsiteY55" fmla="*/ 1531511 h 1678342"/>
                <a:gd name="connsiteX56" fmla="*/ 1893610 w 2473843"/>
                <a:gd name="connsiteY56" fmla="*/ 1439021 h 1678342"/>
                <a:gd name="connsiteX57" fmla="*/ 2275999 w 2473843"/>
                <a:gd name="connsiteY57" fmla="*/ 1203313 h 1678342"/>
                <a:gd name="connsiteX58" fmla="*/ 2374805 w 2473843"/>
                <a:gd name="connsiteY58" fmla="*/ 1082301 h 1678342"/>
                <a:gd name="connsiteX59" fmla="*/ 2365841 w 2473843"/>
                <a:gd name="connsiteY59" fmla="*/ 1102062 h 1678342"/>
                <a:gd name="connsiteX60" fmla="*/ 2204900 w 2473843"/>
                <a:gd name="connsiteY60" fmla="*/ 1327584 h 1678342"/>
                <a:gd name="connsiteX61" fmla="*/ 1930076 w 2473843"/>
                <a:gd name="connsiteY61" fmla="*/ 1519492 h 1678342"/>
                <a:gd name="connsiteX62" fmla="*/ 1561133 w 2473843"/>
                <a:gd name="connsiteY62" fmla="*/ 1628484 h 1678342"/>
                <a:gd name="connsiteX63" fmla="*/ 1134332 w 2473843"/>
                <a:gd name="connsiteY63" fmla="*/ 1635003 h 1678342"/>
                <a:gd name="connsiteX64" fmla="*/ 686141 w 2473843"/>
                <a:gd name="connsiteY64" fmla="*/ 1542716 h 1678342"/>
                <a:gd name="connsiteX65" fmla="*/ 302122 w 2473843"/>
                <a:gd name="connsiteY65" fmla="*/ 1305175 h 1678342"/>
                <a:gd name="connsiteX66" fmla="*/ 174184 w 2473843"/>
                <a:gd name="connsiteY66" fmla="*/ 1132621 h 1678342"/>
                <a:gd name="connsiteX67" fmla="*/ 105732 w 2473843"/>
                <a:gd name="connsiteY67" fmla="*/ 938676 h 1678342"/>
                <a:gd name="connsiteX68" fmla="*/ 117956 w 2473843"/>
                <a:gd name="connsiteY68" fmla="*/ 621275 h 1678342"/>
                <a:gd name="connsiteX69" fmla="*/ 253839 w 2473843"/>
                <a:gd name="connsiteY69" fmla="*/ 443424 h 1678342"/>
                <a:gd name="connsiteX70" fmla="*/ 496270 w 2473843"/>
                <a:gd name="connsiteY70" fmla="*/ 238071 h 1678342"/>
                <a:gd name="connsiteX71" fmla="*/ 849323 w 2473843"/>
                <a:gd name="connsiteY71" fmla="*/ 85890 h 1678342"/>
                <a:gd name="connsiteX72" fmla="*/ 1287533 w 2473843"/>
                <a:gd name="connsiteY72" fmla="*/ 30884 h 1678342"/>
                <a:gd name="connsiteX73" fmla="*/ 324735 w 2473843"/>
                <a:gd name="connsiteY73" fmla="*/ 288594 h 1678342"/>
                <a:gd name="connsiteX74" fmla="*/ 561666 w 2473843"/>
                <a:gd name="connsiteY74" fmla="*/ 145784 h 1678342"/>
                <a:gd name="connsiteX75" fmla="*/ 669028 w 2473843"/>
                <a:gd name="connsiteY75" fmla="*/ 104632 h 1678342"/>
                <a:gd name="connsiteX76" fmla="*/ 760296 w 2473843"/>
                <a:gd name="connsiteY76" fmla="*/ 73259 h 1678342"/>
                <a:gd name="connsiteX77" fmla="*/ 885586 w 2473843"/>
                <a:gd name="connsiteY77" fmla="*/ 50645 h 1678342"/>
                <a:gd name="connsiteX78" fmla="*/ 842397 w 2473843"/>
                <a:gd name="connsiteY78" fmla="*/ 62258 h 1678342"/>
                <a:gd name="connsiteX79" fmla="*/ 486288 w 2473843"/>
                <a:gd name="connsiteY79" fmla="*/ 223199 h 1678342"/>
                <a:gd name="connsiteX80" fmla="*/ 245079 w 2473843"/>
                <a:gd name="connsiteY80" fmla="*/ 436498 h 1678342"/>
                <a:gd name="connsiteX81" fmla="*/ 123456 w 2473843"/>
                <a:gd name="connsiteY81" fmla="*/ 601717 h 1678342"/>
                <a:gd name="connsiteX82" fmla="*/ 136902 w 2473843"/>
                <a:gd name="connsiteY82" fmla="*/ 562603 h 1678342"/>
                <a:gd name="connsiteX83" fmla="*/ 324735 w 2473843"/>
                <a:gd name="connsiteY83" fmla="*/ 288594 h 16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473843" h="1678342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grpFill/>
            <a:ln w="20335" cap="flat">
              <a:solidFill>
                <a:srgbClr val="508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3DE48B5-3ECF-2A91-39EA-5EC26A968EE9}"/>
                </a:ext>
              </a:extLst>
            </p:cNvPr>
            <p:cNvSpPr/>
            <p:nvPr/>
          </p:nvSpPr>
          <p:spPr>
            <a:xfrm>
              <a:off x="4444142" y="1403840"/>
              <a:ext cx="1457641" cy="132774"/>
            </a:xfrm>
            <a:custGeom>
              <a:avLst/>
              <a:gdLst>
                <a:gd name="connsiteX0" fmla="*/ 124068 w 1457641"/>
                <a:gd name="connsiteY0" fmla="*/ 76344 h 132774"/>
                <a:gd name="connsiteX1" fmla="*/ 213095 w 1457641"/>
                <a:gd name="connsiteY1" fmla="*/ 63713 h 132774"/>
                <a:gd name="connsiteX2" fmla="*/ 321272 w 1457641"/>
                <a:gd name="connsiteY2" fmla="*/ 51693 h 132774"/>
                <a:gd name="connsiteX3" fmla="*/ 445543 w 1457641"/>
                <a:gd name="connsiteY3" fmla="*/ 41914 h 132774"/>
                <a:gd name="connsiteX4" fmla="*/ 730756 w 1457641"/>
                <a:gd name="connsiteY4" fmla="*/ 37025 h 132774"/>
                <a:gd name="connsiteX5" fmla="*/ 1015358 w 1457641"/>
                <a:gd name="connsiteY5" fmla="*/ 55767 h 132774"/>
                <a:gd name="connsiteX6" fmla="*/ 1139018 w 1457641"/>
                <a:gd name="connsiteY6" fmla="*/ 71454 h 132774"/>
                <a:gd name="connsiteX7" fmla="*/ 1246380 w 1457641"/>
                <a:gd name="connsiteY7" fmla="*/ 88771 h 132774"/>
                <a:gd name="connsiteX8" fmla="*/ 1334593 w 1457641"/>
                <a:gd name="connsiteY8" fmla="*/ 105680 h 132774"/>
                <a:gd name="connsiteX9" fmla="*/ 1401007 w 1457641"/>
                <a:gd name="connsiteY9" fmla="*/ 119940 h 132774"/>
                <a:gd name="connsiteX10" fmla="*/ 1457642 w 1457641"/>
                <a:gd name="connsiteY10" fmla="*/ 132775 h 132774"/>
                <a:gd name="connsiteX11" fmla="*/ 1402636 w 1457641"/>
                <a:gd name="connsiteY11" fmla="*/ 114440 h 132774"/>
                <a:gd name="connsiteX12" fmla="*/ 1337445 w 1457641"/>
                <a:gd name="connsiteY12" fmla="*/ 94475 h 132774"/>
                <a:gd name="connsiteX13" fmla="*/ 1250251 w 1457641"/>
                <a:gd name="connsiteY13" fmla="*/ 70843 h 132774"/>
                <a:gd name="connsiteX14" fmla="*/ 1143296 w 1457641"/>
                <a:gd name="connsiteY14" fmla="*/ 46804 h 132774"/>
                <a:gd name="connsiteX15" fmla="*/ 1019025 w 1457641"/>
                <a:gd name="connsiteY15" fmla="*/ 25209 h 132774"/>
                <a:gd name="connsiteX16" fmla="*/ 731367 w 1457641"/>
                <a:gd name="connsiteY16" fmla="*/ 558 h 132774"/>
                <a:gd name="connsiteX17" fmla="*/ 442895 w 1457641"/>
                <a:gd name="connsiteY17" fmla="*/ 11356 h 132774"/>
                <a:gd name="connsiteX18" fmla="*/ 318012 w 1457641"/>
                <a:gd name="connsiteY18" fmla="*/ 27042 h 132774"/>
                <a:gd name="connsiteX19" fmla="*/ 210039 w 1457641"/>
                <a:gd name="connsiteY19" fmla="*/ 45785 h 132774"/>
                <a:gd name="connsiteX20" fmla="*/ 121827 w 1457641"/>
                <a:gd name="connsiteY20" fmla="*/ 65139 h 132774"/>
                <a:gd name="connsiteX21" fmla="*/ 55820 w 1457641"/>
                <a:gd name="connsiteY21" fmla="*/ 82048 h 132774"/>
                <a:gd name="connsiteX22" fmla="*/ 0 w 1457641"/>
                <a:gd name="connsiteY22" fmla="*/ 97735 h 132774"/>
                <a:gd name="connsiteX23" fmla="*/ 57043 w 1457641"/>
                <a:gd name="connsiteY23" fmla="*/ 87752 h 132774"/>
                <a:gd name="connsiteX24" fmla="*/ 124068 w 1457641"/>
                <a:gd name="connsiteY24" fmla="*/ 76344 h 1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57641" h="132774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grpFill/>
            <a:ln w="20335" cap="flat">
              <a:solidFill>
                <a:srgbClr val="5080B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xmlns="" id="{7A81FCEE-DF68-E4A2-D226-C5A782C6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980"/>
            <a:ext cx="7059599" cy="612000"/>
          </a:xfrm>
        </p:spPr>
        <p:txBody>
          <a:bodyPr>
            <a:noAutofit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تعلمنا اليوم كيف نقرأ مقاطع وكلمات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وجملا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تتضمن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الحروف المقدمة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الجملة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التالية؟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D2C49BE-F1D9-6814-B9B5-A0242827C5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D44AAA3-EE17-AB8D-351C-F172192731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F13C88E-E3E5-B7E7-2694-E673F04997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98F62C5-221C-E657-B6D2-FD5DFBBEE2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DF98B1D-8160-EE1C-4F77-7EE144172B4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AF3219-27B9-4121-258E-C4FDB9E95C9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DCB4A4-977D-BC07-C0A3-3EDE5EAA70A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399929-E924-8230-05D0-FCB77ED417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E2D25A8-3980-C4AE-70E4-1BBCDAB0366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174EBF2-58F7-B48A-9A27-81A4FF2BE6A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15" name="standing">
            <a:hlinkClick r:id="" action="ppaction://media"/>
            <a:extLst>
              <a:ext uri="{FF2B5EF4-FFF2-40B4-BE49-F238E27FC236}">
                <a16:creationId xmlns:a16="http://schemas.microsoft.com/office/drawing/2014/main" xmlns="" id="{EE6A5B2B-6ACB-8CC4-AA92-BD84C9D584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2860" b="2355"/>
          <a:stretch>
            <a:fillRect/>
          </a:stretch>
        </p:blipFill>
        <p:spPr>
          <a:xfrm>
            <a:off x="6561204" y="2736607"/>
            <a:ext cx="1743270" cy="2937300"/>
          </a:xfrm>
          <a:prstGeom prst="roundRect">
            <a:avLst/>
          </a:prstGeom>
        </p:spPr>
      </p:pic>
      <p:pic>
        <p:nvPicPr>
          <p:cNvPr id="22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6442DC8A-3B7A-D3A7-F94B-C2A0D49453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1879E80-6A0E-B7EA-0492-44404ADAED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8688" y="3153747"/>
            <a:ext cx="4192586" cy="10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8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D6282D-6EA1-497B-FB9D-CFB5DB809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2E3C9515-1EF2-D76F-F393-9B45FD2DB63C}"/>
              </a:ext>
            </a:extLst>
          </p:cNvPr>
          <p:cNvGrpSpPr/>
          <p:nvPr/>
        </p:nvGrpSpPr>
        <p:grpSpPr>
          <a:xfrm>
            <a:off x="1134783" y="2202024"/>
            <a:ext cx="4706180" cy="3069256"/>
            <a:chOff x="3833379" y="1403840"/>
            <a:chExt cx="2473843" cy="1734395"/>
          </a:xfrm>
          <a:solidFill>
            <a:srgbClr val="906A90"/>
          </a:solidFill>
        </p:grpSpPr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ABBD2B89-34BA-000E-1E34-D51F8FFBA61E}"/>
                </a:ext>
              </a:extLst>
            </p:cNvPr>
            <p:cNvSpPr/>
            <p:nvPr/>
          </p:nvSpPr>
          <p:spPr>
            <a:xfrm>
              <a:off x="3833379" y="1459893"/>
              <a:ext cx="2473843" cy="1678342"/>
            </a:xfrm>
            <a:custGeom>
              <a:avLst/>
              <a:gdLst>
                <a:gd name="connsiteX0" fmla="*/ 75378 w 2473843"/>
                <a:gd name="connsiteY0" fmla="*/ 944788 h 1678342"/>
                <a:gd name="connsiteX1" fmla="*/ 144847 w 2473843"/>
                <a:gd name="connsiteY1" fmla="*/ 1148511 h 1678342"/>
                <a:gd name="connsiteX2" fmla="*/ 277064 w 2473843"/>
                <a:gd name="connsiteY2" fmla="*/ 1330029 h 1678342"/>
                <a:gd name="connsiteX3" fmla="*/ 673714 w 2473843"/>
                <a:gd name="connsiteY3" fmla="*/ 1577553 h 1678342"/>
                <a:gd name="connsiteX4" fmla="*/ 1131277 w 2473843"/>
                <a:gd name="connsiteY4" fmla="*/ 1670451 h 1678342"/>
                <a:gd name="connsiteX5" fmla="*/ 1565615 w 2473843"/>
                <a:gd name="connsiteY5" fmla="*/ 1659450 h 1678342"/>
                <a:gd name="connsiteX6" fmla="*/ 1941077 w 2473843"/>
                <a:gd name="connsiteY6" fmla="*/ 1542309 h 1678342"/>
                <a:gd name="connsiteX7" fmla="*/ 2217938 w 2473843"/>
                <a:gd name="connsiteY7" fmla="*/ 1340826 h 1678342"/>
                <a:gd name="connsiteX8" fmla="*/ 2376231 w 2473843"/>
                <a:gd name="connsiteY8" fmla="*/ 1107359 h 1678342"/>
                <a:gd name="connsiteX9" fmla="*/ 2408419 w 2473843"/>
                <a:gd name="connsiteY9" fmla="*/ 1023629 h 1678342"/>
                <a:gd name="connsiteX10" fmla="*/ 2418198 w 2473843"/>
                <a:gd name="connsiteY10" fmla="*/ 1003256 h 1678342"/>
                <a:gd name="connsiteX11" fmla="*/ 2441830 w 2473843"/>
                <a:gd name="connsiteY11" fmla="*/ 943973 h 1678342"/>
                <a:gd name="connsiteX12" fmla="*/ 2450794 w 2473843"/>
                <a:gd name="connsiteY12" fmla="*/ 913211 h 1678342"/>
                <a:gd name="connsiteX13" fmla="*/ 2458535 w 2473843"/>
                <a:gd name="connsiteY13" fmla="*/ 881837 h 1678342"/>
                <a:gd name="connsiteX14" fmla="*/ 2473814 w 2473843"/>
                <a:gd name="connsiteY14" fmla="*/ 752269 h 1678342"/>
                <a:gd name="connsiteX15" fmla="*/ 2462610 w 2473843"/>
                <a:gd name="connsiteY15" fmla="*/ 620053 h 1678342"/>
                <a:gd name="connsiteX16" fmla="*/ 2424310 w 2473843"/>
                <a:gd name="connsiteY16" fmla="*/ 490484 h 1678342"/>
                <a:gd name="connsiteX17" fmla="*/ 2266220 w 2473843"/>
                <a:gd name="connsiteY17" fmla="*/ 266185 h 1678342"/>
                <a:gd name="connsiteX18" fmla="*/ 2033772 w 2473843"/>
                <a:gd name="connsiteY18" fmla="*/ 121949 h 1678342"/>
                <a:gd name="connsiteX19" fmla="*/ 1780747 w 2473843"/>
                <a:gd name="connsiteY19" fmla="*/ 46367 h 1678342"/>
                <a:gd name="connsiteX20" fmla="*/ 1287329 w 2473843"/>
                <a:gd name="connsiteY20" fmla="*/ 122 h 1678342"/>
                <a:gd name="connsiteX21" fmla="*/ 892309 w 2473843"/>
                <a:gd name="connsiteY21" fmla="*/ 49016 h 1678342"/>
                <a:gd name="connsiteX22" fmla="*/ 891901 w 2473843"/>
                <a:gd name="connsiteY22" fmla="*/ 49016 h 1678342"/>
                <a:gd name="connsiteX23" fmla="*/ 759277 w 2473843"/>
                <a:gd name="connsiteY23" fmla="*/ 67758 h 1678342"/>
                <a:gd name="connsiteX24" fmla="*/ 666583 w 2473843"/>
                <a:gd name="connsiteY24" fmla="*/ 96687 h 1678342"/>
                <a:gd name="connsiteX25" fmla="*/ 557795 w 2473843"/>
                <a:gd name="connsiteY25" fmla="*/ 135191 h 1678342"/>
                <a:gd name="connsiteX26" fmla="*/ 312919 w 2473843"/>
                <a:gd name="connsiteY26" fmla="*/ 274945 h 1678342"/>
                <a:gd name="connsiteX27" fmla="*/ 113881 w 2473843"/>
                <a:gd name="connsiteY27" fmla="*/ 553435 h 1678342"/>
                <a:gd name="connsiteX28" fmla="*/ 78230 w 2473843"/>
                <a:gd name="connsiteY28" fmla="*/ 674650 h 1678342"/>
                <a:gd name="connsiteX29" fmla="*/ 25873 w 2473843"/>
                <a:gd name="connsiteY29" fmla="*/ 765715 h 1678342"/>
                <a:gd name="connsiteX30" fmla="*/ 0 w 2473843"/>
                <a:gd name="connsiteY30" fmla="*/ 812368 h 1678342"/>
                <a:gd name="connsiteX31" fmla="*/ 27095 w 2473843"/>
                <a:gd name="connsiteY31" fmla="*/ 766326 h 1678342"/>
                <a:gd name="connsiteX32" fmla="*/ 75581 w 2473843"/>
                <a:gd name="connsiteY32" fmla="*/ 687078 h 1678342"/>
                <a:gd name="connsiteX33" fmla="*/ 75378 w 2473843"/>
                <a:gd name="connsiteY33" fmla="*/ 944788 h 1678342"/>
                <a:gd name="connsiteX34" fmla="*/ 1287533 w 2473843"/>
                <a:gd name="connsiteY34" fmla="*/ 30884 h 1678342"/>
                <a:gd name="connsiteX35" fmla="*/ 1774228 w 2473843"/>
                <a:gd name="connsiteY35" fmla="*/ 80593 h 1678342"/>
                <a:gd name="connsiteX36" fmla="*/ 2020326 w 2473843"/>
                <a:gd name="connsiteY36" fmla="*/ 155156 h 1678342"/>
                <a:gd name="connsiteX37" fmla="*/ 2242385 w 2473843"/>
                <a:gd name="connsiteY37" fmla="*/ 293076 h 1678342"/>
                <a:gd name="connsiteX38" fmla="*/ 2439385 w 2473843"/>
                <a:gd name="connsiteY38" fmla="*/ 751658 h 1678342"/>
                <a:gd name="connsiteX39" fmla="*/ 2425736 w 2473843"/>
                <a:gd name="connsiteY39" fmla="*/ 874299 h 1678342"/>
                <a:gd name="connsiteX40" fmla="*/ 2418605 w 2473843"/>
                <a:gd name="connsiteY40" fmla="*/ 904043 h 1678342"/>
                <a:gd name="connsiteX41" fmla="*/ 2410253 w 2473843"/>
                <a:gd name="connsiteY41" fmla="*/ 933379 h 1678342"/>
                <a:gd name="connsiteX42" fmla="*/ 2388251 w 2473843"/>
                <a:gd name="connsiteY42" fmla="*/ 989403 h 1678342"/>
                <a:gd name="connsiteX43" fmla="*/ 2254201 w 2473843"/>
                <a:gd name="connsiteY43" fmla="*/ 1181718 h 1678342"/>
                <a:gd name="connsiteX44" fmla="*/ 1884442 w 2473843"/>
                <a:gd name="connsiteY44" fmla="*/ 1416000 h 1678342"/>
                <a:gd name="connsiteX45" fmla="*/ 1511832 w 2473843"/>
                <a:gd name="connsiteY45" fmla="*/ 1513584 h 1678342"/>
                <a:gd name="connsiteX46" fmla="*/ 954445 w 2473843"/>
                <a:gd name="connsiteY46" fmla="*/ 1485674 h 1678342"/>
                <a:gd name="connsiteX47" fmla="*/ 908811 w 2473843"/>
                <a:gd name="connsiteY47" fmla="*/ 1474469 h 1678342"/>
                <a:gd name="connsiteX48" fmla="*/ 869288 w 2473843"/>
                <a:gd name="connsiteY48" fmla="*/ 1462857 h 1678342"/>
                <a:gd name="connsiteX49" fmla="*/ 807560 w 2473843"/>
                <a:gd name="connsiteY49" fmla="*/ 1443095 h 1678342"/>
                <a:gd name="connsiteX50" fmla="*/ 757240 w 2473843"/>
                <a:gd name="connsiteY50" fmla="*/ 1425168 h 1678342"/>
                <a:gd name="connsiteX51" fmla="*/ 806949 w 2473843"/>
                <a:gd name="connsiteY51" fmla="*/ 1444522 h 1678342"/>
                <a:gd name="connsiteX52" fmla="*/ 868066 w 2473843"/>
                <a:gd name="connsiteY52" fmla="*/ 1465912 h 1678342"/>
                <a:gd name="connsiteX53" fmla="*/ 907384 w 2473843"/>
                <a:gd name="connsiteY53" fmla="*/ 1478543 h 1678342"/>
                <a:gd name="connsiteX54" fmla="*/ 952815 w 2473843"/>
                <a:gd name="connsiteY54" fmla="*/ 1490971 h 1678342"/>
                <a:gd name="connsiteX55" fmla="*/ 1513869 w 2473843"/>
                <a:gd name="connsiteY55" fmla="*/ 1531511 h 1678342"/>
                <a:gd name="connsiteX56" fmla="*/ 1893610 w 2473843"/>
                <a:gd name="connsiteY56" fmla="*/ 1439021 h 1678342"/>
                <a:gd name="connsiteX57" fmla="*/ 2275999 w 2473843"/>
                <a:gd name="connsiteY57" fmla="*/ 1203313 h 1678342"/>
                <a:gd name="connsiteX58" fmla="*/ 2374805 w 2473843"/>
                <a:gd name="connsiteY58" fmla="*/ 1082301 h 1678342"/>
                <a:gd name="connsiteX59" fmla="*/ 2365841 w 2473843"/>
                <a:gd name="connsiteY59" fmla="*/ 1102062 h 1678342"/>
                <a:gd name="connsiteX60" fmla="*/ 2204900 w 2473843"/>
                <a:gd name="connsiteY60" fmla="*/ 1327584 h 1678342"/>
                <a:gd name="connsiteX61" fmla="*/ 1930076 w 2473843"/>
                <a:gd name="connsiteY61" fmla="*/ 1519492 h 1678342"/>
                <a:gd name="connsiteX62" fmla="*/ 1561133 w 2473843"/>
                <a:gd name="connsiteY62" fmla="*/ 1628484 h 1678342"/>
                <a:gd name="connsiteX63" fmla="*/ 1134332 w 2473843"/>
                <a:gd name="connsiteY63" fmla="*/ 1635003 h 1678342"/>
                <a:gd name="connsiteX64" fmla="*/ 686141 w 2473843"/>
                <a:gd name="connsiteY64" fmla="*/ 1542716 h 1678342"/>
                <a:gd name="connsiteX65" fmla="*/ 302122 w 2473843"/>
                <a:gd name="connsiteY65" fmla="*/ 1305175 h 1678342"/>
                <a:gd name="connsiteX66" fmla="*/ 174184 w 2473843"/>
                <a:gd name="connsiteY66" fmla="*/ 1132621 h 1678342"/>
                <a:gd name="connsiteX67" fmla="*/ 105732 w 2473843"/>
                <a:gd name="connsiteY67" fmla="*/ 938676 h 1678342"/>
                <a:gd name="connsiteX68" fmla="*/ 117956 w 2473843"/>
                <a:gd name="connsiteY68" fmla="*/ 621275 h 1678342"/>
                <a:gd name="connsiteX69" fmla="*/ 253839 w 2473843"/>
                <a:gd name="connsiteY69" fmla="*/ 443424 h 1678342"/>
                <a:gd name="connsiteX70" fmla="*/ 496270 w 2473843"/>
                <a:gd name="connsiteY70" fmla="*/ 238071 h 1678342"/>
                <a:gd name="connsiteX71" fmla="*/ 849323 w 2473843"/>
                <a:gd name="connsiteY71" fmla="*/ 85890 h 1678342"/>
                <a:gd name="connsiteX72" fmla="*/ 1287533 w 2473843"/>
                <a:gd name="connsiteY72" fmla="*/ 30884 h 1678342"/>
                <a:gd name="connsiteX73" fmla="*/ 324735 w 2473843"/>
                <a:gd name="connsiteY73" fmla="*/ 288594 h 1678342"/>
                <a:gd name="connsiteX74" fmla="*/ 561666 w 2473843"/>
                <a:gd name="connsiteY74" fmla="*/ 145784 h 1678342"/>
                <a:gd name="connsiteX75" fmla="*/ 669028 w 2473843"/>
                <a:gd name="connsiteY75" fmla="*/ 104632 h 1678342"/>
                <a:gd name="connsiteX76" fmla="*/ 760296 w 2473843"/>
                <a:gd name="connsiteY76" fmla="*/ 73259 h 1678342"/>
                <a:gd name="connsiteX77" fmla="*/ 885586 w 2473843"/>
                <a:gd name="connsiteY77" fmla="*/ 50645 h 1678342"/>
                <a:gd name="connsiteX78" fmla="*/ 842397 w 2473843"/>
                <a:gd name="connsiteY78" fmla="*/ 62258 h 1678342"/>
                <a:gd name="connsiteX79" fmla="*/ 486288 w 2473843"/>
                <a:gd name="connsiteY79" fmla="*/ 223199 h 1678342"/>
                <a:gd name="connsiteX80" fmla="*/ 245079 w 2473843"/>
                <a:gd name="connsiteY80" fmla="*/ 436498 h 1678342"/>
                <a:gd name="connsiteX81" fmla="*/ 123456 w 2473843"/>
                <a:gd name="connsiteY81" fmla="*/ 601717 h 1678342"/>
                <a:gd name="connsiteX82" fmla="*/ 136902 w 2473843"/>
                <a:gd name="connsiteY82" fmla="*/ 562603 h 1678342"/>
                <a:gd name="connsiteX83" fmla="*/ 324735 w 2473843"/>
                <a:gd name="connsiteY83" fmla="*/ 288594 h 16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473843" h="1678342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grpFill/>
            <a:ln w="20335" cap="flat">
              <a:solidFill>
                <a:srgbClr val="906A9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7793C2CD-4610-4B8D-7BB4-3B2AABC18E3F}"/>
                </a:ext>
              </a:extLst>
            </p:cNvPr>
            <p:cNvSpPr/>
            <p:nvPr/>
          </p:nvSpPr>
          <p:spPr>
            <a:xfrm>
              <a:off x="4444142" y="1403840"/>
              <a:ext cx="1457641" cy="132774"/>
            </a:xfrm>
            <a:custGeom>
              <a:avLst/>
              <a:gdLst>
                <a:gd name="connsiteX0" fmla="*/ 124068 w 1457641"/>
                <a:gd name="connsiteY0" fmla="*/ 76344 h 132774"/>
                <a:gd name="connsiteX1" fmla="*/ 213095 w 1457641"/>
                <a:gd name="connsiteY1" fmla="*/ 63713 h 132774"/>
                <a:gd name="connsiteX2" fmla="*/ 321272 w 1457641"/>
                <a:gd name="connsiteY2" fmla="*/ 51693 h 132774"/>
                <a:gd name="connsiteX3" fmla="*/ 445543 w 1457641"/>
                <a:gd name="connsiteY3" fmla="*/ 41914 h 132774"/>
                <a:gd name="connsiteX4" fmla="*/ 730756 w 1457641"/>
                <a:gd name="connsiteY4" fmla="*/ 37025 h 132774"/>
                <a:gd name="connsiteX5" fmla="*/ 1015358 w 1457641"/>
                <a:gd name="connsiteY5" fmla="*/ 55767 h 132774"/>
                <a:gd name="connsiteX6" fmla="*/ 1139018 w 1457641"/>
                <a:gd name="connsiteY6" fmla="*/ 71454 h 132774"/>
                <a:gd name="connsiteX7" fmla="*/ 1246380 w 1457641"/>
                <a:gd name="connsiteY7" fmla="*/ 88771 h 132774"/>
                <a:gd name="connsiteX8" fmla="*/ 1334593 w 1457641"/>
                <a:gd name="connsiteY8" fmla="*/ 105680 h 132774"/>
                <a:gd name="connsiteX9" fmla="*/ 1401007 w 1457641"/>
                <a:gd name="connsiteY9" fmla="*/ 119940 h 132774"/>
                <a:gd name="connsiteX10" fmla="*/ 1457642 w 1457641"/>
                <a:gd name="connsiteY10" fmla="*/ 132775 h 132774"/>
                <a:gd name="connsiteX11" fmla="*/ 1402636 w 1457641"/>
                <a:gd name="connsiteY11" fmla="*/ 114440 h 132774"/>
                <a:gd name="connsiteX12" fmla="*/ 1337445 w 1457641"/>
                <a:gd name="connsiteY12" fmla="*/ 94475 h 132774"/>
                <a:gd name="connsiteX13" fmla="*/ 1250251 w 1457641"/>
                <a:gd name="connsiteY13" fmla="*/ 70843 h 132774"/>
                <a:gd name="connsiteX14" fmla="*/ 1143296 w 1457641"/>
                <a:gd name="connsiteY14" fmla="*/ 46804 h 132774"/>
                <a:gd name="connsiteX15" fmla="*/ 1019025 w 1457641"/>
                <a:gd name="connsiteY15" fmla="*/ 25209 h 132774"/>
                <a:gd name="connsiteX16" fmla="*/ 731367 w 1457641"/>
                <a:gd name="connsiteY16" fmla="*/ 558 h 132774"/>
                <a:gd name="connsiteX17" fmla="*/ 442895 w 1457641"/>
                <a:gd name="connsiteY17" fmla="*/ 11356 h 132774"/>
                <a:gd name="connsiteX18" fmla="*/ 318012 w 1457641"/>
                <a:gd name="connsiteY18" fmla="*/ 27042 h 132774"/>
                <a:gd name="connsiteX19" fmla="*/ 210039 w 1457641"/>
                <a:gd name="connsiteY19" fmla="*/ 45785 h 132774"/>
                <a:gd name="connsiteX20" fmla="*/ 121827 w 1457641"/>
                <a:gd name="connsiteY20" fmla="*/ 65139 h 132774"/>
                <a:gd name="connsiteX21" fmla="*/ 55820 w 1457641"/>
                <a:gd name="connsiteY21" fmla="*/ 82048 h 132774"/>
                <a:gd name="connsiteX22" fmla="*/ 0 w 1457641"/>
                <a:gd name="connsiteY22" fmla="*/ 97735 h 132774"/>
                <a:gd name="connsiteX23" fmla="*/ 57043 w 1457641"/>
                <a:gd name="connsiteY23" fmla="*/ 87752 h 132774"/>
                <a:gd name="connsiteX24" fmla="*/ 124068 w 1457641"/>
                <a:gd name="connsiteY24" fmla="*/ 76344 h 1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57641" h="132774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grpFill/>
            <a:ln w="20335" cap="flat">
              <a:solidFill>
                <a:srgbClr val="906A9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xmlns="" id="{FB4973EC-7FF0-D37C-6525-ABEE4AA9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تعلمنا أيضا كيف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نكمل جملة بالكلمة التي تصف ما يوجد في الصورة. ما هي الكلمات التي كتبناها؟</a:t>
            </a:r>
            <a:endParaRPr lang="tzm-Arab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Nada-Standing">
            <a:hlinkClick r:id="" action="ppaction://media"/>
            <a:extLst>
              <a:ext uri="{FF2B5EF4-FFF2-40B4-BE49-F238E27FC236}">
                <a16:creationId xmlns:a16="http://schemas.microsoft.com/office/drawing/2014/main" xmlns="" id="{EE97C5ED-4C29-6FD9-FA10-FB6BF8D60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7380" y="2503565"/>
            <a:ext cx="1921837" cy="3069256"/>
          </a:xfrm>
          <a:prstGeom prst="rect">
            <a:avLst/>
          </a:prstGeom>
        </p:spPr>
      </p:pic>
      <p:pic>
        <p:nvPicPr>
          <p:cNvPr id="22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3985AA29-57A4-554F-80C0-9E4A51A420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80AA3EA7-DA04-9835-B0F0-08B39045F3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D2F86B48-97B9-2C79-9E4F-514DEE86C1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D4F0466A-60C6-BCCF-032A-4CB864BF7DB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75D6DE6B-CC2B-5D89-041A-F089E1CABA6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C07C2633-5343-D38D-0827-966C5B092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C3567AD-B523-5535-4674-7ABF377C66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591A766-6A3E-7D54-69BD-286A9F08914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92893D6-A6C8-91FC-176B-75199339171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46E4EF4-2610-FE85-1918-CD599F7248C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741B276-5A48-F905-FBA9-19AF0D525FD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5" name="Image 4" descr="Une image contenant texte, dessin humoristique, fille&#10;&#10;Le contenu généré par l’IA peut être incorrect.">
            <a:extLst>
              <a:ext uri="{FF2B5EF4-FFF2-40B4-BE49-F238E27FC236}">
                <a16:creationId xmlns:a16="http://schemas.microsoft.com/office/drawing/2014/main" xmlns="" id="{E1AE30EE-FB44-28F7-67B0-8EF8F4F70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295" y="3144416"/>
            <a:ext cx="3661887" cy="1168580"/>
          </a:xfrm>
          <a:prstGeom prst="rect">
            <a:avLst/>
          </a:prstGeom>
          <a:ln>
            <a:solidFill>
              <a:srgbClr val="5080BC"/>
            </a:solidFill>
          </a:ln>
        </p:spPr>
      </p:pic>
    </p:spTree>
    <p:extLst>
      <p:ext uri="{BB962C8B-B14F-4D97-AF65-F5344CB8AC3E}">
        <p14:creationId xmlns:p14="http://schemas.microsoft.com/office/powerpoint/2010/main" val="484796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B99851-BC88-66E6-13ED-DB63C4221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909B59E-7260-308D-AD40-326FDCC2F80F}"/>
              </a:ext>
            </a:extLst>
          </p:cNvPr>
          <p:cNvSpPr txBox="1"/>
          <p:nvPr/>
        </p:nvSpPr>
        <p:spPr>
          <a:xfrm>
            <a:off x="112387" y="-2429090"/>
            <a:ext cx="8286971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البيت أتدرب على الدمج وأعيد قراءة الكلمات على الصفحة 17 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itre 25">
            <a:extLst>
              <a:ext uri="{FF2B5EF4-FFF2-40B4-BE49-F238E27FC236}">
                <a16:creationId xmlns:a16="http://schemas.microsoft.com/office/drawing/2014/main" xmlns="" id="{681B1457-D74E-200B-1E3D-A0CD2C78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البيت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أعيدوا 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المقاطع و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الكلمات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والجمل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على الصفحة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111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xmlns="" id="{45AAAC2E-8A97-8788-6B21-99EEE89244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380172" y="4945224"/>
            <a:ext cx="1258089" cy="1258089"/>
          </a:xfrm>
        </p:spPr>
      </p:pic>
      <p:pic>
        <p:nvPicPr>
          <p:cNvPr id="5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8B8794C-8DB4-2249-4855-F57CAF459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66728362-881A-A169-4FB2-CE065058F1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6519F8F9-A25A-F3F5-A00E-90245F740E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CDBB7775-7FC1-CB77-5D09-B7A418EBD4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65E6AE8-4AF8-90F1-3233-9AB915D226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C64BEDB0-D5F7-D8C0-04AB-665810624A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19DA1D9-4FD0-F92B-A7EE-EBC6EEAD6F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BC525C2-6299-5A8D-BDB1-7FA68123DD8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ECB1706-E564-00FF-40FE-AA36424CAB5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AA1EA46-92C7-D955-24AF-D7758107E43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6075438-3323-E58E-7D70-442A19B997B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6" name="Image 5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3C464E9-130F-F757-01F8-C05C9B5F3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7040" y="1706187"/>
            <a:ext cx="3389919" cy="474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11A1CCBD-C924-76DE-591C-5F22B814AE34}"/>
              </a:ext>
            </a:extLst>
          </p:cNvPr>
          <p:cNvSpPr/>
          <p:nvPr/>
        </p:nvSpPr>
        <p:spPr>
          <a:xfrm>
            <a:off x="2780522" y="2192694"/>
            <a:ext cx="3648269" cy="25845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96151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2C988D-461C-8FC6-13D6-1AA33E6D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63D34B7D-19A2-BFFD-AD9D-9EB81C91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99" y="75698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استمعنا في حصص سابقة لحكاية أسرة متعاونة. ماذا تتذكرون منها؟</a:t>
            </a:r>
          </a:p>
        </p:txBody>
      </p:sp>
      <p:pic>
        <p:nvPicPr>
          <p:cNvPr id="3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800C85F7-0996-4344-AC1D-0F7133A07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4003E75-C83E-2BBA-F876-F25F15BB9D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11F54F2-BC97-D624-02E5-7B3351B934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295E2B9-4599-530B-D6F0-D4DA0F41FF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C2D12670-BFAD-7384-1C28-1D0D540003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5919DE3E-3EE8-045B-93FB-7A217B36ED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4A01387-93DB-D0AB-8EBE-EBF634A22F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23186B9-F247-B53C-DD2A-11B9DA9333E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468542B-74E3-F0B9-30B0-7918D0938D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46BFC9B-2421-764D-42DB-8A23B856373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29BAEEC-8DBC-74E1-04EB-3C99DB43A19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092AEDD-2B85-B409-98FC-F00BE77FC5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0" y="1951593"/>
            <a:ext cx="5025259" cy="35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73799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FF6FA9-ED8F-C422-21AF-4636073A2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65DA48D-7AC4-2A40-177E-F2C2811E536A}"/>
              </a:ext>
            </a:extLst>
          </p:cNvPr>
          <p:cNvSpPr txBox="1"/>
          <p:nvPr/>
        </p:nvSpPr>
        <p:spPr>
          <a:xfrm>
            <a:off x="112387" y="-2429090"/>
            <a:ext cx="8286971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البيت أتدرب على الدمج وأعيد قراءة الكلمات على الصفحة 17 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itre 25">
            <a:extLst>
              <a:ext uri="{FF2B5EF4-FFF2-40B4-BE49-F238E27FC236}">
                <a16:creationId xmlns:a16="http://schemas.microsoft.com/office/drawing/2014/main" xmlns="" id="{9E106FD6-880D-383C-B7E2-39034855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انقلوا الكلمات على دفتر الواجبات المنزلية، سأملي عليكم بعضا منها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xmlns="" id="{147118E3-7C37-F848-7DFF-6F98B06293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380172" y="4945224"/>
            <a:ext cx="1258089" cy="1258089"/>
          </a:xfrm>
        </p:spPr>
      </p:pic>
      <p:pic>
        <p:nvPicPr>
          <p:cNvPr id="5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F2E1DE4-2F4A-2F3B-8868-232F8DC40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602C26B-1D1A-9BAB-A879-E2B209C8A3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957DA723-C740-05CD-DE7F-7F25E7A943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29C31D81-FEEA-F0D3-C0B8-AE6BC949C7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10953234-46D4-F4BF-E8BA-7393216A58A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F2C18C7B-E7C3-29ED-93DA-C816E2FA6A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22DEE58-BAE7-B3A8-9547-1767768A1B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21DA9B3-4880-4A57-E466-97472B27BBA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664D752-2B7D-CDEE-11DE-EAAC223B365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C1ED691-8C74-7513-A81E-4971854D791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6809161-3E5D-AF8E-70C1-BB1F0DBEE59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6" name="Image 5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870901B-B27C-8AD5-7804-11AC4113A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7040" y="1706187"/>
            <a:ext cx="3389919" cy="474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06259D9A-9E85-451F-BD73-E5EBA4F5BF22}"/>
              </a:ext>
            </a:extLst>
          </p:cNvPr>
          <p:cNvSpPr/>
          <p:nvPr/>
        </p:nvSpPr>
        <p:spPr>
          <a:xfrm>
            <a:off x="2747865" y="3359020"/>
            <a:ext cx="3648269" cy="8024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96253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9DF5D-AA70-BFA6-F650-7930D9BFC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54BB03AE-9A2B-5245-E4CA-673891AD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99" y="75698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سنصف الآن ما يفعله كل فرد من أفراد أسرة فاتن في كل مشهد.</a:t>
            </a:r>
          </a:p>
        </p:txBody>
      </p:sp>
      <p:pic>
        <p:nvPicPr>
          <p:cNvPr id="3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45CD9FFC-E4ED-791B-E666-DBCB9BDAA4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DF9FDCB-161C-4E79-CBF3-FDC01FC3BB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6849526-F233-8530-AC0F-696F1EC104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0CD030E-ED1E-D4D4-DD6A-0845E93F24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20D402A0-25B1-51C9-36E1-E2B6EE95A8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171D1D4F-50C6-09BF-7BCC-C3CFDA05AF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F16998A-0057-CF9F-327A-85E6500E8B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E1582ED-3ACC-B87E-BE16-0AB381E571A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F817E19-AB51-BC0C-339C-0D220697A84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178C73F-CEFA-0821-30BB-F1B29DDCFD7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1C53F78-BF25-73D8-FD8B-4967E247BD3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AD9F516-C0A9-7A58-8AA8-AB4FF17BF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0" y="1951593"/>
            <a:ext cx="5025259" cy="35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8961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17940C-3DE4-0DB6-BFFA-1E0AEA19A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1D46DD2E-9D3E-52B9-9597-4095B8A5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26" y="75698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أين توجد فاتن؟ أجيبوا بجملة مفيدة وتامة.</a:t>
            </a:r>
          </a:p>
        </p:txBody>
      </p:sp>
      <p:pic>
        <p:nvPicPr>
          <p:cNvPr id="3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06E79C32-3B62-4A4C-33E2-455888406F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59600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598CF91-D143-21B1-7AF6-8AC408E538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727C8BCD-4ED3-C9DE-DC85-242954EF18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5359CFF-AB8F-4049-B899-5C815BF4A5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F745DF14-405A-9869-A84A-8C92287098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10A11F89-A8A5-2EA6-7330-9DC8A18938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075BC1F-9CE9-A2D4-234D-1A43870958B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E3C4A8F-E831-F75D-ACE3-83403763989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EF2E8A0-8732-DC82-10AA-FEA56F3D6E0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6037E4C-D620-989E-0A2A-806EAFA8421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21E5602-6147-2F71-A6DF-52B01430021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51A1C2F-7D81-25C6-949A-62644F99C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0" y="1951593"/>
            <a:ext cx="5025259" cy="35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0731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F83FD6-8CE5-5D0A-85E1-C800F6FF9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9CC47DA2-7720-354C-42E1-A294CAD8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24" y="75698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فاتن في حديقة المنزل. رددوا الجملة.</a:t>
            </a:r>
          </a:p>
        </p:txBody>
      </p:sp>
      <p:pic>
        <p:nvPicPr>
          <p:cNvPr id="3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6E3F0D88-B7C4-8D00-2674-BAE83752A4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7964634" y="738000"/>
            <a:ext cx="792000" cy="792000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F6881FB-3BB9-D95E-5381-B6F78AC5A7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4B2B3A7-7E27-DE53-4E0C-A35545F8D2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743ADF9-85D2-4ABB-7694-BB150C425E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213E2CD-999D-F1C2-A2AA-7997282E1B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3EC1A318-165F-41BB-A63D-A8AFBDA673E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BD81E01-C701-0225-85E1-3075939439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0AFB5A6-3B25-7B15-4916-BBFF14558DE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8C69FF9-0951-017B-E89B-D623A4B3E3B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B239C2F-0CBC-82CB-294B-0B6E5C5C9D2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9C4602A-615B-4314-2F35-2C972D536B7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32D6C46-ECB7-B9A3-8F14-52790E924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70" y="1951593"/>
            <a:ext cx="5025259" cy="35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676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03- 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إنتاج كتاب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16393</TotalTime>
  <Words>1354</Words>
  <Application>Microsoft Office PowerPoint</Application>
  <PresentationFormat>Affichage à l'écran (4:3)</PresentationFormat>
  <Paragraphs>411</Paragraphs>
  <Slides>60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21</vt:i4>
      </vt:variant>
      <vt:variant>
        <vt:lpstr>Titres des diapositives</vt:lpstr>
      </vt:variant>
      <vt:variant>
        <vt:i4>60</vt:i4>
      </vt:variant>
    </vt:vector>
  </HeadingPairs>
  <TitlesOfParts>
    <vt:vector size="92" baseType="lpstr">
      <vt:lpstr>Aptos</vt:lpstr>
      <vt:lpstr>Calibri</vt:lpstr>
      <vt:lpstr>Wingdings</vt:lpstr>
      <vt:lpstr>Noto Sans Symbols</vt:lpstr>
      <vt:lpstr>Microsoft Uighur</vt:lpstr>
      <vt:lpstr>Dosis</vt:lpstr>
      <vt:lpstr>Dosis Medium</vt:lpstr>
      <vt:lpstr>Arial</vt:lpstr>
      <vt:lpstr>Dosis SemiBold</vt:lpstr>
      <vt:lpstr>Modern Love</vt:lpstr>
      <vt:lpstr>Dosis ExtraBold</vt:lpstr>
      <vt:lpstr>Conception personnalisée</vt:lpstr>
      <vt:lpstr>1_Env-Enseignant</vt:lpstr>
      <vt:lpstr>01- نشاط اعتيادي</vt:lpstr>
      <vt:lpstr>02-  استماع وتحدث</vt:lpstr>
      <vt:lpstr>03- قراءة</vt:lpstr>
      <vt:lpstr>04- إنتاج كتابي</vt:lpstr>
      <vt:lpstr>3_Env-Apprenant_Tmplt</vt:lpstr>
      <vt:lpstr>2_Env-Enseignant</vt:lpstr>
      <vt:lpstr>3_04- قراءة/ كتابة</vt:lpstr>
      <vt:lpstr>1_04- قراءة/ كتابة</vt:lpstr>
      <vt:lpstr>3_Env-Enseignant</vt:lpstr>
      <vt:lpstr>3_01- نشاط اعتيادي</vt:lpstr>
      <vt:lpstr>4_04- قراءة/ كتابة</vt:lpstr>
      <vt:lpstr>4_Env-Enseignant</vt:lpstr>
      <vt:lpstr>7_Env-Enseignant</vt:lpstr>
      <vt:lpstr>5_04- قراءة/ كتابة</vt:lpstr>
      <vt:lpstr>04- قراءة/ كتابة</vt:lpstr>
      <vt:lpstr>5_Env-Enseignant</vt:lpstr>
      <vt:lpstr>1_01- نشاط اعتيادي</vt:lpstr>
      <vt:lpstr>1_03- قراءة</vt:lpstr>
      <vt:lpstr>6_04- قراءة/ كتابة</vt:lpstr>
      <vt:lpstr>Présentation PowerPoint</vt:lpstr>
      <vt:lpstr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vt:lpstr>
      <vt:lpstr>من يقرأ؟</vt:lpstr>
      <vt:lpstr>من يقرأ؟</vt:lpstr>
      <vt:lpstr>استماع وتحدث</vt:lpstr>
      <vt:lpstr>استمعنا في حصص سابقة لحكاية أسرة متعاونة. ماذا تتذكرون منها؟</vt:lpstr>
      <vt:lpstr>سنصف الآن ما يفعله كل فرد من أفراد أسرة فاتن في كل مشهد.</vt:lpstr>
      <vt:lpstr>أين توجد فاتن؟ أجيبوا بجملة مفيدة وتامة.</vt:lpstr>
      <vt:lpstr>أحسنتم. فاتن في حديقة المنزل. رددوا الجملة.</vt:lpstr>
      <vt:lpstr>ماذا تفعل فاتن؟ أجيبوا بجملة تامة.</vt:lpstr>
      <vt:lpstr>أحسنتم. تسقي فاتن الزهرة. (أو تعتني فاتن بالزهرة). رددوا الجملة.</vt:lpstr>
      <vt:lpstr>ماذا وقع لأم فاتن وعماد؟ أجيبوا بجملة تامة.</vt:lpstr>
      <vt:lpstr>مَرِضَتِ أمُّ فاتن وعماد. رددوا الجملة. </vt:lpstr>
      <vt:lpstr>ماذا يفعل عماد وفاتن؟ أجيبوا بجملة تامة,</vt:lpstr>
      <vt:lpstr>يعتني عماد وفاتن بأمهما. رددوا الجملة.</vt:lpstr>
      <vt:lpstr>أين يوجد الأب؟ أجيبوا بجملة تامة.</vt:lpstr>
      <vt:lpstr>أحسنتم، يوجد الأب في غرفة الضيوف. رددوا الجملة.</vt:lpstr>
      <vt:lpstr>ماذا يفعل الأب؟ أجيبوا بجملة تامة.</vt:lpstr>
      <vt:lpstr>أحسنتم، ينظف الأب غرفة الضيوف. رددوا الجملة.</vt:lpstr>
      <vt:lpstr> في الحصص السابقة تعلمنا نتحدث عما نحب أن نفعله مع أفراد أسرتنا. </vt:lpstr>
      <vt:lpstr>  من يمر للسبورة ليذكر ما يحب أن يفعله مع أفراد أسرته. </vt:lpstr>
      <vt:lpstr>Présentation PowerPoint</vt:lpstr>
      <vt:lpstr>قفوا، سنردد الأنشودة.</vt:lpstr>
      <vt:lpstr>قراءة</vt:lpstr>
      <vt:lpstr>تعلمنا كيف نقرأ مقاطع وكلمات وجملا تتضمن حرفي العين والتاء، اليوم سنراجع ما تعلمناه. </vt:lpstr>
      <vt:lpstr>قبل ذلك، خذوا الألواح سأملي عليك بعض المقاطع. يملي الأستاذ على المتعلمين المقاطع التالية: تو -  عا ــــ عٌ.</vt:lpstr>
      <vt:lpstr>من يقرأ؟ (خاص بمن لم يتوفقوا في رائز الإملاء).</vt:lpstr>
      <vt:lpstr>من يقرأ؟ (خاص بمن لم يتوفقوا في رائز الإملاء).</vt:lpstr>
      <vt:lpstr>من يقرأ؟ (خاص بمن لم يتوفقوا في رائز الإملاء).</vt:lpstr>
      <vt:lpstr>من يقرأ؟ (خاص بمن لم يتوفقوا في رائز الإملاء).</vt:lpstr>
      <vt:lpstr>أنا أقرأ وأنتم ترددون بعدي.</vt:lpstr>
      <vt:lpstr>من يقرأ؟ (خاص بمن يحتاج التدرب على الدمج)</vt:lpstr>
      <vt:lpstr>أنا أقرأ. </vt:lpstr>
      <vt:lpstr>من يقرأ؟ (خاص بكل المتعلمين).</vt:lpstr>
      <vt:lpstr>أنا أقرأ. رددوا بعدي.</vt:lpstr>
      <vt:lpstr>من يقرأ؟ سأعين 3 متعلمين لقيادة القراءة، كل واحد يقرأ سطرا. رددوا بعدهم.</vt:lpstr>
      <vt:lpstr>الآن سأقرأ جملا باسترسال. رددوا بعدي.</vt:lpstr>
      <vt:lpstr>من يقرأ كما قرأت؟ سأعين 3 متعلمين لقيادة القراءة.</vt:lpstr>
      <vt:lpstr>خذوا الكراسة الصفحة 111.</vt:lpstr>
      <vt:lpstr>Présentation PowerPoint</vt:lpstr>
      <vt:lpstr> وقت النجمة الآن. الفائز بنجمة القراءة هو (هي) ........ صفقوا له (لها).</vt:lpstr>
      <vt:lpstr>إنتاج كتابي</vt:lpstr>
      <vt:lpstr>سنتعلم الآن كيف نصف صورة بكتابة الكلمة الأولى الناقصة في الجملة. سأبدأ أنا أولا. انتبهوا.</vt:lpstr>
      <vt:lpstr>أقرأ البنتُ جُمْلَةً، في الصورة أرى بنتا تكتب . لأجد الكلمة الأولى الناقصة أسأل: ماذا تفعل البنت؟ </vt:lpstr>
      <vt:lpstr>ألاحظ الصورة جيدا وأجيب: تَكْتُبُ البنتُ جُمْلَةً. إذن الكلمة الناقصة هي : تَكْتُبُ.</vt:lpstr>
      <vt:lpstr>سأكتب الآن الكلمة وأنا أتذكر مقاطعها: تَكْـ – ـتُـ - ـبُ.</vt:lpstr>
      <vt:lpstr>أقرأ الجملة كاملة لأتأكد أنها صحيحة: تكتبُ البنتُ جملةً.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وقت النجمة الآن. الفائز بنجمة الكتابة هو (هي) .......... صفقوا له (لها).</vt:lpstr>
      <vt:lpstr>تعلمنا اليوم كيف نقرأ مقاطع وكلمات وجملا تتضمن الحروف المقدمة. من يقرأ الجملة التالية؟</vt:lpstr>
      <vt:lpstr>تعلمنا أيضا كيف نكمل جملة بالكلمة التي تصف ما يوجد في الصورة. ما هي الكلمات التي كتبناها؟</vt:lpstr>
      <vt:lpstr>في البيت أعيدوا قراءة المقاطع و الكلمات والجمل على الصفحة 111.</vt:lpstr>
      <vt:lpstr>انقلوا الكلمات على دفتر الواجبات المنزلية، سأملي عليكم بعضا منها في الحصة المقبلة.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128</cp:revision>
  <dcterms:created xsi:type="dcterms:W3CDTF">2023-09-20T21:35:22Z</dcterms:created>
  <dcterms:modified xsi:type="dcterms:W3CDTF">2026-01-10T08:51:55Z</dcterms:modified>
</cp:coreProperties>
</file>