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5" r:id="rId6"/>
    <p:sldMasterId id="2147483767" r:id="rId7"/>
  </p:sldMasterIdLst>
  <p:notesMasterIdLst>
    <p:notesMasterId r:id="rId43"/>
  </p:notesMasterIdLst>
  <p:handoutMasterIdLst>
    <p:handoutMasterId r:id="rId44"/>
  </p:handoutMasterIdLst>
  <p:sldIdLst>
    <p:sldId id="813" r:id="rId8"/>
    <p:sldId id="1029" r:id="rId9"/>
    <p:sldId id="705" r:id="rId10"/>
    <p:sldId id="859" r:id="rId11"/>
    <p:sldId id="798" r:id="rId12"/>
    <p:sldId id="799" r:id="rId13"/>
    <p:sldId id="841" r:id="rId14"/>
    <p:sldId id="779" r:id="rId15"/>
    <p:sldId id="784" r:id="rId16"/>
    <p:sldId id="845" r:id="rId17"/>
    <p:sldId id="1030" r:id="rId18"/>
    <p:sldId id="1031" r:id="rId19"/>
    <p:sldId id="846" r:id="rId20"/>
    <p:sldId id="1038" r:id="rId21"/>
    <p:sldId id="1039" r:id="rId22"/>
    <p:sldId id="814" r:id="rId23"/>
    <p:sldId id="1034" r:id="rId24"/>
    <p:sldId id="849" r:id="rId25"/>
    <p:sldId id="1035" r:id="rId26"/>
    <p:sldId id="1036" r:id="rId27"/>
    <p:sldId id="816" r:id="rId28"/>
    <p:sldId id="851" r:id="rId29"/>
    <p:sldId id="852" r:id="rId30"/>
    <p:sldId id="853" r:id="rId31"/>
    <p:sldId id="818" r:id="rId32"/>
    <p:sldId id="1037" r:id="rId33"/>
    <p:sldId id="825" r:id="rId34"/>
    <p:sldId id="653" r:id="rId35"/>
    <p:sldId id="842" r:id="rId36"/>
    <p:sldId id="835" r:id="rId37"/>
    <p:sldId id="717" r:id="rId38"/>
    <p:sldId id="1033" r:id="rId39"/>
    <p:sldId id="837" r:id="rId40"/>
    <p:sldId id="838" r:id="rId41"/>
    <p:sldId id="840" r:id="rId42"/>
  </p:sldIdLst>
  <p:sldSz cx="9144000" cy="6858000" type="screen4x3"/>
  <p:notesSz cx="6735763" cy="9866313"/>
  <p:embeddedFontLst>
    <p:embeddedFont>
      <p:font typeface="Dosis" pitchFamily="2" charset="0"/>
      <p:regular r:id="rId45"/>
      <p:bold r:id="rId46"/>
    </p:embeddedFont>
    <p:embeddedFont>
      <p:font typeface="Dosis ExtraBold" pitchFamily="2" charset="0"/>
      <p:bold r:id="rId47"/>
    </p:embeddedFont>
    <p:embeddedFont>
      <p:font typeface="Dosis Medium" pitchFamily="2" charset="0"/>
      <p:regular r:id="rId48"/>
    </p:embeddedFont>
    <p:embeddedFont>
      <p:font typeface="Dosis SemiBold" pitchFamily="2" charset="0"/>
      <p:bold r:id="rId4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me Chraibi" initials="MC" lastIdx="1" clrIdx="0">
    <p:extLst>
      <p:ext uri="{19B8F6BF-5375-455C-9EA6-DF929625EA0E}">
        <p15:presenceInfo xmlns:p15="http://schemas.microsoft.com/office/powerpoint/2012/main" userId="Mme Chraib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45C7E"/>
    <a:srgbClr val="906E91"/>
    <a:srgbClr val="D9BBDA"/>
    <a:srgbClr val="DEEBF7"/>
    <a:srgbClr val="9DC3E6"/>
    <a:srgbClr val="EBE3F1"/>
    <a:srgbClr val="FFFFFF"/>
    <a:srgbClr val="F0E4F0"/>
    <a:srgbClr val="FFDDF8"/>
    <a:srgbClr val="FED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18" autoAdjust="0"/>
    <p:restoredTop sz="87607" autoAdjust="0"/>
  </p:normalViewPr>
  <p:slideViewPr>
    <p:cSldViewPr snapToGrid="0">
      <p:cViewPr varScale="1">
        <p:scale>
          <a:sx n="66" d="100"/>
          <a:sy n="66" d="100"/>
        </p:scale>
        <p:origin x="1144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96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font" Target="fonts/font3.fntdata"/><Relationship Id="rId50" Type="http://schemas.openxmlformats.org/officeDocument/2006/relationships/commentAuthors" Target="commentAuthors.xml"/><Relationship Id="rId55" Type="http://schemas.microsoft.com/office/2018/10/relationships/authors" Target="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1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handoutMaster" Target="handoutMasters/handoutMaster1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8" Type="http://schemas.openxmlformats.org/officeDocument/2006/relationships/slide" Target="slides/slide1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2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83442A8-9454-2ECB-1269-BD566F5F83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24078B-49D7-A9B5-3699-12BDAB098F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F984B-5B5D-487D-9509-18F3707A088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694DCD-F6A9-8C6E-4F74-F02B8CA8C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7E2FC1-A61E-2A23-A9CF-B4387071BB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64AE9-8EE4-49F6-ABD0-E7ED226D4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536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29/10/2025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13244-8E07-E332-610C-677BFC26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DB421C08-A945-AC3C-D8C1-6492678E554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5AB89C94-1F7A-3309-6CAE-C06A8C651C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3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62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3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6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696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9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407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00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51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564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60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246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108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9873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82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544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07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284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39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12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431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605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80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17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646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5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52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28807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57478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30.gif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9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10" Type="http://schemas.openxmlformats.org/officeDocument/2006/relationships/image" Target="../media/image26.png"/><Relationship Id="rId9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7.png"/><Relationship Id="rId5" Type="http://schemas.openxmlformats.org/officeDocument/2006/relationships/image" Target="../media/image30.gif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0.png"/><Relationship Id="rId7" Type="http://schemas.openxmlformats.org/officeDocument/2006/relationships/image" Target="../media/image49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8.png"/><Relationship Id="rId5" Type="http://schemas.openxmlformats.org/officeDocument/2006/relationships/image" Target="../media/image160.png"/><Relationship Id="rId4" Type="http://schemas.openxmlformats.org/officeDocument/2006/relationships/customXml" Target="../ink/ink4.xml"/><Relationship Id="rId9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40.png"/><Relationship Id="rId7" Type="http://schemas.openxmlformats.org/officeDocument/2006/relationships/image" Target="../media/image2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5" Type="http://schemas.openxmlformats.org/officeDocument/2006/relationships/image" Target="../media/image420.png"/><Relationship Id="rId4" Type="http://schemas.openxmlformats.org/officeDocument/2006/relationships/customXml" Target="../ink/ink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40.png"/><Relationship Id="rId7" Type="http://schemas.openxmlformats.org/officeDocument/2006/relationships/image" Target="../media/image25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5" Type="http://schemas.openxmlformats.org/officeDocument/2006/relationships/image" Target="../media/image420.png"/><Relationship Id="rId4" Type="http://schemas.openxmlformats.org/officeDocument/2006/relationships/customXml" Target="../ink/ink8.xml"/><Relationship Id="rId9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440.png"/><Relationship Id="rId12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ustomXml" Target="../ink/ink9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5.png"/><Relationship Id="rId4" Type="http://schemas.openxmlformats.org/officeDocument/2006/relationships/video" Target="../media/media2.mp4"/><Relationship Id="rId9" Type="http://schemas.openxmlformats.org/officeDocument/2006/relationships/image" Target="../media/image4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6423600-3479-787F-CC55-CA29ED94F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037891"/>
            <a:ext cx="1236081" cy="3670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772620-BCE4-6410-0A00-7400DF051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863" y="6082880"/>
            <a:ext cx="1185213" cy="2932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40809ED-6FF4-F737-98AE-391508494962}"/>
              </a:ext>
            </a:extLst>
          </p:cNvPr>
          <p:cNvSpPr txBox="1"/>
          <p:nvPr/>
        </p:nvSpPr>
        <p:spPr>
          <a:xfrm>
            <a:off x="2792628" y="6094015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083AD"/>
                </a:solidFill>
              </a:rPr>
              <a:t>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7C796AA-B2CB-1A58-725E-81F3A362A950}"/>
              </a:ext>
            </a:extLst>
          </p:cNvPr>
          <p:cNvSpPr txBox="1"/>
          <p:nvPr/>
        </p:nvSpPr>
        <p:spPr>
          <a:xfrm>
            <a:off x="5264401" y="6101733"/>
            <a:ext cx="151661" cy="261610"/>
          </a:xfrm>
          <a:prstGeom prst="rect">
            <a:avLst/>
          </a:prstGeom>
          <a:solidFill>
            <a:srgbClr val="2DC7D3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797F3E-818C-986B-261A-D408D448A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870" y="6090599"/>
            <a:ext cx="1185213" cy="2932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B8D853F-F9FD-362E-DB9A-CA707B0CC5AE}"/>
              </a:ext>
            </a:extLst>
          </p:cNvPr>
          <p:cNvSpPr txBox="1"/>
          <p:nvPr/>
        </p:nvSpPr>
        <p:spPr>
          <a:xfrm>
            <a:off x="4077635" y="6101734"/>
            <a:ext cx="197380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083AD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459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2DCCB-B05A-3DBF-6661-9F39A338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D71EE1-67AE-DDA3-BDD1-3A249435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On va écouter le dialogue une deuxième fois.  Ecoutez bien. </a:t>
            </a:r>
            <a:endParaRPr lang="fr-FR" dirty="0">
              <a:latin typeface="Dosis Medium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CB4B14-ADAC-F981-A1A7-941544B09CB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D7546A2-6A2F-6DC2-6760-96D5E09FC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EBD1AF4-DD06-E766-C7CC-79D0A30DF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7BCD1EA-5B1E-6A6E-C3F9-66B6F66D4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27" y="2136809"/>
            <a:ext cx="3104146" cy="3104146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8997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7BD51-876B-0B24-B20F-B6B88B882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ADC57453-5382-49AB-9374-F28DA64F5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664F738-1F62-1C26-0EDE-135280DFA2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31" name="Image 3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26175A3-45C3-ACF2-79C4-539F25C073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6241000"/>
            <a:ext cx="540000" cy="540000"/>
          </a:xfrm>
          <a:prstGeom prst="rect">
            <a:avLst/>
          </a:prstGeom>
        </p:spPr>
      </p:pic>
      <p:pic>
        <p:nvPicPr>
          <p:cNvPr id="4" name="Mdia1N1 (2)">
            <a:hlinkClick r:id="" action="ppaction://media"/>
            <a:extLst>
              <a:ext uri="{FF2B5EF4-FFF2-40B4-BE49-F238E27FC236}">
                <a16:creationId xmlns:a16="http://schemas.microsoft.com/office/drawing/2014/main" id="{B81B4246-1B12-779E-F266-03F6170D6E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340" y="2038430"/>
            <a:ext cx="7160124" cy="402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5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91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101" name="Image 100">
            <a:extLst>
              <a:ext uri="{FF2B5EF4-FFF2-40B4-BE49-F238E27FC236}">
                <a16:creationId xmlns:a16="http://schemas.microsoft.com/office/drawing/2014/main" id="{3F58F213-6F49-F4A6-1DCE-6EE9550982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370"/>
          <a:stretch>
            <a:fillRect/>
          </a:stretch>
        </p:blipFill>
        <p:spPr>
          <a:xfrm>
            <a:off x="1692000" y="1851170"/>
            <a:ext cx="6306594" cy="4288847"/>
          </a:xfrm>
          <a:prstGeom prst="rect">
            <a:avLst/>
          </a:prstGeom>
        </p:spPr>
      </p:pic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77E59-B3A4-6A75-9EB2-7B494D2BF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5C4B11-BE9C-728C-F755-53E73AFA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49841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Maintenant, on va comprendre le sens du dialogue. Qui veut expliquer, </a:t>
            </a: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dans sa langue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, de quoi ont parlé Majd et Nada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583209B-1345-5577-84E2-081E4F557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83819E1-C9C5-F7A8-223C-C927AEBA4D9D}"/>
              </a:ext>
            </a:extLst>
          </p:cNvPr>
          <p:cNvSpPr txBox="1"/>
          <p:nvPr/>
        </p:nvSpPr>
        <p:spPr>
          <a:xfrm>
            <a:off x="2677652" y="2074853"/>
            <a:ext cx="4222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De quoi ont parlé Majd et Nada ?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FB4F27D-F7BB-A344-10BE-7FBCC06B1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652" y="2835041"/>
            <a:ext cx="4030235" cy="316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9477E-2441-8244-213D-D9DCACF42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768F48EB-3EFF-B532-CB90-E6617C88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vais vous expliquer cette situation. Ensuite, vous allez passer au tableau pour jouer le dialogue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français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CFC7993-3D67-2FA0-3239-3ADD3E536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E4919B4-6C9E-29BB-0024-723C92711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140628"/>
            <a:ext cx="4572000" cy="3048000"/>
          </a:xfrm>
          <a:prstGeom prst="roundRect">
            <a:avLst>
              <a:gd name="adj" fmla="val 13193"/>
            </a:avLst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1879B22-E73F-1CE4-BD64-DB882508D2A6}"/>
              </a:ext>
            </a:extLst>
          </p:cNvPr>
          <p:cNvSpPr txBox="1"/>
          <p:nvPr/>
        </p:nvSpPr>
        <p:spPr>
          <a:xfrm>
            <a:off x="1988419" y="1714071"/>
            <a:ext cx="5471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Brahim et Abla se rencontrent dans le parc. Chacun demande à l’autre comment il va. </a:t>
            </a: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15845849-64AF-CE54-9EF7-A686BA5214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B4BB774-5CDB-D498-2AB3-8BD6C9F4B02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3308" y="2567033"/>
            <a:ext cx="1383692" cy="12241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5BAB444-4181-1CA8-FA43-E0456ABA383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703629" y="2595907"/>
            <a:ext cx="1383692" cy="12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3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DBDE1-BC68-0EEA-5651-4EB62DFBB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685ADB8A-5A0B-1329-4DAE-69BA1F1B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8733C2F-C409-FCCB-9448-537B5F03E38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21C09E5-217C-E039-977B-43419B4E4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736177-E7E8-BEFE-A661-6532C3CA1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F9412AC6-7292-9B15-97A4-8FCCF7681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5E93125-010F-C5A4-190C-3CDAAA8675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53913" y="3541674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119E7FE0-5F5B-0DC6-D70B-23D212AC8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Ecriture de la lettre a</a:t>
            </a:r>
            <a:endParaRPr lang="fr-MA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98373" y="3457509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Dialogue reprenant l’acte de parole de la semaine : « Comment ça va ? »..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fr-FR" dirty="0"/>
              <a:t>Discrimination auditive du son « a ».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CF92AD7-8D96-EEA8-8F67-EAE888C2257A}"/>
              </a:ext>
            </a:extLst>
          </p:cNvPr>
          <p:cNvSpPr txBox="1"/>
          <p:nvPr/>
        </p:nvSpPr>
        <p:spPr>
          <a:xfrm>
            <a:off x="2201410" y="2139874"/>
            <a:ext cx="1149674" cy="338554"/>
          </a:xfrm>
          <a:prstGeom prst="rect">
            <a:avLst/>
          </a:prstGeom>
          <a:solidFill>
            <a:srgbClr val="C7C7C7"/>
          </a:solidFill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1.  Dialogue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A7AC33B-98B1-1CAF-57E8-2AD48E25763B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21839D-7B7C-7998-9C74-C9CC83CD05B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7D0000-59AF-93AE-7F9A-C38562EEF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0787EEAA-31DF-8DD4-1BCA-E5A34EC096D5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1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04BA322B-4984-889F-20E9-C6DF576E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990A741-EB78-A3E2-CA82-2B9074B10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F02CE5E-74E9-40F6-6FFA-AE5482AD5AE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A47907C-4CC5-FE0C-1497-67B05614D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85307B-40A5-64BD-148C-2D81FFC6F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503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17C64C-6992-5E1E-05E7-C15A236EA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443" y="1310450"/>
            <a:ext cx="3618596" cy="4550867"/>
          </a:xfrm>
          <a:prstGeom prst="rect">
            <a:avLst/>
          </a:prstGeom>
        </p:spPr>
      </p:pic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B23CB82-A95C-B318-BECF-83AFD136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91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9E791-A217-C915-ECAA-CCF629909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3C7D74-DEBB-7789-512B-54CE6CA6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EC1A899-C530-BE27-FD6C-16831DA08F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29" t="36092" r="22838" b="32344"/>
          <a:stretch>
            <a:fillRect/>
          </a:stretch>
        </p:blipFill>
        <p:spPr>
          <a:xfrm>
            <a:off x="3004443" y="2521820"/>
            <a:ext cx="2905469" cy="2387066"/>
          </a:xfrm>
          <a:prstGeom prst="rect">
            <a:avLst/>
          </a:prstGeom>
        </p:spPr>
      </p:pic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8610413-8E2E-EDA6-D654-F44E3FD11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0453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B308-A008-E934-9775-B6FE633FD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72584-9850-CCA2-CA98-32D16473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CEF260-F84F-F2E5-BF35-D797EA5C7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815" y="1528856"/>
            <a:ext cx="4080309" cy="4895024"/>
          </a:xfrm>
          <a:prstGeom prst="rect">
            <a:avLst/>
          </a:prstGeom>
        </p:spPr>
      </p:pic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A8F804F-0312-7C14-287B-895B95355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171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Avion ». Dans le mot « avion », j’entends le son « a ».  « Avion ».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C8A4943-6620-6BBA-D013-4A5E9D2500C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E4DCFEC-2F8B-3A1B-A6A6-EF5519C7F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D8C3799-16C5-DB31-9D1E-5C1723243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Espace réservé pour une image  6" descr="Une image contenant avion, Transport aérien, transport, avion de ligne&#10;&#10;Le contenu généré par l’IA peut être incorrect.">
            <a:extLst>
              <a:ext uri="{FF2B5EF4-FFF2-40B4-BE49-F238E27FC236}">
                <a16:creationId xmlns:a16="http://schemas.microsoft.com/office/drawing/2014/main" id="{40FD3740-746B-2F78-A702-3DCD72B1F1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8" t="15106" r="9365" b="27375"/>
          <a:stretch>
            <a:fillRect/>
          </a:stretch>
        </p:blipFill>
        <p:spPr>
          <a:xfrm>
            <a:off x="4434128" y="2579736"/>
            <a:ext cx="2930893" cy="22747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31A7C81-68E9-AB31-F2A4-5879944FC5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5657" r="47736" b="32373"/>
          <a:stretch>
            <a:fillRect/>
          </a:stretch>
        </p:blipFill>
        <p:spPr>
          <a:xfrm>
            <a:off x="1472665" y="2387228"/>
            <a:ext cx="1961859" cy="22906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402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4F61E-C128-A8A6-93AB-DE28CF7EC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1B9E206-E4CF-C19E-87E5-86A39792479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4F3A361-EFDA-C96C-2437-BBE7A5E7B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61AB284-4DA3-6F4E-E18C-53F9A8840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100A1FE-CBCC-DAF9-2393-C4331F5141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5657" r="47736" b="32373"/>
          <a:stretch>
            <a:fillRect/>
          </a:stretch>
        </p:blipFill>
        <p:spPr>
          <a:xfrm>
            <a:off x="1472665" y="2387228"/>
            <a:ext cx="1961859" cy="2290649"/>
          </a:xfrm>
          <a:prstGeom prst="ellipse">
            <a:avLst/>
          </a:prstGeom>
        </p:spPr>
      </p:pic>
      <p:pic>
        <p:nvPicPr>
          <p:cNvPr id="9" name="Espace réservé pour une image  16" descr="Une image contenant banane, fruit, Banane Saba, Banane plantain&#10;&#10;Le contenu généré par l’IA peut être incorrect.">
            <a:extLst>
              <a:ext uri="{FF2B5EF4-FFF2-40B4-BE49-F238E27FC236}">
                <a16:creationId xmlns:a16="http://schemas.microsoft.com/office/drawing/2014/main" id="{5D75F16B-A078-7FB1-76BE-88EAE94044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t="9163" r="8458" b="17544"/>
          <a:stretch>
            <a:fillRect/>
          </a:stretch>
        </p:blipFill>
        <p:spPr>
          <a:xfrm>
            <a:off x="5128385" y="2498442"/>
            <a:ext cx="2380305" cy="2391027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788ABD99-E4B2-78EE-9ACE-4465DC57AEA3}"/>
              </a:ext>
            </a:extLst>
          </p:cNvPr>
          <p:cNvSpPr txBox="1">
            <a:spLocks/>
          </p:cNvSpPr>
          <p:nvPr/>
        </p:nvSpPr>
        <p:spPr>
          <a:xfrm>
            <a:off x="1708385" y="787508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Banane ». Dans le mot « banane », j’entends le son « a » deux fois. « Banane ». </a:t>
            </a:r>
          </a:p>
        </p:txBody>
      </p:sp>
    </p:spTree>
    <p:extLst>
      <p:ext uri="{BB962C8B-B14F-4D97-AF65-F5344CB8AC3E}">
        <p14:creationId xmlns:p14="http://schemas.microsoft.com/office/powerpoint/2010/main" val="25819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7CFCA-646C-3A9E-9EEB-F76310476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4DE34-B75A-87EE-C9D2-769D1CBCF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vous allez écouter des mots. Je vais vous demander si vous entendez le son « a ».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D97C902-8721-2492-36AE-4BF192A40C5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949D344-8142-D51D-DB23-D76DA6D52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56876F2-1D38-16A5-92DE-DB86701EB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B0E992A-EBBC-AD5F-486B-2FFE1857D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27" y="2136809"/>
            <a:ext cx="3104146" cy="3104146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7066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70725-3069-DA66-E6B0-2B45CBD83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F267A0-1B46-E967-5577-577B768F0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École ». Est-ce que vous entendez le son « a » dans « école »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Espace réservé pour une image  16" descr="Une image contenant banane, fruit, Banane Saba, Banane plantain&#10;&#10;Le contenu généré par l’IA peut être incorrect.">
            <a:extLst>
              <a:ext uri="{FF2B5EF4-FFF2-40B4-BE49-F238E27FC236}">
                <a16:creationId xmlns:a16="http://schemas.microsoft.com/office/drawing/2014/main" id="{4DBBD4B0-9C6E-D094-E15E-2EB7AF7412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09" b="-4909"/>
          <a:stretch>
            <a:fillRect/>
          </a:stretch>
        </p:blipFill>
        <p:spPr>
          <a:xfrm>
            <a:off x="4016173" y="3312000"/>
            <a:ext cx="1350000" cy="1620000"/>
          </a:xfrm>
          <a:prstGeom prst="rect">
            <a:avLst/>
          </a:prstGeom>
        </p:spPr>
      </p:pic>
      <p:pic>
        <p:nvPicPr>
          <p:cNvPr id="7" name="Espace réservé pour une image  32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530A57A3-A489-C872-D9E9-0613D77B1B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t="18485" r="5622" b="16250"/>
          <a:stretch>
            <a:fillRect/>
          </a:stretch>
        </p:blipFill>
        <p:spPr>
          <a:xfrm>
            <a:off x="2935705" y="2409074"/>
            <a:ext cx="3108960" cy="2522926"/>
          </a:xfrm>
          <a:prstGeom prst="rect">
            <a:avLst/>
          </a:prstGeom>
        </p:spPr>
      </p:pic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ACCC9B0-133A-B591-2629-504365E59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925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29B60-82BD-8028-C881-E8937400C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34" descr="Une image contenant ananas, fruit, Aliments naturels, Ananas&#10;&#10;Le contenu généré par l’IA peut être incorrect.">
            <a:extLst>
              <a:ext uri="{FF2B5EF4-FFF2-40B4-BE49-F238E27FC236}">
                <a16:creationId xmlns:a16="http://schemas.microsoft.com/office/drawing/2014/main" id="{B0EA5D34-DCB0-54DB-BC44-285BE77D3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8" t="9917" r="15084" b="17477"/>
          <a:stretch>
            <a:fillRect/>
          </a:stretch>
        </p:blipFill>
        <p:spPr>
          <a:xfrm>
            <a:off x="3445844" y="2297265"/>
            <a:ext cx="2252311" cy="2688623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5890FD46-7809-853A-675A-9CEB05E78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Ananas ». Est-ce que vous entendez le son « a » dans « ananas »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21184D4-9A41-6F86-89BD-892612F26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917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C83C5-4C02-5461-1545-B18C67797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A2E396AE-D924-900E-3056-8C6FD4D8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Abricot ». Est-ce que vous entendez le son « a » dans « abricot »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2" name="Espace réservé pour une image  28" descr="Une image contenant fruit, orange, Aliments naturels, abricot&#10;&#10;Le contenu généré par l’IA peut être incorrect.">
            <a:extLst>
              <a:ext uri="{FF2B5EF4-FFF2-40B4-BE49-F238E27FC236}">
                <a16:creationId xmlns:a16="http://schemas.microsoft.com/office/drawing/2014/main" id="{1ACE20E3-D328-2E0C-AC8E-3C49AB97E7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0" t="12277" r="10260" b="23928"/>
          <a:stretch>
            <a:fillRect/>
          </a:stretch>
        </p:blipFill>
        <p:spPr>
          <a:xfrm>
            <a:off x="3065164" y="2358189"/>
            <a:ext cx="2835122" cy="2637323"/>
          </a:xfrm>
          <a:prstGeom prst="rect">
            <a:avLst/>
          </a:prstGeom>
        </p:spPr>
      </p:pic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61F552-C788-5E20-0A04-5B94D2DC4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764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F0D9-6AC1-7686-4EF0-AEAA710D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E58B5A4-A4EF-4B3B-48AE-9E2B5F2D7A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74132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B8640D61-1DBF-5EDC-F02B-33D3CDDE6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3B27221-78B6-35AA-760F-516CFAD09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E7890C4-1984-3C72-CFF0-D6ABFAACD064}"/>
              </a:ext>
            </a:extLst>
          </p:cNvPr>
          <p:cNvSpPr txBox="1">
            <a:spLocks/>
          </p:cNvSpPr>
          <p:nvPr/>
        </p:nvSpPr>
        <p:spPr>
          <a:xfrm>
            <a:off x="2233483" y="39891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lang="fr-FR" dirty="0">
                <a:solidFill>
                  <a:srgbClr val="757575"/>
                </a:solidFill>
              </a:rPr>
              <a:t>Lecture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dirty="0">
                <a:solidFill>
                  <a:srgbClr val="757575"/>
                </a:solidFill>
              </a:rPr>
              <a:t>de la lettre   a 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E7C7674-8277-ED86-DB1A-EB743B0A50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FA7456D-5328-16C5-3584-F67C70DF59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39750" cy="539750"/>
          </a:xfrm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0CAE448-DCDF-9970-3A1C-5D2E2E8D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55135" y="3449432"/>
            <a:ext cx="539750" cy="539750"/>
          </a:xfrm>
          <a:prstGeom prst="rect">
            <a:avLst/>
          </a:prstGeom>
          <a:noFill/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AD08B1E4-3D3B-7CA1-9846-4FF4F4FEE946}"/>
              </a:ext>
            </a:extLst>
          </p:cNvPr>
          <p:cNvSpPr txBox="1">
            <a:spLocks/>
          </p:cNvSpPr>
          <p:nvPr/>
        </p:nvSpPr>
        <p:spPr>
          <a:xfrm>
            <a:off x="2218827" y="251340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Dialogue reprenant l’acte de parole de la semaine : « Comment ça va ? ».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9C1F94A-1886-DF43-9583-E6AB89AF5AD3}"/>
              </a:ext>
            </a:extLst>
          </p:cNvPr>
          <p:cNvSpPr txBox="1"/>
          <p:nvPr/>
        </p:nvSpPr>
        <p:spPr>
          <a:xfrm>
            <a:off x="2201410" y="2139874"/>
            <a:ext cx="1107996" cy="338554"/>
          </a:xfrm>
          <a:prstGeom prst="rect">
            <a:avLst/>
          </a:prstGeom>
          <a:solidFill>
            <a:srgbClr val="C7C7C7"/>
          </a:solidFill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1. Dialogue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CEE8442-A678-BF4C-D11D-F4688694689F}"/>
              </a:ext>
            </a:extLst>
          </p:cNvPr>
          <p:cNvSpPr txBox="1"/>
          <p:nvPr/>
        </p:nvSpPr>
        <p:spPr>
          <a:xfrm>
            <a:off x="2233483" y="5159313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Ecriture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AB051FF-6900-758D-6483-BD99AF1B55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94330" y="5463341"/>
            <a:ext cx="4960805" cy="756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Ecriture de la lettre a en majuscule.</a:t>
            </a:r>
            <a:endParaRPr lang="fr-MA" dirty="0">
              <a:solidFill>
                <a:srgbClr val="474F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71" y="756000"/>
            <a:ext cx="6840000" cy="612000"/>
          </a:xfrm>
          <a:solidFill>
            <a:srgbClr val="E5E5E5"/>
          </a:solidFill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la lettre a majuscule avec Nada.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F2659266-404A-2CBA-62C0-C98ECCCEF7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A9E1664C-05FD-8CD6-8ED8-D17A6D8DB42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2347F79-73F9-49F9-DD5B-28BA64173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A0EF5F-0EF3-242D-1E3D-37B88F353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BB837-C47E-A0AB-885C-D615FE397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00F8C2-7B88-45E4-8A59-FF5FDCCB1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Lecture de vidéo.</a:t>
            </a:r>
          </a:p>
        </p:txBody>
      </p:sp>
      <p:pic>
        <p:nvPicPr>
          <p:cNvPr id="13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2A5D8AB-3BB7-0E2B-1D22-E20541704A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D606D89-A0C5-5B7C-3094-3A0FD8BBE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10" name="Mdia1N1 (3)">
            <a:hlinkClick r:id="" action="ppaction://media"/>
            <a:extLst>
              <a:ext uri="{FF2B5EF4-FFF2-40B4-BE49-F238E27FC236}">
                <a16:creationId xmlns:a16="http://schemas.microsoft.com/office/drawing/2014/main" id="{27250779-6D74-A479-8B31-4C43EE387A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526" y="1953928"/>
            <a:ext cx="7392948" cy="415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2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05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247C3-17E5-D9A2-934F-BBC6216E6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E09B17E5-EB2E-B258-8FBA-6101E10FD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on va tracer la forme en l’air avec le doigt.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82553F3-EBD8-E25F-488F-856E69A5EA4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D86F551-A505-C0B8-C5EB-F18E7CD70F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A481FE3E-B38B-B88B-E7FB-7CB5E63FD2C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BAC6265-5F69-2E84-115A-A9050E5A65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F35CA4A4-DD15-9192-0B76-4BA9C8D28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1566" y="2371117"/>
            <a:ext cx="3034026" cy="3210107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BB6F74FE-8978-147E-F7FA-A721B6521005}"/>
              </a:ext>
            </a:extLst>
          </p:cNvPr>
          <p:cNvGrpSpPr/>
          <p:nvPr/>
        </p:nvGrpSpPr>
        <p:grpSpPr>
          <a:xfrm>
            <a:off x="834459" y="2068383"/>
            <a:ext cx="3512841" cy="3512841"/>
            <a:chOff x="645273" y="1646093"/>
            <a:chExt cx="3512841" cy="3512841"/>
          </a:xfrm>
        </p:grpSpPr>
        <p:pic>
          <p:nvPicPr>
            <p:cNvPr id="7" name="Espace réservé pour une image  21" descr="Une image contenant dessin humoristique, dessin, art, illustration&#10;&#10;Le contenu généré par l’IA peut être incorrect.">
              <a:extLst>
                <a:ext uri="{FF2B5EF4-FFF2-40B4-BE49-F238E27FC236}">
                  <a16:creationId xmlns:a16="http://schemas.microsoft.com/office/drawing/2014/main" id="{CF51557C-D3A6-1C99-DEF2-CB8F4942D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" b="27"/>
            <a:stretch/>
          </p:blipFill>
          <p:spPr>
            <a:xfrm>
              <a:off x="645273" y="1646093"/>
              <a:ext cx="3512841" cy="3512841"/>
            </a:xfrm>
            <a:prstGeom prst="round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FC59D4-44FF-4650-7A5A-CD32ED603113}"/>
                </a:ext>
              </a:extLst>
            </p:cNvPr>
            <p:cNvSpPr/>
            <p:nvPr/>
          </p:nvSpPr>
          <p:spPr>
            <a:xfrm rot="18849187">
              <a:off x="2865816" y="2275609"/>
              <a:ext cx="972258" cy="282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EA2E416-88F5-3F5F-C728-329427875F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A82071B-1491-0D99-2AFB-ED2D61888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FBE33B2-BB80-1ABE-8752-192297315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13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Écrivez la lettre A en majuscule.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F23F1259-3189-9763-566A-E89E4B39B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815" y="1528856"/>
            <a:ext cx="4080309" cy="489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13.</a:t>
            </a:r>
          </a:p>
        </p:txBody>
      </p:sp>
      <p:pic>
        <p:nvPicPr>
          <p:cNvPr id="14" name="Espace réservé pour une image  12" descr="Une image contenant texte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EA18D5A5-BEAA-5AC3-3B9C-B9F3AB9ECB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811" r="-97811"/>
          <a:stretch>
            <a:fillRect/>
          </a:stretch>
        </p:blipFill>
        <p:spPr>
          <a:xfrm>
            <a:off x="792000" y="2160000"/>
            <a:ext cx="7560000" cy="3960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8C927B2-B0A2-3979-3EEF-098652B22D7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354E42F-FA80-920B-A6F2-ABD995F58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7DEA565-5874-AD28-AEE5-02A7517C6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06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id="{0E93B0D7-2AE3-8044-B1F2-B19E8E489515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a majuscule comme dans l’exemple. Je vais circuler entre les rangs pour vous aider. </a:t>
            </a:r>
          </a:p>
        </p:txBody>
      </p:sp>
      <p:pic>
        <p:nvPicPr>
          <p:cNvPr id="14" name="Espace réservé pour une image  12" descr="Une image contenant texte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02F315E2-6DB6-1C7A-AAE2-A00D38C9CE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811" r="-97811"/>
          <a:stretch>
            <a:fillRect/>
          </a:stretch>
        </p:blipFill>
        <p:spPr>
          <a:xfrm>
            <a:off x="-1056050" y="2142000"/>
            <a:ext cx="7560000" cy="396000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BD78FBE-2B7F-01AA-2CF1-7B8C1055E49C}"/>
              </a:ext>
            </a:extLst>
          </p:cNvPr>
          <p:cNvSpPr/>
          <p:nvPr/>
        </p:nvSpPr>
        <p:spPr>
          <a:xfrm>
            <a:off x="1381225" y="5168995"/>
            <a:ext cx="2685449" cy="34213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21D4600-3EE6-7D6D-DD00-1A428F41AD9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CD17292-7E41-36BA-4D3C-988585B53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DF5BBF-A938-3C09-A722-83C8E8B52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7B111F3A-ED10-08C0-E60C-8A2B583456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90" y="2142000"/>
            <a:ext cx="3034318" cy="303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demain.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6018E43-9D56-6CC4-30E6-90F5CEBED03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B73EC78-B519-BF5C-47DF-AEB57FA95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3AA66D-F73E-7D80-BA7E-2EBDE7C7B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5DAD96FC-7E31-E37D-4F86-24C76425C1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3F555D72-082C-E84C-9006-B6A19D5E93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 b="1386"/>
          <a:stretch>
            <a:fillRect/>
          </a:stretch>
        </p:blipFill>
        <p:spPr>
          <a:xfrm>
            <a:off x="2459433" y="2156059"/>
            <a:ext cx="2112567" cy="370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pic>
        <p:nvPicPr>
          <p:cNvPr id="20" name="Image 19" descr="Une image contenant texte&#10;&#10;Le contenu généré par l’IA peut être incorrect.">
            <a:extLst>
              <a:ext uri="{FF2B5EF4-FFF2-40B4-BE49-F238E27FC236}">
                <a16:creationId xmlns:a16="http://schemas.microsoft.com/office/drawing/2014/main" id="{A6E9F65F-0A36-5F64-9AF2-17E18F19E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43" y="2658958"/>
            <a:ext cx="3643249" cy="2808000"/>
          </a:xfrm>
          <a:prstGeom prst="rect">
            <a:avLst/>
          </a:prstGeom>
        </p:spPr>
      </p:pic>
      <p:pic>
        <p:nvPicPr>
          <p:cNvPr id="22" name="Image 21" descr="Une image contenant texte, Visage humain, personn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BD567D-8B83-0EB1-44E3-C97890CD0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76" y="2658958"/>
            <a:ext cx="3643249" cy="2808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598ECB6-57C5-2215-EA14-3E430C30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50" y="1874459"/>
            <a:ext cx="3828620" cy="1359526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28649" y="5292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44649" y="5040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15350" y="2349752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Oral – Dialogue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Lecture - Lettre a - A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Écriture - Lettre a - A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44649" y="391660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a - A</a:t>
            </a:r>
          </a:p>
          <a:p>
            <a:r>
              <a:rPr lang="fr-FR" dirty="0"/>
              <a:t>Écriture  - Lettre a - A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Dialogue</a:t>
            </a:r>
          </a:p>
          <a:p>
            <a:r>
              <a:rPr lang="fr-FR" dirty="0"/>
              <a:t>Lecture - Lettre a - A</a:t>
            </a:r>
          </a:p>
          <a:p>
            <a:r>
              <a:rPr lang="fr-FR" dirty="0"/>
              <a:t>Écriture - Lettre a - A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Révision</a:t>
            </a:r>
          </a:p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Présentation du vocabulaire </a:t>
              </a:r>
            </a:p>
            <a:p>
              <a:r>
                <a:rPr lang="fr-FR" dirty="0"/>
                <a:t>Exploitation du vocabulaire</a:t>
              </a:r>
            </a:p>
            <a:p>
              <a:r>
                <a:rPr lang="fr-FR" dirty="0"/>
                <a:t>Travail sur livret</a:t>
              </a:r>
            </a:p>
          </p:txBody>
        </p:sp>
      </p:grp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5011677" y="1874459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D56B172-1195-985E-86B9-D95FAEBDB8BE}"/>
              </a:ext>
            </a:extLst>
          </p:cNvPr>
          <p:cNvSpPr txBox="1">
            <a:spLocks/>
          </p:cNvSpPr>
          <p:nvPr/>
        </p:nvSpPr>
        <p:spPr>
          <a:xfrm>
            <a:off x="864000" y="550800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Lecture  -Lettre a</a:t>
            </a:r>
          </a:p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Écriture  - Lettre a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8165F27-405E-E043-4852-B4ABA6F9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0233BE5-2E29-E8D8-2823-DACD29ADFF9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4807B3-E3B0-88EE-3B7B-386C452DA05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3FD4C0-5E8C-8E00-E6E6-226A76969C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B355C3AD-229E-428F-1D42-5BCE46FBF9D5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3E9457-2C29-24AE-0790-E9D74554B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4FDE320-2A61-06EB-7EC9-164260C0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Discrimination auditive du son « a ». 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Ecriture de la lettre a en majuscule.</a:t>
            </a:r>
            <a:endParaRPr lang="fr-MA" dirty="0"/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419664" y="2137841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Dialogue </a:t>
            </a: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9715" y="1955416"/>
            <a:ext cx="540000" cy="540000"/>
          </a:xfrm>
          <a:prstGeom prst="rect">
            <a:avLst/>
          </a:prstGeom>
          <a:noFill/>
        </p:spPr>
      </p:pic>
      <p:pic>
        <p:nvPicPr>
          <p:cNvPr id="4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E5B4768-D708-814A-00F2-5E42E1D04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78382"/>
            <a:ext cx="540000" cy="540000"/>
          </a:xfrm>
          <a:prstGeom prst="rect">
            <a:avLst/>
          </a:prstGeom>
          <a:noFill/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0E8B17B2-7B49-28A9-641E-0584637A41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" b="6542"/>
          <a:stretch>
            <a:fillRect/>
          </a:stretch>
        </p:blipFill>
        <p:spPr>
          <a:xfrm>
            <a:off x="7376329" y="1981543"/>
            <a:ext cx="471176" cy="471176"/>
          </a:xfr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17177" y="250169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Dialogue reprenant l’acte de parole de la semaine : « Comment ça va ? ». 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0345BAC-E91C-9D0B-EF8D-038327C35C1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6FD5F5-6EB4-9A6C-B3FA-0FD69990B48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BF6AE9-A7FB-C096-72A8-14DE3DBC776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D219281-A80C-97AB-8FDC-C6E89045F4A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DAAC3880-ACFD-1EAF-0E3F-7FD9BAFCEA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CE04B758-F037-3B1D-FC03-4C6C58D8444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59433" y="2156059"/>
            <a:ext cx="2112567" cy="3703624"/>
          </a:xfr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4BD154D0-F20A-AA4B-D921-885BB2E29FD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3D3BEBF-1EEE-8D6F-B2DF-DD113FCE3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0572FB3-3F4F-6A79-98CB-B3104CE80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en français. Majd et Nada vont nous aider. Soyez attentifs !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DBAF8FA-AA36-3FA4-436F-81C5962FB86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43A8CA6-BFCC-26B3-84B1-EF96FF3E8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1850772-3CC3-F34E-0BEC-3F5974111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FD30CF4-E750-B782-63FD-4635F051C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956" y="2165682"/>
            <a:ext cx="4893931" cy="38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4" name="Mdia1N1 (2)">
            <a:hlinkClick r:id="" action="ppaction://media"/>
            <a:extLst>
              <a:ext uri="{FF2B5EF4-FFF2-40B4-BE49-F238E27FC236}">
                <a16:creationId xmlns:a16="http://schemas.microsoft.com/office/drawing/2014/main" id="{2077976F-0C5B-F837-9658-8FFD0628F4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340" y="2038430"/>
            <a:ext cx="7160124" cy="4027570"/>
          </a:xfrm>
          <a:prstGeom prst="rect">
            <a:avLst/>
          </a:prstGeo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91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8940</TotalTime>
  <Words>647</Words>
  <PresentationFormat>Affichage à l'écran (4:3)</PresentationFormat>
  <Paragraphs>84</Paragraphs>
  <Slides>35</Slides>
  <Notes>2</Notes>
  <HiddenSlides>0</HiddenSlides>
  <MMClips>7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35</vt:i4>
      </vt:variant>
    </vt:vector>
  </HeadingPairs>
  <TitlesOfParts>
    <vt:vector size="49" baseType="lpstr">
      <vt:lpstr>Dosis Medium</vt:lpstr>
      <vt:lpstr>Dosis SemiBold</vt:lpstr>
      <vt:lpstr>Wingdings</vt:lpstr>
      <vt:lpstr>Dosis ExtraBold</vt:lpstr>
      <vt:lpstr>Arial</vt:lpstr>
      <vt:lpstr>Dosis</vt:lpstr>
      <vt:lpstr>Calibri</vt:lpstr>
      <vt:lpstr>2_Conception personnalisée</vt:lpstr>
      <vt:lpstr>00_Env-Enseignant</vt:lpstr>
      <vt:lpstr>acte de parole</vt:lpstr>
      <vt:lpstr>lecture</vt:lpstr>
      <vt:lpstr>ecriture</vt:lpstr>
      <vt:lpstr>1_Vocab_02- Mémorisation</vt:lpstr>
      <vt:lpstr>1_Oral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 La leçon de français commence maintenant.</vt:lpstr>
      <vt:lpstr>Aujourd’hui, nous allons apprendre un dialogue en français. Majd et Nada vont nous aider. Soyez attentifs ! </vt:lpstr>
      <vt:lpstr>Lecture de la vidéo.</vt:lpstr>
      <vt:lpstr>On va écouter le dialogue une deuxième fois.  Ecoutez bien. </vt:lpstr>
      <vt:lpstr>Lecture de la vidéo.</vt:lpstr>
      <vt:lpstr>Maintenant, on va répéter le dialogue ensemble. Je vais lire chaque réplique et vous allez répéter après moi. </vt:lpstr>
      <vt:lpstr>Maintenant, on va comprendre le sens du dialogue. Qui veut expliquer, dans sa langue, de quoi ont parlé Majd et Nada ? </vt:lpstr>
      <vt:lpstr>Je vais vous expliquer cette situation. Ensuite, vous allez passer au tableau pour jouer le dialogue en français. </vt:lpstr>
      <vt:lpstr>Maintenant, tout le monde participe. Jouez le dialogue avec votre voisin.</vt:lpstr>
      <vt:lpstr>Plan de la séance 4</vt:lpstr>
      <vt:lpstr>Maintenant, on va faire de la lecture. </vt:lpstr>
      <vt:lpstr>C’est quelle lettre ? </vt:lpstr>
      <vt:lpstr>C’est quelle lettre ? </vt:lpstr>
      <vt:lpstr>C’est quelle lettre ? </vt:lpstr>
      <vt:lpstr>« Avion ». Dans le mot « avion », j’entends le son « a ».  « Avion ». </vt:lpstr>
      <vt:lpstr>Présentation PowerPoint</vt:lpstr>
      <vt:lpstr>Maintenant, vous allez écouter des mots. Je vais vous demander si vous entendez le son « a ». </vt:lpstr>
      <vt:lpstr>« École ». Est-ce que vous entendez le son « a » dans « école » ? </vt:lpstr>
      <vt:lpstr>« Ananas ». Est-ce que vous entendez le son « a » dans « ananas » ? </vt:lpstr>
      <vt:lpstr>« Abricot ». Est-ce que vous entendez le son « a » dans « abricot » ? </vt:lpstr>
      <vt:lpstr>Plan de la séance 4</vt:lpstr>
      <vt:lpstr>Maintenant, nous allons apprendre à écrire la lettre a majuscule avec Nada. Soyez attentifs. </vt:lpstr>
      <vt:lpstr>Lecture de vidéo.</vt:lpstr>
      <vt:lpstr>Maintenant on va tracer la forme en l’air avec le doigt.</vt:lpstr>
      <vt:lpstr>Prenez vos ardoises. Écrivez la lettre A en majuscule.  </vt:lpstr>
      <vt:lpstr>Levez les ardoises. Je vais vérifier votre écriture. </vt:lpstr>
      <vt:lpstr>Présentation PowerPoint</vt:lpstr>
      <vt:lpstr>Présentation PowerPoint</vt:lpstr>
      <vt:lpstr>La séance d’aujourd’hui est terminée. À demain.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2025-10-29T16:29:32Z</dcterms:modified>
</cp:coreProperties>
</file>