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5" r:id="rId6"/>
    <p:sldMasterId id="2147483767" r:id="rId7"/>
    <p:sldMasterId id="2147483775" r:id="rId8"/>
    <p:sldMasterId id="2147483789" r:id="rId9"/>
  </p:sldMasterIdLst>
  <p:notesMasterIdLst>
    <p:notesMasterId r:id="rId40"/>
  </p:notesMasterIdLst>
  <p:handoutMasterIdLst>
    <p:handoutMasterId r:id="rId41"/>
  </p:handoutMasterIdLst>
  <p:sldIdLst>
    <p:sldId id="813" r:id="rId10"/>
    <p:sldId id="1029" r:id="rId11"/>
    <p:sldId id="705" r:id="rId12"/>
    <p:sldId id="1031" r:id="rId13"/>
    <p:sldId id="798" r:id="rId14"/>
    <p:sldId id="1030" r:id="rId15"/>
    <p:sldId id="779" r:id="rId16"/>
    <p:sldId id="1032" r:id="rId17"/>
    <p:sldId id="955" r:id="rId18"/>
    <p:sldId id="814" r:id="rId19"/>
    <p:sldId id="636" r:id="rId20"/>
    <p:sldId id="1040" r:id="rId21"/>
    <p:sldId id="806" r:id="rId22"/>
    <p:sldId id="859" r:id="rId23"/>
    <p:sldId id="816" r:id="rId24"/>
    <p:sldId id="851" r:id="rId25"/>
    <p:sldId id="817" r:id="rId26"/>
    <p:sldId id="860" r:id="rId27"/>
    <p:sldId id="1041" r:id="rId28"/>
    <p:sldId id="645" r:id="rId29"/>
    <p:sldId id="862" r:id="rId30"/>
    <p:sldId id="825" r:id="rId31"/>
    <p:sldId id="653" r:id="rId32"/>
    <p:sldId id="790" r:id="rId33"/>
    <p:sldId id="836" r:id="rId34"/>
    <p:sldId id="717" r:id="rId35"/>
    <p:sldId id="858" r:id="rId36"/>
    <p:sldId id="837" r:id="rId37"/>
    <p:sldId id="838" r:id="rId38"/>
    <p:sldId id="840" r:id="rId39"/>
  </p:sldIdLst>
  <p:sldSz cx="9144000" cy="6858000" type="screen4x3"/>
  <p:notesSz cx="6735763" cy="9866313"/>
  <p:embeddedFontLst>
    <p:embeddedFont>
      <p:font typeface="Consolas" panose="020B0609020204030204" pitchFamily="49" charset="0"/>
      <p:regular r:id="rId42"/>
      <p:bold r:id="rId43"/>
      <p:italic r:id="rId44"/>
      <p:boldItalic r:id="rId45"/>
    </p:embeddedFont>
    <p:embeddedFont>
      <p:font typeface="Dosis" pitchFamily="2" charset="0"/>
      <p:regular r:id="rId46"/>
      <p:bold r:id="rId47"/>
    </p:embeddedFont>
    <p:embeddedFont>
      <p:font typeface="Dosis ExtraBold" pitchFamily="2" charset="0"/>
      <p:bold r:id="rId48"/>
    </p:embeddedFont>
    <p:embeddedFont>
      <p:font typeface="Dosis Medium" pitchFamily="2" charset="0"/>
      <p:regular r:id="rId49"/>
    </p:embeddedFont>
    <p:embeddedFont>
      <p:font typeface="Dosis SemiBold" pitchFamily="2" charset="0"/>
      <p:bold r:id="rId50"/>
    </p:embeddedFont>
    <p:embeddedFont>
      <p:font typeface="KG Primary Penmanship" panose="02000506000000020003" pitchFamily="2" charset="0"/>
      <p:regular r:id="rId5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15B7C"/>
    <a:srgbClr val="474F71"/>
    <a:srgbClr val="7A7A7A"/>
    <a:srgbClr val="C7C7C7"/>
    <a:srgbClr val="757575"/>
    <a:srgbClr val="2DC7D3"/>
    <a:srgbClr val="8083AD"/>
    <a:srgbClr val="9296B3"/>
    <a:srgbClr val="A1A6BC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14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5.fntdata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8.fntdata"/><Relationship Id="rId57" Type="http://schemas.microsoft.com/office/2018/10/relationships/authors" Target="author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3.fntdata"/><Relationship Id="rId5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07/11/2025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0.png"/><Relationship Id="rId7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2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40.png"/><Relationship Id="rId7" Type="http://schemas.openxmlformats.org/officeDocument/2006/relationships/image" Target="../media/image46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customXml" Target="../ink/ink10.xml"/><Relationship Id="rId5" Type="http://schemas.openxmlformats.org/officeDocument/2006/relationships/image" Target="../media/image440.png"/><Relationship Id="rId10" Type="http://schemas.openxmlformats.org/officeDocument/2006/relationships/image" Target="../media/image48.png"/><Relationship Id="rId4" Type="http://schemas.openxmlformats.org/officeDocument/2006/relationships/customXml" Target="../ink/ink9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23600-3479-787F-CC55-CA29ED94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26" y="6058070"/>
            <a:ext cx="1236081" cy="367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72620-BCE4-6410-0A00-7400DF05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63" y="6082880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809ED-6FF4-F737-98AE-391508494962}"/>
              </a:ext>
            </a:extLst>
          </p:cNvPr>
          <p:cNvSpPr txBox="1"/>
          <p:nvPr/>
        </p:nvSpPr>
        <p:spPr>
          <a:xfrm>
            <a:off x="2792628" y="6094015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C796AA-B2CB-1A58-725E-81F3A362A950}"/>
              </a:ext>
            </a:extLst>
          </p:cNvPr>
          <p:cNvSpPr txBox="1"/>
          <p:nvPr/>
        </p:nvSpPr>
        <p:spPr>
          <a:xfrm>
            <a:off x="6558327" y="6121912"/>
            <a:ext cx="151661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797F3E-818C-986B-261A-D408D448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70" y="6090599"/>
            <a:ext cx="1185213" cy="2932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8D853F-F9FD-362E-DB9A-CA707B0CC5AE}"/>
              </a:ext>
            </a:extLst>
          </p:cNvPr>
          <p:cNvSpPr txBox="1"/>
          <p:nvPr/>
        </p:nvSpPr>
        <p:spPr>
          <a:xfrm>
            <a:off x="4054190" y="6101734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8E010A-B88B-7359-D08A-BE22A5B8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41" y="6101734"/>
            <a:ext cx="1185213" cy="2932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C5150E-92B0-A5CC-76C4-2EC21698C693}"/>
              </a:ext>
            </a:extLst>
          </p:cNvPr>
          <p:cNvSpPr txBox="1"/>
          <p:nvPr/>
        </p:nvSpPr>
        <p:spPr>
          <a:xfrm>
            <a:off x="5319761" y="6112869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4</a:t>
            </a:r>
          </a:p>
        </p:txBody>
      </p:sp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F0487C9-EBAE-69EE-A2D6-A0EE698E2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i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la lettre   i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700E-30F1-129F-6661-B4C3191B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BD08EF-95C2-9CAD-270D-71471C13A440}"/>
              </a:ext>
            </a:extLst>
          </p:cNvPr>
          <p:cNvSpPr txBox="1">
            <a:spLocks/>
          </p:cNvSpPr>
          <p:nvPr/>
        </p:nvSpPr>
        <p:spPr>
          <a:xfrm>
            <a:off x="1692000" y="875192"/>
            <a:ext cx="6840000" cy="61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i. Elle fait le son « i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B0C16-AB12-2F2F-31CF-4AC03631DEBC}"/>
              </a:ext>
            </a:extLst>
          </p:cNvPr>
          <p:cNvSpPr txBox="1"/>
          <p:nvPr/>
        </p:nvSpPr>
        <p:spPr>
          <a:xfrm>
            <a:off x="4325760" y="2003273"/>
            <a:ext cx="5870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00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A2A9E-E7F4-A905-075C-104FAA94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1E036-48FB-2148-964A-045FB04F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04A1-678D-EAAF-A5D2-D504A944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i en majuscule. Elle fait le son « i  ».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C81D71-E6C7-7605-9DD4-E2BF2A48E8C6}"/>
              </a:ext>
            </a:extLst>
          </p:cNvPr>
          <p:cNvSpPr txBox="1"/>
          <p:nvPr/>
        </p:nvSpPr>
        <p:spPr>
          <a:xfrm>
            <a:off x="3960000" y="1835495"/>
            <a:ext cx="233492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Consolas" panose="020B0609020204030204" pitchFamily="49" charset="0"/>
              </a:rPr>
              <a:t>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972F4-5196-831E-E671-59DCC585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Dosis" pitchFamily="2" charset="0"/>
              </a:rPr>
              <a:t>i</a:t>
            </a:r>
            <a:r>
              <a:rPr lang="fr-FR" sz="16600" dirty="0">
                <a:ln w="0"/>
                <a:solidFill>
                  <a:srgbClr val="474F71"/>
                </a:solidFill>
                <a:latin typeface="Dosis ExtraBold" pitchFamily="2" charset="0"/>
              </a:rPr>
              <a:t>    </a:t>
            </a:r>
            <a:r>
              <a:rPr lang="fr-FR" sz="16600" dirty="0" err="1">
                <a:ln w="0"/>
                <a:solidFill>
                  <a:srgbClr val="474F71"/>
                </a:solidFill>
                <a:latin typeface="Consolas" panose="020B0609020204030204" pitchFamily="49" charset="0"/>
                <a:cs typeface="Aharoni" panose="02010803020104030203" pitchFamily="2" charset="-79"/>
              </a:rPr>
              <a:t>I</a:t>
            </a:r>
            <a:endParaRPr lang="fr-FR" sz="16600" dirty="0">
              <a:ln w="0"/>
              <a:solidFill>
                <a:srgbClr val="474F71"/>
              </a:solidFill>
              <a:latin typeface="Consolas" panose="020B0609020204030204" pitchFamily="49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Ami. Dans le mot « ami », je vois la lettre i et  j’entends le son « i ».</a:t>
            </a:r>
            <a:endParaRPr lang="fr-M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9DEAC-3EBE-3E8B-FB22-BAF2DEF0A4C7}"/>
              </a:ext>
            </a:extLst>
          </p:cNvPr>
          <p:cNvSpPr txBox="1"/>
          <p:nvPr/>
        </p:nvSpPr>
        <p:spPr>
          <a:xfrm>
            <a:off x="2154500" y="2644170"/>
            <a:ext cx="483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chemeClr val="tx2"/>
                </a:solidFill>
                <a:latin typeface="Dosis" pitchFamily="2" charset="0"/>
                <a:cs typeface="Aharoni" panose="02010803020104030203" pitchFamily="2" charset="-79"/>
              </a:rPr>
              <a:t>a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m</a:t>
            </a:r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i</a:t>
            </a:r>
            <a:endParaRPr lang="pt-BR" sz="96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66A2-86EF-2137-9FC7-090BA2CD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Abricot. Dans le mot « abricot », je vois la lettre i  et  j’entends le son « i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97139-7D95-D68F-FECA-BAE760449A45}"/>
              </a:ext>
            </a:extLst>
          </p:cNvPr>
          <p:cNvSpPr txBox="1"/>
          <p:nvPr/>
        </p:nvSpPr>
        <p:spPr>
          <a:xfrm>
            <a:off x="1928040" y="2497976"/>
            <a:ext cx="5287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abr</a:t>
            </a:r>
            <a:r>
              <a:rPr lang="pt-BR" sz="11500" dirty="0">
                <a:ln w="0"/>
                <a:solidFill>
                  <a:srgbClr val="00ACA4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i</a:t>
            </a:r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cot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9BC60-4858-F710-4322-7A2D6260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Image. Dans le mot « image », je vois la lettre i et j’entends le son  « i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744516"/>
            <a:ext cx="7583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i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mage</a:t>
            </a:r>
            <a:endParaRPr lang="pt-BR" sz="88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 ?  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4F35C88-1F8E-53FC-73DA-06EA09B6FDA4}"/>
              </a:ext>
            </a:extLst>
          </p:cNvPr>
          <p:cNvGrpSpPr/>
          <p:nvPr/>
        </p:nvGrpSpPr>
        <p:grpSpPr>
          <a:xfrm>
            <a:off x="643092" y="3805782"/>
            <a:ext cx="7950224" cy="1187520"/>
            <a:chOff x="643092" y="3805782"/>
            <a:chExt cx="7950224" cy="118752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2213C55-DA76-8E5A-F879-6A21576010C2}"/>
                </a:ext>
              </a:extLst>
            </p:cNvPr>
            <p:cNvGrpSpPr/>
            <p:nvPr/>
          </p:nvGrpSpPr>
          <p:grpSpPr>
            <a:xfrm>
              <a:off x="643092" y="3894966"/>
              <a:ext cx="7950224" cy="1098336"/>
              <a:chOff x="643092" y="3894966"/>
              <a:chExt cx="7950224" cy="1098336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C737DBDF-7C5D-0876-DAA3-2F237C2BA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092" y="3914216"/>
                <a:ext cx="7888908" cy="1079086"/>
              </a:xfrm>
              <a:prstGeom prst="rect">
                <a:avLst/>
              </a:prstGeom>
            </p:spPr>
          </p:pic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7C0FD888-18C6-3AAA-2DFE-81E741583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1364" r="75189" b="14123"/>
              <a:stretch>
                <a:fillRect/>
              </a:stretch>
            </p:blipFill>
            <p:spPr>
              <a:xfrm>
                <a:off x="4521826" y="3894966"/>
                <a:ext cx="1060825" cy="926686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59ACFD92-8C66-6AA0-760A-E8C7796C3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0067" r="88439"/>
              <a:stretch>
                <a:fillRect/>
              </a:stretch>
            </p:blipFill>
            <p:spPr>
              <a:xfrm>
                <a:off x="7681262" y="4022847"/>
                <a:ext cx="912054" cy="970455"/>
              </a:xfrm>
              <a:prstGeom prst="rect">
                <a:avLst/>
              </a:prstGeom>
            </p:spPr>
          </p:pic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BE829F8-8068-7261-2739-E94455DA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9352" y="3805782"/>
              <a:ext cx="943107" cy="110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18C8B79-54A3-A085-39A3-E4008760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 ?  </a:t>
            </a:r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073D824-35C7-19ED-9AFF-0631A9983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18" y="3124772"/>
            <a:ext cx="796816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le livret, page 16.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322166-3C14-EF77-906F-BA012991F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60" y="1617744"/>
            <a:ext cx="3157279" cy="490419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24892" y="5625885"/>
            <a:ext cx="3157279" cy="6509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10519" y="724261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les lettres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FE3F29-6616-2A13-3476-D4DBB9031F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85" t="80705" b="3182"/>
          <a:stretch>
            <a:fillRect/>
          </a:stretch>
        </p:blipFill>
        <p:spPr>
          <a:xfrm>
            <a:off x="511348" y="2959387"/>
            <a:ext cx="5321894" cy="14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de la lettre i en minuscule.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Ecriture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 i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i minuscule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B2EC-E62D-F27A-1D4F-CBE64164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CB1AE2F-A4E3-3195-5E84-FACA4E40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85D363-5ABD-A6A4-4245-0DC8F3FDF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B9452D10">
            <a:hlinkClick r:id="" action="ppaction://media"/>
            <a:extLst>
              <a:ext uri="{FF2B5EF4-FFF2-40B4-BE49-F238E27FC236}">
                <a16:creationId xmlns:a16="http://schemas.microsoft.com/office/drawing/2014/main" id="{40EA03D2-A98C-77E8-8A90-9169C6DC36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364" y="1898620"/>
            <a:ext cx="7235272" cy="40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9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6CFB-DFF9-E9AC-C1CE-A0C731CB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9C7B2C5-CB3C-A7AA-E923-3E1D7B30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 on va tracer la lettre i minuscule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8BC821-0DA4-A74F-2F6F-B9B699B0E34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AEFDBDC-BF7F-9A1F-B548-CD04E58AE7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D8486B3-CB9D-CF63-2DA5-2A748965B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14" y="2157679"/>
            <a:ext cx="3426249" cy="3426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93C4B-B008-516A-891C-A5A50162F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9D994F-85B5-BA08-C3CD-1E2806B9D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000" y="2817034"/>
            <a:ext cx="3024559" cy="210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24FC5C-DE03-ABFE-FEB4-37BF7865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4AAFCE-7A39-EAB3-028C-A81B99338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3">
            <a:extLst>
              <a:ext uri="{FF2B5EF4-FFF2-40B4-BE49-F238E27FC236}">
                <a16:creationId xmlns:a16="http://schemas.microsoft.com/office/drawing/2014/main" id="{6F9C9198-4482-FF65-4EF2-6B9468C1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AE7B43-6287-5F1B-6717-98BF99A4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F83173-8644-4BC6-8E88-95C853E4711F}"/>
              </a:ext>
            </a:extLst>
          </p:cNvPr>
          <p:cNvSpPr txBox="1"/>
          <p:nvPr/>
        </p:nvSpPr>
        <p:spPr>
          <a:xfrm>
            <a:off x="3258152" y="2425566"/>
            <a:ext cx="262769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300" b="1" dirty="0">
                <a:solidFill>
                  <a:schemeClr val="tx2"/>
                </a:solidFill>
              </a:rPr>
              <a:t>i</a:t>
            </a:r>
            <a:endParaRPr lang="fr-MA" sz="16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livrets à la page 17.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812122-5D6C-F330-7C16-9C99380A5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979" y="1617744"/>
            <a:ext cx="2990042" cy="47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i minuscule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4012" y="2545079"/>
            <a:ext cx="2446422" cy="24464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569D2D-D423-205E-F4C5-34B829412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352" y="1617744"/>
            <a:ext cx="2922629" cy="459816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1324352" y="5625885"/>
            <a:ext cx="2798197" cy="3899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recopiez la lettre 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AF0A80B-047F-324E-AA87-9044D679EE61}"/>
              </a:ext>
            </a:extLst>
          </p:cNvPr>
          <p:cNvGrpSpPr/>
          <p:nvPr/>
        </p:nvGrpSpPr>
        <p:grpSpPr>
          <a:xfrm>
            <a:off x="4555578" y="1857675"/>
            <a:ext cx="3059469" cy="4525521"/>
            <a:chOff x="4555578" y="1857675"/>
            <a:chExt cx="3059469" cy="45255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DFF8685-9ABC-E00B-4BE5-43DF0FA1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AE8E4"/>
                </a:clrFrom>
                <a:clrTo>
                  <a:srgbClr val="EAE8E4">
                    <a:alpha val="0"/>
                  </a:srgbClr>
                </a:clrTo>
              </a:clrChange>
            </a:blip>
            <a:srcRect l="4526" t="16702" r="49595" b="15435"/>
            <a:stretch>
              <a:fillRect/>
            </a:stretch>
          </p:blipFill>
          <p:spPr>
            <a:xfrm>
              <a:off x="4555578" y="1857675"/>
              <a:ext cx="3059469" cy="4525521"/>
            </a:xfrm>
            <a:prstGeom prst="roundRect">
              <a:avLst>
                <a:gd name="adj" fmla="val 6988"/>
              </a:avLst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192FA43-7435-6F8E-4CD4-B7CFF1FFCA40}"/>
                </a:ext>
              </a:extLst>
            </p:cNvPr>
            <p:cNvSpPr txBox="1"/>
            <p:nvPr/>
          </p:nvSpPr>
          <p:spPr>
            <a:xfrm>
              <a:off x="5451080" y="2470980"/>
              <a:ext cx="987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i   i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i</a:t>
              </a:r>
              <a:r>
                <a:rPr lang="fr-MA" sz="1500" b="1" dirty="0">
                  <a:solidFill>
                    <a:srgbClr val="474F71"/>
                  </a:solidFill>
                </a:rPr>
                <a:t>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i</a:t>
              </a:r>
              <a:endParaRPr lang="fr-MA" sz="1500" b="1" dirty="0">
                <a:solidFill>
                  <a:srgbClr val="474F71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0F8341B-2714-2037-C6D9-9AEEFCFD5947}"/>
                </a:ext>
              </a:extLst>
            </p:cNvPr>
            <p:cNvSpPr txBox="1"/>
            <p:nvPr/>
          </p:nvSpPr>
          <p:spPr>
            <a:xfrm>
              <a:off x="6262300" y="2470979"/>
              <a:ext cx="987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1500" b="1" dirty="0">
                  <a:solidFill>
                    <a:srgbClr val="474F71"/>
                  </a:solidFill>
                </a:rPr>
                <a:t>i   i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i</a:t>
              </a:r>
              <a:r>
                <a:rPr lang="fr-MA" sz="1500" b="1" dirty="0">
                  <a:solidFill>
                    <a:srgbClr val="474F71"/>
                  </a:solidFill>
                </a:rPr>
                <a:t>    </a:t>
              </a:r>
              <a:r>
                <a:rPr lang="fr-MA" sz="1500" b="1" dirty="0" err="1">
                  <a:solidFill>
                    <a:srgbClr val="474F71"/>
                  </a:solidFill>
                </a:rPr>
                <a:t>i</a:t>
              </a:r>
              <a:endParaRPr lang="fr-MA" sz="1500" b="1" dirty="0">
                <a:solidFill>
                  <a:srgbClr val="474F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D0A364A-F82B-71BA-2407-0CCC9CA52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10" y="2368766"/>
            <a:ext cx="2163228" cy="32779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9BFF09-DA93-0000-5BD5-6F6971893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97" y="2368766"/>
            <a:ext cx="2066887" cy="32779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340711-D205-E4FB-FE87-87B09B5D2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141" y="2368765"/>
            <a:ext cx="2110317" cy="327795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7B445F9-CC4C-E9FF-335A-078AE4F84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458" y="2368765"/>
            <a:ext cx="2083492" cy="32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2780FFA-D2C2-9F4F-56C4-5423D153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7249"/>
            <a:ext cx="3834716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047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Oral – Dialogue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Lecture - Lettre i - I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Ecriture - Lettre a - A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i - I</a:t>
            </a:r>
          </a:p>
          <a:p>
            <a:r>
              <a:rPr lang="fr-FR" dirty="0"/>
              <a:t>Ecriture - Lettre i - I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Dialogue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i - I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i - I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Révision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Travail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 - Lettre i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Ecriture - Lettre i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592A24-2A8D-6470-CB74-209026077D2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592CE0-4FD4-569C-7E82-43705E4ABAA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88E1E9-98D1-A658-2345-6C0EE3AFD65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10F38D56-5F29-07D3-0739-9F1E9928061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Lire  la lettre « i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i en minuscule.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B200332-C71C-9F89-AB7E-A2E07BA4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18" y="2705653"/>
            <a:ext cx="2133600" cy="32004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une activité orale. Qui veut se lever pour se présenter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4194833" y="3161691"/>
            <a:ext cx="4337167" cy="1331481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572000" y="3500600"/>
            <a:ext cx="5135744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m’appelle  _____________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18EED6-DBD2-E3FE-C40F-450A1BDC6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606" y="2142223"/>
            <a:ext cx="1219370" cy="1362265"/>
          </a:xfrm>
          <a:prstGeom prst="rect">
            <a:avLst/>
          </a:prstGeom>
        </p:spPr>
      </p:pic>
      <p:sp>
        <p:nvSpPr>
          <p:cNvPr id="11" name="AutoShape 2" descr="Image générée">
            <a:extLst>
              <a:ext uri="{FF2B5EF4-FFF2-40B4-BE49-F238E27FC236}">
                <a16:creationId xmlns:a16="http://schemas.microsoft.com/office/drawing/2014/main" id="{2FACD3C9-F041-E5CC-29AC-5D1823FA24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à son voisin..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8960</TotalTime>
  <Words>529</Words>
  <PresentationFormat>Affichage à l'écran (4:3)</PresentationFormat>
  <Paragraphs>85</Paragraphs>
  <Slides>30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30</vt:i4>
      </vt:variant>
    </vt:vector>
  </HeadingPairs>
  <TitlesOfParts>
    <vt:vector size="48" baseType="lpstr">
      <vt:lpstr>Dosis ExtraBold</vt:lpstr>
      <vt:lpstr>Dosis Medium</vt:lpstr>
      <vt:lpstr>KG Primary Penmanship</vt:lpstr>
      <vt:lpstr>Dosis</vt:lpstr>
      <vt:lpstr>Consolas</vt:lpstr>
      <vt:lpstr>Dosis SemiBold</vt:lpstr>
      <vt:lpstr>Calibri</vt:lpstr>
      <vt:lpstr>Wingdings</vt:lpstr>
      <vt:lpstr>Arial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On va faire une activité orale. Qui veut se lever pour se présenter ? </vt:lpstr>
      <vt:lpstr>Maintenant, tout le monde participe. Chacun se présente à son voisin..</vt:lpstr>
      <vt:lpstr>Plan de la séance 5</vt:lpstr>
      <vt:lpstr>Maintenant, on va faire de la lecture. </vt:lpstr>
      <vt:lpstr>Présentation PowerPoint</vt:lpstr>
      <vt:lpstr>C’est la lettre i en majuscule. Elle fait le son « i  ».</vt:lpstr>
      <vt:lpstr>Répétons ensemble.</vt:lpstr>
      <vt:lpstr>Ami. Dans le mot « ami », je vois la lettre i et  j’entends le son « i ».</vt:lpstr>
      <vt:lpstr>Abricot. Dans le mot « abricot », je vois la lettre i  et  j’entends le son « i ».</vt:lpstr>
      <vt:lpstr>Image. Dans le mot « image », je vois la lettre i et j’entends le son  « i ».</vt:lpstr>
      <vt:lpstr>Qui veut passer au tableau pour lire les lettres ?  </vt:lpstr>
      <vt:lpstr>Qui veut passer au tableau pour lire les lettres ?  </vt:lpstr>
      <vt:lpstr>Prenez le livret, page 16. </vt:lpstr>
      <vt:lpstr>Présentation PowerPoint</vt:lpstr>
      <vt:lpstr>Plan de la séance 5</vt:lpstr>
      <vt:lpstr>Maintenant, nous allons apprendre à écrire la lettre i minuscule avec Nada. Soyez attentifs. </vt:lpstr>
      <vt:lpstr>Présentation PowerPoint</vt:lpstr>
      <vt:lpstr>Maintenant on va tracer la lettre i minuscule en l’air avec le doigt.</vt:lpstr>
      <vt:lpstr>Prenez vos ardoises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la lettre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2025-11-07T12:32:17Z</dcterms:modified>
</cp:coreProperties>
</file>