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</p:sldMasterIdLst>
  <p:notesMasterIdLst>
    <p:notesMasterId r:id="rId64"/>
  </p:notesMasterIdLst>
  <p:sldIdLst>
    <p:sldId id="1060" r:id="rId11"/>
    <p:sldId id="1029" r:id="rId12"/>
    <p:sldId id="1030" r:id="rId13"/>
    <p:sldId id="1061" r:id="rId14"/>
    <p:sldId id="1031" r:id="rId15"/>
    <p:sldId id="1062" r:id="rId16"/>
    <p:sldId id="1041" r:id="rId17"/>
    <p:sldId id="1040" r:id="rId18"/>
    <p:sldId id="645" r:id="rId19"/>
    <p:sldId id="1058" r:id="rId20"/>
    <p:sldId id="656" r:id="rId21"/>
    <p:sldId id="658" r:id="rId22"/>
    <p:sldId id="1042" r:id="rId23"/>
    <p:sldId id="1053" r:id="rId24"/>
    <p:sldId id="1063" r:id="rId25"/>
    <p:sldId id="1064" r:id="rId26"/>
    <p:sldId id="1065" r:id="rId27"/>
    <p:sldId id="660" r:id="rId28"/>
    <p:sldId id="1043" r:id="rId29"/>
    <p:sldId id="1054" r:id="rId30"/>
    <p:sldId id="1066" r:id="rId31"/>
    <p:sldId id="1067" r:id="rId32"/>
    <p:sldId id="1068" r:id="rId33"/>
    <p:sldId id="779" r:id="rId34"/>
    <p:sldId id="1034" r:id="rId35"/>
    <p:sldId id="1035" r:id="rId36"/>
    <p:sldId id="1069" r:id="rId37"/>
    <p:sldId id="715" r:id="rId38"/>
    <p:sldId id="1044" r:id="rId39"/>
    <p:sldId id="1076" r:id="rId40"/>
    <p:sldId id="1045" r:id="rId41"/>
    <p:sldId id="1079" r:id="rId42"/>
    <p:sldId id="1077" r:id="rId43"/>
    <p:sldId id="1078" r:id="rId44"/>
    <p:sldId id="799" r:id="rId45"/>
    <p:sldId id="716" r:id="rId46"/>
    <p:sldId id="1070" r:id="rId47"/>
    <p:sldId id="1032" r:id="rId48"/>
    <p:sldId id="1071" r:id="rId49"/>
    <p:sldId id="1072" r:id="rId50"/>
    <p:sldId id="664" r:id="rId51"/>
    <p:sldId id="1073" r:id="rId52"/>
    <p:sldId id="665" r:id="rId53"/>
    <p:sldId id="1051" r:id="rId54"/>
    <p:sldId id="1038" r:id="rId55"/>
    <p:sldId id="1081" r:id="rId56"/>
    <p:sldId id="1080" r:id="rId57"/>
    <p:sldId id="1039" r:id="rId58"/>
    <p:sldId id="1074" r:id="rId59"/>
    <p:sldId id="1075" r:id="rId60"/>
    <p:sldId id="1056" r:id="rId61"/>
    <p:sldId id="1057" r:id="rId62"/>
    <p:sldId id="689" r:id="rId63"/>
  </p:sldIdLst>
  <p:sldSz cx="9144000" cy="6858000" type="screen4x3"/>
  <p:notesSz cx="6735763" cy="9866313"/>
  <p:embeddedFontLst>
    <p:embeddedFont>
      <p:font typeface="Consolas" panose="020B0609020204030204" pitchFamily="49" charset="0"/>
      <p:regular r:id="rId65"/>
      <p:bold r:id="rId66"/>
      <p:italic r:id="rId67"/>
      <p:boldItalic r:id="rId68"/>
    </p:embeddedFon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</p:embeddedFont>
    <p:embeddedFont>
      <p:font typeface="Dosis SemiBold" pitchFamily="2" charset="0"/>
      <p:bold r:id="rId73"/>
    </p:embeddedFont>
    <p:embeddedFont>
      <p:font typeface="KG Primary Penmanship" panose="02000506000000020003" pitchFamily="2" charset="0"/>
      <p:regular r:id="rId74"/>
    </p:embeddedFont>
    <p:embeddedFont>
      <p:font typeface="Mistral" panose="03090702030407020403" pitchFamily="66" charset="0"/>
      <p:regular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F4FD"/>
    <a:srgbClr val="565F88"/>
    <a:srgbClr val="2196B1"/>
    <a:srgbClr val="2AB6D7"/>
    <a:srgbClr val="55B7DE"/>
    <a:srgbClr val="A1A6BC"/>
    <a:srgbClr val="424D7B"/>
    <a:srgbClr val="4B5377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5363" autoAdjust="0"/>
  </p:normalViewPr>
  <p:slideViewPr>
    <p:cSldViewPr snapToGrid="0">
      <p:cViewPr varScale="1">
        <p:scale>
          <a:sx n="62" d="100"/>
          <a:sy n="62" d="100"/>
        </p:scale>
        <p:origin x="1416" y="2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font" Target="fonts/font4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8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3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09/11/2025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04839-B966-5738-C131-5204E2259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672246-8399-2988-A8DC-EA20CD661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06960E-B435-B624-640C-38B15E89A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D7C60D-2232-D516-68F9-3322108A5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5436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E9F8-8BEB-9B0F-4066-9BD57EDE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E81A09-2965-228B-BD92-ADBAA9F51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0AB3A-8296-6D5F-58D4-23332F9C7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E0149-38B8-F750-E1E0-72E6090E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273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E9F8-8BEB-9B0F-4066-9BD57EDE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E81A09-2965-228B-BD92-ADBAA9F51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0AB3A-8296-6D5F-58D4-23332F9C7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E0149-38B8-F750-E1E0-72E6090E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6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7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gif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7.gif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BEA5B9-998C-2731-E3D4-1F7156302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27" y="0"/>
            <a:ext cx="9199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0134F2-54B6-785A-255C-E73BBBE7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92" y="3309773"/>
            <a:ext cx="8056016" cy="100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i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BC64EC8-0464-F93C-12C3-65C048BE8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864" y="534256"/>
            <a:ext cx="441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4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37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0F9987D-D0B0-53E4-8CAF-157F43C56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864" y="493159"/>
            <a:ext cx="4410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9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32640-2157-24A0-39D9-97D0BB5F1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339F8-8E3A-FFBE-2AC1-163A9768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9BB414D-D0CD-8AA0-2466-714EBC28D0F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5CA8675-E14D-6EC0-F578-D69561B1B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BE8186-9BD2-46DF-BCDC-891D5BF7A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463B86DD-3DCC-550A-BA03-9538E8CA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524" y="2792542"/>
            <a:ext cx="3238952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1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C3435-9BA2-92A0-A01B-FB51C2B95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660EB-F98A-C593-0B70-9026938C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5A7E8E-BD85-4BAD-A50E-52E85AE25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AAEA94C-B1C1-27F6-2A7F-BC50887EDB4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002B416-0572-5F28-09D4-83D81A1E3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E81A5BE-F1CB-DD59-A641-9B3940F2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444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8C5E6-2C5E-5C01-6E6B-394053DF9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27AED-A3E8-E5E8-E9D7-1384778E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83C3AC-B58C-115B-C444-CDD2A559FADC}"/>
              </a:ext>
            </a:extLst>
          </p:cNvPr>
          <p:cNvSpPr txBox="1"/>
          <p:nvPr/>
        </p:nvSpPr>
        <p:spPr>
          <a:xfrm>
            <a:off x="3753506" y="1174536"/>
            <a:ext cx="163698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7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55760DA-18CB-052A-5AD5-24CCB15B938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2D377A-E4D6-1F70-5B55-2B136661A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D3AE40-69C1-2558-E7E4-BBA34BE56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355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0743-5FE1-FDA7-F799-75247059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CFA22-4DE7-6C2D-21DC-70DD18060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i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AB0CFB-1F2D-B3C7-C4E4-38ACFD1C41B5}"/>
              </a:ext>
            </a:extLst>
          </p:cNvPr>
          <p:cNvSpPr txBox="1"/>
          <p:nvPr/>
        </p:nvSpPr>
        <p:spPr>
          <a:xfrm>
            <a:off x="3976934" y="2055628"/>
            <a:ext cx="109677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</a:rPr>
              <a:t>I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F31EE99-74A1-4693-1AE0-AAFFF57FE0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4185C4E-A829-AD14-1014-AAF8140D7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A976BA8-8E26-4459-4F7E-31FC78F24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CC7EAE5-0288-F4D1-EB8A-0CA017793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29" y="2373224"/>
            <a:ext cx="3105583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A67E9-C1F3-822D-6074-BDAC564B8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FCE60-7C50-D1F0-9FFE-86888729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644F3F-95D9-1322-6E91-646696D9D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70770BC-C637-96D4-72F1-BF8D66B1D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28E5A3-70CA-371C-719D-29E30231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94E13-DC36-CB69-3E18-AE574D7D1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047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073E9-1390-ADF1-7F0A-51C4F693E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8E07-58FE-A4DA-61D8-BECBAAF8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5BEB60-2904-0057-CD5E-41D0D2D9A3B9}"/>
              </a:ext>
            </a:extLst>
          </p:cNvPr>
          <p:cNvSpPr txBox="1"/>
          <p:nvPr/>
        </p:nvSpPr>
        <p:spPr>
          <a:xfrm>
            <a:off x="3640122" y="2242941"/>
            <a:ext cx="110158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I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AFB51C0-F911-FE1A-2427-6790536186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123FBAD-2BF9-9712-B361-FC44E1E4D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8C27A1-BC5C-B3F3-3E86-307CC6BA7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14DF2B01-2025-AE1C-53B3-DD82983B2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387" y="2242941"/>
            <a:ext cx="3486637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7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8C318-E287-F26E-FF28-A9C63DFC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D4AD8-E231-339C-9063-8C3F073C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a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0991B2-A484-EF8C-FF70-8FC50C66517F}"/>
              </a:ext>
            </a:extLst>
          </p:cNvPr>
          <p:cNvSpPr txBox="1"/>
          <p:nvPr/>
        </p:nvSpPr>
        <p:spPr>
          <a:xfrm>
            <a:off x="3976934" y="2055628"/>
            <a:ext cx="146546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900" dirty="0">
                <a:ln w="0"/>
                <a:solidFill>
                  <a:srgbClr val="474F71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B98AFE0-AD43-754C-0EE1-58EC67C8D8F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711709A-7D97-1B6A-AAA3-F4AB322C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F515780-DEFC-9C4E-351A-AED4FFA06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486E36C-6062-C67E-14E3-50DE30091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75" y="2404086"/>
            <a:ext cx="3105583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7FF01-9E3F-FF3A-03E5-506982649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54C0BC-6423-2F4F-72FB-BD9B94A2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721D6B-553A-0518-2F3C-2C6E2C385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4894E48-4C7E-7E57-9FB3-EC8833AC266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FFF6AC7-279B-E73F-A5F1-0A2C58A54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A2E3539-346A-14E5-20DF-05DF8ECAF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376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224B7-8644-416F-D75C-36A6426AD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0D60D-A602-C1D7-031A-B300C05E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CFD9E0-2FF2-1B8D-A5DE-0EE9491B5743}"/>
              </a:ext>
            </a:extLst>
          </p:cNvPr>
          <p:cNvSpPr txBox="1"/>
          <p:nvPr/>
        </p:nvSpPr>
        <p:spPr>
          <a:xfrm>
            <a:off x="3640122" y="2242941"/>
            <a:ext cx="147187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0" dirty="0">
                <a:ln w="0"/>
                <a:solidFill>
                  <a:srgbClr val="C00000"/>
                </a:solidFill>
                <a:latin typeface="KG Primary Penmanship" panose="02000506000000020003" pitchFamily="2" charset="0"/>
              </a:rPr>
              <a:t>A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8510E3D-3199-D618-2D45-B2FA9E3BF97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9F4FA6A-2CCE-7FB8-A23D-C4AA864B2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ECC2D6-B94E-6138-214C-5C91D5EF4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001D4D8-2309-8709-93CB-CB8C31C0C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701" y="2623978"/>
            <a:ext cx="3086531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lettres i et a en  minuscule et en  majuscule, plusieurs fois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D4343EF3-4564-AC72-5513-9C21D0BBF6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1" t="2715" r="14303" b="14918"/>
          <a:stretch>
            <a:fillRect/>
          </a:stretch>
        </p:blipFill>
        <p:spPr>
          <a:xfrm>
            <a:off x="764628" y="1954924"/>
            <a:ext cx="7614744" cy="38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à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à la question à plusieurs élèves : « Comment tu t’appelles ? »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 descr="Une image contenant croquis, dessin, livre, texte&#10;&#10;Le contenu généré par l’IA peut être incorrect.">
            <a:extLst>
              <a:ext uri="{FF2B5EF4-FFF2-40B4-BE49-F238E27FC236}">
                <a16:creationId xmlns:a16="http://schemas.microsoft.com/office/drawing/2014/main" id="{F7CBE98E-7292-05F6-BD62-15E9D6EDE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8823" r="8461" b="32094"/>
          <a:stretch>
            <a:fillRect/>
          </a:stretch>
        </p:blipFill>
        <p:spPr>
          <a:xfrm flipH="1">
            <a:off x="3805762" y="2963061"/>
            <a:ext cx="3034016" cy="2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8C21-63C4-8446-F115-621D818F8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7E0D4-12AE-B3C5-8936-0A465E41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0151DC-03A9-4E4E-C6E2-9FF5BBEBE4C4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9D11F71-C335-371D-2C17-75377315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7231D5D-1469-D1BA-7B00-5E782A71197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avion, Transport aérien, transport, avion de ligne&#10;&#10;Le contenu généré par l’IA peut être incorrect.">
            <a:extLst>
              <a:ext uri="{FF2B5EF4-FFF2-40B4-BE49-F238E27FC236}">
                <a16:creationId xmlns:a16="http://schemas.microsoft.com/office/drawing/2014/main" id="{B8625C24-9A7F-181E-A29E-FBB407335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7530" r="9818" b="18267"/>
          <a:stretch>
            <a:fillRect/>
          </a:stretch>
        </p:blipFill>
        <p:spPr>
          <a:xfrm>
            <a:off x="3986372" y="3287730"/>
            <a:ext cx="2095929" cy="2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A54B1-3794-A317-3B6D-4C894BE7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593C41-D5FD-9A71-A60F-C175B0BCC25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33B09B-F1D7-0753-CB11-07A05715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3CA54AE-3040-3A4B-0C8D-89C31336F3BC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335638E-B67B-D280-C3DB-E6152D5BDE3A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A4DD9E-723C-78EE-267A-CF4F53F90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Image 5" descr="Une image contenant invertébré, insecte, fourmi, vermine&#10;&#10;Le contenu généré par l’IA peut être incorrect.">
            <a:extLst>
              <a:ext uri="{FF2B5EF4-FFF2-40B4-BE49-F238E27FC236}">
                <a16:creationId xmlns:a16="http://schemas.microsoft.com/office/drawing/2014/main" id="{8FE2A5A5-DF93-D8F8-7DC4-B0F34A866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7620" r="11021" b="27135"/>
          <a:stretch>
            <a:fillRect/>
          </a:stretch>
        </p:blipFill>
        <p:spPr>
          <a:xfrm>
            <a:off x="3547086" y="3186506"/>
            <a:ext cx="2049828" cy="21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7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31CF-DC87-5918-A087-E8EFE764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3CD4CFB-1B8B-52C2-761D-1E07DE5A8F50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57660D-8451-A15B-0177-4FFF1197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01FE051-CFF5-59BE-80D2-99BA4E944660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3220106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quoi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9942CB-CB75-05E7-D3B1-6D5C22623A5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619C6-6973-31E8-5B20-3284F0E0D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E93C16-5361-07CD-93A4-33AC02276B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60" t="19062" r="11848" b="26584"/>
          <a:stretch>
            <a:fillRect/>
          </a:stretch>
        </p:blipFill>
        <p:spPr>
          <a:xfrm>
            <a:off x="2921133" y="3126195"/>
            <a:ext cx="3007055" cy="25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02BD-C731-C210-13E7-CA52C2544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CF93403-893C-207A-6A33-3AF3D7BC4F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C69AFD-2F67-A48B-BF4F-A2B2DA0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une banane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94D652D-1754-DE5E-BB8E-CC8167D6FCB4}"/>
              </a:ext>
            </a:extLst>
          </p:cNvPr>
          <p:cNvSpPr txBox="1">
            <a:spLocks/>
          </p:cNvSpPr>
          <p:nvPr/>
        </p:nvSpPr>
        <p:spPr>
          <a:xfrm>
            <a:off x="2685123" y="1857074"/>
            <a:ext cx="54990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une banane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A16CA4-A25B-8276-5017-EA772F3758B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DFD7A1-3BBC-5C10-29AC-2F8685CA6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7" name="Espace réservé pour une image  9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6088CAA1-F461-8F54-E6C6-AAA7E2D5E1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6321" r="7501" b="15738"/>
          <a:stretch>
            <a:fillRect/>
          </a:stretch>
        </p:blipFill>
        <p:spPr>
          <a:xfrm>
            <a:off x="3688421" y="3186505"/>
            <a:ext cx="2208945" cy="22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3EBF4-7D35-5D5F-9FDC-BCB36834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4305C81-0FA2-A98B-D5DB-80E2234B04BD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D3721A-A15D-CCAD-F21C-3D0F24A6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une fourmi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C0977E-4726-BD3D-DAC2-079F9527B7A7}"/>
              </a:ext>
            </a:extLst>
          </p:cNvPr>
          <p:cNvSpPr txBox="1">
            <a:spLocks/>
          </p:cNvSpPr>
          <p:nvPr/>
        </p:nvSpPr>
        <p:spPr>
          <a:xfrm>
            <a:off x="2608446" y="1688328"/>
            <a:ext cx="54990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une 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fourmi</a:t>
            </a: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31539B-3997-7786-BEBF-FE47747EDD6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9564BB-23EE-E163-4D2F-59694445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Espace réservé pour une image  8" descr="Une image contenant Giraffidés, dessin, croqui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2C1845E-349A-920E-6957-116A82208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 t="6498" r="18159" b="26315"/>
          <a:stretch>
            <a:fillRect/>
          </a:stretch>
        </p:blipFill>
        <p:spPr>
          <a:xfrm>
            <a:off x="3637052" y="2878353"/>
            <a:ext cx="2619909" cy="345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5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Lecture de la lettre « i »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Écriture de la lettre « i ».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Mur de questions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livre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AC419888-7FBC-FF50-E655-A0A5E9B1A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34" y="2309278"/>
            <a:ext cx="3009913" cy="322524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 premier épisode de l’histoire « Le livre magique ».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7BD8FE8-7EC8-F330-9541-0AFABF85D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34" y="2309278"/>
            <a:ext cx="3009913" cy="322524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premier épisode une nouvelle fois. Après, on verra le deuxième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6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F75C03CF-4710-0BE5-495B-83D5B32A3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80" y="1983783"/>
            <a:ext cx="6639747" cy="3734858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1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BF623-CB51-BDDB-B84E-18C80A9EF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39BCEFA3-95E5-DAA8-7D51-607D63B88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634" y="2309278"/>
            <a:ext cx="3009913" cy="3225248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8D99E5F5-D582-955E-EF96-522A5F87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« Le livre magique ». Est-ce que vous êtes prêts ? Ecoutez bien.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08FA921-13B3-4AA3-778B-EA83EDC258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549D4AF-6E7A-7325-AA71-FE09F3B0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05C4C8-63A6-7627-825D-34C0D61E4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80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0D0A364A-F82B-71BA-2407-0CCC9CA52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10" y="2368766"/>
            <a:ext cx="2163228" cy="327795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9BFF09-DA93-0000-5BD5-6F6971893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97" y="2368766"/>
            <a:ext cx="2066887" cy="32779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E340711-D205-E4FB-FE87-87B09B5D2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141" y="2368765"/>
            <a:ext cx="2110317" cy="327795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7B445F9-CC4C-E9FF-335A-078AE4F84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458" y="2368765"/>
            <a:ext cx="2083492" cy="327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7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90C-366C-500F-2D2A-2D43566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09EC6-D793-AC8F-212A-D307F17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50D8338-45CE-686E-1174-3B2C8DC39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E5FEE6-5232-437B-A6CE-3CDB91FEC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46D4A31E-F60A-7F92-46C5-AA7DCA145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581" y="2005931"/>
            <a:ext cx="7364004" cy="41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8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90C-366C-500F-2D2A-2D43566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09EC6-D793-AC8F-212A-D307F17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50D8338-45CE-686E-1174-3B2C8DC39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E5FEE6-5232-437B-A6CE-3CDB91FEC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e livre magique">
            <a:hlinkClick r:id="" action="ppaction://media"/>
            <a:extLst>
              <a:ext uri="{FF2B5EF4-FFF2-40B4-BE49-F238E27FC236}">
                <a16:creationId xmlns:a16="http://schemas.microsoft.com/office/drawing/2014/main" id="{46D4A31E-F60A-7F92-46C5-AA7DCA145D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331" y="1890445"/>
            <a:ext cx="7286091" cy="40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7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8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fait le garçon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7D63678D-D14C-5046-2852-521AC4A891F1}"/>
              </a:ext>
            </a:extLst>
          </p:cNvPr>
          <p:cNvGrpSpPr/>
          <p:nvPr/>
        </p:nvGrpSpPr>
        <p:grpSpPr>
          <a:xfrm>
            <a:off x="2981712" y="2250040"/>
            <a:ext cx="3180575" cy="2942565"/>
            <a:chOff x="3138032" y="2229340"/>
            <a:chExt cx="2867935" cy="276805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5917888-01C4-B86F-271A-637D99A2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8032" y="2229340"/>
              <a:ext cx="2867935" cy="2768057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78255DA-F005-9017-9FBB-41DAF7A7C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2328" y="2486345"/>
              <a:ext cx="861173" cy="942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prépare son cartable.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prépare son cartable.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0C62E8F-35D1-08C5-D2EA-6C66307492BC}"/>
              </a:ext>
            </a:extLst>
          </p:cNvPr>
          <p:cNvGrpSpPr/>
          <p:nvPr/>
        </p:nvGrpSpPr>
        <p:grpSpPr>
          <a:xfrm>
            <a:off x="2981711" y="2751712"/>
            <a:ext cx="3180575" cy="2942565"/>
            <a:chOff x="3138032" y="2229340"/>
            <a:chExt cx="2867935" cy="276805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39C2BA3-6A2B-D5D3-0AEC-B06AD72B0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8032" y="2229340"/>
              <a:ext cx="2867935" cy="2768057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160C054-80C2-456D-DA26-BE41766A2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2328" y="2486345"/>
              <a:ext cx="861173" cy="942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livre a posé une question au garçon. Laquelle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065FE3-66C7-5DAB-5A62-CCDB828027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69"/>
          <a:stretch>
            <a:fillRect/>
          </a:stretch>
        </p:blipFill>
        <p:spPr>
          <a:xfrm>
            <a:off x="3038261" y="2072165"/>
            <a:ext cx="3013218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8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E6E21A-EA7F-3323-231C-6C4AC0D0C3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69"/>
          <a:stretch>
            <a:fillRect/>
          </a:stretch>
        </p:blipFill>
        <p:spPr>
          <a:xfrm>
            <a:off x="3219503" y="3009309"/>
            <a:ext cx="2704993" cy="28050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E4AAED-ABE6-2BE7-1028-B50731BE613E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Comment tu t’appelles ? </a:t>
            </a:r>
          </a:p>
        </p:txBody>
      </p:sp>
    </p:spTree>
    <p:extLst>
      <p:ext uri="{BB962C8B-B14F-4D97-AF65-F5344CB8AC3E}">
        <p14:creationId xmlns:p14="http://schemas.microsoft.com/office/powerpoint/2010/main" val="342312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420A-BF76-8F68-EAF4-FE3582F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3BAEB3E-2721-3977-0775-E0FD2EC5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le garçon 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F783E8-4FB9-0E00-7861-DD51F8A5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C8B53E-676F-D946-6B3A-36E644265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883" y="2309677"/>
            <a:ext cx="2832233" cy="28747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777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garçon s’appelle Amine.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s’appelle Amine.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5D6F4B5-C737-0226-D31D-9A322379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509" y="2868477"/>
            <a:ext cx="2832233" cy="28747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41168-F5FB-DA75-A24D-AAAD8B35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5A49A37-1A72-E16E-5740-07DB9E71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le livre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303A9-C8DC-7E17-4776-4B86CC1A1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DFB222-6B37-D030-7E92-78AB25C30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134" y="2413396"/>
            <a:ext cx="2861732" cy="28474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81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i - I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i - I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i - I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i - I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Travail sur livret</a:t>
              </a:r>
            </a:p>
          </p:txBody>
        </p:sp>
      </p:grp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-Lettre i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i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165F27-405E-E043-4852-B4ABA6F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233BE5-2E29-E8D8-2823-DACD29ADFF9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4807B3-E3B0-88EE-3B7B-386C452DA05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FD4C0-5E8C-8E00-E6E6-226A76969C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355C3AD-229E-428F-1D42-5BCE46FBF9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86C4B04-9946-BFA3-945F-68A662C6C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5016813"/>
            <a:ext cx="3828620" cy="143268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360201-2FBD-8B09-4FE3-6BC1DF843DFA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C4FC2F02-FC8E-9A86-E2CB-1F915E1CD9F9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B909E3D-66EB-1438-5E99-AFEFE883788C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i - I</a:t>
            </a:r>
          </a:p>
          <a:p>
            <a:r>
              <a:rPr lang="fr-FR" dirty="0"/>
              <a:t>Ecriture - Lettre i - I</a:t>
            </a:r>
          </a:p>
        </p:txBody>
      </p:sp>
    </p:spTree>
    <p:extLst>
      <p:ext uri="{BB962C8B-B14F-4D97-AF65-F5344CB8AC3E}">
        <p14:creationId xmlns:p14="http://schemas.microsoft.com/office/powerpoint/2010/main" val="75427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DA39-ED70-D4CE-CD1A-921632B6C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5B8309B-9EA7-20D0-9947-DA81591C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livre s’appelle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AC6B0531-C40A-D771-E02F-054103706F1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Le livre s’appelle </a:t>
            </a:r>
            <a:r>
              <a:rPr lang="fr-FR" sz="2800" b="1" dirty="0" err="1">
                <a:ln w="0"/>
                <a:solidFill>
                  <a:srgbClr val="2196B1"/>
                </a:solidFill>
                <a:latin typeface="Dosis" pitchFamily="2" charset="0"/>
              </a:rPr>
              <a:t>Bibo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3CA3705-08D7-5080-CFB0-E9E5A238E28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15B04E5-19A6-3866-79BA-FA2E2E763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104F00C-EB28-2BC0-00CF-3A5AA1D4C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0EF7175-E8F7-5931-8E32-C7AE8784A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134" y="3005472"/>
            <a:ext cx="2861732" cy="28474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69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2256BDB-0EA9-44A2-F675-74233EA8A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22" y="2150106"/>
            <a:ext cx="6234855" cy="321104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Amine et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Bibo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du livre rouge.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46795" cy="1380817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</a:t>
            </a:r>
            <a:r>
              <a:rPr lang="fr-FR" dirty="0">
                <a:solidFill>
                  <a:srgbClr val="565F88"/>
                </a:solidFill>
              </a:rPr>
              <a:t>ire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lettre « </a:t>
            </a:r>
            <a:r>
              <a:rPr lang="fr-FR" dirty="0">
                <a:solidFill>
                  <a:srgbClr val="565F88"/>
                </a:solidFill>
              </a:rPr>
              <a:t>i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la lettre « i 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Questions en rafales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du livre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2"/>
            <a:ext cx="6801287" cy="21722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27891" y="1810358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3134487"/>
            <a:ext cx="53307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la lettre i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-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la lettre i -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94620F-3FEC-4EFD-0E13-DC6A2B20F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01" y="3388631"/>
            <a:ext cx="7990737" cy="98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5870</TotalTime>
  <Words>750</Words>
  <PresentationFormat>Affichage à l'écran (4:3)</PresentationFormat>
  <Paragraphs>130</Paragraphs>
  <Slides>53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53</vt:i4>
      </vt:variant>
    </vt:vector>
  </HeadingPairs>
  <TitlesOfParts>
    <vt:vector size="75" baseType="lpstr">
      <vt:lpstr>Consolas</vt:lpstr>
      <vt:lpstr>Aptos Display</vt:lpstr>
      <vt:lpstr>Dosis</vt:lpstr>
      <vt:lpstr>Arial</vt:lpstr>
      <vt:lpstr>Mistral</vt:lpstr>
      <vt:lpstr>Calibri</vt:lpstr>
      <vt:lpstr>KG Primary Penmanship</vt:lpstr>
      <vt:lpstr>Dosis SemiBold</vt:lpstr>
      <vt:lpstr>Dosis Medium</vt:lpstr>
      <vt:lpstr>Wingdings</vt:lpstr>
      <vt:lpstr>Dosis ExtraBold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Qui veut passer au tableau pour lire les lettres?</vt:lpstr>
      <vt:lpstr>On continue. Qui veut passer au tableau pour lire les lettres ? </vt:lpstr>
      <vt:lpstr>Prenez vos ardoises. </vt:lpstr>
      <vt:lpstr>Ecrivez la lettre i minuscule. </vt:lpstr>
      <vt:lpstr>Levez les ardoises. Je vais vérifier votre écriture. </vt:lpstr>
      <vt:lpstr>Corrigez. </vt:lpstr>
      <vt:lpstr>Ecrivez la lettre a minuscule. </vt:lpstr>
      <vt:lpstr>Levez les ardoises. Je vais vérifier votre écriture. </vt:lpstr>
      <vt:lpstr>Corrigez. </vt:lpstr>
      <vt:lpstr>Ecrivez la lettre i majuscule. </vt:lpstr>
      <vt:lpstr>Levez les ardoises. Je vais vérifier votre écriture. </vt:lpstr>
      <vt:lpstr>Corrigez. </vt:lpstr>
      <vt:lpstr>Ecrivez la lettre a majuscule. </vt:lpstr>
      <vt:lpstr>Levez les ardoises. Je vais vérifier votre écriture. </vt:lpstr>
      <vt:lpstr>Corrigez. </vt:lpstr>
      <vt:lpstr>Prenez vos cahiers.</vt:lpstr>
      <vt:lpstr>Écrivez les lettres i et a en  minuscule et en  majuscule, plusieurs fois sur votre cahier. Je vais passer entre les rangs pour vérifier votre écriture. </vt:lpstr>
      <vt:lpstr>Maintenant, c’est l’activité des questions en rafales. Je vais désigner des élèves au hasard pour répondre. Tenez-vous prêts. </vt:lpstr>
      <vt:lpstr>Je vais poser à la question à plusieurs élèves : « Comment ça va ? » </vt:lpstr>
      <vt:lpstr>Présentation PowerPoint</vt:lpstr>
      <vt:lpstr>Qu’est-ce que c’est ? </vt:lpstr>
      <vt:lpstr>Qu’est-ce que c’est ? </vt:lpstr>
      <vt:lpstr>c’est quoi ? </vt:lpstr>
      <vt:lpstr>c’est quoi ? </vt:lpstr>
      <vt:lpstr>Est-ce que c’est une banane ?</vt:lpstr>
      <vt:lpstr>Est-ce que c’est une fourmi ?</vt:lpstr>
      <vt:lpstr>Plan de la séance 6</vt:lpstr>
      <vt:lpstr>Nous avons déjà vu le premier épisode de l’histoire « Le livre magique ». </vt:lpstr>
      <vt:lpstr>On va  regarder  le premier épisode une nouvelle fois. Après, on verra le deuxième épisode. Soyez attentifs.</vt:lpstr>
      <vt:lpstr>Lecture de la vidéo.</vt:lpstr>
      <vt:lpstr>Maintenant, nous allons découvrir un nouvel épisode de l’histoire « Le livre magique ». Est-ce que vous êtes prêts ? Ecoutez bien. </vt:lpstr>
      <vt:lpstr>Lecture de la vidéo.</vt:lpstr>
      <vt:lpstr>Nous allons écouter l’histoire une deuxième fois. Soyez attentifs.</vt:lpstr>
      <vt:lpstr>Lecture de la vidéo.</vt:lpstr>
      <vt:lpstr>Que fait le garçon ?  </vt:lpstr>
      <vt:lpstr>Le garçon prépare son cartable. </vt:lpstr>
      <vt:lpstr>Le livre a posé une question au garçon. Laquelle ? </vt:lpstr>
      <vt:lpstr>Comment tu t’appelles ? </vt:lpstr>
      <vt:lpstr>Comment s’appelle le garçon  ? </vt:lpstr>
      <vt:lpstr>La garçon s’appelle Amine.</vt:lpstr>
      <vt:lpstr>Comment s’appelle le livre ? </vt:lpstr>
      <vt:lpstr>Le livre s’appelle Bibo.</vt:lpstr>
      <vt:lpstr>On retrouvera Amine et Bibo la semaine prochaine pour la suite de l’histoire.</vt:lpstr>
      <vt:lpstr>A la maison, faites un dessin sur l’histoire du livre rouge.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2025-11-09T12:02:27Z</dcterms:modified>
</cp:coreProperties>
</file>