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5" r:id="rId6"/>
    <p:sldMasterId id="2147483767" r:id="rId7"/>
    <p:sldMasterId id="2147483775" r:id="rId8"/>
    <p:sldMasterId id="2147483789" r:id="rId9"/>
    <p:sldMasterId id="2147483804" r:id="rId10"/>
  </p:sldMasterIdLst>
  <p:notesMasterIdLst>
    <p:notesMasterId r:id="rId43"/>
  </p:notesMasterIdLst>
  <p:handoutMasterIdLst>
    <p:handoutMasterId r:id="rId44"/>
  </p:handoutMasterIdLst>
  <p:sldIdLst>
    <p:sldId id="256" r:id="rId11"/>
    <p:sldId id="1029" r:id="rId12"/>
    <p:sldId id="705" r:id="rId13"/>
    <p:sldId id="847" r:id="rId14"/>
    <p:sldId id="798" r:id="rId15"/>
    <p:sldId id="1030" r:id="rId16"/>
    <p:sldId id="779" r:id="rId17"/>
    <p:sldId id="780" r:id="rId18"/>
    <p:sldId id="784" r:id="rId19"/>
    <p:sldId id="1032" r:id="rId20"/>
    <p:sldId id="955" r:id="rId21"/>
    <p:sldId id="814" r:id="rId22"/>
    <p:sldId id="636" r:id="rId23"/>
    <p:sldId id="1040" r:id="rId24"/>
    <p:sldId id="806" r:id="rId25"/>
    <p:sldId id="859" r:id="rId26"/>
    <p:sldId id="816" r:id="rId27"/>
    <p:sldId id="851" r:id="rId28"/>
    <p:sldId id="817" r:id="rId29"/>
    <p:sldId id="860" r:id="rId30"/>
    <p:sldId id="1041" r:id="rId31"/>
    <p:sldId id="645" r:id="rId32"/>
    <p:sldId id="862" r:id="rId33"/>
    <p:sldId id="825" r:id="rId34"/>
    <p:sldId id="653" r:id="rId35"/>
    <p:sldId id="790" r:id="rId36"/>
    <p:sldId id="836" r:id="rId37"/>
    <p:sldId id="1042" r:id="rId38"/>
    <p:sldId id="858" r:id="rId39"/>
    <p:sldId id="837" r:id="rId40"/>
    <p:sldId id="838" r:id="rId41"/>
    <p:sldId id="840" r:id="rId42"/>
  </p:sldIdLst>
  <p:sldSz cx="9144000" cy="6858000" type="screen4x3"/>
  <p:notesSz cx="6735763" cy="9866313"/>
  <p:embeddedFontLst>
    <p:embeddedFont>
      <p:font typeface="Dosis" pitchFamily="2" charset="0"/>
      <p:regular r:id="rId45"/>
      <p:bold r:id="rId46"/>
    </p:embeddedFont>
    <p:embeddedFont>
      <p:font typeface="Dosis ExtraBold" pitchFamily="2" charset="0"/>
      <p:bold r:id="rId47"/>
    </p:embeddedFont>
    <p:embeddedFont>
      <p:font typeface="Dosis Medium" pitchFamily="2" charset="0"/>
      <p:regular r:id="rId48"/>
    </p:embeddedFont>
    <p:embeddedFont>
      <p:font typeface="Dosis SemiBold" pitchFamily="2" charset="0"/>
      <p:bold r:id="rId49"/>
    </p:embeddedFont>
    <p:embeddedFont>
      <p:font typeface="KG Primary Penmanship" panose="02000506000000020003" pitchFamily="2" charset="0"/>
      <p:regular r:id="rId5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15B7C"/>
    <a:srgbClr val="474F71"/>
    <a:srgbClr val="7A7A7A"/>
    <a:srgbClr val="C7C7C7"/>
    <a:srgbClr val="757575"/>
    <a:srgbClr val="2DC7D3"/>
    <a:srgbClr val="8083AD"/>
    <a:srgbClr val="9296B3"/>
    <a:srgbClr val="A1A6BC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88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2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50.png"/><Relationship Id="rId7" Type="http://schemas.openxmlformats.org/officeDocument/2006/relationships/image" Target="../media/image2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1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420.png"/><Relationship Id="rId4" Type="http://schemas.openxmlformats.org/officeDocument/2006/relationships/customXml" Target="../ink/ink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0.png"/><Relationship Id="rId7" Type="http://schemas.openxmlformats.org/officeDocument/2006/relationships/image" Target="../media/image4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420.png"/><Relationship Id="rId4" Type="http://schemas.openxmlformats.org/officeDocument/2006/relationships/customXml" Target="../ink/ink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customXml" Target="../ink/ink10.xml"/><Relationship Id="rId5" Type="http://schemas.openxmlformats.org/officeDocument/2006/relationships/image" Target="../media/image440.png"/><Relationship Id="rId10" Type="http://schemas.openxmlformats.org/officeDocument/2006/relationships/image" Target="../media/image48.png"/><Relationship Id="rId4" Type="http://schemas.openxmlformats.org/officeDocument/2006/relationships/customXml" Target="../ink/ink9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36A6694-EF95-3ED2-42E2-05E2FF5E4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 ! Qui veut dire son nom et son âge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E7D9E-626E-4727-5672-2E56845B26DD}"/>
              </a:ext>
            </a:extLst>
          </p:cNvPr>
          <p:cNvSpPr/>
          <p:nvPr/>
        </p:nvSpPr>
        <p:spPr>
          <a:xfrm>
            <a:off x="3783901" y="2827796"/>
            <a:ext cx="4603354" cy="220140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EA232A-4E4E-1BAF-CEC9-052FBCABE06E}"/>
              </a:ext>
            </a:extLst>
          </p:cNvPr>
          <p:cNvSpPr txBox="1"/>
          <p:nvPr/>
        </p:nvSpPr>
        <p:spPr>
          <a:xfrm>
            <a:off x="4355522" y="3004718"/>
            <a:ext cx="4025138" cy="155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Bonjour,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 _______ ans.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513148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194971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 et son âge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o en minuscule.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la lettre o.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700E-30F1-129F-6661-B4C3191B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2BD08EF-95C2-9CAD-270D-71471C13A440}"/>
              </a:ext>
            </a:extLst>
          </p:cNvPr>
          <p:cNvSpPr txBox="1">
            <a:spLocks/>
          </p:cNvSpPr>
          <p:nvPr/>
        </p:nvSpPr>
        <p:spPr>
          <a:xfrm>
            <a:off x="1692000" y="875192"/>
            <a:ext cx="6840000" cy="61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o. Elle fait le son « o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EB0C16-AB12-2F2F-31CF-4AC03631DEBC}"/>
              </a:ext>
            </a:extLst>
          </p:cNvPr>
          <p:cNvSpPr txBox="1"/>
          <p:nvPr/>
        </p:nvSpPr>
        <p:spPr>
          <a:xfrm>
            <a:off x="4427357" y="2105561"/>
            <a:ext cx="136928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AA2A9E-E7F4-A905-075C-104FAA94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1E036-48FB-2148-964A-045FB04F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D04A1-678D-EAAF-A5D2-D504A944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o en majuscule. Elle fait le son « o  ».</a:t>
            </a:r>
            <a:endParaRPr lang="fr-M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C81D71-E6C7-7605-9DD4-E2BF2A48E8C6}"/>
              </a:ext>
            </a:extLst>
          </p:cNvPr>
          <p:cNvSpPr txBox="1"/>
          <p:nvPr/>
        </p:nvSpPr>
        <p:spPr>
          <a:xfrm>
            <a:off x="3404539" y="2105561"/>
            <a:ext cx="23349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C972F4-5196-831E-E671-59DCC585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  <a:endParaRPr lang="fr-MA" dirty="0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6600" dirty="0" err="1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fr-FR" sz="16600" dirty="0">
              <a:ln w="0"/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Orange. Dans le mot « orange », je vois la lettre o et  j’entends le son « o ».</a:t>
            </a:r>
            <a:endParaRPr lang="fr-M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99DEAC-3EBE-3E8B-FB22-BAF2DEF0A4C7}"/>
              </a:ext>
            </a:extLst>
          </p:cNvPr>
          <p:cNvSpPr txBox="1"/>
          <p:nvPr/>
        </p:nvSpPr>
        <p:spPr>
          <a:xfrm>
            <a:off x="2154500" y="2644170"/>
            <a:ext cx="483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o</a:t>
            </a:r>
            <a:r>
              <a:rPr lang="pt-BR" sz="9600" b="1" dirty="0">
                <a:ln w="0"/>
                <a:solidFill>
                  <a:schemeClr val="tx2"/>
                </a:solidFill>
                <a:latin typeface="Dosis" pitchFamily="2" charset="0"/>
                <a:cs typeface="Aharoni" panose="02010803020104030203" pitchFamily="2" charset="-79"/>
              </a:rPr>
              <a:t>range</a:t>
            </a:r>
            <a:endParaRPr lang="pt-BR" sz="96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B66A2-86EF-2137-9FC7-090BA2CD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Abricot. Dans le mot « abricot », je vois la lettre o et  j’entends le son « o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B97139-7D95-D68F-FECA-BAE760449A45}"/>
              </a:ext>
            </a:extLst>
          </p:cNvPr>
          <p:cNvSpPr txBox="1"/>
          <p:nvPr/>
        </p:nvSpPr>
        <p:spPr>
          <a:xfrm>
            <a:off x="1928040" y="2497976"/>
            <a:ext cx="5287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abric</a:t>
            </a:r>
            <a:r>
              <a:rPr lang="pt-BR" sz="11500" dirty="0">
                <a:ln w="0"/>
                <a:solidFill>
                  <a:srgbClr val="00ACA4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o</a:t>
            </a:r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89BC60-4858-F710-4322-7A2D6260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Ordinateur. Dans le mot « ordinateur », je vois la lettre o et j’entends le son  « o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B04E18-D612-54EA-01F3-F57FB1D5B198}"/>
              </a:ext>
            </a:extLst>
          </p:cNvPr>
          <p:cNvSpPr txBox="1"/>
          <p:nvPr/>
        </p:nvSpPr>
        <p:spPr>
          <a:xfrm>
            <a:off x="780393" y="2744516"/>
            <a:ext cx="7583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o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rdinateur</a:t>
            </a:r>
            <a:endParaRPr lang="pt-BR" sz="88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 ?  </a:t>
            </a:r>
            <a:endParaRPr lang="fr-M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363883-8143-906C-5B57-7D0B4462B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24" y="3972036"/>
            <a:ext cx="7943776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18C8B79-54A3-A085-39A3-E4008760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 ?  </a:t>
            </a:r>
            <a:endParaRPr lang="fr-M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5F3B892-0801-9434-CA91-F6609E33D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2" y="4027623"/>
            <a:ext cx="794377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3D2E78-9739-F8AC-1D7F-44E82550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05" y="1617744"/>
            <a:ext cx="3378452" cy="482520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le livret, page 20.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261375" y="5641651"/>
            <a:ext cx="3157279" cy="6509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10519" y="724261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les lettres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EB256C-0134-2927-CD83-B649885A8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23" y="2959387"/>
            <a:ext cx="5289892" cy="136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de la lettre o en minuscule.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Ecriture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lang="fr-FR" dirty="0">
                <a:solidFill>
                  <a:srgbClr val="757575"/>
                </a:solidFill>
              </a:rPr>
              <a:t>Lecture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57575"/>
                </a:solidFill>
              </a:rPr>
              <a:t>de la lettre  o.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o minuscule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B2EC-E62D-F27A-1D4F-CBE64164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CB1AE2F-A4E3-3195-5E84-FACA4E400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685D363-5ABD-A6A4-4245-0DC8F3FDF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Sem3 S5 « la lettre o »   graphisme, traçage et écriture">
            <a:hlinkClick r:id="" action="ppaction://media"/>
            <a:extLst>
              <a:ext uri="{FF2B5EF4-FFF2-40B4-BE49-F238E27FC236}">
                <a16:creationId xmlns:a16="http://schemas.microsoft.com/office/drawing/2014/main" id="{6C5E760D-9F44-D4C2-E333-C51DE981A6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2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345" y="1933474"/>
            <a:ext cx="7173310" cy="40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4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E6CFB-DFF9-E9AC-C1CE-A0C731CB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9C7B2C5-CB3C-A7AA-E923-3E1D7B30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tracer la lettre o minuscule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8BC821-0DA4-A74F-2F6F-B9B699B0E34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AEFDBDC-BF7F-9A1F-B548-CD04E58AE71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D8486B3-CB9D-CF63-2DA5-2A748965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14" y="2157679"/>
            <a:ext cx="3426249" cy="34262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193C4B-B008-516A-891C-A5A50162F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6CE24F-0D17-0441-B20D-C123C8082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674" y="2525675"/>
            <a:ext cx="3207612" cy="2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2AF94-DB3E-8C82-7DD5-ED97AA53C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57E1B11-0188-FAF4-8638-D01422CA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Écrivez la lettre o minuscule.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8DBD0F-73EE-3FDB-DE36-0B3C590E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EC05DD-2848-DA4A-4026-B49E413AF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3">
            <a:extLst>
              <a:ext uri="{FF2B5EF4-FFF2-40B4-BE49-F238E27FC236}">
                <a16:creationId xmlns:a16="http://schemas.microsoft.com/office/drawing/2014/main" id="{6F9C9198-4482-FF65-4EF2-6B9468C1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AE7B43-6287-5F1B-6717-98BF99A4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F83173-8644-4BC6-8E88-95C853E4711F}"/>
              </a:ext>
            </a:extLst>
          </p:cNvPr>
          <p:cNvSpPr txBox="1"/>
          <p:nvPr/>
        </p:nvSpPr>
        <p:spPr>
          <a:xfrm>
            <a:off x="3258152" y="2425566"/>
            <a:ext cx="262769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300" b="1" dirty="0">
                <a:solidFill>
                  <a:schemeClr val="tx2"/>
                </a:solidFill>
              </a:rPr>
              <a:t>o</a:t>
            </a:r>
            <a:endParaRPr lang="fr-MA" sz="16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livrets à la page 21.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0E3916-95B2-7832-8B3D-359100736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368" y="1641929"/>
            <a:ext cx="3061264" cy="44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o minuscule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204515-D6C1-9936-2414-DF8EAC36A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245" y="2789063"/>
            <a:ext cx="4912652" cy="214886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835621" y="4285817"/>
            <a:ext cx="4319703" cy="3899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recopiez la lettre 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AF0A80B-047F-324E-AA87-9044D679EE61}"/>
              </a:ext>
            </a:extLst>
          </p:cNvPr>
          <p:cNvGrpSpPr/>
          <p:nvPr/>
        </p:nvGrpSpPr>
        <p:grpSpPr>
          <a:xfrm>
            <a:off x="4555578" y="1857675"/>
            <a:ext cx="3059469" cy="4525521"/>
            <a:chOff x="4555578" y="1857675"/>
            <a:chExt cx="3059469" cy="452552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DFF8685-9ABC-E00B-4BE5-43DF0FA1B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AE8E4"/>
                </a:clrFrom>
                <a:clrTo>
                  <a:srgbClr val="EAE8E4">
                    <a:alpha val="0"/>
                  </a:srgbClr>
                </a:clrTo>
              </a:clrChange>
            </a:blip>
            <a:srcRect l="4526" t="16702" r="49595" b="15435"/>
            <a:stretch>
              <a:fillRect/>
            </a:stretch>
          </p:blipFill>
          <p:spPr>
            <a:xfrm>
              <a:off x="4555578" y="1857675"/>
              <a:ext cx="3059469" cy="4525521"/>
            </a:xfrm>
            <a:prstGeom prst="roundRect">
              <a:avLst>
                <a:gd name="adj" fmla="val 6988"/>
              </a:avLst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192FA43-7435-6F8E-4CD4-B7CFF1FFCA40}"/>
                </a:ext>
              </a:extLst>
            </p:cNvPr>
            <p:cNvSpPr txBox="1"/>
            <p:nvPr/>
          </p:nvSpPr>
          <p:spPr>
            <a:xfrm>
              <a:off x="5451080" y="2470980"/>
              <a:ext cx="98757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1500" b="1" dirty="0">
                  <a:solidFill>
                    <a:srgbClr val="474F71"/>
                  </a:solidFill>
                </a:rPr>
                <a:t>o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o</a:t>
              </a:r>
              <a:r>
                <a:rPr lang="fr-MA" sz="1500" b="1" dirty="0">
                  <a:solidFill>
                    <a:srgbClr val="474F71"/>
                  </a:solidFill>
                </a:rPr>
                <a:t> 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o</a:t>
              </a:r>
              <a:endParaRPr lang="fr-MA" sz="1500" b="1" dirty="0">
                <a:solidFill>
                  <a:srgbClr val="474F71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0F8341B-2714-2037-C6D9-9AEEFCFD5947}"/>
                </a:ext>
              </a:extLst>
            </p:cNvPr>
            <p:cNvSpPr txBox="1"/>
            <p:nvPr/>
          </p:nvSpPr>
          <p:spPr>
            <a:xfrm>
              <a:off x="6262299" y="2470979"/>
              <a:ext cx="126980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1500" b="1" dirty="0">
                  <a:solidFill>
                    <a:srgbClr val="474F71"/>
                  </a:solidFill>
                </a:rPr>
                <a:t>o   </a:t>
              </a:r>
              <a:r>
                <a:rPr lang="fr-MA" sz="1500" b="1" dirty="0" err="1">
                  <a:solidFill>
                    <a:srgbClr val="474F71"/>
                  </a:solidFill>
                </a:rPr>
                <a:t>o</a:t>
              </a:r>
              <a:r>
                <a:rPr lang="fr-MA" sz="1500" b="1" dirty="0">
                  <a:solidFill>
                    <a:srgbClr val="474F71"/>
                  </a:solidFill>
                </a:rPr>
                <a:t>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o</a:t>
              </a:r>
              <a:r>
                <a:rPr lang="fr-MA" sz="1500" b="1" dirty="0">
                  <a:solidFill>
                    <a:srgbClr val="474F71"/>
                  </a:solidFill>
                </a:rPr>
                <a:t>    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E8774C-BA9D-06A6-714C-4E24B2DEE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8" y="2601310"/>
            <a:ext cx="2119441" cy="30454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7EA6B38-11A4-77E5-D8B4-A0F7FAB4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525" y="2601310"/>
            <a:ext cx="2139881" cy="30454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2F9DA1-AB6E-D28F-D55D-F0D5224F3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247" y="2601310"/>
            <a:ext cx="2132297" cy="30454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B22BF3-5260-FB37-1C25-264C5F7D0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85" y="2601309"/>
            <a:ext cx="2090281" cy="30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2780FFA-D2C2-9F4F-56C4-5423D153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3427249"/>
            <a:ext cx="3834716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0471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Oral – Dialogue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Lecture - Lettre o - O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Ecriture - Lettre  o - O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o - O</a:t>
            </a:r>
          </a:p>
          <a:p>
            <a:r>
              <a:rPr lang="fr-FR" dirty="0"/>
              <a:t>Ecriture - Lettre  o - O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51350" y="3890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o - O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 o - O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Révision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Travail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9493" y="3406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- Lettre o - O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Ecriture - Lettre  o - O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6592A24-2A8D-6470-CB74-209026077D2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592CE0-4FD4-569C-7E82-43705E4ABAA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88E1E9-98D1-A658-2345-6C0EE3AFD65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10F38D56-5F29-07D3-0739-9F1E9928061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Lire  la lettre « o ».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o en minuscule.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Aujourd’hui, nous allons apprendre à dire notre nom et notre âge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Script oral CP_sem3_ S4">
            <a:hlinkClick r:id="" action="ppaction://media"/>
            <a:extLst>
              <a:ext uri="{FF2B5EF4-FFF2-40B4-BE49-F238E27FC236}">
                <a16:creationId xmlns:a16="http://schemas.microsoft.com/office/drawing/2014/main" id="{F531E59B-3E69-BF59-FE4F-1BF6882AF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14" y="1906388"/>
            <a:ext cx="7610371" cy="42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8997</TotalTime>
  <Words>575</Words>
  <Application>Microsoft Office PowerPoint</Application>
  <PresentationFormat>Affichage à l'écran (4:3)</PresentationFormat>
  <Paragraphs>85</Paragraphs>
  <Slides>32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32</vt:i4>
      </vt:variant>
    </vt:vector>
  </HeadingPairs>
  <TitlesOfParts>
    <vt:vector size="52" baseType="lpstr">
      <vt:lpstr>Dosis</vt:lpstr>
      <vt:lpstr>Aptos Display</vt:lpstr>
      <vt:lpstr>Arial</vt:lpstr>
      <vt:lpstr>Calibri</vt:lpstr>
      <vt:lpstr>Dosis SemiBold</vt:lpstr>
      <vt:lpstr>Dosis Medium</vt:lpstr>
      <vt:lpstr>Wingdings</vt:lpstr>
      <vt:lpstr>Dosis ExtraBold</vt:lpstr>
      <vt:lpstr>Aptos</vt:lpstr>
      <vt:lpstr>KG Primary Penmanship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dire notre nom et notre âge en français. Écoutez bien.</vt:lpstr>
      <vt:lpstr>Lecture de la vidéo.</vt:lpstr>
      <vt:lpstr>À votre tour ! Qui veut dire son nom et son âge en français ?</vt:lpstr>
      <vt:lpstr>Maintenant, tout le monde participe. Chacun dit son nom et son âge à son voisin.</vt:lpstr>
      <vt:lpstr>Plan de la séance 5</vt:lpstr>
      <vt:lpstr>Maintenant, on va faire de la lecture. </vt:lpstr>
      <vt:lpstr>Présentation PowerPoint</vt:lpstr>
      <vt:lpstr>C’est la lettre o en majuscule. Elle fait le son « o  ».</vt:lpstr>
      <vt:lpstr>Répétons ensemble.</vt:lpstr>
      <vt:lpstr>Orange. Dans le mot « orange », je vois la lettre o et  j’entends le son « o ».</vt:lpstr>
      <vt:lpstr>Abricot. Dans le mot « abricot », je vois la lettre o et  j’entends le son « o ».</vt:lpstr>
      <vt:lpstr>Ordinateur. Dans le mot « ordinateur », je vois la lettre o et j’entends le son  « o ».</vt:lpstr>
      <vt:lpstr>Qui veut passer au tableau pour lire les lettres ?  </vt:lpstr>
      <vt:lpstr>Qui veut passer au tableau pour lire les lettres ?  </vt:lpstr>
      <vt:lpstr>Prenez le livret, page 20. </vt:lpstr>
      <vt:lpstr>Présentation PowerPoint</vt:lpstr>
      <vt:lpstr>Plan de la séance 5</vt:lpstr>
      <vt:lpstr>Maintenant, nous allons apprendre à écrire la lettre o minuscule avec Nada. Soyez attentifs. </vt:lpstr>
      <vt:lpstr>Présentation PowerPoint</vt:lpstr>
      <vt:lpstr>Maintenant, on va tracer la lettre o minuscule en l’air avec le doigt.</vt:lpstr>
      <vt:lpstr>Prenez vos ardoises. Écrivez la lettre o minuscule.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la lettre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khalid ramni</dc:creator>
  <cp:lastModifiedBy>KHALID.RAMNI</cp:lastModifiedBy>
  <cp:revision>3</cp:revision>
  <cp:lastPrinted>2025-08-13T10:11:39Z</cp:lastPrinted>
  <dcterms:created xsi:type="dcterms:W3CDTF">2025-08-01T12:31:49Z</dcterms:created>
  <dcterms:modified xsi:type="dcterms:W3CDTF">2025-11-14T13:40:41Z</dcterms:modified>
</cp:coreProperties>
</file>