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6" r:id="rId2"/>
    <p:sldMasterId id="2147483754" r:id="rId3"/>
    <p:sldMasterId id="2147483766" r:id="rId4"/>
    <p:sldMasterId id="2147483773" r:id="rId5"/>
    <p:sldMasterId id="2147483693" r:id="rId6"/>
    <p:sldMasterId id="2147483697" r:id="rId7"/>
    <p:sldMasterId id="2147483711" r:id="rId8"/>
    <p:sldMasterId id="2147483720" r:id="rId9"/>
    <p:sldMasterId id="2147483729" r:id="rId10"/>
    <p:sldMasterId id="2147483786" r:id="rId11"/>
  </p:sldMasterIdLst>
  <p:notesMasterIdLst>
    <p:notesMasterId r:id="rId88"/>
  </p:notesMasterIdLst>
  <p:sldIdLst>
    <p:sldId id="256" r:id="rId12"/>
    <p:sldId id="1029" r:id="rId13"/>
    <p:sldId id="1030" r:id="rId14"/>
    <p:sldId id="847" r:id="rId15"/>
    <p:sldId id="1082" r:id="rId16"/>
    <p:sldId id="800" r:id="rId17"/>
    <p:sldId id="1041" r:id="rId18"/>
    <p:sldId id="1040" r:id="rId19"/>
    <p:sldId id="645" r:id="rId20"/>
    <p:sldId id="1094" r:id="rId21"/>
    <p:sldId id="1093" r:id="rId22"/>
    <p:sldId id="1095" r:id="rId23"/>
    <p:sldId id="1096" r:id="rId24"/>
    <p:sldId id="1097" r:id="rId25"/>
    <p:sldId id="1092" r:id="rId26"/>
    <p:sldId id="1098" r:id="rId27"/>
    <p:sldId id="1099" r:id="rId28"/>
    <p:sldId id="1100" r:id="rId29"/>
    <p:sldId id="1101" r:id="rId30"/>
    <p:sldId id="1091" r:id="rId31"/>
    <p:sldId id="1102" r:id="rId32"/>
    <p:sldId id="1103" r:id="rId33"/>
    <p:sldId id="1104" r:id="rId34"/>
    <p:sldId id="1105" r:id="rId35"/>
    <p:sldId id="1090" r:id="rId36"/>
    <p:sldId id="1058" r:id="rId37"/>
    <p:sldId id="656" r:id="rId38"/>
    <p:sldId id="658" r:id="rId39"/>
    <p:sldId id="1042" r:id="rId40"/>
    <p:sldId id="1053" r:id="rId41"/>
    <p:sldId id="1063" r:id="rId42"/>
    <p:sldId id="1064" r:id="rId43"/>
    <p:sldId id="1065" r:id="rId44"/>
    <p:sldId id="1083" r:id="rId45"/>
    <p:sldId id="1084" r:id="rId46"/>
    <p:sldId id="1085" r:id="rId47"/>
    <p:sldId id="660" r:id="rId48"/>
    <p:sldId id="1043" r:id="rId49"/>
    <p:sldId id="1054" r:id="rId50"/>
    <p:sldId id="1066" r:id="rId51"/>
    <p:sldId id="1067" r:id="rId52"/>
    <p:sldId id="1068" r:id="rId53"/>
    <p:sldId id="1086" r:id="rId54"/>
    <p:sldId id="1087" r:id="rId55"/>
    <p:sldId id="1088" r:id="rId56"/>
    <p:sldId id="779" r:id="rId57"/>
    <p:sldId id="1034" r:id="rId58"/>
    <p:sldId id="1035" r:id="rId59"/>
    <p:sldId id="1069" r:id="rId60"/>
    <p:sldId id="715" r:id="rId61"/>
    <p:sldId id="1089" r:id="rId62"/>
    <p:sldId id="1076" r:id="rId63"/>
    <p:sldId id="1045" r:id="rId64"/>
    <p:sldId id="1044" r:id="rId65"/>
    <p:sldId id="1078" r:id="rId66"/>
    <p:sldId id="1079" r:id="rId67"/>
    <p:sldId id="1077" r:id="rId68"/>
    <p:sldId id="799" r:id="rId69"/>
    <p:sldId id="716" r:id="rId70"/>
    <p:sldId id="1070" r:id="rId71"/>
    <p:sldId id="1032" r:id="rId72"/>
    <p:sldId id="1071" r:id="rId73"/>
    <p:sldId id="1072" r:id="rId74"/>
    <p:sldId id="664" r:id="rId75"/>
    <p:sldId id="1106" r:id="rId76"/>
    <p:sldId id="665" r:id="rId77"/>
    <p:sldId id="1051" r:id="rId78"/>
    <p:sldId id="1038" r:id="rId79"/>
    <p:sldId id="1081" r:id="rId80"/>
    <p:sldId id="1080" r:id="rId81"/>
    <p:sldId id="1039" r:id="rId82"/>
    <p:sldId id="1074" r:id="rId83"/>
    <p:sldId id="1075" r:id="rId84"/>
    <p:sldId id="1056" r:id="rId85"/>
    <p:sldId id="1057" r:id="rId86"/>
    <p:sldId id="689" r:id="rId87"/>
  </p:sldIdLst>
  <p:sldSz cx="9144000" cy="6858000" type="screen4x3"/>
  <p:notesSz cx="6735763" cy="9866313"/>
  <p:embeddedFontLst>
    <p:embeddedFont>
      <p:font typeface="Consolas" panose="020B0609020204030204" pitchFamily="49" charset="0"/>
      <p:regular r:id="rId89"/>
      <p:bold r:id="rId90"/>
      <p:italic r:id="rId91"/>
      <p:boldItalic r:id="rId92"/>
    </p:embeddedFont>
    <p:embeddedFont>
      <p:font typeface="Dosis" pitchFamily="2" charset="0"/>
      <p:regular r:id="rId93"/>
      <p:bold r:id="rId94"/>
    </p:embeddedFont>
    <p:embeddedFont>
      <p:font typeface="Dosis ExtraBold" pitchFamily="2" charset="0"/>
      <p:bold r:id="rId95"/>
    </p:embeddedFont>
    <p:embeddedFont>
      <p:font typeface="Dosis Medium" pitchFamily="2" charset="0"/>
      <p:regular r:id="rId96"/>
    </p:embeddedFont>
    <p:embeddedFont>
      <p:font typeface="Dosis SemiBold" pitchFamily="2" charset="0"/>
      <p:bold r:id="rId97"/>
    </p:embeddedFont>
    <p:embeddedFont>
      <p:font typeface="KG Primary Penmanship" panose="02000506000000020003" pitchFamily="2" charset="0"/>
      <p:regular r:id="rId98"/>
    </p:embeddedFont>
    <p:embeddedFont>
      <p:font typeface="Mistral" panose="03090702030407020403" pitchFamily="66" charset="0"/>
      <p:regular r:id="rId9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E2F4FD"/>
    <a:srgbClr val="565F88"/>
    <a:srgbClr val="2196B1"/>
    <a:srgbClr val="2AB6D7"/>
    <a:srgbClr val="55B7DE"/>
    <a:srgbClr val="A1A6BC"/>
    <a:srgbClr val="4B5377"/>
    <a:srgbClr val="F26553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5363" autoAdjust="0"/>
  </p:normalViewPr>
  <p:slideViewPr>
    <p:cSldViewPr snapToGrid="0">
      <p:cViewPr varScale="1">
        <p:scale>
          <a:sx n="57" d="100"/>
          <a:sy n="57" d="100"/>
        </p:scale>
        <p:origin x="1704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slide" Target="slides/slide73.xml"/><Relationship Id="rId89" Type="http://schemas.openxmlformats.org/officeDocument/2006/relationships/font" Target="fonts/font1.fntdata"/><Relationship Id="rId16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10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font" Target="fonts/font2.fntdata"/><Relationship Id="rId95" Type="http://schemas.openxmlformats.org/officeDocument/2006/relationships/font" Target="fonts/font7.fntdata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80" Type="http://schemas.openxmlformats.org/officeDocument/2006/relationships/slide" Target="slides/slide69.xml"/><Relationship Id="rId85" Type="http://schemas.openxmlformats.org/officeDocument/2006/relationships/slide" Target="slides/slide7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103" Type="http://schemas.openxmlformats.org/officeDocument/2006/relationships/tableStyles" Target="tableStyle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slide" Target="slides/slide72.xml"/><Relationship Id="rId88" Type="http://schemas.openxmlformats.org/officeDocument/2006/relationships/notesMaster" Target="notesMasters/notesMaster1.xml"/><Relationship Id="rId91" Type="http://schemas.openxmlformats.org/officeDocument/2006/relationships/font" Target="fonts/font3.fntdata"/><Relationship Id="rId96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94" Type="http://schemas.openxmlformats.org/officeDocument/2006/relationships/font" Target="fonts/font6.fntdata"/><Relationship Id="rId99" Type="http://schemas.openxmlformats.org/officeDocument/2006/relationships/font" Target="fonts/font11.fntdata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97" Type="http://schemas.openxmlformats.org/officeDocument/2006/relationships/font" Target="fonts/font9.fntdata"/><Relationship Id="rId104" Type="http://schemas.microsoft.com/office/2018/10/relationships/authors" Target="author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92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openxmlformats.org/officeDocument/2006/relationships/slide" Target="slides/slide76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56" Type="http://schemas.openxmlformats.org/officeDocument/2006/relationships/slide" Target="slides/slide45.xml"/><Relationship Id="rId77" Type="http://schemas.openxmlformats.org/officeDocument/2006/relationships/slide" Target="slides/slide66.xml"/><Relationship Id="rId100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93" Type="http://schemas.openxmlformats.org/officeDocument/2006/relationships/font" Target="fonts/font5.fntdata"/><Relationship Id="rId98" Type="http://schemas.openxmlformats.org/officeDocument/2006/relationships/font" Target="fonts/font10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45208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0151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8A086-6D0A-AEAB-CF5C-5AD4C18A6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4F9CB3E-50ED-D8E3-7D35-17FAEEF11E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2B39BD7-C157-258A-D8B8-A83471DA78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DD39D0-444F-D497-73C3-831B64DF6D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3072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C8A66-E74E-24AC-F9D3-E37C6A959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4FBD7DE-137D-44C5-A915-26DE65FAF7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2D1FD39-30AA-6B21-A2A0-7EB2D1D248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ED40165-4F85-9BAB-33C8-F47EF0259A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6010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04839-B966-5738-C131-5204E2259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4672246-8399-2988-A8DC-EA20CD6617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006960E-B435-B624-640C-38B15E89A6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8D7C60D-2232-D516-68F9-3322108A5D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5436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EE9F8-8BEB-9B0F-4066-9BD57EDEF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1E81A09-2965-228B-BD92-ADBAA9F51D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2B0AB3A-8296-6D5F-58D4-23332F9C7E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FE0149-38B8-F750-E1E0-72E6090E9C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273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EE9F8-8BEB-9B0F-4066-9BD57EDEF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1E81A09-2965-228B-BD92-ADBAA9F51D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2B0AB3A-8296-6D5F-58D4-23332F9C7E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FE0149-38B8-F750-E1E0-72E6090E9C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251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835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766041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15681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12420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308255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97252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638850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07695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25876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95435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547203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41604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5E446E-CF94-41C8-8416-A422A7E8EBB5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9614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439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283343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31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540775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  <p:sldLayoutId id="2147483785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6.png"/><Relationship Id="rId7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png"/><Relationship Id="rId11" Type="http://schemas.openxmlformats.org/officeDocument/2006/relationships/image" Target="../media/image38.png"/><Relationship Id="rId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1.jpg"/><Relationship Id="rId11" Type="http://schemas.openxmlformats.org/officeDocument/2006/relationships/image" Target="../media/image56.jpg"/><Relationship Id="rId5" Type="http://schemas.openxmlformats.org/officeDocument/2006/relationships/image" Target="../media/image50.jpg"/><Relationship Id="rId10" Type="http://schemas.openxmlformats.org/officeDocument/2006/relationships/image" Target="../media/image55.jpg"/><Relationship Id="rId4" Type="http://schemas.openxmlformats.org/officeDocument/2006/relationships/image" Target="../media/image49.jpg"/><Relationship Id="rId9" Type="http://schemas.openxmlformats.org/officeDocument/2006/relationships/image" Target="../media/image5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8.png"/><Relationship Id="rId4" Type="http://schemas.openxmlformats.org/officeDocument/2006/relationships/image" Target="../media/image3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8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0.gif"/><Relationship Id="rId5" Type="http://schemas.openxmlformats.org/officeDocument/2006/relationships/image" Target="../media/image79.png"/><Relationship Id="rId4" Type="http://schemas.openxmlformats.org/officeDocument/2006/relationships/notesSlide" Target="../notesSlides/notesSlide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2.png"/><Relationship Id="rId4" Type="http://schemas.openxmlformats.org/officeDocument/2006/relationships/image" Target="../media/image3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8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0.gif"/><Relationship Id="rId5" Type="http://schemas.openxmlformats.org/officeDocument/2006/relationships/image" Target="../media/image79.png"/><Relationship Id="rId4" Type="http://schemas.openxmlformats.org/officeDocument/2006/relationships/notesSlide" Target="../notesSlides/notesSlide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8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0.gif"/><Relationship Id="rId5" Type="http://schemas.openxmlformats.org/officeDocument/2006/relationships/image" Target="../media/image79.png"/><Relationship Id="rId4" Type="http://schemas.openxmlformats.org/officeDocument/2006/relationships/notesSlide" Target="../notesSlides/notesSlide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9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4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0.png"/><Relationship Id="rId5" Type="http://schemas.openxmlformats.org/officeDocument/2006/relationships/slideLayout" Target="../slideLayouts/slideLayout27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2.mp4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03E7F9D-ED08-D957-8D2E-2B9B8AE16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68325-CE2C-1A80-29DB-30D2923D2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DF4EE84-5F34-B3B5-AEA1-CCCD3C280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2E9C5DF-53F8-A465-5947-1B2CA8C51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47" y="2739717"/>
            <a:ext cx="8419306" cy="2225233"/>
          </a:xfrm>
          <a:prstGeom prst="rect">
            <a:avLst/>
          </a:prstGeom>
        </p:spPr>
      </p:pic>
      <p:sp>
        <p:nvSpPr>
          <p:cNvPr id="6" name="Titre 35">
            <a:extLst>
              <a:ext uri="{FF2B5EF4-FFF2-40B4-BE49-F238E27FC236}">
                <a16:creationId xmlns:a16="http://schemas.microsoft.com/office/drawing/2014/main" id="{FBC88BAB-1526-D465-1F88-DB10EF8BE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 Un avion – Un abricot – Un ananas – Une banane – Une école. </a:t>
            </a:r>
          </a:p>
        </p:txBody>
      </p:sp>
    </p:spTree>
    <p:extLst>
      <p:ext uri="{BB962C8B-B14F-4D97-AF65-F5344CB8AC3E}">
        <p14:creationId xmlns:p14="http://schemas.microsoft.com/office/powerpoint/2010/main" val="10614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1C5BD-9A4E-92E0-91A6-BD9C00394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59F9F4-1414-4260-2AF7-D9C51BFD9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2B86931-8532-2D26-B925-095861A9B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4AE36BC-E754-95DE-8361-6AA299BC35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79" b="-4879"/>
          <a:stretch>
            <a:fillRect/>
          </a:stretch>
        </p:blipFill>
        <p:spPr>
          <a:xfrm>
            <a:off x="2459241" y="2014378"/>
            <a:ext cx="1350000" cy="1620000"/>
          </a:xfrm>
          <a:prstGeom prst="rect">
            <a:avLst/>
          </a:prstGeom>
        </p:spPr>
      </p:pic>
      <p:pic>
        <p:nvPicPr>
          <p:cNvPr id="4" name="Espace réservé pour une image  16" descr="Une image contenant banane, fruit, Banane Saba, Banane plantain&#10;&#10;Le contenu généré par l’IA peut être incorrect.">
            <a:extLst>
              <a:ext uri="{FF2B5EF4-FFF2-40B4-BE49-F238E27FC236}">
                <a16:creationId xmlns:a16="http://schemas.microsoft.com/office/drawing/2014/main" id="{9A997C5A-469D-E93E-E3DA-626B3D8605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09" b="-4909"/>
          <a:stretch>
            <a:fillRect/>
          </a:stretch>
        </p:blipFill>
        <p:spPr>
          <a:xfrm>
            <a:off x="1276257" y="3923130"/>
            <a:ext cx="1350000" cy="1620000"/>
          </a:xfrm>
          <a:prstGeom prst="rect">
            <a:avLst/>
          </a:prstGeom>
        </p:spPr>
      </p:pic>
      <p:pic>
        <p:nvPicPr>
          <p:cNvPr id="5" name="Espace réservé pour une image  28" descr="Une image contenant fruit, orange, Aliments naturels, abricot&#10;&#10;Le contenu généré par l’IA peut être incorrect.">
            <a:extLst>
              <a:ext uri="{FF2B5EF4-FFF2-40B4-BE49-F238E27FC236}">
                <a16:creationId xmlns:a16="http://schemas.microsoft.com/office/drawing/2014/main" id="{FF380A65-CA9A-28B8-B49F-93D3A87400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38" b="-4938"/>
          <a:stretch>
            <a:fillRect/>
          </a:stretch>
        </p:blipFill>
        <p:spPr>
          <a:xfrm>
            <a:off x="3009780" y="3923130"/>
            <a:ext cx="1350000" cy="1620000"/>
          </a:xfrm>
          <a:prstGeom prst="rect">
            <a:avLst/>
          </a:prstGeom>
        </p:spPr>
      </p:pic>
      <p:pic>
        <p:nvPicPr>
          <p:cNvPr id="6" name="Espace réservé pour une image  30" descr="Une image contenant dessin humoristique, sourire, clipart, Animation&#10;&#10;Le contenu généré par l’IA peut être incorrect.">
            <a:extLst>
              <a:ext uri="{FF2B5EF4-FFF2-40B4-BE49-F238E27FC236}">
                <a16:creationId xmlns:a16="http://schemas.microsoft.com/office/drawing/2014/main" id="{B2FAB994-7977-98D5-D644-962EED87A2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47" b="-4847"/>
          <a:stretch>
            <a:fillRect/>
          </a:stretch>
        </p:blipFill>
        <p:spPr>
          <a:xfrm>
            <a:off x="4154161" y="2014378"/>
            <a:ext cx="1350000" cy="1620000"/>
          </a:xfrm>
          <a:prstGeom prst="rect">
            <a:avLst/>
          </a:prstGeom>
        </p:spPr>
      </p:pic>
      <p:pic>
        <p:nvPicPr>
          <p:cNvPr id="7" name="Espace réservé pour une image  32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287BA0E6-7470-8ED3-8997-AFE968801B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47" b="-4847"/>
          <a:stretch>
            <a:fillRect/>
          </a:stretch>
        </p:blipFill>
        <p:spPr>
          <a:xfrm>
            <a:off x="5789507" y="2014378"/>
            <a:ext cx="1350000" cy="1620000"/>
          </a:xfrm>
          <a:prstGeom prst="rect">
            <a:avLst/>
          </a:prstGeom>
        </p:spPr>
      </p:pic>
      <p:pic>
        <p:nvPicPr>
          <p:cNvPr id="8" name="Espace réservé pour une image  34" descr="Une image contenant ananas, fruit, Aliments naturels, Ananas&#10;&#10;Le contenu généré par l’IA peut être incorrect.">
            <a:extLst>
              <a:ext uri="{FF2B5EF4-FFF2-40B4-BE49-F238E27FC236}">
                <a16:creationId xmlns:a16="http://schemas.microsoft.com/office/drawing/2014/main" id="{11FBCDF9-9190-DEA9-B2AD-E923C744D90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47" b="-4847"/>
          <a:stretch>
            <a:fillRect/>
          </a:stretch>
        </p:blipFill>
        <p:spPr>
          <a:xfrm>
            <a:off x="4829161" y="3923130"/>
            <a:ext cx="1350000" cy="1620000"/>
          </a:xfrm>
          <a:prstGeom prst="rect">
            <a:avLst/>
          </a:prstGeom>
        </p:spPr>
      </p:pic>
      <p:pic>
        <p:nvPicPr>
          <p:cNvPr id="9" name="Espace réservé pour une image  38" descr="Une image contenant avion, Transport aérien, transport, avion de ligne&#10;&#10;Le contenu généré par l’IA peut être incorrect.">
            <a:extLst>
              <a:ext uri="{FF2B5EF4-FFF2-40B4-BE49-F238E27FC236}">
                <a16:creationId xmlns:a16="http://schemas.microsoft.com/office/drawing/2014/main" id="{8EE8267A-3307-FB45-8D0B-6D19617775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79" b="-4879"/>
          <a:stretch>
            <a:fillRect/>
          </a:stretch>
        </p:blipFill>
        <p:spPr>
          <a:xfrm>
            <a:off x="718428" y="2014378"/>
            <a:ext cx="1350000" cy="1620000"/>
          </a:xfrm>
          <a:prstGeom prst="rect">
            <a:avLst/>
          </a:prstGeom>
        </p:spPr>
      </p:pic>
      <p:pic>
        <p:nvPicPr>
          <p:cNvPr id="11" name="Espace réservé pour une image  40" descr="Une image contenant dessin humoristique, habits, clipart, sourire&#10;&#10;Le contenu généré par l’IA peut être incorrect.">
            <a:extLst>
              <a:ext uri="{FF2B5EF4-FFF2-40B4-BE49-F238E27FC236}">
                <a16:creationId xmlns:a16="http://schemas.microsoft.com/office/drawing/2014/main" id="{56A7894E-7CC4-6E9E-3C95-7FDD20455BE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79" b="-4879"/>
          <a:stretch>
            <a:fillRect/>
          </a:stretch>
        </p:blipFill>
        <p:spPr>
          <a:xfrm>
            <a:off x="6749853" y="3923130"/>
            <a:ext cx="1350000" cy="1620000"/>
          </a:xfrm>
          <a:prstGeom prst="rect">
            <a:avLst/>
          </a:prstGeom>
        </p:spPr>
      </p:pic>
      <p:pic>
        <p:nvPicPr>
          <p:cNvPr id="13" name="Espace réservé pour une image  5" descr="Une image contenant dessin humoristique, Animation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3B97462-DA28-9D97-2903-01C62FC1990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09" b="-4909"/>
          <a:stretch>
            <a:fillRect/>
          </a:stretch>
        </p:blipFill>
        <p:spPr>
          <a:xfrm>
            <a:off x="7424853" y="2014378"/>
            <a:ext cx="1350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1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50F18-34FB-ADF4-F132-40AB80619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6AE8CBB-5A60-AD4A-18CA-D532ABD0E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2229D00-971A-C062-9817-2C2D7E9F9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42" y="1795130"/>
            <a:ext cx="7876715" cy="326773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078FADBE-A935-47F6-25B9-B0B4F439E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 salut – à bientôt – un kiwi – une girafe..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20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9E739-4569-A9C3-9213-ABDA652AC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565E409-6288-D722-2CB2-FEB328C8D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Titre 35">
            <a:extLst>
              <a:ext uri="{FF2B5EF4-FFF2-40B4-BE49-F238E27FC236}">
                <a16:creationId xmlns:a16="http://schemas.microsoft.com/office/drawing/2014/main" id="{07E52F8E-68A0-D832-CDE0-62E74D285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 une fourmi – un immeuble – un lit – un livre – un ami.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7E51A10-7993-5A07-B43C-5A357E183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07" y="2187901"/>
            <a:ext cx="8138186" cy="278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4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48D5D-B49A-9C62-DF72-BFE0D3528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6CA4A-9F26-CDC0-40B5-A7DFF0D79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A948DEF-3EC6-5725-2EFD-32B18D15E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2" name="Espace réservé pour une image  5" descr="Une image contenant habits, chaussures, fille, poupée&#10;&#10;Le contenu généré par l’IA peut être incorrect.">
            <a:extLst>
              <a:ext uri="{FF2B5EF4-FFF2-40B4-BE49-F238E27FC236}">
                <a16:creationId xmlns:a16="http://schemas.microsoft.com/office/drawing/2014/main" id="{D65BABF2-C141-61C3-1515-2C15E7E43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" b="2280"/>
          <a:stretch>
            <a:fillRect/>
          </a:stretch>
        </p:blipFill>
        <p:spPr>
          <a:xfrm>
            <a:off x="3870061" y="2361727"/>
            <a:ext cx="1350962" cy="1619250"/>
          </a:xfrm>
          <a:prstGeom prst="rect">
            <a:avLst/>
          </a:prstGeom>
        </p:spPr>
      </p:pic>
      <p:pic>
        <p:nvPicPr>
          <p:cNvPr id="14" name="Espace réservé pour une image  13" descr="Une image contenant Giraffidés, dessin, croqui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1208B3F-068E-3DD3-70E7-04424EC11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4" b="2224"/>
          <a:stretch>
            <a:fillRect/>
          </a:stretch>
        </p:blipFill>
        <p:spPr>
          <a:xfrm>
            <a:off x="808876" y="2367019"/>
            <a:ext cx="1349375" cy="1619250"/>
          </a:xfrm>
          <a:prstGeom prst="rect">
            <a:avLst/>
          </a:prstGeom>
        </p:spPr>
      </p:pic>
      <p:pic>
        <p:nvPicPr>
          <p:cNvPr id="15" name="Espace réservé pour une image  10" descr="Une image contenant kiwi, fruit, nourriture&#10;&#10;Le contenu généré par l’IA peut être incorrect.">
            <a:extLst>
              <a:ext uri="{FF2B5EF4-FFF2-40B4-BE49-F238E27FC236}">
                <a16:creationId xmlns:a16="http://schemas.microsoft.com/office/drawing/2014/main" id="{6355307B-5DB1-1410-22DF-AA0493F796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4" b="2234"/>
          <a:stretch>
            <a:fillRect/>
          </a:stretch>
        </p:blipFill>
        <p:spPr>
          <a:xfrm>
            <a:off x="5401447" y="2361727"/>
            <a:ext cx="1350962" cy="1620838"/>
          </a:xfrm>
          <a:prstGeom prst="rect">
            <a:avLst/>
          </a:prstGeom>
        </p:spPr>
      </p:pic>
      <p:pic>
        <p:nvPicPr>
          <p:cNvPr id="16" name="Espace réservé pour une image  3" descr="Une image contenant dessin humoristique, habits, garçon&#10;&#10;Le contenu généré par l’IA peut être incorrect.">
            <a:extLst>
              <a:ext uri="{FF2B5EF4-FFF2-40B4-BE49-F238E27FC236}">
                <a16:creationId xmlns:a16="http://schemas.microsoft.com/office/drawing/2014/main" id="{49CFFA3E-405F-E84E-B28E-883F97DFD7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" b="2280"/>
          <a:stretch>
            <a:fillRect/>
          </a:stretch>
        </p:blipFill>
        <p:spPr>
          <a:xfrm>
            <a:off x="2355072" y="2361727"/>
            <a:ext cx="1350962" cy="1619250"/>
          </a:xfrm>
          <a:prstGeom prst="rect">
            <a:avLst/>
          </a:prstGeom>
        </p:spPr>
      </p:pic>
      <p:pic>
        <p:nvPicPr>
          <p:cNvPr id="17" name="Image 16" descr="Une image contenant habits, Animation, Dessin animé, garçon&#10;&#10;Le contenu généré par l’IA peut être incorrect.">
            <a:extLst>
              <a:ext uri="{FF2B5EF4-FFF2-40B4-BE49-F238E27FC236}">
                <a16:creationId xmlns:a16="http://schemas.microsoft.com/office/drawing/2014/main" id="{3BBDED38-FE6A-0CB0-5A12-5AAC652786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132" y="3980977"/>
            <a:ext cx="1289347" cy="161925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09F075E-2BCA-DC90-8F85-0D4DD18A84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735" y="3980977"/>
            <a:ext cx="1289347" cy="1619250"/>
          </a:xfrm>
          <a:prstGeom prst="rect">
            <a:avLst/>
          </a:prstGeom>
        </p:spPr>
      </p:pic>
      <p:pic>
        <p:nvPicPr>
          <p:cNvPr id="19" name="Image 18" descr="Une image contenant meubles, lit, Cadre de lit, chambre&#10;&#10;Le contenu généré par l’IA peut être incorrect.">
            <a:extLst>
              <a:ext uri="{FF2B5EF4-FFF2-40B4-BE49-F238E27FC236}">
                <a16:creationId xmlns:a16="http://schemas.microsoft.com/office/drawing/2014/main" id="{4303FB86-E30F-BAC9-B562-985FE088B3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046" y="3980977"/>
            <a:ext cx="1289347" cy="1619250"/>
          </a:xfrm>
          <a:prstGeom prst="rect">
            <a:avLst/>
          </a:prstGeom>
        </p:spPr>
      </p:pic>
      <p:pic>
        <p:nvPicPr>
          <p:cNvPr id="20" name="Image 19" descr="Une image contenant croquis, dessin, livre, texte&#10;&#10;Le contenu généré par l’IA peut être incorrect.">
            <a:extLst>
              <a:ext uri="{FF2B5EF4-FFF2-40B4-BE49-F238E27FC236}">
                <a16:creationId xmlns:a16="http://schemas.microsoft.com/office/drawing/2014/main" id="{02FC5B17-E9A7-370E-B575-74E2604090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142" y="3929119"/>
            <a:ext cx="1289347" cy="1619250"/>
          </a:xfrm>
          <a:prstGeom prst="rect">
            <a:avLst/>
          </a:prstGeom>
        </p:spPr>
      </p:pic>
      <p:pic>
        <p:nvPicPr>
          <p:cNvPr id="21" name="Image 20" descr="Une image contenant invertébré, insecte, fourmi, vermine&#10;&#10;Le contenu généré par l’IA peut être incorrect.">
            <a:extLst>
              <a:ext uri="{FF2B5EF4-FFF2-40B4-BE49-F238E27FC236}">
                <a16:creationId xmlns:a16="http://schemas.microsoft.com/office/drawing/2014/main" id="{7B7CD706-28FA-2304-8411-3213358506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833" y="2361727"/>
            <a:ext cx="1291446" cy="162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0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8A0BC-0242-AF63-3AD6-E2BACD44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90991A-D9F1-B219-DF51-4998294F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invisibles.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EA7E8FC-2769-D856-300A-959277253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F50A1B0-0777-78E1-D199-F1213C4748B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74329" y="4348665"/>
            <a:ext cx="5262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Jeu des mots invisibles.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A3286F-6401-970D-BD1E-8FA924E93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700" y="1719765"/>
            <a:ext cx="17526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14608-8C1A-39D3-D21C-061FE7C33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1563558-273F-8A2D-DC31-DA95CAC09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FDEC13E2-C636-B0D2-D3E8-4920F2910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 Une fille – Un garçon – 6 ans – Les chiffres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8A80B8B-A165-11EF-1A86-94AECCC82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67" y="2427437"/>
            <a:ext cx="7962066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01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3D4C5-65E9-C203-A154-7740A2C3E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1B10E6A-5559-A1E9-51AE-4C6C390E4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DEFD371A-83B9-1943-D69C-9FFDDA0A9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masquer une image. Qui veut expliquer la consigne en arabe ? 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45FD236-965C-1EE6-F4FF-6554F9BFA2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4456"/>
          <a:stretch>
            <a:fillRect/>
          </a:stretch>
        </p:blipFill>
        <p:spPr>
          <a:xfrm>
            <a:off x="590967" y="2732237"/>
            <a:ext cx="7962066" cy="217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9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2D868-BCF1-CE98-7FDD-96786E035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B72FB4B-6AC4-5387-2E4C-A8DF57CD9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A201FD4C-9B8E-6777-6FBC-B78D60C7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 est l’image qui manque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6D07228-A730-3A78-FFE6-D4CCB8C3A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67" y="2188356"/>
            <a:ext cx="7962066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6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11DBA-B292-773C-971D-09F0BC71E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B457C71-82B7-785E-D085-D12FBD469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05F33E45-76AD-E1CC-6C74-AE3D88E1D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L’image qui manque est : six ans.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9C1E1D9-3CAC-944B-7851-C0847C1226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4456"/>
          <a:stretch>
            <a:fillRect/>
          </a:stretch>
        </p:blipFill>
        <p:spPr>
          <a:xfrm>
            <a:off x="590967" y="2732237"/>
            <a:ext cx="7962066" cy="21784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A02915A-052E-DF84-385A-A3BAD81CCFF1}"/>
              </a:ext>
            </a:extLst>
          </p:cNvPr>
          <p:cNvSpPr/>
          <p:nvPr/>
        </p:nvSpPr>
        <p:spPr>
          <a:xfrm>
            <a:off x="4572000" y="2732237"/>
            <a:ext cx="1879600" cy="190749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5096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DA605-D2CF-BCE6-E607-14FDD97E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0EE017-8F3D-7CFF-D624-319FF4AB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qui bougent.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D6BE7B2-1994-2ADC-5405-25291DC2B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9A84810-4CED-0DB3-F0CF-09EE250153F1}"/>
              </a:ext>
            </a:extLst>
          </p:cNvPr>
          <p:cNvSpPr txBox="1"/>
          <p:nvPr/>
        </p:nvSpPr>
        <p:spPr>
          <a:xfrm>
            <a:off x="1638663" y="2278384"/>
            <a:ext cx="5866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Jeu des mots qui bougent </a:t>
            </a:r>
          </a:p>
        </p:txBody>
      </p:sp>
      <p:pic>
        <p:nvPicPr>
          <p:cNvPr id="4" name="Image 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id="{4D6B1028-4B5E-4511-5A71-B26C53FEC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20" y="3299312"/>
            <a:ext cx="1491359" cy="176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EC9AD-EC66-8DA6-B3DC-203764F5E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FC4BAC6-8B41-C323-DF4F-62397C5DC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3381217-1D4C-13B9-B8E1-A89A6D2D6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297" y="2449124"/>
            <a:ext cx="7541406" cy="2603218"/>
          </a:xfrm>
          <a:prstGeom prst="rect">
            <a:avLst/>
          </a:prstGeom>
        </p:spPr>
      </p:pic>
      <p:sp>
        <p:nvSpPr>
          <p:cNvPr id="8" name="Titre 35">
            <a:extLst>
              <a:ext uri="{FF2B5EF4-FFF2-40B4-BE49-F238E27FC236}">
                <a16:creationId xmlns:a16="http://schemas.microsoft.com/office/drawing/2014/main" id="{19E8FF10-6568-7EE1-CF08-E51C409E5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 Une orange – Une olive – Un ordinateur – Une pomme.</a:t>
            </a:r>
          </a:p>
        </p:txBody>
      </p:sp>
    </p:spTree>
    <p:extLst>
      <p:ext uri="{BB962C8B-B14F-4D97-AF65-F5344CB8AC3E}">
        <p14:creationId xmlns:p14="http://schemas.microsoft.com/office/powerpoint/2010/main" val="26883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9B8E3-C0F4-B07B-38E9-00B7B9205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4617F4F-8AA7-6651-F8AC-5446D5353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4BE9E4A-1F78-9C99-C652-A2D9A61935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4956"/>
          <a:stretch>
            <a:fillRect/>
          </a:stretch>
        </p:blipFill>
        <p:spPr>
          <a:xfrm>
            <a:off x="801297" y="2813895"/>
            <a:ext cx="7541406" cy="1953543"/>
          </a:xfrm>
          <a:prstGeom prst="rect">
            <a:avLst/>
          </a:prstGeom>
        </p:spPr>
      </p:pic>
      <p:sp>
        <p:nvSpPr>
          <p:cNvPr id="8" name="Titre 35">
            <a:extLst>
              <a:ext uri="{FF2B5EF4-FFF2-40B4-BE49-F238E27FC236}">
                <a16:creationId xmlns:a16="http://schemas.microsoft.com/office/drawing/2014/main" id="{A35F3FF2-7F69-1BAD-BAEF-16BF3F177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bien. Je vais faire bouger 2 mots. Qui veut expliquer la consigne en arabe ? </a:t>
            </a:r>
          </a:p>
        </p:txBody>
      </p:sp>
    </p:spTree>
    <p:extLst>
      <p:ext uri="{BB962C8B-B14F-4D97-AF65-F5344CB8AC3E}">
        <p14:creationId xmlns:p14="http://schemas.microsoft.com/office/powerpoint/2010/main" val="52215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70F7E-8C72-C227-5BD2-0BC36E99E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C4C262D-0BAC-BFC7-EF34-2941D9E88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35">
            <a:extLst>
              <a:ext uri="{FF2B5EF4-FFF2-40B4-BE49-F238E27FC236}">
                <a16:creationId xmlns:a16="http://schemas.microsoft.com/office/drawing/2014/main" id="{C91F3056-1EA8-5D68-3BDB-D4D8F16CA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Quels sont les 2 mots qui ont bougé ? </a:t>
            </a:r>
          </a:p>
        </p:txBody>
      </p:sp>
      <p:pic>
        <p:nvPicPr>
          <p:cNvPr id="2" name="Image 1" descr="Une image contenant fruit, Aliments naturels, orange, produits&#10;&#10;Le contenu généré par l’IA peut être incorrect.">
            <a:extLst>
              <a:ext uri="{FF2B5EF4-FFF2-40B4-BE49-F238E27FC236}">
                <a16:creationId xmlns:a16="http://schemas.microsoft.com/office/drawing/2014/main" id="{E368A434-48D3-EA7B-87AD-98195572E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35" y="2495481"/>
            <a:ext cx="1696515" cy="2130600"/>
          </a:xfrm>
          <a:prstGeom prst="rect">
            <a:avLst/>
          </a:prstGeom>
        </p:spPr>
      </p:pic>
      <p:pic>
        <p:nvPicPr>
          <p:cNvPr id="3" name="Image 2" descr="Une image contenant fruit, pomme&#10;&#10;Le contenu généré par l’IA peut être incorrect.">
            <a:extLst>
              <a:ext uri="{FF2B5EF4-FFF2-40B4-BE49-F238E27FC236}">
                <a16:creationId xmlns:a16="http://schemas.microsoft.com/office/drawing/2014/main" id="{49D4C3BA-898E-B467-A0FC-7F143F4FA9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660" y="2495481"/>
            <a:ext cx="1696515" cy="2130600"/>
          </a:xfrm>
          <a:prstGeom prst="rect">
            <a:avLst/>
          </a:prstGeom>
        </p:spPr>
      </p:pic>
      <p:pic>
        <p:nvPicPr>
          <p:cNvPr id="4" name="Image 3" descr="Une image contenant fruit, pomme, Aliments naturels, nourriture&#10;&#10;Le contenu généré par l’IA peut être incorrect.">
            <a:extLst>
              <a:ext uri="{FF2B5EF4-FFF2-40B4-BE49-F238E27FC236}">
                <a16:creationId xmlns:a16="http://schemas.microsoft.com/office/drawing/2014/main" id="{C2F70513-B4DE-060B-072C-A226B5030E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910" y="2495481"/>
            <a:ext cx="1696515" cy="2130598"/>
          </a:xfrm>
          <a:prstGeom prst="rect">
            <a:avLst/>
          </a:prstGeom>
        </p:spPr>
      </p:pic>
      <p:pic>
        <p:nvPicPr>
          <p:cNvPr id="6" name="Image 5" descr="Une image contenant ordinateur portable, ordinateur, Netbook, Pavé tactile&#10;&#10;Le contenu généré par l’IA peut être incorrect.">
            <a:extLst>
              <a:ext uri="{FF2B5EF4-FFF2-40B4-BE49-F238E27FC236}">
                <a16:creationId xmlns:a16="http://schemas.microsoft.com/office/drawing/2014/main" id="{B109AB2D-38E6-A5CF-ABBA-A6B7C764BD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85" y="2495481"/>
            <a:ext cx="1696515" cy="21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6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84F67-AF96-DA63-2309-4EA535344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B5299A6-A068-ED6E-F274-FD396C19E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35">
            <a:extLst>
              <a:ext uri="{FF2B5EF4-FFF2-40B4-BE49-F238E27FC236}">
                <a16:creationId xmlns:a16="http://schemas.microsoft.com/office/drawing/2014/main" id="{69E6D318-A0A2-92A4-EF02-6AA88267A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mots qui ont bougé sont : une pomme et une olive. </a:t>
            </a:r>
          </a:p>
        </p:txBody>
      </p:sp>
      <p:pic>
        <p:nvPicPr>
          <p:cNvPr id="2" name="Image 1" descr="Une image contenant fruit, Aliments naturels, orange, produits&#10;&#10;Le contenu généré par l’IA peut être incorrect.">
            <a:extLst>
              <a:ext uri="{FF2B5EF4-FFF2-40B4-BE49-F238E27FC236}">
                <a16:creationId xmlns:a16="http://schemas.microsoft.com/office/drawing/2014/main" id="{18ABF1EE-1146-80CD-05DD-8BD156D84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35" y="2495481"/>
            <a:ext cx="1696515" cy="2130600"/>
          </a:xfrm>
          <a:prstGeom prst="rect">
            <a:avLst/>
          </a:prstGeom>
        </p:spPr>
      </p:pic>
      <p:pic>
        <p:nvPicPr>
          <p:cNvPr id="3" name="Image 2" descr="Une image contenant fruit, pomme&#10;&#10;Le contenu généré par l’IA peut être incorrect.">
            <a:extLst>
              <a:ext uri="{FF2B5EF4-FFF2-40B4-BE49-F238E27FC236}">
                <a16:creationId xmlns:a16="http://schemas.microsoft.com/office/drawing/2014/main" id="{1A31344F-F2AC-FDAC-3442-FCAC9F4240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660" y="2495481"/>
            <a:ext cx="1696515" cy="2130600"/>
          </a:xfrm>
          <a:prstGeom prst="rect">
            <a:avLst/>
          </a:prstGeom>
        </p:spPr>
      </p:pic>
      <p:pic>
        <p:nvPicPr>
          <p:cNvPr id="4" name="Image 3" descr="Une image contenant fruit, pomme, Aliments naturels, nourriture&#10;&#10;Le contenu généré par l’IA peut être incorrect.">
            <a:extLst>
              <a:ext uri="{FF2B5EF4-FFF2-40B4-BE49-F238E27FC236}">
                <a16:creationId xmlns:a16="http://schemas.microsoft.com/office/drawing/2014/main" id="{3AAFE6DA-7539-CEFD-FD27-56A7197B4C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910" y="2495481"/>
            <a:ext cx="1696515" cy="2130598"/>
          </a:xfrm>
          <a:prstGeom prst="rect">
            <a:avLst/>
          </a:prstGeom>
        </p:spPr>
      </p:pic>
      <p:pic>
        <p:nvPicPr>
          <p:cNvPr id="6" name="Image 5" descr="Une image contenant ordinateur portable, ordinateur, Netbook, Pavé tactile&#10;&#10;Le contenu généré par l’IA peut être incorrect.">
            <a:extLst>
              <a:ext uri="{FF2B5EF4-FFF2-40B4-BE49-F238E27FC236}">
                <a16:creationId xmlns:a16="http://schemas.microsoft.com/office/drawing/2014/main" id="{02A3E60C-F4A8-94CA-D426-AD61B28ADA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85" y="2495481"/>
            <a:ext cx="1696515" cy="2130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7B16509-217E-AAD3-4DF6-7C409AAEBF23}"/>
              </a:ext>
            </a:extLst>
          </p:cNvPr>
          <p:cNvSpPr/>
          <p:nvPr/>
        </p:nvSpPr>
        <p:spPr>
          <a:xfrm>
            <a:off x="2720977" y="2475252"/>
            <a:ext cx="1879600" cy="190749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3BF7E3-94A4-1C9C-077F-FE27F1202031}"/>
              </a:ext>
            </a:extLst>
          </p:cNvPr>
          <p:cNvSpPr/>
          <p:nvPr/>
        </p:nvSpPr>
        <p:spPr>
          <a:xfrm>
            <a:off x="6641117" y="2461598"/>
            <a:ext cx="1879600" cy="190749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501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22667-F703-E7A9-4B83-F347F0A25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B50C9C-8BC2-33FF-BF3C-09F0D3CDD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passe à la lecture. Qui veut passer au tableau pour lire les lettres?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37AA0F1-5F55-326C-C838-C078D9222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4FDA86F-AF86-0FFA-1065-C43D854AA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945" y="4099861"/>
            <a:ext cx="7937680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8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continue. Qui veut passer au tableau pour lire les lettres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79C0BE5-6C9B-956D-C4C9-43697AD4E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60" y="3839764"/>
            <a:ext cx="7937680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FA777-5DEE-D825-8346-C9FB42966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46473F-5D0C-5AD0-6872-4289B77B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A291F08-EAA9-B673-E366-B0E88AF78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61772D9-4C8B-ACE1-CD31-A0B50F5528B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DB15DFC-9885-7427-23DA-FA3BA9703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85057C8-2597-9906-6B25-FA8064D81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751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24D37-8E4B-9249-37CD-BC2A7E2B4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96DF73-B0D3-AEAF-E54B-2271D7E97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la lettre i minuscule.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994C041-BE09-2B3F-FFDC-B4EBB858ABA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23CBB92-8450-69C3-2045-72B397A9B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8F8BF5A-4C03-5C22-A6C5-415361711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09D23DCC-2150-B2A5-727A-072B6295F561}"/>
              </a:ext>
            </a:extLst>
          </p:cNvPr>
          <p:cNvSpPr txBox="1"/>
          <p:nvPr/>
        </p:nvSpPr>
        <p:spPr>
          <a:xfrm>
            <a:off x="3115733" y="2105561"/>
            <a:ext cx="291253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dirty="0">
                <a:solidFill>
                  <a:srgbClr val="424D7B"/>
                </a:solidFill>
                <a:latin typeface="Dosis SemiBold" pitchFamily="2" charset="0"/>
              </a:rPr>
              <a:t>i</a:t>
            </a:r>
            <a:endParaRPr lang="fr-MA" sz="16600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84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6D1BA-14A7-708B-1483-9EC9F5872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3EDC42-FE46-8823-B9C6-8D3645359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1E055AE-E94F-F1EC-CE1A-DD5000288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8605E94-3323-E498-4537-E597CC1F240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4F83FE9-987D-8318-4D12-66970F984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A8B73C0-651F-EFC0-5A97-69B17CE8F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037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2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223DE-96D4-BEB1-14C1-B0823498D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9F4B18-84F7-C4A7-F5A0-0B0200070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2CDFC3-E12E-0F80-8E15-A7763E0680A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490D67F-6B73-9338-33AB-ED9C2DF88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BA26129-0984-1FA3-A2FF-6218F75CD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80F9987D-D0B0-53E4-8CAF-157F43C56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6864" y="493159"/>
            <a:ext cx="44102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79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032640-2157-24A0-39D9-97D0BB5F1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3339F8-8E3A-FFBE-2AC1-163A97681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la lettre a minuscule.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9BB414D-D0CD-8AA0-2466-714EBC28D0F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5CA8675-E14D-6EC0-F578-D69561B1B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7BE8186-9BD2-46DF-BCDC-891D5BF7A4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463B86DD-3DCC-550A-BA03-9538E8CA6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524" y="2792542"/>
            <a:ext cx="3238952" cy="223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21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C3435-9BA2-92A0-A01B-FB51C2B95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A660EB-F98A-C593-0B70-9026938C2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95A7E8E-BD85-4BAD-A50E-52E85AE251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7AAEA94C-B1C1-27F6-2A7F-BC50887EDB4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002B416-0572-5F28-09D4-83D81A1E3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E81A5BE-F1CB-DD59-A641-9B3940F279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644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8C5E6-2C5E-5C01-6E6B-394053DF9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A27AED-A3E8-E5E8-E9D7-1384778EB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583C3AC-B58C-115B-C444-CDD2A559FADC}"/>
              </a:ext>
            </a:extLst>
          </p:cNvPr>
          <p:cNvSpPr txBox="1"/>
          <p:nvPr/>
        </p:nvSpPr>
        <p:spPr>
          <a:xfrm>
            <a:off x="3753506" y="1174536"/>
            <a:ext cx="1636987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700" dirty="0">
                <a:ln w="0"/>
                <a:solidFill>
                  <a:srgbClr val="C00000"/>
                </a:solidFill>
                <a:latin typeface="KG Primary Penmanship" panose="02000506000000020003" pitchFamily="2" charset="0"/>
              </a:rPr>
              <a:t>a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55760DA-18CB-052A-5AD5-24CCB15B938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42D377A-E4D6-1F70-5B55-2B136661A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9D3AE40-69C1-2558-E7E4-BBA34BE565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355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82E59-844F-AF4C-C79D-63718C606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1F522B-CA02-0CD8-7E76-4C1E589E5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la lettre o minuscule.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0A70EA94-BA10-F051-642A-9DBF9100CD4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B62B455-A4E3-CA2F-4DBD-19BE3047B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A12FE49-5F45-0BB7-A9D5-F1F00091A3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A569652D-D9CB-FF37-150E-D6AFDD9A883D}"/>
              </a:ext>
            </a:extLst>
          </p:cNvPr>
          <p:cNvSpPr txBox="1"/>
          <p:nvPr/>
        </p:nvSpPr>
        <p:spPr>
          <a:xfrm>
            <a:off x="3115733" y="2105561"/>
            <a:ext cx="291253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dirty="0">
                <a:solidFill>
                  <a:srgbClr val="424D7B"/>
                </a:solidFill>
              </a:rPr>
              <a:t>o</a:t>
            </a:r>
            <a:endParaRPr lang="fr-MA" sz="16600" dirty="0">
              <a:solidFill>
                <a:srgbClr val="424D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49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C1C61-AC02-AAB9-7618-3AF3227B4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06947C-0E7D-5530-FAE3-9539BA192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8BCE214-8ACF-D9AF-9688-85C094A5E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DB4721A3-63FE-874D-452F-63050270FB5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C460507-4494-00F0-7AC3-97C7F5BF4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03B279C-A711-70D2-ED50-079437B2E0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502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D9402-1B9C-A56B-594C-C2523AACA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1FFE02-4911-EB25-0B2F-8553E0F1B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84F7210-2A1D-8B71-B600-47BEC1A42592}"/>
              </a:ext>
            </a:extLst>
          </p:cNvPr>
          <p:cNvSpPr txBox="1"/>
          <p:nvPr/>
        </p:nvSpPr>
        <p:spPr>
          <a:xfrm>
            <a:off x="3753506" y="1174536"/>
            <a:ext cx="1636987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700" dirty="0">
                <a:ln w="0"/>
                <a:solidFill>
                  <a:srgbClr val="C00000"/>
                </a:solidFill>
                <a:latin typeface="KG Primary Penmanship" panose="02000506000000020003" pitchFamily="2" charset="0"/>
              </a:rPr>
              <a:t>o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06D08A18-E87B-A01A-6F7D-B21C0B5074B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7460195-060A-5A4C-4A88-9EA26CE5C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C7E675B-E498-DC88-0128-A2F9AA18DA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079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B0743-5FE1-FDA7-F799-752470599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4CFA22-4DE7-6C2D-21DC-70DD18060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la lettre i majuscule.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BAB0CFB-1F2D-B3C7-C4E4-38ACFD1C41B5}"/>
              </a:ext>
            </a:extLst>
          </p:cNvPr>
          <p:cNvSpPr txBox="1"/>
          <p:nvPr/>
        </p:nvSpPr>
        <p:spPr>
          <a:xfrm>
            <a:off x="3976934" y="2055628"/>
            <a:ext cx="1096775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900" dirty="0">
                <a:ln w="0"/>
                <a:solidFill>
                  <a:srgbClr val="474F71"/>
                </a:solidFill>
                <a:latin typeface="KG Primary Penmanship" panose="02000506000000020003" pitchFamily="2" charset="0"/>
              </a:rPr>
              <a:t>I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F31EE99-74A1-4693-1AE0-AAFFF57FE07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4185C4E-A829-AD14-1014-AAF8140D7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A976BA8-8E26-4459-4F7E-31FC78F241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3CC7EAE5-0288-F4D1-EB8A-0CA017793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529" y="2373224"/>
            <a:ext cx="3105583" cy="352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5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A67E9-C1F3-822D-6074-BDAC564B8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8FCE60-7C50-D1F0-9FFE-868887299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2644F3F-95D9-1322-6E91-646696D9D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770770BC-C637-96D4-72F1-BF8D66B1D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C28E5A3-70CA-371C-719D-29E30231D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1694E13-DC36-CB69-3E18-AE574D7D1E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047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073E9-1390-ADF1-7F0A-51C4F693E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428E07-58FE-A4DA-61D8-BECBAAF8D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A5BEB60-2904-0057-CD5E-41D0D2D9A3B9}"/>
              </a:ext>
            </a:extLst>
          </p:cNvPr>
          <p:cNvSpPr txBox="1"/>
          <p:nvPr/>
        </p:nvSpPr>
        <p:spPr>
          <a:xfrm>
            <a:off x="3640122" y="2242941"/>
            <a:ext cx="1101584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0" dirty="0">
                <a:ln w="0"/>
                <a:solidFill>
                  <a:srgbClr val="C00000"/>
                </a:solidFill>
                <a:latin typeface="KG Primary Penmanship" panose="02000506000000020003" pitchFamily="2" charset="0"/>
              </a:rPr>
              <a:t>I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AFB51C0-F911-FE1A-2427-6790536186D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123FBAD-2BF9-9712-B361-FC44E1E4D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68C27A1-BC5C-B3F3-3E86-307CC6BA72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14DF2B01-2025-AE1C-53B3-DD82983B2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8387" y="2242941"/>
            <a:ext cx="3486637" cy="302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7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6E8774C-BA9D-06A6-714C-4E24B2DEE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78" y="2601310"/>
            <a:ext cx="2119441" cy="30454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34" y="1366599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67EA6B38-11A4-77E5-D8B4-A0F7FAB46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8525" y="2601310"/>
            <a:ext cx="2139881" cy="304540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02F9DA1-AB6E-D28F-D55D-F0D5224F3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247" y="2601310"/>
            <a:ext cx="2132297" cy="304540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2B22BF3-5260-FB37-1C25-264C5F7D0B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2385" y="2601309"/>
            <a:ext cx="2090281" cy="304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1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8C318-E287-F26E-FF28-A9C63DFCA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D4AD8-E231-339C-9063-8C3F073C1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la lettre a majuscule.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D0991B2-A484-EF8C-FF70-8FC50C66517F}"/>
              </a:ext>
            </a:extLst>
          </p:cNvPr>
          <p:cNvSpPr txBox="1"/>
          <p:nvPr/>
        </p:nvSpPr>
        <p:spPr>
          <a:xfrm>
            <a:off x="3976934" y="2055628"/>
            <a:ext cx="1465466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900" dirty="0">
                <a:ln w="0"/>
                <a:solidFill>
                  <a:srgbClr val="474F71"/>
                </a:solidFill>
                <a:latin typeface="KG Primary Penmanship" panose="02000506000000020003" pitchFamily="2" charset="0"/>
              </a:rPr>
              <a:t>A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B98AFE0-AD43-754C-0EE1-58EC67C8D8F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711709A-7D97-1B6A-AAA3-F4AB322CA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F515780-DEFC-9C4E-351A-AED4FFA069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A486E36C-6062-C67E-14E3-50DE30091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6875" y="2404086"/>
            <a:ext cx="3105583" cy="245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73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7FF01-9E3F-FF3A-03E5-506982649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54C0BC-6423-2F4F-72FB-BD9B94A2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3721D6B-553A-0518-2F3C-2C6E2C385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94894E48-4C7E-7E57-9FB3-EC8833AC266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FFF6AC7-279B-E73F-A5F1-0A2C58A54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A2E3539-346A-14E5-20DF-05DF8ECAF8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376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224B7-8644-416F-D75C-36A6426AD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A0D60D-A602-C1D7-031A-B300C05E9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2CFD9E0-2FF2-1B8D-A5DE-0EE9491B5743}"/>
              </a:ext>
            </a:extLst>
          </p:cNvPr>
          <p:cNvSpPr txBox="1"/>
          <p:nvPr/>
        </p:nvSpPr>
        <p:spPr>
          <a:xfrm>
            <a:off x="3640122" y="2242941"/>
            <a:ext cx="1471878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0" dirty="0">
                <a:ln w="0"/>
                <a:solidFill>
                  <a:srgbClr val="C00000"/>
                </a:solidFill>
                <a:latin typeface="KG Primary Penmanship" panose="02000506000000020003" pitchFamily="2" charset="0"/>
              </a:rPr>
              <a:t>A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8510E3D-3199-D618-2D45-B2FA9E3BF97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9F4FA6A-2CCE-7FB8-A23D-C4AA864B2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6ECC2D6-B94E-6138-214C-5C91D5EF43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A001D4D8-2309-8709-93CB-CB8C31C0C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9701" y="2623978"/>
            <a:ext cx="3086531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4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1CB28-BB13-BEC8-3537-CB68F98E9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8135D7-D64D-132B-A68B-64858D5B4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la lettre o majuscule.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FAA5A28-F6AF-29EB-A560-9DFA0644ABF7}"/>
              </a:ext>
            </a:extLst>
          </p:cNvPr>
          <p:cNvSpPr txBox="1"/>
          <p:nvPr/>
        </p:nvSpPr>
        <p:spPr>
          <a:xfrm>
            <a:off x="3634884" y="1851645"/>
            <a:ext cx="1874231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900" dirty="0">
                <a:ln w="0"/>
                <a:solidFill>
                  <a:srgbClr val="474F71"/>
                </a:solidFill>
              </a:rPr>
              <a:t>O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4C8101D-176B-B50C-B18D-B7292D94EBC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69A1A9E2-BA20-1A6F-779B-F8C490A99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C745FFE-C597-D17A-173B-D10F636F14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611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7E987-27AE-88AF-B381-53A8D6CEA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5F0E3F-C03A-DB8E-E8F7-13F56C582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659792C-6379-3F3E-DEF4-80E17FC38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A51A4598-065E-426A-F13B-FBD1197499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8B1698F-C6CD-542F-568D-160AE3914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692C7E9-AD5A-69C3-0636-1132CA98D6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19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81330-02B2-EBD3-1650-F70A3F048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1F7067-26EF-E285-EF42-F6A61E35C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C16636D-2A7C-8027-32FF-47542F04583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2490D23-D9A6-ED41-DD0E-FF3AAF24D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41D870C-3184-7082-0531-A83946D5D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F8EEFCCC-91F9-EBD8-0413-851372ED2EB1}"/>
              </a:ext>
            </a:extLst>
          </p:cNvPr>
          <p:cNvSpPr txBox="1"/>
          <p:nvPr/>
        </p:nvSpPr>
        <p:spPr>
          <a:xfrm>
            <a:off x="3115733" y="2105561"/>
            <a:ext cx="291253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dirty="0">
                <a:solidFill>
                  <a:srgbClr val="C00000"/>
                </a:solidFill>
              </a:rPr>
              <a:t>O</a:t>
            </a:r>
            <a:endParaRPr lang="fr-MA" sz="16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51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8E4DCBC7-6035-8252-C846-E8EE03A3411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79E88B3-3A97-5F24-07FB-76F6325CA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4E52079-ED0B-45E1-2163-0F3D67962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7" name="Titre 3">
            <a:extLst>
              <a:ext uri="{FF2B5EF4-FFF2-40B4-BE49-F238E27FC236}">
                <a16:creationId xmlns:a16="http://schemas.microsoft.com/office/drawing/2014/main" id="{54271BB6-6ECB-D4A8-C3F8-C8A536FE5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36B49BC-5C33-CA0F-956C-60750B04208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les lettres i, a et o  en  minuscule et en  majuscule, plusieurs fois sur votre cahier. Je vais passer entre les rangs pour vérifier votre écriture.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57EBECE-D72C-F72A-0D79-36A8A18F74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CF5BA79-A50F-2F0B-77FD-0E2D91074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17C4D85-1AB2-8403-DA82-6B6FEE79F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1CDF0E88-AC5B-C7C5-74BC-96C2ADC3C3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8889" b="29702"/>
          <a:stretch>
            <a:fillRect/>
          </a:stretch>
        </p:blipFill>
        <p:spPr>
          <a:xfrm>
            <a:off x="584062" y="2255487"/>
            <a:ext cx="7975876" cy="284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1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rafales. Je vais désigner des élèves au hasard pour répondre. Tenez-vous prêts.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2C28FD3-23FD-BD9E-500A-69902041B5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FFF9F7D-B6A7-AEC3-BB17-205D087F5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E5AEA62-7F07-224A-9663-607F9E6A2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86F1830-8288-2DCC-466C-1986C020D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0E8577-EC08-D701-9652-45F8751688B7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5D56F4-8F63-587A-2D78-C70D9385506D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7B6F3F3-8684-8CB7-687F-CB0504201ACE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728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BB7C51-F9C8-43A6-BBF5-3279FD5FC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poser  la question à plusieurs élèves : « Comment ça va ? »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1899548" y="3998434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Comment ça va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430E062-97D3-7D5C-F220-8757FC984C1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8373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44649" y="3456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628649" y="5292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844649" y="5040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44649" y="3916605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o - O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Lettre o - O</a:t>
            </a:r>
          </a:p>
        </p:txBody>
      </p: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3C43C32C-6488-4D2E-922D-D5A4BA7D0488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o - O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Lettre  o - O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4639F0D-A483-F884-1E53-27875C5E1C69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87D26E65-6890-E560-0F8D-1770B785B23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rganigramme : Terminateur 48">
              <a:extLst>
                <a:ext uri="{FF2B5EF4-FFF2-40B4-BE49-F238E27FC236}">
                  <a16:creationId xmlns:a16="http://schemas.microsoft.com/office/drawing/2014/main" id="{F8E03BE0-12F4-D3D1-EC97-CC64DF167170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Séance 1</a:t>
              </a:r>
            </a:p>
          </p:txBody>
        </p:sp>
        <p:sp>
          <p:nvSpPr>
            <p:cNvPr id="50" name="Espace réservé du texte 5">
              <a:extLst>
                <a:ext uri="{FF2B5EF4-FFF2-40B4-BE49-F238E27FC236}">
                  <a16:creationId xmlns:a16="http://schemas.microsoft.com/office/drawing/2014/main" id="{D3A87A8E-1E69-5C82-79BF-99874AFA0D0B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95639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Présentation du vocabulaire 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Exploitation du vocabulaire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Travail sur livret</a:t>
              </a:r>
            </a:p>
          </p:txBody>
        </p:sp>
      </p:grpSp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0D56B172-1195-985E-86B9-D95FAEBDB8BE}"/>
              </a:ext>
            </a:extLst>
          </p:cNvPr>
          <p:cNvSpPr txBox="1">
            <a:spLocks/>
          </p:cNvSpPr>
          <p:nvPr/>
        </p:nvSpPr>
        <p:spPr>
          <a:xfrm>
            <a:off x="864000" y="5508000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 -Lettre o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Lettre o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58165F27-405E-E043-4852-B4ABA6F9D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19" y="10671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Organisation de la semaine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00233BE5-2E29-E8D8-2823-DACD29ADFF97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E4807B3-E3B0-88EE-3B7B-386C452DA05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3FD4C0-5E8C-8E00-E6E6-226A76969CD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B355C3AD-229E-428F-1D42-5BCE46FBF9D5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886C4B04-9946-BFA3-945F-68A662C6C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350" y="5016813"/>
            <a:ext cx="3828620" cy="1432684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4360201-2FBD-8B09-4FE3-6BC1DF843DFA}"/>
              </a:ext>
            </a:extLst>
          </p:cNvPr>
          <p:cNvSpPr/>
          <p:nvPr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C4FC2F02-FC8E-9A86-E2CB-1F915E1CD9F9}"/>
              </a:ext>
            </a:extLst>
          </p:cNvPr>
          <p:cNvSpPr/>
          <p:nvPr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FB909E3D-66EB-1438-5E99-AFEFE883788C}"/>
              </a:ext>
            </a:extLst>
          </p:cNvPr>
          <p:cNvSpPr txBox="1">
            <a:spLocks/>
          </p:cNvSpPr>
          <p:nvPr/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o - O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Lettre o - O</a:t>
            </a:r>
          </a:p>
        </p:txBody>
      </p:sp>
    </p:spTree>
    <p:extLst>
      <p:ext uri="{BB962C8B-B14F-4D97-AF65-F5344CB8AC3E}">
        <p14:creationId xmlns:p14="http://schemas.microsoft.com/office/powerpoint/2010/main" val="241407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1386037" y="3998434"/>
            <a:ext cx="636229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4800" b="1" dirty="0">
                <a:ln w="0"/>
                <a:solidFill>
                  <a:srgbClr val="2196B1"/>
                </a:solidFill>
                <a:latin typeface="Dosis" pitchFamily="2" charset="0"/>
              </a:rPr>
              <a:t>Comment tu t’appelles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430E062-97D3-7D5C-F220-8757FC984C1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44B9A8B-020D-322B-E285-919BE55E9FE2}"/>
              </a:ext>
            </a:extLst>
          </p:cNvPr>
          <p:cNvSpPr txBox="1">
            <a:spLocks/>
          </p:cNvSpPr>
          <p:nvPr/>
        </p:nvSpPr>
        <p:spPr>
          <a:xfrm>
            <a:off x="1692000" y="78229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poser à la question à plusieurs élèves : « Comment tu t’appelles ? » </a:t>
            </a:r>
          </a:p>
        </p:txBody>
      </p:sp>
    </p:spTree>
    <p:extLst>
      <p:ext uri="{BB962C8B-B14F-4D97-AF65-F5344CB8AC3E}">
        <p14:creationId xmlns:p14="http://schemas.microsoft.com/office/powerpoint/2010/main" val="59651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DF71F-A4A4-3642-5C01-05D41CD1A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014CCA2-9A4E-9DB8-E7B3-143A61F33ACC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3F8740FB-AFCD-4542-2502-0129C9CEA80C}"/>
              </a:ext>
            </a:extLst>
          </p:cNvPr>
          <p:cNvSpPr txBox="1">
            <a:spLocks/>
          </p:cNvSpPr>
          <p:nvPr/>
        </p:nvSpPr>
        <p:spPr>
          <a:xfrm>
            <a:off x="1386037" y="3998434"/>
            <a:ext cx="636229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4800" b="1" dirty="0">
                <a:ln w="0"/>
                <a:solidFill>
                  <a:srgbClr val="2196B1"/>
                </a:solidFill>
                <a:latin typeface="Dosis" pitchFamily="2" charset="0"/>
              </a:rPr>
              <a:t>Tu as quel âge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5A7CDA8-DA6C-00E7-AF2C-7B3BFDE23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9717BCA-4649-A1CB-819D-64260983B946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563A357D-BB94-A4DB-C358-74677FB8C5B1}"/>
              </a:ext>
            </a:extLst>
          </p:cNvPr>
          <p:cNvSpPr txBox="1">
            <a:spLocks/>
          </p:cNvSpPr>
          <p:nvPr/>
        </p:nvSpPr>
        <p:spPr>
          <a:xfrm>
            <a:off x="1692000" y="78229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poser à la question à plusieurs élèves : « Tu as quel âge ? » </a:t>
            </a:r>
          </a:p>
        </p:txBody>
      </p:sp>
    </p:spTree>
    <p:extLst>
      <p:ext uri="{BB962C8B-B14F-4D97-AF65-F5344CB8AC3E}">
        <p14:creationId xmlns:p14="http://schemas.microsoft.com/office/powerpoint/2010/main" val="288652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E8C21-63C4-8446-F115-621D818F8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E7E0D4-12AE-B3C5-8936-0A465E41C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c’est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A0151DC-03A9-4E4E-C6E2-9FF5BBEBE4C4}"/>
              </a:ext>
            </a:extLst>
          </p:cNvPr>
          <p:cNvSpPr txBox="1">
            <a:spLocks/>
          </p:cNvSpPr>
          <p:nvPr/>
        </p:nvSpPr>
        <p:spPr>
          <a:xfrm>
            <a:off x="2650318" y="1833939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Qu’est-ce que c’est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9D11F71-C335-371D-2C17-753773152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054250" y="163722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C7231D5D-1469-D1BA-7B00-5E782A711972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4" name="Espace réservé pour une image  34" descr="Une image contenant ananas, fruit, Aliments naturels, Ananas&#10;&#10;Le contenu généré par l’IA peut être incorrect.">
            <a:extLst>
              <a:ext uri="{FF2B5EF4-FFF2-40B4-BE49-F238E27FC236}">
                <a16:creationId xmlns:a16="http://schemas.microsoft.com/office/drawing/2014/main" id="{280A27C6-C3F5-8B4E-5691-132FA37CC7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9" t="7628" r="17227" b="16977"/>
          <a:stretch>
            <a:fillRect/>
          </a:stretch>
        </p:blipFill>
        <p:spPr>
          <a:xfrm>
            <a:off x="3704958" y="2963061"/>
            <a:ext cx="1727200" cy="207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1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A54B1-3794-A317-3B6D-4C894BE7A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B593C41-D5FD-9A71-A60F-C175B0BCC250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133B09B-F1D7-0753-CB11-07A05715E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quoi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83CA54AE-3040-3A4B-0C8D-89C31336F3BC}"/>
              </a:ext>
            </a:extLst>
          </p:cNvPr>
          <p:cNvSpPr txBox="1">
            <a:spLocks/>
          </p:cNvSpPr>
          <p:nvPr/>
        </p:nvSpPr>
        <p:spPr>
          <a:xfrm>
            <a:off x="2237418" y="1804976"/>
            <a:ext cx="3220106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C’est quoi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335638E-B67B-D280-C3DB-E6152D5BDE3A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BA4DD9E-723C-78EE-267A-CF4F53F90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93601" y="1552568"/>
            <a:ext cx="1814845" cy="1433628"/>
          </a:xfrm>
          <a:prstGeom prst="ellipse">
            <a:avLst/>
          </a:prstGeom>
        </p:spPr>
      </p:pic>
      <p:pic>
        <p:nvPicPr>
          <p:cNvPr id="7" name="Espace réservé pour une image  32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EA8C3B31-DB97-551B-310B-2B0A0CAF1C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" t="10748" r="4490" b="12837"/>
          <a:stretch>
            <a:fillRect/>
          </a:stretch>
        </p:blipFill>
        <p:spPr>
          <a:xfrm>
            <a:off x="3218873" y="2986196"/>
            <a:ext cx="2540000" cy="236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7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c’est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2650318" y="1833939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Qu’est-ce que c’est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054250" y="163722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25F96FC-7C80-7975-2F0B-A5BB59C00CA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Image 4" descr="Une image contenant fruit, Aliments naturels, orange, produits&#10;&#10;Le contenu généré par l’IA peut être incorrect.">
            <a:extLst>
              <a:ext uri="{FF2B5EF4-FFF2-40B4-BE49-F238E27FC236}">
                <a16:creationId xmlns:a16="http://schemas.microsoft.com/office/drawing/2014/main" id="{5BECC8B4-0354-213D-C417-779C62FF1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8859" r="13024" b="32536"/>
          <a:stretch>
            <a:fillRect/>
          </a:stretch>
        </p:blipFill>
        <p:spPr>
          <a:xfrm>
            <a:off x="3742568" y="3070850"/>
            <a:ext cx="1658864" cy="166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3EBF4-7D35-5D5F-9FDC-BCB368348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4305C81-0FA2-A98B-D5DB-80E2234B04BD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6D3721A-A15D-CCAD-F21C-3D0F24A62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047" y="70988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c’est une fourmi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0C0977E-4726-BD3D-DAC2-079F9527B7A7}"/>
              </a:ext>
            </a:extLst>
          </p:cNvPr>
          <p:cNvSpPr txBox="1">
            <a:spLocks/>
          </p:cNvSpPr>
          <p:nvPr/>
        </p:nvSpPr>
        <p:spPr>
          <a:xfrm>
            <a:off x="2608446" y="1688328"/>
            <a:ext cx="5499022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Est-ce que c’est une </a:t>
            </a:r>
            <a:r>
              <a:rPr lang="fr-FR" sz="3200" b="1" dirty="0">
                <a:ln w="0"/>
                <a:solidFill>
                  <a:srgbClr val="2196B1"/>
                </a:solidFill>
                <a:latin typeface="Dosis" pitchFamily="2" charset="0"/>
              </a:rPr>
              <a:t>fourmi</a:t>
            </a: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?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731539B-3997-7786-BEBF-FE47747EDD6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09564BB-23EE-E163-4D2F-59694445B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93601" y="1552568"/>
            <a:ext cx="1814845" cy="1433628"/>
          </a:xfrm>
          <a:prstGeom prst="ellipse">
            <a:avLst/>
          </a:prstGeom>
        </p:spPr>
      </p:pic>
      <p:pic>
        <p:nvPicPr>
          <p:cNvPr id="6" name="Espace réservé pour une image  8" descr="Une image contenant Giraffidés, dessin, croqui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2C1845E-349A-920E-6957-116A82208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0" t="6498" r="18159" b="26315"/>
          <a:stretch>
            <a:fillRect/>
          </a:stretch>
        </p:blipFill>
        <p:spPr>
          <a:xfrm>
            <a:off x="3637052" y="2878353"/>
            <a:ext cx="2619909" cy="345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15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F31CF-DC87-5918-A087-E8EFE7643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57660D-8451-A15B-0177-4FFF11974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quoi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801FE051-CFF5-59BE-80D2-99BA4E944660}"/>
              </a:ext>
            </a:extLst>
          </p:cNvPr>
          <p:cNvSpPr txBox="1">
            <a:spLocks/>
          </p:cNvSpPr>
          <p:nvPr/>
        </p:nvSpPr>
        <p:spPr>
          <a:xfrm>
            <a:off x="2237418" y="1804976"/>
            <a:ext cx="3220106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C’est quoi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69942CB-CB75-05E7-D3B1-6D5C22623A5D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619C6-6973-31E8-5B20-3284F0E0D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93601" y="1552568"/>
            <a:ext cx="1814845" cy="1433628"/>
          </a:xfrm>
          <a:prstGeom prst="ellipse">
            <a:avLst/>
          </a:prstGeom>
        </p:spPr>
      </p:pic>
      <p:pic>
        <p:nvPicPr>
          <p:cNvPr id="9" name="Image 8" descr="Une image contenant ordinateur portable, ordinateur, Netbook, Pavé tactile&#10;&#10;Le contenu généré par l’IA peut être incorrect.">
            <a:extLst>
              <a:ext uri="{FF2B5EF4-FFF2-40B4-BE49-F238E27FC236}">
                <a16:creationId xmlns:a16="http://schemas.microsoft.com/office/drawing/2014/main" id="{6B15A33C-F26B-BFFC-B0C0-E7FCC1346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2" t="7738" r="15907" b="30582"/>
          <a:stretch>
            <a:fillRect/>
          </a:stretch>
        </p:blipFill>
        <p:spPr>
          <a:xfrm>
            <a:off x="3642679" y="3186506"/>
            <a:ext cx="1814845" cy="201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5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302BD-C731-C210-13E7-CA52C2544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CF93403-893C-207A-6A33-3AF3D7BC4FCC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BC69AFD-2F67-A48B-BF4F-A2B2DA0F9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047" y="70988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c’est une banane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694D652D-1754-DE5E-BB8E-CC8167D6FCB4}"/>
              </a:ext>
            </a:extLst>
          </p:cNvPr>
          <p:cNvSpPr txBox="1">
            <a:spLocks/>
          </p:cNvSpPr>
          <p:nvPr/>
        </p:nvSpPr>
        <p:spPr>
          <a:xfrm>
            <a:off x="2685123" y="1857074"/>
            <a:ext cx="5499022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Est-ce que c’est une banane ?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2A16CA4-A25B-8276-5017-EA772F3758B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FDFD7A1-3BBC-5C10-29AC-2F8685CA6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93601" y="1552568"/>
            <a:ext cx="1814845" cy="1433628"/>
          </a:xfrm>
          <a:prstGeom prst="ellipse">
            <a:avLst/>
          </a:prstGeom>
        </p:spPr>
      </p:pic>
      <p:pic>
        <p:nvPicPr>
          <p:cNvPr id="6" name="Image 5" descr="Une image contenant fruit, pomme, Aliments naturels, nourriture&#10;&#10;Le contenu généré par l’IA peut être incorrect.">
            <a:extLst>
              <a:ext uri="{FF2B5EF4-FFF2-40B4-BE49-F238E27FC236}">
                <a16:creationId xmlns:a16="http://schemas.microsoft.com/office/drawing/2014/main" id="{CCDBCA01-E1CD-4918-DF09-9F99C9B19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0" t="12612" r="10733" b="26367"/>
          <a:stretch>
            <a:fillRect/>
          </a:stretch>
        </p:blipFill>
        <p:spPr>
          <a:xfrm>
            <a:off x="3623733" y="3429001"/>
            <a:ext cx="1879600" cy="181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27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1E423-5451-1555-9E56-F497383C4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8B8DDE0-DC0A-851C-97E2-584D8A2496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54631" y="3994138"/>
            <a:ext cx="6246795" cy="134993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190DCC73-BD89-1799-ED2D-5782D30A0B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3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57DF90F3-78D5-77A7-8426-8E871B8843A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BD857C9-E818-349B-BDAA-28964858B4D1}"/>
              </a:ext>
            </a:extLst>
          </p:cNvPr>
          <p:cNvSpPr txBox="1">
            <a:spLocks/>
          </p:cNvSpPr>
          <p:nvPr/>
        </p:nvSpPr>
        <p:spPr>
          <a:xfrm>
            <a:off x="2272851" y="2921218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Vocabulaire.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Lire et écrire la lettre o -O.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Questions en rafales.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6B7BA6C0-10FD-BA08-AB78-14022360642A}"/>
              </a:ext>
            </a:extLst>
          </p:cNvPr>
          <p:cNvSpPr txBox="1">
            <a:spLocks/>
          </p:cNvSpPr>
          <p:nvPr/>
        </p:nvSpPr>
        <p:spPr>
          <a:xfrm>
            <a:off x="2272850" y="447646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565F88"/>
                </a:solidFill>
              </a:rPr>
              <a:t>Histoire du livre magique.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7FCBE27-F36D-9E40-E4E4-612971E588B5}"/>
              </a:ext>
            </a:extLst>
          </p:cNvPr>
          <p:cNvSpPr txBox="1"/>
          <p:nvPr/>
        </p:nvSpPr>
        <p:spPr>
          <a:xfrm>
            <a:off x="2272851" y="4124915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Lecture offerte</a:t>
            </a:r>
          </a:p>
        </p:txBody>
      </p:sp>
      <p:sp>
        <p:nvSpPr>
          <p:cNvPr id="5" name="Titre 8">
            <a:extLst>
              <a:ext uri="{FF2B5EF4-FFF2-40B4-BE49-F238E27FC236}">
                <a16:creationId xmlns:a16="http://schemas.microsoft.com/office/drawing/2014/main" id="{4A21D9E9-876E-BC00-E906-3E8833E4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BDD5AAF-9197-1374-D05E-8BF6DDF391A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5F015A-E8E6-BD03-0111-1209A116BA3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D5D3CB-D183-0C75-7DFB-E1EBC409031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9F838AF6-11A9-9B39-5931-63446ACF60E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389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A12B-2966-1DC4-3DFB-737DA70E4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AC419888-7FBC-FF50-E655-A0A5E9B1A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634" y="2309278"/>
            <a:ext cx="3009913" cy="3225248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6B2726F9-6076-1B09-C74A-CCEE2AB69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avons déjà vu les épisodes 1 et 2 de l’histoire « Le livre magique ».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9ECB042-2035-0E16-3ACB-A8C5B8B88A1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1BE6CD63-338F-5899-492C-B49129B2D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CD211C2-4E00-EB8D-07BB-570FE74313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19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DEC6E-D1C1-BF6E-5268-6A94DAA26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F8BA6E4-2622-3699-410A-E8992F5C8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71564" y="2400073"/>
            <a:ext cx="6261270" cy="1411531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3C22EC-9EA2-3AFD-D199-6C24A8C128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93409DE-34D5-7219-782F-93AD7CE6A999}"/>
              </a:ext>
            </a:extLst>
          </p:cNvPr>
          <p:cNvSpPr txBox="1">
            <a:spLocks/>
          </p:cNvSpPr>
          <p:nvPr/>
        </p:nvSpPr>
        <p:spPr>
          <a:xfrm>
            <a:off x="2272851" y="288735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>
                <a:solidFill>
                  <a:srgbClr val="565F88"/>
                </a:solidFill>
              </a:rPr>
              <a:t>Vocabulaire.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et </a:t>
            </a:r>
            <a:r>
              <a:rPr lang="fr-FR" dirty="0">
                <a:solidFill>
                  <a:srgbClr val="565F88"/>
                </a:solidFill>
              </a:rPr>
              <a:t>é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crire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la lettre o -O.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Questions en rafales.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DEFACC03-860C-9984-9815-3F76CAB91FD7}"/>
              </a:ext>
            </a:extLst>
          </p:cNvPr>
          <p:cNvSpPr txBox="1">
            <a:spLocks/>
          </p:cNvSpPr>
          <p:nvPr/>
        </p:nvSpPr>
        <p:spPr>
          <a:xfrm>
            <a:off x="2337991" y="443341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 du livre magique.</a:t>
            </a:r>
          </a:p>
        </p:txBody>
      </p:sp>
      <p:pic>
        <p:nvPicPr>
          <p:cNvPr id="6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213D2324-B25C-C203-3683-F0E34C67AE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49369" y="2358099"/>
            <a:ext cx="540000" cy="540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44F1F40-7A98-66AE-6289-6227E952D07D}"/>
              </a:ext>
            </a:extLst>
          </p:cNvPr>
          <p:cNvSpPr txBox="1"/>
          <p:nvPr/>
        </p:nvSpPr>
        <p:spPr>
          <a:xfrm>
            <a:off x="2192890" y="2515185"/>
            <a:ext cx="1053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Révision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14FA7BF-2D56-D1EE-6935-F8BA50608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882059B-64E2-F8C6-22C9-66CB5FC376E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9DF72F-2C3C-3A7E-1A2E-DF74BD04D7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9409FF-B48F-67E2-4880-C215FF64F23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EC957C89-8083-0DDA-22FB-C25C5943F969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495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5BFF4-993F-1532-404F-D9DA47675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27288B00-D2AB-6FEB-742B-42C187A55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 regarder  le deuxième épisode une nouvelle fois. Après, on verra le troisième épisode. Soyez attentifs.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F342559-D3D2-ACFB-2887-8F8A9BE38C0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E974536-4566-31E8-0A31-9B789D9F7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D80BB31-CD92-7672-DD05-190B03A3BE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97D6FE00-D381-3497-A5F8-4F1E6C082E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1251" y="1991181"/>
            <a:ext cx="5421498" cy="287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41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9C193-3D24-2958-FB8F-2AFC897C8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866A8E8-C454-5B81-F1FC-C12AB1F3A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B37AA5D8-D239-E7A9-C8F6-F4D7EDF379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CFE693E-B88D-217C-3F4E-3DF984E48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le livre magique">
            <a:hlinkClick r:id="" action="ppaction://media"/>
            <a:extLst>
              <a:ext uri="{FF2B5EF4-FFF2-40B4-BE49-F238E27FC236}">
                <a16:creationId xmlns:a16="http://schemas.microsoft.com/office/drawing/2014/main" id="{46D4A31E-F60A-7F92-46C5-AA7DCA145D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2581" y="2005931"/>
            <a:ext cx="7364004" cy="41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3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98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BF623-CB51-BDDB-B84E-18C80A9EF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8D99E5F5-D582-955E-EF96-522A5F870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nous allons découvrir un nouvel épisode de l’histoire « Le livre magique ». Est-ce que vous êtes prêts ? Ecoutez bien.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B08FA921-13B3-4AA3-778B-EA83EDC2584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549D4AF-6E7A-7325-AA71-FE09F3B0C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705C4C8-63A6-7627-825D-34C0D61E43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D9A36437-CE94-2CA9-018F-99068890D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1201" y="2123390"/>
            <a:ext cx="5707866" cy="307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80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A490C-366C-500F-2D2A-2D43566B3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5809EC6-D793-AC8F-212A-D307F1795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350D8338-45CE-686E-1174-3B2C8DC3966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BE5FEE6-5232-437B-A6CE-3CDB91FECB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INALE - Le livre magique - E03 V1 DONE-1080p-251116">
            <a:hlinkClick r:id="" action="ppaction://media"/>
            <a:extLst>
              <a:ext uri="{FF2B5EF4-FFF2-40B4-BE49-F238E27FC236}">
                <a16:creationId xmlns:a16="http://schemas.microsoft.com/office/drawing/2014/main" id="{D30227B9-4A62-FBFE-DF54-B1C7DF1D74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7365" y="1912109"/>
            <a:ext cx="7626903" cy="429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7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805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DA8BC-8AB4-8B05-FFD6-E0E456471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365684D-9D6C-5C0D-BEB1-45C905BC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écouter l’histoire une deuxième fois. Soyez attentifs.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7D5B6EA-BAAC-CBCA-79CA-19EF032FA46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05CBA79-0C4A-77B1-217C-55314B7F9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E50AB1-6E08-F439-38DD-D1EB7A684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A5EEF8B7-CF76-25EE-CC5B-7D35D9D55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9265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A490C-366C-500F-2D2A-2D43566B3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5809EC6-D793-AC8F-212A-D307F1795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350D8338-45CE-686E-1174-3B2C8DC3966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BE5FEE6-5232-437B-A6CE-3CDB91FECB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INALE - Le livre magique - E03 V1 DONE-1080p-251116">
            <a:hlinkClick r:id="" action="ppaction://media"/>
            <a:extLst>
              <a:ext uri="{FF2B5EF4-FFF2-40B4-BE49-F238E27FC236}">
                <a16:creationId xmlns:a16="http://schemas.microsoft.com/office/drawing/2014/main" id="{D30227B9-4A62-FBFE-DF54-B1C7DF1D74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2000" y="1938826"/>
            <a:ext cx="7825845" cy="440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8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805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Qu’attend Amine?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04E7E35-D105-3137-8E8A-F6D2CE55F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234" y="2026992"/>
            <a:ext cx="3629532" cy="351521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4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987A4-69AE-62B1-C756-460DBA572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BAC0D4B-531A-8035-93B5-86A724507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Amine attend le bus.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316A598-D49F-C083-1708-C89756179E64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>
                <a:ln w="0"/>
                <a:solidFill>
                  <a:srgbClr val="2196B1"/>
                </a:solidFill>
                <a:latin typeface="Dosis" pitchFamily="2" charset="0"/>
              </a:rPr>
              <a:t>Amine attend </a:t>
            </a:r>
            <a:r>
              <a:rPr lang="fr-FR" sz="3200" b="1" dirty="0">
                <a:ln w="0"/>
                <a:solidFill>
                  <a:srgbClr val="2196B1"/>
                </a:solidFill>
                <a:latin typeface="Dosis" pitchFamily="2" charset="0"/>
              </a:rPr>
              <a:t>le bus. 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08F5B52-70F3-24BB-34C0-1CC41122431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C7A57E5-BEFE-3DE1-D831-9144830C2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01B4D7E-B6D1-B251-F6C1-D9972496F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3E895751-4A2F-2C5A-C9E3-5BE945B07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5749" y="2929267"/>
            <a:ext cx="3152499" cy="305320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8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2D9AA-7E5C-ED83-E5CD-3A4139882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CEC01871-FAA9-15F5-7377-856DB620A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demande </a:t>
            </a:r>
            <a:r>
              <a:rPr lang="fr-MA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Bibo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à Amine ?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AA3D2AA-2087-6864-D19D-4E09E8DD3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A9B510A-7F8C-7621-AC61-C2F848ACA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275" y="2317466"/>
            <a:ext cx="3071449" cy="327413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55498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945F9-7AB8-8512-C114-9D1F05076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B0D8CCF-4437-1C6A-EFF0-9EAE6AD99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Bibo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demande : Tu as quel âge ?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BA1A2C5-F388-7E7E-EBEF-B1565B656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BE4AAED-ABE6-2BE7-1028-B50731BE613E}"/>
              </a:ext>
            </a:extLst>
          </p:cNvPr>
          <p:cNvSpPr txBox="1">
            <a:spLocks/>
          </p:cNvSpPr>
          <p:nvPr/>
        </p:nvSpPr>
        <p:spPr>
          <a:xfrm>
            <a:off x="977526" y="1613185"/>
            <a:ext cx="736220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" pitchFamily="2" charset="0"/>
              </a:rPr>
              <a:t>Bibo demande : tu as quel âge ?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BCA317A-EB30-2B38-5DF0-1B0342E76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275" y="2827867"/>
            <a:ext cx="3071449" cy="327413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2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472268"/>
            <a:ext cx="6801287" cy="26387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08641" y="1292507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564352" y="2612130"/>
            <a:ext cx="533071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Reconnaitre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le vocabulaire  étudié.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Lire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 la lettre o -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alibri" panose="020F0502020204030204" pitchFamily="34" charset="0"/>
              </a:rPr>
              <a:t>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Ecrire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 la lettre o - 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Répondre spontanément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à des questions sur le contenu de la semaine.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564352" y="5376221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85711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3420A-BF76-8F68-EAF4-FE3582FF0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D3BAEB3E-2721-3977-0775-E0FD2EC51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répond Amine à </a:t>
            </a:r>
            <a:r>
              <a:rPr lang="fr-MA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Bibo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?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F783E8-4FB9-0E00-7861-DD51F8A50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2236344-9DFD-028E-9916-C5E042A20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275" y="2201334"/>
            <a:ext cx="3071449" cy="327413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7777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3BF40-4736-E18F-DA35-03C1A9AEF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BC688EB2-CB5F-25F2-1BD7-7F7853AE0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Amine répond : j’ai six ans.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36A9DEE3-9979-6109-FB91-45E5FCBE1876}"/>
              </a:ext>
            </a:extLst>
          </p:cNvPr>
          <p:cNvSpPr txBox="1">
            <a:spLocks/>
          </p:cNvSpPr>
          <p:nvPr/>
        </p:nvSpPr>
        <p:spPr>
          <a:xfrm>
            <a:off x="977526" y="1613185"/>
            <a:ext cx="736220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" pitchFamily="2" charset="0"/>
              </a:rPr>
              <a:t>Amine répond : j’ai six ans.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412D6DC-0700-0BF5-F10A-759179C8908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A3F3D752-0AE4-FEA3-1476-49360D23E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EC554E7-946B-2E0B-97CE-87F490B9E9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D21E5B77-6EDB-E681-111A-34039B646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6275" y="3071266"/>
            <a:ext cx="3071449" cy="327413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0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41168-F5FB-DA75-A24D-AAAD8B351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45A49A37-1A72-E16E-5740-07DB9E71E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âge a </a:t>
            </a:r>
            <a:r>
              <a:rPr lang="fr-MA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Bibo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?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BC303A9-C8DC-7E17-4776-4B86CC1A1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DBD594B-C402-4BBC-9A9A-76B9516F2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292" y="2247259"/>
            <a:ext cx="3295415" cy="319127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8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6DA39-ED70-D4CE-CD1A-921632B6C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5B8309B-9EA7-20D0-9947-DA81591C0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Bibo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 six ans aussi.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AC6B0531-C40A-D771-E02F-054103706F16}"/>
              </a:ext>
            </a:extLst>
          </p:cNvPr>
          <p:cNvSpPr txBox="1">
            <a:spLocks/>
          </p:cNvSpPr>
          <p:nvPr/>
        </p:nvSpPr>
        <p:spPr>
          <a:xfrm>
            <a:off x="977526" y="1613185"/>
            <a:ext cx="736220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" pitchFamily="2" charset="0"/>
              </a:rPr>
              <a:t>Bibo a six ans aussi.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3CA3705-08D7-5080-CFB0-E9E5A238E28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015B04E5-19A6-3866-79BA-FA2E2E763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104F00C-EB28-2BC0-00CF-3A5AA1D4C2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76284313-76F8-8B3A-F476-7CAA947A1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4292" y="2910729"/>
            <a:ext cx="3295415" cy="319127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6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8B082-D465-5762-BC57-10F30FCD4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8E693380-08AC-12AE-8C32-9B1B10D051C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BD6F968-D2E9-DA7B-BDCD-11827296C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1601C90-5833-EEAD-F5CA-66ADF0995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5B355525-9BE3-1ED0-3FC0-8F9548A90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retrouvera Amine et Bibo la semaine prochaine pour la suite de l’histoire.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1CB343F-AF3A-9FF2-B0C2-C5C858F9C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621" y="2184399"/>
            <a:ext cx="6772757" cy="35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F9A64-B087-EB0B-FA82-ACDA2A55D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1C7BE2F-FA70-F13C-C22C-CE2804FD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la maison, faites un dessin sur l’histoire du livre rouge.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BE635A2-F01C-FD82-461C-37015B3682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9A122D6-0C4D-59A8-4A09-B7D52138C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C07980-40E8-91B6-90A2-22A5E0937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6C5E1104-7640-1A02-7FFF-70107637F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901" y="1896177"/>
            <a:ext cx="2666197" cy="399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9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A7E9F1CB-EA6C-1B6A-6840-2B76C6198E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réviser les leçons de la semaine passée.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239621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 Bonjour – Au revoir – Moi  - Toi.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7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94F48F5-F8E6-70BA-7726-5E2533C387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66" r="-4666"/>
          <a:stretch>
            <a:fillRect/>
          </a:stretch>
        </p:blipFill>
        <p:spPr>
          <a:xfrm>
            <a:off x="537089" y="2696025"/>
            <a:ext cx="1800000" cy="1800000"/>
          </a:xfrm>
          <a:prstGeom prst="rect">
            <a:avLst/>
          </a:prstGeom>
        </p:spPr>
      </p:pic>
      <p:pic>
        <p:nvPicPr>
          <p:cNvPr id="18" name="Espace réservé pour une image  18" descr="Une image contenant dessin humoristique, sourire, clipart, Animation&#10;&#10;Le contenu généré par l’IA peut être incorrect.">
            <a:extLst>
              <a:ext uri="{FF2B5EF4-FFF2-40B4-BE49-F238E27FC236}">
                <a16:creationId xmlns:a16="http://schemas.microsoft.com/office/drawing/2014/main" id="{438288E8-8BB5-FB97-27EE-6541AE9E35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7" r="-4697"/>
          <a:stretch>
            <a:fillRect/>
          </a:stretch>
        </p:blipFill>
        <p:spPr>
          <a:xfrm>
            <a:off x="2559118" y="2696025"/>
            <a:ext cx="1800000" cy="1800000"/>
          </a:xfrm>
          <a:prstGeom prst="rect">
            <a:avLst/>
          </a:prstGeom>
        </p:spPr>
      </p:pic>
      <p:pic>
        <p:nvPicPr>
          <p:cNvPr id="19" name="Espace réservé pour une image  5" descr="Une image contenant dessin humoristique, Animation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0354A43-E9BA-9ED0-E3F3-8FBD0DF3A3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6" r="-4636"/>
          <a:stretch>
            <a:fillRect/>
          </a:stretch>
        </p:blipFill>
        <p:spPr>
          <a:xfrm>
            <a:off x="4581147" y="2696025"/>
            <a:ext cx="1800000" cy="1800000"/>
          </a:xfrm>
          <a:prstGeom prst="rect">
            <a:avLst/>
          </a:prstGeom>
        </p:spPr>
      </p:pic>
      <p:pic>
        <p:nvPicPr>
          <p:cNvPr id="20" name="Espace réservé pour une image  28" descr="Une image contenant dessin humoristique, habits, clipart, sourire&#10;&#10;Le contenu généré par l’IA peut être incorrect.">
            <a:extLst>
              <a:ext uri="{FF2B5EF4-FFF2-40B4-BE49-F238E27FC236}">
                <a16:creationId xmlns:a16="http://schemas.microsoft.com/office/drawing/2014/main" id="{85EDE2C8-0A49-E47E-5927-EC68E5F8A8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66" r="-4666"/>
          <a:stretch>
            <a:fillRect/>
          </a:stretch>
        </p:blipFill>
        <p:spPr>
          <a:xfrm>
            <a:off x="6603177" y="2696025"/>
            <a:ext cx="1800000" cy="1800000"/>
          </a:xfrm>
          <a:prstGeom prst="rect">
            <a:avLst/>
          </a:prstGeom>
        </p:spPr>
      </p:pic>
      <p:sp>
        <p:nvSpPr>
          <p:cNvPr id="21" name="Espace réservé du texte 6">
            <a:extLst>
              <a:ext uri="{FF2B5EF4-FFF2-40B4-BE49-F238E27FC236}">
                <a16:creationId xmlns:a16="http://schemas.microsoft.com/office/drawing/2014/main" id="{F78D36ED-3C75-7565-EE05-5D54D1E57B28}"/>
              </a:ext>
            </a:extLst>
          </p:cNvPr>
          <p:cNvSpPr txBox="1">
            <a:spLocks/>
          </p:cNvSpPr>
          <p:nvPr/>
        </p:nvSpPr>
        <p:spPr>
          <a:xfrm>
            <a:off x="537089" y="4651125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800" dirty="0">
                <a:solidFill>
                  <a:srgbClr val="424D7B"/>
                </a:solidFill>
                <a:latin typeface="Dosis SemiBold" pitchFamily="2" charset="0"/>
              </a:rPr>
              <a:t>Bonjour</a:t>
            </a:r>
          </a:p>
        </p:txBody>
      </p:sp>
      <p:sp>
        <p:nvSpPr>
          <p:cNvPr id="22" name="Espace réservé du texte 8">
            <a:extLst>
              <a:ext uri="{FF2B5EF4-FFF2-40B4-BE49-F238E27FC236}">
                <a16:creationId xmlns:a16="http://schemas.microsoft.com/office/drawing/2014/main" id="{142DF12B-66AD-9003-A928-96B4DCBD7FF3}"/>
              </a:ext>
            </a:extLst>
          </p:cNvPr>
          <p:cNvSpPr txBox="1">
            <a:spLocks/>
          </p:cNvSpPr>
          <p:nvPr/>
        </p:nvSpPr>
        <p:spPr>
          <a:xfrm>
            <a:off x="2559118" y="4651125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800" dirty="0">
                <a:solidFill>
                  <a:srgbClr val="424D7B"/>
                </a:solidFill>
                <a:latin typeface="Dosis SemiBold" pitchFamily="2" charset="0"/>
              </a:rPr>
              <a:t>Au revoir</a:t>
            </a:r>
          </a:p>
        </p:txBody>
      </p:sp>
      <p:sp>
        <p:nvSpPr>
          <p:cNvPr id="23" name="Espace réservé du texte 10">
            <a:extLst>
              <a:ext uri="{FF2B5EF4-FFF2-40B4-BE49-F238E27FC236}">
                <a16:creationId xmlns:a16="http://schemas.microsoft.com/office/drawing/2014/main" id="{73AF9149-E575-CF96-1677-7812E1D3518F}"/>
              </a:ext>
            </a:extLst>
          </p:cNvPr>
          <p:cNvSpPr txBox="1">
            <a:spLocks/>
          </p:cNvSpPr>
          <p:nvPr/>
        </p:nvSpPr>
        <p:spPr>
          <a:xfrm>
            <a:off x="4581147" y="4651125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800" dirty="0">
                <a:solidFill>
                  <a:srgbClr val="424D7B"/>
                </a:solidFill>
                <a:latin typeface="Dosis SemiBold" pitchFamily="2" charset="0"/>
              </a:rPr>
              <a:t>Moi</a:t>
            </a:r>
          </a:p>
        </p:txBody>
      </p:sp>
      <p:sp>
        <p:nvSpPr>
          <p:cNvPr id="24" name="Espace réservé du texte 14">
            <a:extLst>
              <a:ext uri="{FF2B5EF4-FFF2-40B4-BE49-F238E27FC236}">
                <a16:creationId xmlns:a16="http://schemas.microsoft.com/office/drawing/2014/main" id="{127C9BF0-F1B7-80C8-BD1C-1868DC9DEDB1}"/>
              </a:ext>
            </a:extLst>
          </p:cNvPr>
          <p:cNvSpPr txBox="1">
            <a:spLocks/>
          </p:cNvSpPr>
          <p:nvPr/>
        </p:nvSpPr>
        <p:spPr>
          <a:xfrm>
            <a:off x="6603177" y="4651125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800" dirty="0">
                <a:solidFill>
                  <a:srgbClr val="424D7B"/>
                </a:solidFill>
                <a:latin typeface="Dosis SemiBold" pitchFamily="2" charset="0"/>
              </a:rPr>
              <a:t>Toi</a:t>
            </a:r>
          </a:p>
        </p:txBody>
      </p:sp>
    </p:spTree>
    <p:extLst>
      <p:ext uri="{BB962C8B-B14F-4D97-AF65-F5344CB8AC3E}">
        <p14:creationId xmlns:p14="http://schemas.microsoft.com/office/powerpoint/2010/main" val="396646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6020</TotalTime>
  <Words>1070</Words>
  <Application>Microsoft Office PowerPoint</Application>
  <PresentationFormat>Affichage à l'écran (4:3)</PresentationFormat>
  <Paragraphs>168</Paragraphs>
  <Slides>76</Slides>
  <Notes>9</Notes>
  <HiddenSlides>0</HiddenSlides>
  <MMClips>7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11</vt:i4>
      </vt:variant>
      <vt:variant>
        <vt:lpstr>Titres des diapositives</vt:lpstr>
      </vt:variant>
      <vt:variant>
        <vt:i4>76</vt:i4>
      </vt:variant>
    </vt:vector>
  </HeadingPairs>
  <TitlesOfParts>
    <vt:vector size="99" baseType="lpstr">
      <vt:lpstr>Aptos Display</vt:lpstr>
      <vt:lpstr>Consolas</vt:lpstr>
      <vt:lpstr>Arial</vt:lpstr>
      <vt:lpstr>Mistral</vt:lpstr>
      <vt:lpstr>Dosis Medium</vt:lpstr>
      <vt:lpstr>Calibri</vt:lpstr>
      <vt:lpstr>Dosis SemiBold</vt:lpstr>
      <vt:lpstr>Dosis</vt:lpstr>
      <vt:lpstr>Dosis ExtraBold</vt:lpstr>
      <vt:lpstr>Wingdings</vt:lpstr>
      <vt:lpstr>KG Primary Penmanship</vt:lpstr>
      <vt:lpstr>Aptos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6</vt:lpstr>
      <vt:lpstr>Présentation PowerPoint</vt:lpstr>
      <vt:lpstr>Bonjour les enfants. Aujourd’hui, nous allons réviser les leçons de la semaine passée. Soyez attentifs.</vt:lpstr>
      <vt:lpstr>Répétons ensemble :   Bonjour – Au revoir – Moi  - Toi. </vt:lpstr>
      <vt:lpstr>Répétons ensemble :   Un avion – Un abricot – Un ananas – Une banane – Une école. </vt:lpstr>
      <vt:lpstr>Pour chaque image, je vais désigner un élève pour dire le mot. C’est quel mot ? </vt:lpstr>
      <vt:lpstr>Répétons ensemble :   salut – à bientôt – un kiwi – une girafe.. </vt:lpstr>
      <vt:lpstr>Répétons ensemble :   une fourmi – un immeuble – un lit – un livre – un ami. </vt:lpstr>
      <vt:lpstr>Pour chaque image, je vais désigner un élève pour dire le mot. C’est quel mot ? </vt:lpstr>
      <vt:lpstr>Nous allons jouer au jeu des mots invisibles. </vt:lpstr>
      <vt:lpstr>Répétons ensemble :   Une fille – Un garçon – 6 ans – Les chiffres</vt:lpstr>
      <vt:lpstr>Observez bien les images. Je vais masquer une image. Qui veut expliquer la consigne en arabe ?   </vt:lpstr>
      <vt:lpstr>Quelle est l’image qui manque ?</vt:lpstr>
      <vt:lpstr>L’image qui manque est : six ans.</vt:lpstr>
      <vt:lpstr>Nous allons jouer au jeu des mots qui bougent. </vt:lpstr>
      <vt:lpstr>Répétons ensemble :   Une orange – Une olive – Un ordinateur – Une pomme.</vt:lpstr>
      <vt:lpstr>Observez bien. Je vais faire bouger 2 mots. Qui veut expliquer la consigne en arabe ? </vt:lpstr>
      <vt:lpstr>Quels sont les 2 mots qui ont bougé ? </vt:lpstr>
      <vt:lpstr>Les deux mots qui ont bougé sont : une pomme et une olive. </vt:lpstr>
      <vt:lpstr>Maintenant, on passe à la lecture. Qui veut passer au tableau pour lire les lettres?</vt:lpstr>
      <vt:lpstr>On continue. Qui veut passer au tableau pour lire les lettres ? </vt:lpstr>
      <vt:lpstr>Prenez vos ardoises. </vt:lpstr>
      <vt:lpstr>Ecrivez la lettre i minuscule. </vt:lpstr>
      <vt:lpstr>Levez les ardoises. Je vais vérifier votre écriture. </vt:lpstr>
      <vt:lpstr>Corrigez. </vt:lpstr>
      <vt:lpstr>Ecrivez la lettre a minuscule. </vt:lpstr>
      <vt:lpstr>Levez les ardoises. Je vais vérifier votre écriture. </vt:lpstr>
      <vt:lpstr>Corrigez. </vt:lpstr>
      <vt:lpstr>Ecrivez la lettre o minuscule. </vt:lpstr>
      <vt:lpstr>Levez les ardoises. Je vais vérifier votre écriture. </vt:lpstr>
      <vt:lpstr>Corrigez. </vt:lpstr>
      <vt:lpstr>Ecrivez la lettre i majuscule. </vt:lpstr>
      <vt:lpstr>Levez les ardoises. Je vais vérifier votre écriture. </vt:lpstr>
      <vt:lpstr>Corrigez. </vt:lpstr>
      <vt:lpstr>Ecrivez la lettre a majuscule. </vt:lpstr>
      <vt:lpstr>Levez les ardoises. Je vais vérifier votre écriture. </vt:lpstr>
      <vt:lpstr>Corrigez. </vt:lpstr>
      <vt:lpstr>Ecrivez la lettre o majuscule. </vt:lpstr>
      <vt:lpstr>Levez les ardoises. Je vais vérifier votre écriture. </vt:lpstr>
      <vt:lpstr>Corrigez. </vt:lpstr>
      <vt:lpstr>Prenez vos cahiers.</vt:lpstr>
      <vt:lpstr>Écrivez les lettres i, a et o  en  minuscule et en  majuscule, plusieurs fois sur votre cahier. Je vais passer entre les rangs pour vérifier votre écriture. </vt:lpstr>
      <vt:lpstr>Maintenant, c’est l’activité des questions en rafales. Je vais désigner des élèves au hasard pour répondre. Tenez-vous prêts. </vt:lpstr>
      <vt:lpstr>Je vais poser  la question à plusieurs élèves : « Comment ça va ? » </vt:lpstr>
      <vt:lpstr>Présentation PowerPoint</vt:lpstr>
      <vt:lpstr>Présentation PowerPoint</vt:lpstr>
      <vt:lpstr>Qu’est-ce que c’est ? </vt:lpstr>
      <vt:lpstr>c’est quoi ? </vt:lpstr>
      <vt:lpstr>Qu’est-ce que c’est ? </vt:lpstr>
      <vt:lpstr>Est-ce que c’est une fourmi ?</vt:lpstr>
      <vt:lpstr>c’est quoi ? </vt:lpstr>
      <vt:lpstr>Est-ce que c’est une banane ?</vt:lpstr>
      <vt:lpstr>Plan de la séance 6</vt:lpstr>
      <vt:lpstr>Nous avons déjà vu les épisodes 1 et 2 de l’histoire « Le livre magique ». </vt:lpstr>
      <vt:lpstr>On va  regarder  le deuxième épisode une nouvelle fois. Après, on verra le troisième épisode. Soyez attentifs.</vt:lpstr>
      <vt:lpstr>Lecture de la vidéo.</vt:lpstr>
      <vt:lpstr>Maintenant, nous allons découvrir un nouvel épisode de l’histoire « Le livre magique ». Est-ce que vous êtes prêts ? Ecoutez bien. </vt:lpstr>
      <vt:lpstr>Lecture de la vidéo.</vt:lpstr>
      <vt:lpstr>Nous allons écouter l’histoire une deuxième fois. Soyez attentifs.</vt:lpstr>
      <vt:lpstr>Lecture de la vidéo.</vt:lpstr>
      <vt:lpstr>Qu’attend Amine?  </vt:lpstr>
      <vt:lpstr>Amine attend le bus. </vt:lpstr>
      <vt:lpstr>Que demande Bibo à Amine ? </vt:lpstr>
      <vt:lpstr>Bibo demande : Tu as quel âge ? </vt:lpstr>
      <vt:lpstr>Que répond Amine à Bibo ? </vt:lpstr>
      <vt:lpstr>Amine répond : j’ai six ans.</vt:lpstr>
      <vt:lpstr>Quel âge a Bibo ? </vt:lpstr>
      <vt:lpstr>Bibo a six ans aussi.</vt:lpstr>
      <vt:lpstr>On retrouvera Amine et Bibo la semaine prochaine pour la suite de l’histoire.</vt:lpstr>
      <vt:lpstr>A la maison, faites un dessin sur l’histoire du livre rouge. </vt:lpstr>
      <vt:lpstr>La séance d’aujourd’hui est terminée.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khalid ramni</dc:creator>
  <cp:lastModifiedBy>KHALID.RAMNI</cp:lastModifiedBy>
  <cp:revision>9</cp:revision>
  <cp:lastPrinted>2025-08-13T10:11:39Z</cp:lastPrinted>
  <dcterms:created xsi:type="dcterms:W3CDTF">2025-08-01T12:31:49Z</dcterms:created>
  <dcterms:modified xsi:type="dcterms:W3CDTF">2025-11-16T18:05:20Z</dcterms:modified>
</cp:coreProperties>
</file>