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70" r:id="rId7"/>
    <p:sldMasterId id="2147483784" r:id="rId8"/>
  </p:sldMasterIdLst>
  <p:notesMasterIdLst>
    <p:notesMasterId r:id="rId56"/>
  </p:notesMasterIdLst>
  <p:sldIdLst>
    <p:sldId id="256" r:id="rId9"/>
    <p:sldId id="1029" r:id="rId10"/>
    <p:sldId id="1030" r:id="rId11"/>
    <p:sldId id="1053" r:id="rId12"/>
    <p:sldId id="705" r:id="rId13"/>
    <p:sldId id="1032" r:id="rId14"/>
    <p:sldId id="799" r:id="rId15"/>
    <p:sldId id="779" r:id="rId16"/>
    <p:sldId id="549" r:id="rId17"/>
    <p:sldId id="844" r:id="rId18"/>
    <p:sldId id="846" r:id="rId19"/>
    <p:sldId id="1038" r:id="rId20"/>
    <p:sldId id="780" r:id="rId21"/>
    <p:sldId id="784" r:id="rId22"/>
    <p:sldId id="1047" r:id="rId23"/>
    <p:sldId id="856" r:id="rId24"/>
    <p:sldId id="1048" r:id="rId25"/>
    <p:sldId id="1049" r:id="rId26"/>
    <p:sldId id="1050" r:id="rId27"/>
    <p:sldId id="1051" r:id="rId28"/>
    <p:sldId id="1052" r:id="rId29"/>
    <p:sldId id="848" r:id="rId30"/>
    <p:sldId id="800" r:id="rId31"/>
    <p:sldId id="814" r:id="rId32"/>
    <p:sldId id="1033" r:id="rId33"/>
    <p:sldId id="852" r:id="rId34"/>
    <p:sldId id="803" r:id="rId35"/>
    <p:sldId id="815" r:id="rId36"/>
    <p:sldId id="816" r:id="rId37"/>
    <p:sldId id="1034" r:id="rId38"/>
    <p:sldId id="1035" r:id="rId39"/>
    <p:sldId id="819" r:id="rId40"/>
    <p:sldId id="820" r:id="rId41"/>
    <p:sldId id="645" r:id="rId42"/>
    <p:sldId id="821" r:id="rId43"/>
    <p:sldId id="1036" r:id="rId44"/>
    <p:sldId id="805" r:id="rId45"/>
    <p:sldId id="653" r:id="rId46"/>
    <p:sldId id="854" r:id="rId47"/>
    <p:sldId id="842" r:id="rId48"/>
    <p:sldId id="835" r:id="rId49"/>
    <p:sldId id="1044" r:id="rId50"/>
    <p:sldId id="1045" r:id="rId51"/>
    <p:sldId id="1046" r:id="rId52"/>
    <p:sldId id="837" r:id="rId53"/>
    <p:sldId id="855" r:id="rId54"/>
    <p:sldId id="840" r:id="rId55"/>
  </p:sldIdLst>
  <p:sldSz cx="9144000" cy="6858000" type="screen4x3"/>
  <p:notesSz cx="6735763" cy="9866313"/>
  <p:embeddedFontLst>
    <p:embeddedFont>
      <p:font typeface="Colonna MT" panose="04020805060202030203" pitchFamily="82" charset="0"/>
      <p:regular r:id="rId57"/>
    </p:embeddedFont>
    <p:embeddedFont>
      <p:font typeface="Dosis" pitchFamily="2" charset="0"/>
      <p:regular r:id="rId58"/>
      <p:bold r:id="rId59"/>
    </p:embeddedFont>
    <p:embeddedFont>
      <p:font typeface="Dosis ExtraBold" pitchFamily="2" charset="0"/>
      <p:bold r:id="rId60"/>
    </p:embeddedFont>
    <p:embeddedFont>
      <p:font typeface="Dosis Medium" pitchFamily="2" charset="0"/>
      <p:regular r:id="rId61"/>
    </p:embeddedFont>
    <p:embeddedFont>
      <p:font typeface="Dosis SemiBold" pitchFamily="2" charset="0"/>
      <p:bold r:id="rId6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424D7B"/>
    <a:srgbClr val="E84234"/>
    <a:srgbClr val="9EE0F4"/>
    <a:srgbClr val="EAF8FE"/>
    <a:srgbClr val="F26553"/>
    <a:srgbClr val="2AB6D7"/>
    <a:srgbClr val="55B7DE"/>
    <a:srgbClr val="565F88"/>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81" autoAdjust="0"/>
    <p:restoredTop sz="87607" autoAdjust="0"/>
  </p:normalViewPr>
  <p:slideViewPr>
    <p:cSldViewPr snapToGrid="0">
      <p:cViewPr varScale="1">
        <p:scale>
          <a:sx n="61" d="100"/>
          <a:sy n="61" d="100"/>
        </p:scale>
        <p:origin x="1500"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3.fntdata"/><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1.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4.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20/11/2025</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50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5</a:t>
            </a:fld>
            <a:endParaRPr lang="fr-MA"/>
          </a:p>
        </p:txBody>
      </p:sp>
    </p:spTree>
    <p:extLst>
      <p:ext uri="{BB962C8B-B14F-4D97-AF65-F5344CB8AC3E}">
        <p14:creationId xmlns:p14="http://schemas.microsoft.com/office/powerpoint/2010/main" val="1494089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49561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28404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80466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2520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7941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562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0107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813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57180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032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3776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0280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62485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0453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3293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0299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4339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70463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507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2008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608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1090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1834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13113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3017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03943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65448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78794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43882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20/11/2025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678074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20/11/2025</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54482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20/11/2025</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510194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20/11/2025</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32409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20/11/2025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911584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20/11/2025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838601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119859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84983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0.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9.png"/><Relationship Id="rId2" Type="http://schemas.openxmlformats.org/officeDocument/2006/relationships/slideLayout" Target="../slideLayouts/slideLayout47.xml"/><Relationship Id="rId16"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7.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8.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7.jp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82" r:id="rId15"/>
    <p:sldLayoutId id="214748378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80" r:id="rId10"/>
    <p:sldLayoutId id="214748378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4090989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39650075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20/11/2025</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a:p>
        </p:txBody>
      </p:sp>
    </p:spTree>
    <p:extLst>
      <p:ext uri="{BB962C8B-B14F-4D97-AF65-F5344CB8AC3E}">
        <p14:creationId xmlns:p14="http://schemas.microsoft.com/office/powerpoint/2010/main" val="32548801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27.gi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5.png"/><Relationship Id="rId5" Type="http://schemas.openxmlformats.org/officeDocument/2006/relationships/image" Target="../media/image27.gi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49.xml"/><Relationship Id="rId5" Type="http://schemas.openxmlformats.org/officeDocument/2006/relationships/image" Target="../media/image29.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49.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6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7.png"/><Relationship Id="rId5" Type="http://schemas.openxmlformats.org/officeDocument/2006/relationships/image" Target="../media/image27.gif"/><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0.png"/><Relationship Id="rId7" Type="http://schemas.openxmlformats.org/officeDocument/2006/relationships/image" Target="../media/image48.png"/><Relationship Id="rId2" Type="http://schemas.openxmlformats.org/officeDocument/2006/relationships/customXml" Target="../ink/ink3.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160.png"/><Relationship Id="rId4" Type="http://schemas.openxmlformats.org/officeDocument/2006/relationships/customXml" Target="../ink/ink4.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0.png"/><Relationship Id="rId5" Type="http://schemas.openxmlformats.org/officeDocument/2006/relationships/image" Target="../media/image27.gif"/><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0.png"/><Relationship Id="rId7" Type="http://schemas.openxmlformats.org/officeDocument/2006/relationships/image" Target="../media/image48.png"/><Relationship Id="rId2" Type="http://schemas.openxmlformats.org/officeDocument/2006/relationships/customXml" Target="../ink/ink5.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160.png"/><Relationship Id="rId4" Type="http://schemas.openxmlformats.org/officeDocument/2006/relationships/customXml" Target="../ink/ink6.xml"/></Relationships>
</file>

<file path=ppt/slides/_rels/slide45.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44.xml"/><Relationship Id="rId6" Type="http://schemas.openxmlformats.org/officeDocument/2006/relationships/image" Target="../media/image420.png"/><Relationship Id="rId5" Type="http://schemas.openxmlformats.org/officeDocument/2006/relationships/customXml" Target="../ink/ink8.xml"/><Relationship Id="rId4" Type="http://schemas.openxmlformats.org/officeDocument/2006/relationships/image" Target="../media/image440.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slideLayout" Target="../slideLayouts/slideLayout44.xml"/><Relationship Id="rId7" Type="http://schemas.openxmlformats.org/officeDocument/2006/relationships/customXml" Target="../ink/ink10.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40.png"/><Relationship Id="rId5" Type="http://schemas.openxmlformats.org/officeDocument/2006/relationships/customXml" Target="../ink/ink9.xml"/><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 2">
            <a:extLst>
              <a:ext uri="{FF2B5EF4-FFF2-40B4-BE49-F238E27FC236}">
                <a16:creationId xmlns:a16="http://schemas.microsoft.com/office/drawing/2014/main" id="{46419E39-B1CD-4808-A2D9-8F5235F74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06"/>
            <a:ext cx="9142856" cy="6855594"/>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CD09-A5C9-C980-F4B6-1063635353D4}"/>
            </a:ext>
          </a:extLst>
        </p:cNvPr>
        <p:cNvGrpSpPr/>
        <p:nvPr/>
      </p:nvGrpSpPr>
      <p:grpSpPr>
        <a:xfrm>
          <a:off x="0" y="0"/>
          <a:ext cx="0" cy="0"/>
          <a:chOff x="0" y="0"/>
          <a:chExt cx="0" cy="0"/>
        </a:xfrm>
      </p:grpSpPr>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809A3FF1-1030-DCF8-8715-68166AADD0F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
        <p:nvSpPr>
          <p:cNvPr id="9" name="Titre 53">
            <a:extLst>
              <a:ext uri="{FF2B5EF4-FFF2-40B4-BE49-F238E27FC236}">
                <a16:creationId xmlns:a16="http://schemas.microsoft.com/office/drawing/2014/main" id="{49A77D10-B459-5852-D54E-1926D3157C51}"/>
              </a:ext>
            </a:extLst>
          </p:cNvPr>
          <p:cNvSpPr>
            <a:spLocks noGrp="1"/>
          </p:cNvSpPr>
          <p:nvPr>
            <p:ph type="title"/>
          </p:nvPr>
        </p:nvSpPr>
        <p:spPr>
          <a:xfrm>
            <a:off x="1692000" y="756000"/>
            <a:ext cx="6840000" cy="612000"/>
          </a:xfrm>
        </p:spPr>
        <p:txBody>
          <a:bodyPr>
            <a:normAutofit/>
          </a:bodyPr>
          <a:lstStyle/>
          <a:p>
            <a:r>
              <a:rPr lang="fr-MA" i="1" dirty="0"/>
              <a:t>Lecture de la vidéo.</a:t>
            </a:r>
          </a:p>
        </p:txBody>
      </p:sp>
      <p:pic>
        <p:nvPicPr>
          <p:cNvPr id="4" name="Image 3" descr="Une image contenant noir, obscurité&#10;&#10;Le contenu généré par l’IA peut être incorrect.">
            <a:extLst>
              <a:ext uri="{FF2B5EF4-FFF2-40B4-BE49-F238E27FC236}">
                <a16:creationId xmlns:a16="http://schemas.microsoft.com/office/drawing/2014/main" id="{81FDBF99-FCDB-B9BF-7D33-343498A9F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585" y="5989299"/>
            <a:ext cx="764413" cy="764413"/>
          </a:xfrm>
          <a:prstGeom prst="rect">
            <a:avLst/>
          </a:prstGeom>
        </p:spPr>
      </p:pic>
      <p:pic>
        <p:nvPicPr>
          <p:cNvPr id="6" name="Scene couloir de l’école (1)">
            <a:hlinkClick r:id="" action="ppaction://media"/>
            <a:extLst>
              <a:ext uri="{FF2B5EF4-FFF2-40B4-BE49-F238E27FC236}">
                <a16:creationId xmlns:a16="http://schemas.microsoft.com/office/drawing/2014/main" id="{0558AF67-440E-4B64-BC8B-E624E183BAD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6085" y="1559742"/>
            <a:ext cx="6091830" cy="4542258"/>
          </a:xfrm>
          <a:prstGeom prst="rect">
            <a:avLst/>
          </a:prstGeom>
        </p:spPr>
      </p:pic>
    </p:spTree>
    <p:extLst>
      <p:ext uri="{BB962C8B-B14F-4D97-AF65-F5344CB8AC3E}">
        <p14:creationId xmlns:p14="http://schemas.microsoft.com/office/powerpoint/2010/main" val="5599094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6" fill="hold"/>
                                        <p:tgtEl>
                                          <p:spTgt spid="6"/>
                                        </p:tgtEl>
                                      </p:cBhvr>
                                    </p:cmd>
                                  </p:childTnLst>
                                </p:cTn>
                              </p:par>
                            </p:childTnLst>
                          </p:cTn>
                        </p:par>
                        <p:par>
                          <p:cTn id="7" fill="hold">
                            <p:stCondLst>
                              <p:cond delay="62506"/>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371E-C475-2C7A-8B51-373B6F6CD29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DB0E43A-C6B8-6BB3-290D-2EE131156F91}"/>
              </a:ext>
            </a:extLst>
          </p:cNvPr>
          <p:cNvSpPr>
            <a:spLocks noGrp="1"/>
          </p:cNvSpPr>
          <p:nvPr>
            <p:ph type="title"/>
          </p:nvPr>
        </p:nvSpPr>
        <p:spPr/>
        <p:txBody>
          <a:bodyPr/>
          <a:lstStyle/>
          <a:p>
            <a:r>
              <a:rPr lang="fr-MA" dirty="0">
                <a:solidFill>
                  <a:schemeClr val="tx1">
                    <a:lumMod val="65000"/>
                    <a:lumOff val="35000"/>
                  </a:schemeClr>
                </a:solidFill>
              </a:rPr>
              <a:t>Qui veut passer au tableau pour décrire la scène ? </a:t>
            </a:r>
          </a:p>
        </p:txBody>
      </p:sp>
      <p:pic>
        <p:nvPicPr>
          <p:cNvPr id="11" name="Image 10">
            <a:extLst>
              <a:ext uri="{FF2B5EF4-FFF2-40B4-BE49-F238E27FC236}">
                <a16:creationId xmlns:a16="http://schemas.microsoft.com/office/drawing/2014/main" id="{08A149C8-D357-23B1-456A-F914919488CF}"/>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5" name="Image 4">
            <a:extLst>
              <a:ext uri="{FF2B5EF4-FFF2-40B4-BE49-F238E27FC236}">
                <a16:creationId xmlns:a16="http://schemas.microsoft.com/office/drawing/2014/main" id="{C7D527D8-7FAA-4691-8D14-549E73FC08CA}"/>
              </a:ext>
            </a:extLst>
          </p:cNvPr>
          <p:cNvPicPr>
            <a:picLocks noChangeAspect="1"/>
          </p:cNvPicPr>
          <p:nvPr/>
        </p:nvPicPr>
        <p:blipFill>
          <a:blip r:embed="rId3"/>
          <a:stretch>
            <a:fillRect/>
          </a:stretch>
        </p:blipFill>
        <p:spPr>
          <a:xfrm>
            <a:off x="1299410" y="1836805"/>
            <a:ext cx="6397793" cy="4265195"/>
          </a:xfrm>
          <a:prstGeom prst="rect">
            <a:avLst/>
          </a:prstGeom>
        </p:spPr>
      </p:pic>
    </p:spTree>
    <p:extLst>
      <p:ext uri="{BB962C8B-B14F-4D97-AF65-F5344CB8AC3E}">
        <p14:creationId xmlns:p14="http://schemas.microsoft.com/office/powerpoint/2010/main" val="37494438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1592317"/>
            <a:ext cx="7886700" cy="3752193"/>
          </a:xfrm>
        </p:spPr>
        <p:txBody>
          <a:bodyPr/>
          <a:lstStyle/>
          <a:p>
            <a:pPr algn="l">
              <a:lnSpc>
                <a:spcPct val="150000"/>
              </a:lnSpc>
            </a:pPr>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Maintenant, on passe à l’activité de l’oral. Nous allons apprendre à poser une question en français avec Majd et Nada. </a:t>
            </a:r>
            <a:endParaRPr lang="fr-FR" dirty="0">
              <a:solidFill>
                <a:schemeClr val="tx1">
                  <a:lumMod val="65000"/>
                  <a:lumOff val="35000"/>
                </a:schemeClr>
              </a:solidFill>
              <a:latin typeface="Dosis Medium" pitchFamily="2" charset="0"/>
            </a:endParaRPr>
          </a:p>
        </p:txBody>
      </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2"/>
          <a:stretch>
            <a:fillRect/>
          </a:stretch>
        </p:blipFill>
        <p:spPr>
          <a:xfrm>
            <a:off x="1976500" y="2165684"/>
            <a:ext cx="5009635" cy="4042191"/>
          </a:xfrm>
          <a:prstGeom prst="rect">
            <a:avLst/>
          </a:prstGeom>
        </p:spPr>
      </p:pic>
      <p:pic>
        <p:nvPicPr>
          <p:cNvPr id="2" name="Image 1">
            <a:extLst>
              <a:ext uri="{FF2B5EF4-FFF2-40B4-BE49-F238E27FC236}">
                <a16:creationId xmlns:a16="http://schemas.microsoft.com/office/drawing/2014/main" id="{749B1C37-BB90-EAAE-5334-6FD2FDD2B8F6}"/>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WhatsApp Vidéo 2025-11-20 à 16.16.50_fd0e4068">
            <a:hlinkClick r:id="" action="ppaction://media"/>
            <a:extLst>
              <a:ext uri="{FF2B5EF4-FFF2-40B4-BE49-F238E27FC236}">
                <a16:creationId xmlns:a16="http://schemas.microsoft.com/office/drawing/2014/main" id="{30E92EBE-4C89-4D51-B235-433E7D927D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2000" y="1995640"/>
            <a:ext cx="7785048" cy="4379090"/>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46" fill="hold"/>
                                        <p:tgtEl>
                                          <p:spTgt spid="3"/>
                                        </p:tgtEl>
                                      </p:cBhvr>
                                    </p:cmd>
                                  </p:childTnLst>
                                </p:cTn>
                              </p:par>
                            </p:childTnLst>
                          </p:cTn>
                        </p:par>
                        <p:par>
                          <p:cTn id="7" fill="hold">
                            <p:stCondLst>
                              <p:cond delay="31146"/>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pic>
        <p:nvPicPr>
          <p:cNvPr id="15" name="Image 14">
            <a:extLst>
              <a:ext uri="{FF2B5EF4-FFF2-40B4-BE49-F238E27FC236}">
                <a16:creationId xmlns:a16="http://schemas.microsoft.com/office/drawing/2014/main" id="{7E93AB01-20D5-B609-2D3F-7A5544F561E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Rectangle : coins arrondis 1">
            <a:extLst>
              <a:ext uri="{FF2B5EF4-FFF2-40B4-BE49-F238E27FC236}">
                <a16:creationId xmlns:a16="http://schemas.microsoft.com/office/drawing/2014/main" id="{14E66F81-8F0E-C786-E7F8-FF8A400799CB}"/>
              </a:ext>
            </a:extLst>
          </p:cNvPr>
          <p:cNvSpPr/>
          <p:nvPr/>
        </p:nvSpPr>
        <p:spPr>
          <a:xfrm>
            <a:off x="1529493" y="2467788"/>
            <a:ext cx="6173895" cy="2316132"/>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p>
        </p:txBody>
      </p:sp>
      <p:sp>
        <p:nvSpPr>
          <p:cNvPr id="3" name="ZoneTexte 2">
            <a:extLst>
              <a:ext uri="{FF2B5EF4-FFF2-40B4-BE49-F238E27FC236}">
                <a16:creationId xmlns:a16="http://schemas.microsoft.com/office/drawing/2014/main" id="{7E43ABAB-21E5-E70C-FEF4-442F21C09674}"/>
              </a:ext>
            </a:extLst>
          </p:cNvPr>
          <p:cNvSpPr txBox="1"/>
          <p:nvPr/>
        </p:nvSpPr>
        <p:spPr>
          <a:xfrm>
            <a:off x="1310446" y="3333466"/>
            <a:ext cx="66207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445C80"/>
                </a:solidFill>
                <a:latin typeface="Dosis" pitchFamily="2" charset="0"/>
              </a:rPr>
              <a:t>Tu es dans quelle école </a:t>
            </a:r>
            <a:r>
              <a:rPr kumimoji="0" lang="fr-FR" sz="3200" b="1" i="0" u="none" strike="noStrike" kern="1200" cap="none" spc="0" normalizeH="0" baseline="0" noProof="0" dirty="0">
                <a:ln>
                  <a:noFill/>
                </a:ln>
                <a:solidFill>
                  <a:srgbClr val="445C80"/>
                </a:solidFill>
                <a:effectLst/>
                <a:uLnTx/>
                <a:uFillTx/>
                <a:latin typeface="Dosis" pitchFamily="2" charset="0"/>
                <a:ea typeface="+mn-ea"/>
                <a:cs typeface="+mn-cs"/>
              </a:rPr>
              <a:t>? </a:t>
            </a:r>
          </a:p>
        </p:txBody>
      </p:sp>
    </p:spTree>
    <p:extLst>
      <p:ext uri="{BB962C8B-B14F-4D97-AF65-F5344CB8AC3E}">
        <p14:creationId xmlns:p14="http://schemas.microsoft.com/office/powerpoint/2010/main" val="3894725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079961" y="2843448"/>
            <a:ext cx="4887827" cy="3258552"/>
          </a:xfrm>
          <a:prstGeom prst="rect">
            <a:avLst/>
          </a:prstGeom>
        </p:spPr>
      </p:pic>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3"/>
          <a:stretch>
            <a:fillRect/>
          </a:stretch>
        </p:blipFill>
        <p:spPr>
          <a:xfrm>
            <a:off x="1891310" y="2096636"/>
            <a:ext cx="1218404" cy="1102789"/>
          </a:xfrm>
          <a:prstGeom prst="rect">
            <a:avLst/>
          </a:prstGeom>
        </p:spPr>
      </p:pic>
      <p:sp>
        <p:nvSpPr>
          <p:cNvPr id="12" name="ZoneTexte 11">
            <a:extLst>
              <a:ext uri="{FF2B5EF4-FFF2-40B4-BE49-F238E27FC236}">
                <a16:creationId xmlns:a16="http://schemas.microsoft.com/office/drawing/2014/main" id="{900215F0-8437-80F7-6673-7C17B3ADC28A}"/>
              </a:ext>
            </a:extLst>
          </p:cNvPr>
          <p:cNvSpPr txBox="1"/>
          <p:nvPr/>
        </p:nvSpPr>
        <p:spPr>
          <a:xfrm>
            <a:off x="932006" y="3966987"/>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Tu </a:t>
            </a:r>
            <a:r>
              <a:rPr lang="fr-FR" sz="2200" b="1" dirty="0">
                <a:solidFill>
                  <a:srgbClr val="445C80"/>
                </a:solidFill>
                <a:latin typeface="Dosis" pitchFamily="2" charset="0"/>
              </a:rPr>
              <a:t>es dans quelle école</a:t>
            </a: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a:t>
            </a: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À votre tour.  Qui veut poser la question en français  ? </a:t>
            </a: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397879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622C-72F2-832C-6A49-077B232EB360}"/>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BFE51F8C-1F35-9CC8-FA29-27998F956968}"/>
              </a:ext>
            </a:extLst>
          </p:cNvPr>
          <p:cNvSpPr>
            <a:spLocks noGrp="1"/>
          </p:cNvSpPr>
          <p:nvPr>
            <p:ph type="title"/>
          </p:nvPr>
        </p:nvSpPr>
        <p:spPr>
          <a:xfrm>
            <a:off x="1628401" y="778953"/>
            <a:ext cx="7338231" cy="612000"/>
          </a:xfrm>
        </p:spPr>
        <p:txBody>
          <a:bodyPr/>
          <a:lstStyle/>
          <a:p>
            <a:r>
              <a:rPr lang="fr-FR" dirty="0">
                <a:solidFill>
                  <a:schemeClr val="tx1">
                    <a:lumMod val="65000"/>
                    <a:lumOff val="35000"/>
                  </a:schemeClr>
                </a:solidFill>
                <a:latin typeface="Dosis Medium" pitchFamily="2" charset="0"/>
              </a:rPr>
              <a:t>Maintenant nous allons apprendre à répondre à la question : « Tu es dans quelle école ? »</a:t>
            </a:r>
            <a:endParaRPr lang="fr-MA" dirty="0">
              <a:solidFill>
                <a:schemeClr val="tx1">
                  <a:lumMod val="65000"/>
                  <a:lumOff val="35000"/>
                </a:schemeClr>
              </a:solidFill>
              <a:latin typeface="Dosis Medium" pitchFamily="2" charset="0"/>
            </a:endParaRPr>
          </a:p>
        </p:txBody>
      </p:sp>
      <p:pic>
        <p:nvPicPr>
          <p:cNvPr id="15" name="Image 14">
            <a:extLst>
              <a:ext uri="{FF2B5EF4-FFF2-40B4-BE49-F238E27FC236}">
                <a16:creationId xmlns:a16="http://schemas.microsoft.com/office/drawing/2014/main" id="{0226095B-721D-3CC5-01CB-26DF99B572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71561" y="2469612"/>
            <a:ext cx="4389363" cy="3609435"/>
          </a:xfrm>
          <a:prstGeom prst="rect">
            <a:avLst/>
          </a:prstGeom>
        </p:spPr>
      </p:pic>
      <p:pic>
        <p:nvPicPr>
          <p:cNvPr id="2" name="Image 1">
            <a:extLst>
              <a:ext uri="{FF2B5EF4-FFF2-40B4-BE49-F238E27FC236}">
                <a16:creationId xmlns:a16="http://schemas.microsoft.com/office/drawing/2014/main" id="{85222FFF-0057-6731-F84E-35B45C3C054C}"/>
              </a:ext>
            </a:extLst>
          </p:cNvPr>
          <p:cNvPicPr>
            <a:picLocks noChangeAspect="1"/>
          </p:cNvPicPr>
          <p:nvPr/>
        </p:nvPicPr>
        <p:blipFill>
          <a:blip r:embed="rId3"/>
          <a:stretch>
            <a:fillRect/>
          </a:stretch>
        </p:blipFill>
        <p:spPr>
          <a:xfrm>
            <a:off x="148577" y="535130"/>
            <a:ext cx="1152244" cy="1072989"/>
          </a:xfrm>
          <a:prstGeom prst="rect">
            <a:avLst/>
          </a:prstGeom>
        </p:spPr>
      </p:pic>
    </p:spTree>
    <p:extLst>
      <p:ext uri="{BB962C8B-B14F-4D97-AF65-F5344CB8AC3E}">
        <p14:creationId xmlns:p14="http://schemas.microsoft.com/office/powerpoint/2010/main" val="3404309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2F0F-D332-AA51-27AF-18490DC81CFC}"/>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DEB9905B-7243-9E77-45A9-5D61D4D7FCC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3" name="Titre 8">
            <a:extLst>
              <a:ext uri="{FF2B5EF4-FFF2-40B4-BE49-F238E27FC236}">
                <a16:creationId xmlns:a16="http://schemas.microsoft.com/office/drawing/2014/main" id="{745AF8D4-BCBE-6E33-FC16-84FDB46E95DB}"/>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1" name="Image 20" descr="Une image contenant noir, obscurité&#10;&#10;Le contenu généré par l’IA peut être incorrect.">
            <a:extLst>
              <a:ext uri="{FF2B5EF4-FFF2-40B4-BE49-F238E27FC236}">
                <a16:creationId xmlns:a16="http://schemas.microsoft.com/office/drawing/2014/main" id="{FF55EA39-E3ED-ECAD-2CBD-CEF936695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1_P1_W4_S3_AdP_P02">
            <a:hlinkClick r:id="" action="ppaction://media"/>
            <a:extLst>
              <a:ext uri="{FF2B5EF4-FFF2-40B4-BE49-F238E27FC236}">
                <a16:creationId xmlns:a16="http://schemas.microsoft.com/office/drawing/2014/main" id="{5D10D018-C4C5-4EA4-B59F-F7589CAE28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5365" y="2017986"/>
            <a:ext cx="8173270" cy="3547426"/>
          </a:xfrm>
          <a:prstGeom prst="rect">
            <a:avLst/>
          </a:prstGeom>
        </p:spPr>
      </p:pic>
    </p:spTree>
    <p:extLst>
      <p:ext uri="{BB962C8B-B14F-4D97-AF65-F5344CB8AC3E}">
        <p14:creationId xmlns:p14="http://schemas.microsoft.com/office/powerpoint/2010/main" val="2839365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82" fill="hold"/>
                                        <p:tgtEl>
                                          <p:spTgt spid="2"/>
                                        </p:tgtEl>
                                      </p:cBhvr>
                                    </p:cmd>
                                  </p:childTnLst>
                                </p:cTn>
                              </p:par>
                            </p:childTnLst>
                          </p:cTn>
                        </p:par>
                        <p:par>
                          <p:cTn id="7" fill="hold">
                            <p:stCondLst>
                              <p:cond delay="61482"/>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6C0B5-049E-C830-646D-482864E1A6D1}"/>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61E06F52-3310-094E-AEF0-4FD17BD628DE}"/>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les réponses de Nada et de </a:t>
            </a:r>
            <a:r>
              <a:rPr lang="fr-MA" dirty="0" err="1">
                <a:solidFill>
                  <a:schemeClr val="tx1">
                    <a:lumMod val="65000"/>
                    <a:lumOff val="35000"/>
                  </a:schemeClr>
                </a:solidFill>
                <a:latin typeface="Dosis Medium" pitchFamily="2" charset="0"/>
              </a:rPr>
              <a:t>Majd</a:t>
            </a:r>
            <a:r>
              <a:rPr lang="fr-MA" dirty="0">
                <a:solidFill>
                  <a:schemeClr val="tx1">
                    <a:lumMod val="65000"/>
                    <a:lumOff val="35000"/>
                  </a:schemeClr>
                </a:solidFill>
                <a:latin typeface="Dosis Medium" pitchFamily="2" charset="0"/>
              </a:rPr>
              <a:t>. </a:t>
            </a:r>
          </a:p>
        </p:txBody>
      </p:sp>
      <p:pic>
        <p:nvPicPr>
          <p:cNvPr id="15" name="Image 14">
            <a:extLst>
              <a:ext uri="{FF2B5EF4-FFF2-40B4-BE49-F238E27FC236}">
                <a16:creationId xmlns:a16="http://schemas.microsoft.com/office/drawing/2014/main" id="{21B55D7F-5A31-E7AC-3BFA-575C10FC9EB5}"/>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Rectangle : coins arrondis 2">
            <a:extLst>
              <a:ext uri="{FF2B5EF4-FFF2-40B4-BE49-F238E27FC236}">
                <a16:creationId xmlns:a16="http://schemas.microsoft.com/office/drawing/2014/main" id="{BB271DD8-0CB2-8F9D-51E2-787973E61B53}"/>
              </a:ext>
            </a:extLst>
          </p:cNvPr>
          <p:cNvSpPr/>
          <p:nvPr/>
        </p:nvSpPr>
        <p:spPr>
          <a:xfrm>
            <a:off x="1121435" y="2359512"/>
            <a:ext cx="6463273" cy="2491203"/>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latin typeface="Dosis SemiBold" pitchFamily="2" charset="0"/>
            </a:endParaRPr>
          </a:p>
        </p:txBody>
      </p:sp>
      <p:sp>
        <p:nvSpPr>
          <p:cNvPr id="5" name="ZoneTexte 4">
            <a:extLst>
              <a:ext uri="{FF2B5EF4-FFF2-40B4-BE49-F238E27FC236}">
                <a16:creationId xmlns:a16="http://schemas.microsoft.com/office/drawing/2014/main" id="{2AF6B229-31D7-A8C3-EA66-398CE19B875B}"/>
              </a:ext>
            </a:extLst>
          </p:cNvPr>
          <p:cNvSpPr txBox="1"/>
          <p:nvPr/>
        </p:nvSpPr>
        <p:spPr>
          <a:xfrm>
            <a:off x="944771" y="2801037"/>
            <a:ext cx="70304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chemeClr val="tx2"/>
                </a:solidFill>
                <a:latin typeface="Dosis SemiBold" pitchFamily="2" charset="0"/>
              </a:rPr>
              <a:t>Je suis </a:t>
            </a:r>
            <a:r>
              <a:rPr lang="fr-FR" sz="3200" b="1" dirty="0">
                <a:solidFill>
                  <a:srgbClr val="445C80"/>
                </a:solidFill>
                <a:latin typeface="Dosis SemiBold" pitchFamily="2" charset="0"/>
              </a:rPr>
              <a:t>à l’école </a:t>
            </a:r>
            <a:r>
              <a:rPr lang="fr-FR" sz="3200" b="1" dirty="0">
                <a:solidFill>
                  <a:srgbClr val="00ACA4"/>
                </a:solidFill>
                <a:latin typeface="Dosis SemiBold" pitchFamily="2" charset="0"/>
              </a:rPr>
              <a:t>Al Massira</a:t>
            </a:r>
            <a:r>
              <a:rPr lang="fr-FR" sz="3200" b="1" dirty="0">
                <a:solidFill>
                  <a:srgbClr val="445C80"/>
                </a:solidFill>
                <a:latin typeface="Dosis SemiBold" pitchFamily="2" charset="0"/>
              </a:rPr>
              <a:t>.</a:t>
            </a:r>
          </a:p>
        </p:txBody>
      </p:sp>
      <p:sp>
        <p:nvSpPr>
          <p:cNvPr id="6" name="ZoneTexte 5">
            <a:extLst>
              <a:ext uri="{FF2B5EF4-FFF2-40B4-BE49-F238E27FC236}">
                <a16:creationId xmlns:a16="http://schemas.microsoft.com/office/drawing/2014/main" id="{17D5BB32-B12A-1484-ED9D-504AC49B9C09}"/>
              </a:ext>
            </a:extLst>
          </p:cNvPr>
          <p:cNvSpPr txBox="1"/>
          <p:nvPr/>
        </p:nvSpPr>
        <p:spPr>
          <a:xfrm>
            <a:off x="790525" y="3776108"/>
            <a:ext cx="70304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chemeClr val="tx2"/>
                </a:solidFill>
                <a:latin typeface="Dosis SemiBold" pitchFamily="2" charset="0"/>
              </a:rPr>
              <a:t>Je suis </a:t>
            </a:r>
            <a:r>
              <a:rPr lang="fr-FR" sz="3200" b="1" dirty="0">
                <a:solidFill>
                  <a:srgbClr val="424D7B"/>
                </a:solidFill>
                <a:latin typeface="Dosis SemiBold" pitchFamily="2" charset="0"/>
              </a:rPr>
              <a:t>à l’école </a:t>
            </a:r>
            <a:r>
              <a:rPr lang="fr-FR" sz="3200" b="1" dirty="0">
                <a:solidFill>
                  <a:srgbClr val="00ACA4"/>
                </a:solidFill>
                <a:latin typeface="Dosis SemiBold" pitchFamily="2" charset="0"/>
              </a:rPr>
              <a:t>Ibn Sina</a:t>
            </a:r>
            <a:r>
              <a:rPr lang="fr-FR" sz="3200" b="1" dirty="0">
                <a:solidFill>
                  <a:srgbClr val="445C80"/>
                </a:solidFill>
                <a:latin typeface="Dosis SemiBold" pitchFamily="2" charset="0"/>
              </a:rPr>
              <a:t>.</a:t>
            </a:r>
          </a:p>
        </p:txBody>
      </p:sp>
    </p:spTree>
    <p:extLst>
      <p:ext uri="{BB962C8B-B14F-4D97-AF65-F5344CB8AC3E}">
        <p14:creationId xmlns:p14="http://schemas.microsoft.com/office/powerpoint/2010/main" val="1812840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DBC9-BF50-0AEA-5512-0A9D973FF82B}"/>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0C926844-0224-B89F-1764-AD25678779DC}"/>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Rectangle : coins arrondis 2">
            <a:extLst>
              <a:ext uri="{FF2B5EF4-FFF2-40B4-BE49-F238E27FC236}">
                <a16:creationId xmlns:a16="http://schemas.microsoft.com/office/drawing/2014/main" id="{368B4C3D-4607-09CE-746F-4605AC4E4085}"/>
              </a:ext>
            </a:extLst>
          </p:cNvPr>
          <p:cNvSpPr/>
          <p:nvPr/>
        </p:nvSpPr>
        <p:spPr>
          <a:xfrm>
            <a:off x="1152967" y="2359512"/>
            <a:ext cx="6463273" cy="2491203"/>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latin typeface="Dosis SemiBold" pitchFamily="2" charset="0"/>
            </a:endParaRPr>
          </a:p>
        </p:txBody>
      </p:sp>
      <p:sp>
        <p:nvSpPr>
          <p:cNvPr id="5" name="ZoneTexte 4">
            <a:extLst>
              <a:ext uri="{FF2B5EF4-FFF2-40B4-BE49-F238E27FC236}">
                <a16:creationId xmlns:a16="http://schemas.microsoft.com/office/drawing/2014/main" id="{7F158048-7325-D806-EA58-152088C057AC}"/>
              </a:ext>
            </a:extLst>
          </p:cNvPr>
          <p:cNvSpPr txBox="1"/>
          <p:nvPr/>
        </p:nvSpPr>
        <p:spPr>
          <a:xfrm>
            <a:off x="929005" y="2659146"/>
            <a:ext cx="70304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chemeClr val="tx2"/>
                </a:solidFill>
                <a:latin typeface="Dosis SemiBold" pitchFamily="2" charset="0"/>
              </a:rPr>
              <a:t>Je suis </a:t>
            </a:r>
            <a:r>
              <a:rPr lang="fr-FR" sz="3200" b="1" dirty="0">
                <a:solidFill>
                  <a:srgbClr val="445C80"/>
                </a:solidFill>
                <a:latin typeface="Dosis SemiBold" pitchFamily="2" charset="0"/>
              </a:rPr>
              <a:t>à l’école </a:t>
            </a:r>
            <a:r>
              <a:rPr lang="fr-FR" sz="3200" b="1" dirty="0">
                <a:solidFill>
                  <a:srgbClr val="00ACA4"/>
                </a:solidFill>
                <a:latin typeface="Dosis SemiBold" pitchFamily="2" charset="0"/>
              </a:rPr>
              <a:t>Riad</a:t>
            </a:r>
            <a:r>
              <a:rPr lang="fr-FR" sz="3200" b="1" dirty="0">
                <a:solidFill>
                  <a:srgbClr val="445C80"/>
                </a:solidFill>
                <a:latin typeface="Dosis SemiBold" pitchFamily="2" charset="0"/>
              </a:rPr>
              <a:t>.</a:t>
            </a:r>
          </a:p>
        </p:txBody>
      </p:sp>
      <p:sp>
        <p:nvSpPr>
          <p:cNvPr id="6" name="ZoneTexte 5">
            <a:extLst>
              <a:ext uri="{FF2B5EF4-FFF2-40B4-BE49-F238E27FC236}">
                <a16:creationId xmlns:a16="http://schemas.microsoft.com/office/drawing/2014/main" id="{2156B41E-FF00-072A-D232-CA2E53D01420}"/>
              </a:ext>
            </a:extLst>
          </p:cNvPr>
          <p:cNvSpPr txBox="1"/>
          <p:nvPr/>
        </p:nvSpPr>
        <p:spPr>
          <a:xfrm>
            <a:off x="774759" y="3634217"/>
            <a:ext cx="70304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chemeClr val="tx2"/>
                </a:solidFill>
                <a:latin typeface="Dosis SemiBold" pitchFamily="2" charset="0"/>
              </a:rPr>
              <a:t>Je suis </a:t>
            </a:r>
            <a:r>
              <a:rPr lang="fr-FR" sz="3200" b="1" dirty="0">
                <a:solidFill>
                  <a:srgbClr val="424D7B"/>
                </a:solidFill>
                <a:latin typeface="Dosis SemiBold" pitchFamily="2" charset="0"/>
              </a:rPr>
              <a:t>à l’école </a:t>
            </a:r>
            <a:r>
              <a:rPr lang="fr-FR" sz="3200" b="1" dirty="0">
                <a:solidFill>
                  <a:srgbClr val="00ACA4"/>
                </a:solidFill>
                <a:latin typeface="Dosis SemiBold" pitchFamily="2" charset="0"/>
              </a:rPr>
              <a:t>Al Amal</a:t>
            </a:r>
            <a:r>
              <a:rPr lang="fr-FR" sz="3200" b="1" dirty="0">
                <a:solidFill>
                  <a:srgbClr val="445C80"/>
                </a:solidFill>
                <a:latin typeface="Dosis SemiBold" pitchFamily="2" charset="0"/>
              </a:rPr>
              <a:t>.</a:t>
            </a:r>
          </a:p>
        </p:txBody>
      </p:sp>
      <p:sp>
        <p:nvSpPr>
          <p:cNvPr id="8" name="Titre 1">
            <a:extLst>
              <a:ext uri="{FF2B5EF4-FFF2-40B4-BE49-F238E27FC236}">
                <a16:creationId xmlns:a16="http://schemas.microsoft.com/office/drawing/2014/main" id="{D1DC36FD-EA20-06F5-301D-6749A572622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Voici d’autres exemples.  </a:t>
            </a:r>
          </a:p>
        </p:txBody>
      </p:sp>
    </p:spTree>
    <p:extLst>
      <p:ext uri="{BB962C8B-B14F-4D97-AF65-F5344CB8AC3E}">
        <p14:creationId xmlns:p14="http://schemas.microsoft.com/office/powerpoint/2010/main" val="3760893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079961" y="2843448"/>
            <a:ext cx="4887827" cy="3258552"/>
          </a:xfrm>
          <a:prstGeom prst="rect">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passer au tableau pour jouer la scène en français ? </a:t>
            </a:r>
          </a:p>
        </p:txBody>
      </p:sp>
      <p:pic>
        <p:nvPicPr>
          <p:cNvPr id="6" name="Image 5">
            <a:extLst>
              <a:ext uri="{FF2B5EF4-FFF2-40B4-BE49-F238E27FC236}">
                <a16:creationId xmlns:a16="http://schemas.microsoft.com/office/drawing/2014/main" id="{429C610F-0000-14C7-04CA-B5693FB1F468}"/>
              </a:ext>
            </a:extLst>
          </p:cNvPr>
          <p:cNvPicPr>
            <a:picLocks noChangeAspect="1"/>
          </p:cNvPicPr>
          <p:nvPr/>
        </p:nvPicPr>
        <p:blipFill>
          <a:blip r:embed="rId3"/>
          <a:stretch>
            <a:fillRect/>
          </a:stretch>
        </p:blipFill>
        <p:spPr>
          <a:xfrm>
            <a:off x="5995972" y="2237364"/>
            <a:ext cx="1066949" cy="971686"/>
          </a:xfrm>
          <a:prstGeom prst="rect">
            <a:avLst/>
          </a:prstGeom>
        </p:spPr>
      </p:pic>
      <p:pic>
        <p:nvPicPr>
          <p:cNvPr id="18" name="Image 17">
            <a:extLst>
              <a:ext uri="{FF2B5EF4-FFF2-40B4-BE49-F238E27FC236}">
                <a16:creationId xmlns:a16="http://schemas.microsoft.com/office/drawing/2014/main" id="{703EC2E4-EBF4-50E6-2622-573F75232851}"/>
              </a:ext>
            </a:extLst>
          </p:cNvPr>
          <p:cNvPicPr>
            <a:picLocks noChangeAspect="1"/>
          </p:cNvPicPr>
          <p:nvPr/>
        </p:nvPicPr>
        <p:blipFill>
          <a:blip r:embed="rId4"/>
          <a:stretch>
            <a:fillRect/>
          </a:stretch>
        </p:blipFill>
        <p:spPr>
          <a:xfrm>
            <a:off x="1891310" y="2096636"/>
            <a:ext cx="1218404" cy="1102789"/>
          </a:xfrm>
          <a:prstGeom prst="rect">
            <a:avLst/>
          </a:prstGeom>
        </p:spPr>
      </p:pic>
      <p:sp>
        <p:nvSpPr>
          <p:cNvPr id="12" name="ZoneTexte 11">
            <a:extLst>
              <a:ext uri="{FF2B5EF4-FFF2-40B4-BE49-F238E27FC236}">
                <a16:creationId xmlns:a16="http://schemas.microsoft.com/office/drawing/2014/main" id="{53A16EE4-4C6F-01E8-4800-2D676F5D6D7E}"/>
              </a:ext>
            </a:extLst>
          </p:cNvPr>
          <p:cNvSpPr txBox="1"/>
          <p:nvPr/>
        </p:nvSpPr>
        <p:spPr>
          <a:xfrm>
            <a:off x="932006" y="3966987"/>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Tu es dans quelle école ?</a:t>
            </a:r>
          </a:p>
        </p:txBody>
      </p:sp>
      <p:sp>
        <p:nvSpPr>
          <p:cNvPr id="19" name="ZoneTexte 18">
            <a:extLst>
              <a:ext uri="{FF2B5EF4-FFF2-40B4-BE49-F238E27FC236}">
                <a16:creationId xmlns:a16="http://schemas.microsoft.com/office/drawing/2014/main" id="{1F4A7155-7CFA-2AE2-5289-E12B1537D5E4}"/>
              </a:ext>
            </a:extLst>
          </p:cNvPr>
          <p:cNvSpPr txBox="1"/>
          <p:nvPr/>
        </p:nvSpPr>
        <p:spPr>
          <a:xfrm>
            <a:off x="6262824" y="4136263"/>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suis à l’école   ________</a:t>
            </a:r>
          </a:p>
        </p:txBody>
      </p:sp>
      <p:pic>
        <p:nvPicPr>
          <p:cNvPr id="4" name="Image 3">
            <a:extLst>
              <a:ext uri="{FF2B5EF4-FFF2-40B4-BE49-F238E27FC236}">
                <a16:creationId xmlns:a16="http://schemas.microsoft.com/office/drawing/2014/main" id="{0F4EEE74-025D-7B2E-6764-C589B79032E7}"/>
              </a:ext>
            </a:extLst>
          </p:cNvPr>
          <p:cNvPicPr>
            <a:picLocks noChangeAspect="1"/>
          </p:cNvPicPr>
          <p:nvPr/>
        </p:nvPicPr>
        <p:blipFill>
          <a:blip r:embed="rId5"/>
          <a:srcRect r="1593" b="11327"/>
          <a:stretch>
            <a:fillRect/>
          </a:stretch>
        </p:blipFill>
        <p:spPr>
          <a:xfrm>
            <a:off x="215393" y="650122"/>
            <a:ext cx="1087654" cy="980062"/>
          </a:xfrm>
          <a:prstGeom prst="ellipse">
            <a:avLst/>
          </a:prstGeom>
        </p:spPr>
      </p:pic>
    </p:spTree>
    <p:extLst>
      <p:ext uri="{BB962C8B-B14F-4D97-AF65-F5344CB8AC3E}">
        <p14:creationId xmlns:p14="http://schemas.microsoft.com/office/powerpoint/2010/main" val="302971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0773A-9D79-DDCA-972F-4211D35202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5376971-BDC7-9B21-AAC7-17D969FADBA7}"/>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Chacun joue le dialogue en français avec son voisin. Il faut répondre avec le nom de votre école. </a:t>
            </a:r>
          </a:p>
        </p:txBody>
      </p:sp>
      <p:pic>
        <p:nvPicPr>
          <p:cNvPr id="3" name="Image 2">
            <a:extLst>
              <a:ext uri="{FF2B5EF4-FFF2-40B4-BE49-F238E27FC236}">
                <a16:creationId xmlns:a16="http://schemas.microsoft.com/office/drawing/2014/main" id="{F2145075-181A-39CB-DE30-3BAF272E5BEA}"/>
              </a:ext>
            </a:extLst>
          </p:cNvPr>
          <p:cNvPicPr>
            <a:picLocks noChangeAspect="1"/>
          </p:cNvPicPr>
          <p:nvPr/>
        </p:nvPicPr>
        <p:blipFill>
          <a:blip r:embed="rId2"/>
          <a:stretch>
            <a:fillRect/>
          </a:stretch>
        </p:blipFill>
        <p:spPr>
          <a:xfrm flipH="1">
            <a:off x="2594008" y="2944633"/>
            <a:ext cx="3955983" cy="2637322"/>
          </a:xfrm>
          <a:prstGeom prst="rect">
            <a:avLst/>
          </a:prstGeom>
        </p:spPr>
      </p:pic>
      <p:pic>
        <p:nvPicPr>
          <p:cNvPr id="4" name="Image 3">
            <a:extLst>
              <a:ext uri="{FF2B5EF4-FFF2-40B4-BE49-F238E27FC236}">
                <a16:creationId xmlns:a16="http://schemas.microsoft.com/office/drawing/2014/main" id="{11207841-32DE-B1FC-8F2C-DF8985A16650}"/>
              </a:ext>
            </a:extLst>
          </p:cNvPr>
          <p:cNvPicPr>
            <a:picLocks noChangeAspect="1"/>
          </p:cNvPicPr>
          <p:nvPr/>
        </p:nvPicPr>
        <p:blipFill>
          <a:blip r:embed="rId3"/>
          <a:stretch>
            <a:fillRect/>
          </a:stretch>
        </p:blipFill>
        <p:spPr>
          <a:xfrm>
            <a:off x="1657351" y="2244906"/>
            <a:ext cx="1218404" cy="1102789"/>
          </a:xfrm>
          <a:prstGeom prst="rect">
            <a:avLst/>
          </a:prstGeom>
        </p:spPr>
      </p:pic>
      <p:pic>
        <p:nvPicPr>
          <p:cNvPr id="5" name="Image 4">
            <a:extLst>
              <a:ext uri="{FF2B5EF4-FFF2-40B4-BE49-F238E27FC236}">
                <a16:creationId xmlns:a16="http://schemas.microsoft.com/office/drawing/2014/main" id="{BFCB63CC-5357-4DA9-3C5D-5BB0751D2FB7}"/>
              </a:ext>
            </a:extLst>
          </p:cNvPr>
          <p:cNvPicPr>
            <a:picLocks noChangeAspect="1"/>
          </p:cNvPicPr>
          <p:nvPr/>
        </p:nvPicPr>
        <p:blipFill>
          <a:blip r:embed="rId4"/>
          <a:stretch>
            <a:fillRect/>
          </a:stretch>
        </p:blipFill>
        <p:spPr>
          <a:xfrm>
            <a:off x="6095226" y="2252068"/>
            <a:ext cx="1219370" cy="1086002"/>
          </a:xfrm>
          <a:prstGeom prst="rect">
            <a:avLst/>
          </a:prstGeom>
        </p:spPr>
      </p:pic>
      <p:pic>
        <p:nvPicPr>
          <p:cNvPr id="14" name="Image 13">
            <a:extLst>
              <a:ext uri="{FF2B5EF4-FFF2-40B4-BE49-F238E27FC236}">
                <a16:creationId xmlns:a16="http://schemas.microsoft.com/office/drawing/2014/main" id="{3C264A14-DB24-7E41-756F-E063717B9802}"/>
              </a:ext>
            </a:extLst>
          </p:cNvPr>
          <p:cNvPicPr>
            <a:picLocks noChangeAspect="1"/>
          </p:cNvPicPr>
          <p:nvPr/>
        </p:nvPicPr>
        <p:blipFill>
          <a:blip r:embed="rId5"/>
          <a:stretch>
            <a:fillRect/>
          </a:stretch>
        </p:blipFill>
        <p:spPr>
          <a:xfrm>
            <a:off x="6095226" y="2337509"/>
            <a:ext cx="1066949" cy="971686"/>
          </a:xfrm>
          <a:prstGeom prst="rect">
            <a:avLst/>
          </a:prstGeom>
        </p:spPr>
      </p:pic>
      <p:pic>
        <p:nvPicPr>
          <p:cNvPr id="15" name="Image 14">
            <a:extLst>
              <a:ext uri="{FF2B5EF4-FFF2-40B4-BE49-F238E27FC236}">
                <a16:creationId xmlns:a16="http://schemas.microsoft.com/office/drawing/2014/main" id="{037329CA-465B-FB97-4F10-485AB07E562C}"/>
              </a:ext>
            </a:extLst>
          </p:cNvPr>
          <p:cNvPicPr>
            <a:picLocks noChangeAspect="1"/>
          </p:cNvPicPr>
          <p:nvPr/>
        </p:nvPicPr>
        <p:blipFill>
          <a:blip r:embed="rId6"/>
          <a:stretch>
            <a:fillRect/>
          </a:stretch>
        </p:blipFill>
        <p:spPr>
          <a:xfrm>
            <a:off x="129325" y="544755"/>
            <a:ext cx="1152244" cy="1072989"/>
          </a:xfrm>
          <a:prstGeom prst="rect">
            <a:avLst/>
          </a:prstGeom>
        </p:spPr>
      </p:pic>
      <p:sp>
        <p:nvSpPr>
          <p:cNvPr id="8" name="ZoneTexte 7">
            <a:extLst>
              <a:ext uri="{FF2B5EF4-FFF2-40B4-BE49-F238E27FC236}">
                <a16:creationId xmlns:a16="http://schemas.microsoft.com/office/drawing/2014/main" id="{C8768F75-E914-C526-7281-C41F7CE1884E}"/>
              </a:ext>
            </a:extLst>
          </p:cNvPr>
          <p:cNvSpPr txBox="1"/>
          <p:nvPr/>
        </p:nvSpPr>
        <p:spPr>
          <a:xfrm>
            <a:off x="932006" y="3966987"/>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Tu as dans quelle école ?</a:t>
            </a:r>
          </a:p>
        </p:txBody>
      </p:sp>
      <p:sp>
        <p:nvSpPr>
          <p:cNvPr id="9" name="ZoneTexte 8">
            <a:extLst>
              <a:ext uri="{FF2B5EF4-FFF2-40B4-BE49-F238E27FC236}">
                <a16:creationId xmlns:a16="http://schemas.microsoft.com/office/drawing/2014/main" id="{877A5441-F0B7-219D-FD9F-60B6674E84E2}"/>
              </a:ext>
            </a:extLst>
          </p:cNvPr>
          <p:cNvSpPr txBox="1"/>
          <p:nvPr/>
        </p:nvSpPr>
        <p:spPr>
          <a:xfrm>
            <a:off x="6162484" y="4029125"/>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suis à l’école ____. </a:t>
            </a:r>
          </a:p>
        </p:txBody>
      </p:sp>
    </p:spTree>
    <p:extLst>
      <p:ext uri="{BB962C8B-B14F-4D97-AF65-F5344CB8AC3E}">
        <p14:creationId xmlns:p14="http://schemas.microsoft.com/office/powerpoint/2010/main" val="1027061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Acte de parole 2 : Demander et dire dans quelle école on est.</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Traçage de la lettre u.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u - U</a:t>
            </a:r>
            <a:r>
              <a:rPr lang="fr-FR" sz="1600" dirty="0">
                <a:latin typeface="Colonna MT" panose="04020805060202030203" pitchFamily="82" charset="0"/>
              </a:rPr>
              <a:t>.</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3</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u.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2"/>
          <a:stretch>
            <a:fillRect/>
          </a:stretch>
        </p:blipFill>
        <p:spPr>
          <a:xfrm>
            <a:off x="2045970" y="2261937"/>
            <a:ext cx="5052060" cy="3368040"/>
          </a:xfrm>
          <a:prstGeom prst="rect">
            <a:avLst/>
          </a:prstGeom>
        </p:spPr>
      </p:pic>
      <p:pic>
        <p:nvPicPr>
          <p:cNvPr id="3" name="Image 2">
            <a:extLst>
              <a:ext uri="{FF2B5EF4-FFF2-40B4-BE49-F238E27FC236}">
                <a16:creationId xmlns:a16="http://schemas.microsoft.com/office/drawing/2014/main" id="{24B5CF5E-92B8-8694-30FD-E77518C7AA55}"/>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ED11A85B-9B83-2B32-4616-807332FAB49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id="{32A4CFB0-23F4-A373-E9DF-BF4645C0C047}"/>
              </a:ext>
            </a:extLst>
          </p:cNvPr>
          <p:cNvSpPr txBox="1"/>
          <p:nvPr/>
        </p:nvSpPr>
        <p:spPr>
          <a:xfrm>
            <a:off x="2396283" y="2270312"/>
            <a:ext cx="4351434" cy="27546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7300" dirty="0">
                <a:ln w="0"/>
                <a:solidFill>
                  <a:srgbClr val="44546A"/>
                </a:solidFill>
                <a:latin typeface="+mj-lt"/>
                <a:cs typeface="Times New Roman" panose="02020603050405020304" pitchFamily="18" charset="0"/>
              </a:rPr>
              <a:t>U</a:t>
            </a:r>
            <a:endParaRPr kumimoji="0" lang="pt-BR" sz="17300" b="0" i="0" u="none" strike="noStrike" kern="1200" cap="none" spc="0" normalizeH="0" baseline="0" noProof="0" dirty="0">
              <a:ln w="0"/>
              <a:solidFill>
                <a:srgbClr val="44546A"/>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55913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E791-A217-C915-ECAA-CCF6299096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3C7D74-DEBB-7789-512B-54CE6CA6A9DF}"/>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6621B499-64DB-CD0E-EB70-A8311B55E4BE}"/>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id="{5B5D4446-04E6-A60B-884C-5BBECF410D50}"/>
              </a:ext>
            </a:extLst>
          </p:cNvPr>
          <p:cNvSpPr txBox="1"/>
          <p:nvPr/>
        </p:nvSpPr>
        <p:spPr>
          <a:xfrm>
            <a:off x="2514524" y="2274838"/>
            <a:ext cx="4114951" cy="27546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7300" dirty="0">
                <a:ln w="0"/>
                <a:solidFill>
                  <a:srgbClr val="44546A"/>
                </a:solidFill>
                <a:latin typeface="+mj-lt"/>
                <a:cs typeface="Times New Roman" panose="02020603050405020304" pitchFamily="18" charset="0"/>
              </a:rPr>
              <a:t>u</a:t>
            </a:r>
            <a:endParaRPr kumimoji="0" lang="pt-BR" sz="17300" b="0" i="0" u="none" strike="noStrike" kern="1200" cap="none" spc="0" normalizeH="0" baseline="0" noProof="0" dirty="0">
              <a:ln w="0"/>
              <a:solidFill>
                <a:srgbClr val="44546A"/>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504534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C3D8-DDA1-85D6-7E96-EC15E4642B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12D5B1-C67F-1EC3-777E-39E8502919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Regardez cette liste. Qui veut passer au tableau pour montrer la lettre u ?</a:t>
            </a:r>
            <a:endParaRPr lang="fr-MA" dirty="0">
              <a:latin typeface="Dosis Medium" pitchFamily="2" charset="0"/>
            </a:endParaRPr>
          </a:p>
        </p:txBody>
      </p:sp>
      <p:pic>
        <p:nvPicPr>
          <p:cNvPr id="4" name="Image 3">
            <a:extLst>
              <a:ext uri="{FF2B5EF4-FFF2-40B4-BE49-F238E27FC236}">
                <a16:creationId xmlns:a16="http://schemas.microsoft.com/office/drawing/2014/main" id="{D5DFEF62-F163-95EC-CC24-76AB31C7D20C}"/>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6" name="Image 5">
            <a:extLst>
              <a:ext uri="{FF2B5EF4-FFF2-40B4-BE49-F238E27FC236}">
                <a16:creationId xmlns:a16="http://schemas.microsoft.com/office/drawing/2014/main" id="{C9BD37D3-0850-B9E4-FE42-F1821DDF0B34}"/>
              </a:ext>
            </a:extLst>
          </p:cNvPr>
          <p:cNvPicPr>
            <a:picLocks noChangeAspect="1"/>
          </p:cNvPicPr>
          <p:nvPr/>
        </p:nvPicPr>
        <p:blipFill>
          <a:blip r:embed="rId3"/>
          <a:stretch>
            <a:fillRect/>
          </a:stretch>
        </p:blipFill>
        <p:spPr>
          <a:xfrm>
            <a:off x="526953" y="3599100"/>
            <a:ext cx="8090093" cy="1457070"/>
          </a:xfrm>
          <a:prstGeom prst="rect">
            <a:avLst/>
          </a:prstGeom>
        </p:spPr>
      </p:pic>
    </p:spTree>
    <p:extLst>
      <p:ext uri="{BB962C8B-B14F-4D97-AF65-F5344CB8AC3E}">
        <p14:creationId xmlns:p14="http://schemas.microsoft.com/office/powerpoint/2010/main" val="28888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EB5A-56FD-F1DB-3D2D-6E77EE4E9C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7A2B24-C8B9-7135-F164-81EDC394288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u ?</a:t>
            </a:r>
            <a:endParaRPr lang="fr-MA" dirty="0">
              <a:latin typeface="Dosis Medium" pitchFamily="2" charset="0"/>
            </a:endParaRPr>
          </a:p>
        </p:txBody>
      </p:sp>
      <p:pic>
        <p:nvPicPr>
          <p:cNvPr id="3" name="Image 2">
            <a:extLst>
              <a:ext uri="{FF2B5EF4-FFF2-40B4-BE49-F238E27FC236}">
                <a16:creationId xmlns:a16="http://schemas.microsoft.com/office/drawing/2014/main" id="{47664569-E6D3-8486-A0C2-D2BF75826754}"/>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C59D2B4D-58FA-488B-7D0F-C439244A0AA1}"/>
              </a:ext>
            </a:extLst>
          </p:cNvPr>
          <p:cNvPicPr>
            <a:picLocks noChangeAspect="1"/>
          </p:cNvPicPr>
          <p:nvPr/>
        </p:nvPicPr>
        <p:blipFill>
          <a:blip r:embed="rId3"/>
          <a:stretch>
            <a:fillRect/>
          </a:stretch>
        </p:blipFill>
        <p:spPr>
          <a:xfrm>
            <a:off x="603160" y="3546133"/>
            <a:ext cx="7937680" cy="1310754"/>
          </a:xfrm>
          <a:prstGeom prst="rect">
            <a:avLst/>
          </a:prstGeom>
        </p:spPr>
      </p:pic>
    </p:spTree>
    <p:extLst>
      <p:ext uri="{BB962C8B-B14F-4D97-AF65-F5344CB8AC3E}">
        <p14:creationId xmlns:p14="http://schemas.microsoft.com/office/powerpoint/2010/main" val="362298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u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0" i="0" u="none" strike="noStrike" kern="1200" cap="none" spc="0" normalizeH="0" baseline="0" noProof="0" dirty="0">
                <a:ln w="0"/>
                <a:solidFill>
                  <a:srgbClr val="44546A"/>
                </a:solidFill>
                <a:effectLst/>
                <a:uLnTx/>
                <a:uFillTx/>
                <a:latin typeface="Dosis SemiBold" pitchFamily="2" charset="0"/>
                <a:cs typeface="Aharoni" panose="02010803020104030203" pitchFamily="2" charset="-79"/>
              </a:rPr>
              <a:t>Usine </a:t>
            </a:r>
          </a:p>
        </p:txBody>
      </p:sp>
    </p:spTree>
    <p:extLst>
      <p:ext uri="{BB962C8B-B14F-4D97-AF65-F5344CB8AC3E}">
        <p14:creationId xmlns:p14="http://schemas.microsoft.com/office/powerpoint/2010/main" val="74027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186719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769C-59EA-94BA-337A-8D08CA205E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6C853D-6007-E73E-9655-56EAD388B703}"/>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u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id="{A2D667CA-9558-25E8-5ACC-B74A11259A66}"/>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E400C60B-C2D2-7138-EBE1-1F3D29B35A97}"/>
              </a:ext>
            </a:extLst>
          </p:cNvPr>
          <p:cNvSpPr txBox="1"/>
          <p:nvPr/>
        </p:nvSpPr>
        <p:spPr>
          <a:xfrm>
            <a:off x="347583" y="2613392"/>
            <a:ext cx="844883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0" i="0" u="none" strike="noStrike" kern="1200" cap="none" spc="0" normalizeH="0" baseline="0" noProof="0" dirty="0">
                <a:ln w="0"/>
                <a:solidFill>
                  <a:srgbClr val="44546A"/>
                </a:solidFill>
                <a:effectLst/>
                <a:uLnTx/>
                <a:uFillTx/>
                <a:latin typeface="Dosis SemiBold" pitchFamily="2" charset="0"/>
                <a:cs typeface="Aharoni" panose="02010803020104030203" pitchFamily="2" charset="-79"/>
              </a:rPr>
              <a:t>Lune </a:t>
            </a:r>
          </a:p>
        </p:txBody>
      </p:sp>
    </p:spTree>
    <p:extLst>
      <p:ext uri="{BB962C8B-B14F-4D97-AF65-F5344CB8AC3E}">
        <p14:creationId xmlns:p14="http://schemas.microsoft.com/office/powerpoint/2010/main" val="293996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29B60-82BD-8028-C881-E8937400C1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4ABDBF-9EA0-28C8-C760-EDAFB209624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u dans ce mot ? Qui veut passer au tableau pour la montrer ?</a:t>
            </a:r>
            <a:endParaRPr lang="fr-MA" dirty="0">
              <a:latin typeface="Dosis Medium" pitchFamily="2" charset="0"/>
            </a:endParaRPr>
          </a:p>
        </p:txBody>
      </p:sp>
      <p:sp>
        <p:nvSpPr>
          <p:cNvPr id="16" name="ZoneTexte 15">
            <a:extLst>
              <a:ext uri="{FF2B5EF4-FFF2-40B4-BE49-F238E27FC236}">
                <a16:creationId xmlns:a16="http://schemas.microsoft.com/office/drawing/2014/main" id="{CB0D0D0D-D3B4-0F86-1E9B-D2ED6549386A}"/>
              </a:ext>
            </a:extLst>
          </p:cNvPr>
          <p:cNvSpPr txBox="1"/>
          <p:nvPr/>
        </p:nvSpPr>
        <p:spPr>
          <a:xfrm>
            <a:off x="1296299" y="2613392"/>
            <a:ext cx="655140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44546A"/>
                </a:solidFill>
                <a:latin typeface="Dosis Medium" pitchFamily="2" charset="0"/>
                <a:cs typeface="Aharoni" panose="02010803020104030203" pitchFamily="2" charset="-79"/>
              </a:rPr>
              <a:t>jupe</a:t>
            </a:r>
            <a:endPar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endParaRPr>
          </a:p>
        </p:txBody>
      </p:sp>
      <p:pic>
        <p:nvPicPr>
          <p:cNvPr id="3" name="Image 2">
            <a:extLst>
              <a:ext uri="{FF2B5EF4-FFF2-40B4-BE49-F238E27FC236}">
                <a16:creationId xmlns:a16="http://schemas.microsoft.com/office/drawing/2014/main" id="{972ED213-A8E0-F274-AA10-2DF10B887E3D}"/>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2391781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C2DD4-11A1-A720-9C3F-D2D2187440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B95B31-226F-C280-B8B7-019D903E7D7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u dans ce mot ? </a:t>
            </a:r>
            <a:endParaRPr lang="fr-MA" dirty="0">
              <a:latin typeface="Dosis Medium" pitchFamily="2" charset="0"/>
            </a:endParaRPr>
          </a:p>
        </p:txBody>
      </p:sp>
      <p:sp>
        <p:nvSpPr>
          <p:cNvPr id="16" name="ZoneTexte 15">
            <a:extLst>
              <a:ext uri="{FF2B5EF4-FFF2-40B4-BE49-F238E27FC236}">
                <a16:creationId xmlns:a16="http://schemas.microsoft.com/office/drawing/2014/main" id="{8AD1B216-C997-FE3B-269F-434EDACB446F}"/>
              </a:ext>
            </a:extLst>
          </p:cNvPr>
          <p:cNvSpPr txBox="1"/>
          <p:nvPr/>
        </p:nvSpPr>
        <p:spPr>
          <a:xfrm>
            <a:off x="1258874" y="2613392"/>
            <a:ext cx="662625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44546A"/>
                </a:solidFill>
                <a:latin typeface="Dosis Medium" pitchFamily="2" charset="0"/>
                <a:cs typeface="Aharoni" panose="02010803020104030203" pitchFamily="2" charset="-79"/>
              </a:rPr>
              <a:t>ami</a:t>
            </a:r>
            <a:endPar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endParaRPr>
          </a:p>
        </p:txBody>
      </p:sp>
      <p:pic>
        <p:nvPicPr>
          <p:cNvPr id="3" name="Image 2">
            <a:extLst>
              <a:ext uri="{FF2B5EF4-FFF2-40B4-BE49-F238E27FC236}">
                <a16:creationId xmlns:a16="http://schemas.microsoft.com/office/drawing/2014/main" id="{BF6793C8-082A-5447-DA53-6315505ADBDA}"/>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833885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00A7-4810-F9CE-35BD-346EF19AB0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B3C932-C713-EF30-8C43-B8C05DB0322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u dans ce mot ? Qui veut passer au tableau pour la montrer ?</a:t>
            </a:r>
            <a:endParaRPr lang="fr-MA" dirty="0">
              <a:latin typeface="Dosis Medium" pitchFamily="2" charset="0"/>
            </a:endParaRPr>
          </a:p>
        </p:txBody>
      </p:sp>
      <p:sp>
        <p:nvSpPr>
          <p:cNvPr id="16" name="ZoneTexte 15">
            <a:extLst>
              <a:ext uri="{FF2B5EF4-FFF2-40B4-BE49-F238E27FC236}">
                <a16:creationId xmlns:a16="http://schemas.microsoft.com/office/drawing/2014/main" id="{47E01738-67E6-F6F2-73F2-B429D6F1964F}"/>
              </a:ext>
            </a:extLst>
          </p:cNvPr>
          <p:cNvSpPr txBox="1"/>
          <p:nvPr/>
        </p:nvSpPr>
        <p:spPr>
          <a:xfrm>
            <a:off x="1936736" y="2776572"/>
            <a:ext cx="527052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rPr>
              <a:t>lune</a:t>
            </a:r>
          </a:p>
        </p:txBody>
      </p:sp>
      <p:pic>
        <p:nvPicPr>
          <p:cNvPr id="3" name="Image 2">
            <a:extLst>
              <a:ext uri="{FF2B5EF4-FFF2-40B4-BE49-F238E27FC236}">
                <a16:creationId xmlns:a16="http://schemas.microsoft.com/office/drawing/2014/main" id="{D4550BBD-2888-E74F-845E-EB962A98BC3A}"/>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3987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0A5B97-6991-E2E2-AFDD-89B46B47F459}"/>
              </a:ext>
            </a:extLst>
          </p:cNvPr>
          <p:cNvPicPr>
            <a:picLocks noChangeAspect="1"/>
          </p:cNvPicPr>
          <p:nvPr/>
        </p:nvPicPr>
        <p:blipFill>
          <a:blip r:embed="rId2"/>
          <a:stretch>
            <a:fillRect/>
          </a:stretch>
        </p:blipFill>
        <p:spPr>
          <a:xfrm>
            <a:off x="2991182" y="1617744"/>
            <a:ext cx="3161636" cy="4757654"/>
          </a:xfrm>
          <a:prstGeom prst="rect">
            <a:avLst/>
          </a:prstGeom>
        </p:spPr>
      </p:pic>
      <p:sp>
        <p:nvSpPr>
          <p:cNvPr id="2" name="Titre 1">
            <a:extLst>
              <a:ext uri="{FF2B5EF4-FFF2-40B4-BE49-F238E27FC236}">
                <a16:creationId xmlns:a16="http://schemas.microsoft.com/office/drawing/2014/main" id="{3C57744B-8346-4FC3-BADA-54A0FBB7CCD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le livret, page 24. </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id="{40E764D0-1AAC-0F54-A02B-EBFB120C46D1}"/>
              </a:ext>
            </a:extLst>
          </p:cNvPr>
          <p:cNvPicPr>
            <a:picLocks noChangeAspect="1"/>
          </p:cNvPicPr>
          <p:nvPr/>
        </p:nvPicPr>
        <p:blipFill>
          <a:blip r:embed="rId3"/>
          <a:stretch>
            <a:fillRect/>
          </a:stretch>
        </p:blipFill>
        <p:spPr>
          <a:xfrm>
            <a:off x="129325" y="544755"/>
            <a:ext cx="1152244" cy="1072989"/>
          </a:xfrm>
          <a:prstGeom prst="rect">
            <a:avLst/>
          </a:prstGeom>
        </p:spPr>
      </p:pic>
      <p:sp>
        <p:nvSpPr>
          <p:cNvPr id="7" name="Rectangle : coins arrondis 6">
            <a:extLst>
              <a:ext uri="{FF2B5EF4-FFF2-40B4-BE49-F238E27FC236}">
                <a16:creationId xmlns:a16="http://schemas.microsoft.com/office/drawing/2014/main" id="{F7E4B3A5-05E1-4989-A2B1-AC5F42AA31C4}"/>
              </a:ext>
            </a:extLst>
          </p:cNvPr>
          <p:cNvSpPr/>
          <p:nvPr/>
        </p:nvSpPr>
        <p:spPr>
          <a:xfrm>
            <a:off x="3033592" y="2209578"/>
            <a:ext cx="3119226" cy="1275566"/>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95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D84E-C7BE-A7A4-D0BD-A483E4B673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82E54B-F50A-A5BD-EBD8-B5B5CF3F2CB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1 et 2.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B69DFC37-12AB-685F-63A4-964C9A6A2DC2}"/>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C497D32B-3230-D996-CA9A-964B465E2F31}"/>
              </a:ext>
            </a:extLst>
          </p:cNvPr>
          <p:cNvPicPr>
            <a:picLocks noChangeAspect="1"/>
          </p:cNvPicPr>
          <p:nvPr/>
        </p:nvPicPr>
        <p:blipFill>
          <a:blip r:embed="rId3"/>
          <a:stretch>
            <a:fillRect/>
          </a:stretch>
        </p:blipFill>
        <p:spPr>
          <a:xfrm>
            <a:off x="5735958" y="2658534"/>
            <a:ext cx="2398637" cy="2398637"/>
          </a:xfrm>
          <a:prstGeom prst="rect">
            <a:avLst/>
          </a:prstGeom>
        </p:spPr>
      </p:pic>
      <p:pic>
        <p:nvPicPr>
          <p:cNvPr id="5" name="Image 4">
            <a:extLst>
              <a:ext uri="{FF2B5EF4-FFF2-40B4-BE49-F238E27FC236}">
                <a16:creationId xmlns:a16="http://schemas.microsoft.com/office/drawing/2014/main" id="{0A90789D-52E5-786E-19B8-FDE8726DECBC}"/>
              </a:ext>
            </a:extLst>
          </p:cNvPr>
          <p:cNvPicPr>
            <a:picLocks noChangeAspect="1"/>
          </p:cNvPicPr>
          <p:nvPr/>
        </p:nvPicPr>
        <p:blipFill>
          <a:blip r:embed="rId4"/>
          <a:stretch>
            <a:fillRect/>
          </a:stretch>
        </p:blipFill>
        <p:spPr>
          <a:xfrm>
            <a:off x="586771" y="2410018"/>
            <a:ext cx="4998685" cy="2647153"/>
          </a:xfrm>
          <a:prstGeom prst="rect">
            <a:avLst/>
          </a:prstGeom>
        </p:spPr>
      </p:pic>
    </p:spTree>
    <p:extLst>
      <p:ext uri="{BB962C8B-B14F-4D97-AF65-F5344CB8AC3E}">
        <p14:creationId xmlns:p14="http://schemas.microsoft.com/office/powerpoint/2010/main" val="15060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F8D4-9A3C-14AD-59ED-4687BD75E9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832EAE-156B-FC8D-EA6F-AECFDFE268F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id="{53584C34-D9B7-B18F-7149-1AC2DBDA409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6" name="Image 5">
            <a:extLst>
              <a:ext uri="{FF2B5EF4-FFF2-40B4-BE49-F238E27FC236}">
                <a16:creationId xmlns:a16="http://schemas.microsoft.com/office/drawing/2014/main" id="{44872B9B-855D-4EE2-A11D-3F92DB19A436}"/>
              </a:ext>
            </a:extLst>
          </p:cNvPr>
          <p:cNvPicPr>
            <a:picLocks noChangeAspect="1"/>
          </p:cNvPicPr>
          <p:nvPr/>
        </p:nvPicPr>
        <p:blipFill>
          <a:blip r:embed="rId3"/>
          <a:stretch>
            <a:fillRect/>
          </a:stretch>
        </p:blipFill>
        <p:spPr>
          <a:xfrm>
            <a:off x="1319073" y="2148216"/>
            <a:ext cx="6766560" cy="2712255"/>
          </a:xfrm>
          <a:prstGeom prst="rect">
            <a:avLst/>
          </a:prstGeom>
        </p:spPr>
      </p:pic>
      <p:sp>
        <p:nvSpPr>
          <p:cNvPr id="8" name="Organigramme : Connecteur 7">
            <a:extLst>
              <a:ext uri="{FF2B5EF4-FFF2-40B4-BE49-F238E27FC236}">
                <a16:creationId xmlns:a16="http://schemas.microsoft.com/office/drawing/2014/main" id="{D6ADA165-FF30-4B82-8284-AB53E71B555B}"/>
              </a:ext>
            </a:extLst>
          </p:cNvPr>
          <p:cNvSpPr/>
          <p:nvPr/>
        </p:nvSpPr>
        <p:spPr>
          <a:xfrm>
            <a:off x="4572000" y="2716285"/>
            <a:ext cx="457200" cy="423334"/>
          </a:xfrm>
          <a:prstGeom prst="flowChartConnector">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9" name="Organigramme : Connecteur 8">
            <a:extLst>
              <a:ext uri="{FF2B5EF4-FFF2-40B4-BE49-F238E27FC236}">
                <a16:creationId xmlns:a16="http://schemas.microsoft.com/office/drawing/2014/main" id="{B8AA43A1-DC85-4BDF-A030-B6A8039BB7DD}"/>
              </a:ext>
            </a:extLst>
          </p:cNvPr>
          <p:cNvSpPr/>
          <p:nvPr/>
        </p:nvSpPr>
        <p:spPr>
          <a:xfrm>
            <a:off x="4273617" y="4090737"/>
            <a:ext cx="182880" cy="252040"/>
          </a:xfrm>
          <a:prstGeom prst="flowChartConnector">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0" name="Organigramme : Connecteur 9">
            <a:extLst>
              <a:ext uri="{FF2B5EF4-FFF2-40B4-BE49-F238E27FC236}">
                <a16:creationId xmlns:a16="http://schemas.microsoft.com/office/drawing/2014/main" id="{6372736D-8675-48E1-A034-055C837D6060}"/>
              </a:ext>
            </a:extLst>
          </p:cNvPr>
          <p:cNvSpPr/>
          <p:nvPr/>
        </p:nvSpPr>
        <p:spPr>
          <a:xfrm>
            <a:off x="5236143" y="4090737"/>
            <a:ext cx="107481" cy="252039"/>
          </a:xfrm>
          <a:prstGeom prst="flowChartConnector">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1" name="Organigramme : Connecteur 10">
            <a:extLst>
              <a:ext uri="{FF2B5EF4-FFF2-40B4-BE49-F238E27FC236}">
                <a16:creationId xmlns:a16="http://schemas.microsoft.com/office/drawing/2014/main" id="{430FF3D7-8A13-4AC8-89BB-FA4178B43A0A}"/>
              </a:ext>
            </a:extLst>
          </p:cNvPr>
          <p:cNvSpPr/>
          <p:nvPr/>
        </p:nvSpPr>
        <p:spPr>
          <a:xfrm>
            <a:off x="6217324" y="4090736"/>
            <a:ext cx="107481" cy="252039"/>
          </a:xfrm>
          <a:prstGeom prst="flowChartConnector">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2" name="Organigramme : Connecteur 11">
            <a:extLst>
              <a:ext uri="{FF2B5EF4-FFF2-40B4-BE49-F238E27FC236}">
                <a16:creationId xmlns:a16="http://schemas.microsoft.com/office/drawing/2014/main" id="{5DAAC646-AA99-4231-AEE6-48FC04169CA7}"/>
              </a:ext>
            </a:extLst>
          </p:cNvPr>
          <p:cNvSpPr/>
          <p:nvPr/>
        </p:nvSpPr>
        <p:spPr>
          <a:xfrm>
            <a:off x="7198505" y="4090736"/>
            <a:ext cx="107481" cy="252039"/>
          </a:xfrm>
          <a:prstGeom prst="flowChartConnector">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200654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u - U</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Acte de parole 2 : Demander et dire dans quelle école on est.</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 la lettre u.  </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3</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8"/>
          <a:stretch>
            <a:fillRect/>
          </a:stretch>
        </p:blipFill>
        <p:spPr>
          <a:xfrm>
            <a:off x="1994635" y="2184935"/>
            <a:ext cx="4907681" cy="3271787"/>
          </a:xfrm>
          <a:prstGeom prst="rect">
            <a:avLst/>
          </a:prstGeom>
        </p:spPr>
      </p:pic>
      <p:pic>
        <p:nvPicPr>
          <p:cNvPr id="3" name="Image 2">
            <a:extLst>
              <a:ext uri="{FF2B5EF4-FFF2-40B4-BE49-F238E27FC236}">
                <a16:creationId xmlns:a16="http://schemas.microsoft.com/office/drawing/2014/main" id="{F28CF04A-FDC4-34DA-05A3-B72CD610CB1C}"/>
              </a:ext>
            </a:extLst>
          </p:cNvPr>
          <p:cNvPicPr>
            <a:picLocks noChangeAspect="1"/>
          </p:cNvPicPr>
          <p:nvPr/>
        </p:nvPicPr>
        <p:blipFill>
          <a:blip r:embed="rId9"/>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trace la lettre u majuscule. </a:t>
            </a:r>
          </a:p>
        </p:txBody>
      </p:sp>
      <p:pic>
        <p:nvPicPr>
          <p:cNvPr id="3" name="Image 2">
            <a:extLst>
              <a:ext uri="{FF2B5EF4-FFF2-40B4-BE49-F238E27FC236}">
                <a16:creationId xmlns:a16="http://schemas.microsoft.com/office/drawing/2014/main" id="{B2B8E6EE-710D-74D7-E2FA-DDEDAAB721DB}"/>
              </a:ext>
            </a:extLst>
          </p:cNvPr>
          <p:cNvPicPr>
            <a:picLocks noChangeAspect="1"/>
          </p:cNvPicPr>
          <p:nvPr/>
        </p:nvPicPr>
        <p:blipFill>
          <a:blip r:embed="rId2"/>
          <a:stretch>
            <a:fillRect/>
          </a:stretch>
        </p:blipFill>
        <p:spPr>
          <a:xfrm>
            <a:off x="129325" y="544755"/>
            <a:ext cx="1152244" cy="1072989"/>
          </a:xfrm>
          <a:prstGeom prst="rect">
            <a:avLst/>
          </a:prstGeom>
        </p:spPr>
      </p:pic>
      <p:sp>
        <p:nvSpPr>
          <p:cNvPr id="2" name="ZoneTexte 1">
            <a:extLst>
              <a:ext uri="{FF2B5EF4-FFF2-40B4-BE49-F238E27FC236}">
                <a16:creationId xmlns:a16="http://schemas.microsoft.com/office/drawing/2014/main" id="{D675B8AB-B333-4E11-B668-16FEA3888E86}"/>
              </a:ext>
            </a:extLst>
          </p:cNvPr>
          <p:cNvSpPr txBox="1"/>
          <p:nvPr/>
        </p:nvSpPr>
        <p:spPr>
          <a:xfrm>
            <a:off x="2675823" y="2167001"/>
            <a:ext cx="3590223" cy="2754600"/>
          </a:xfrm>
          <a:prstGeom prst="rect">
            <a:avLst/>
          </a:prstGeom>
          <a:noFill/>
        </p:spPr>
        <p:txBody>
          <a:bodyPr wrap="square" rtlCol="0">
            <a:spAutoFit/>
          </a:bodyPr>
          <a:lstStyle/>
          <a:p>
            <a:pPr algn="ctr"/>
            <a:r>
              <a:rPr lang="fr-FR" sz="17300" dirty="0"/>
              <a:t>U</a:t>
            </a:r>
            <a:endParaRPr lang="fr-MA" sz="17300" dirty="0"/>
          </a:p>
        </p:txBody>
      </p:sp>
    </p:spTree>
    <p:extLst>
      <p:ext uri="{BB962C8B-B14F-4D97-AF65-F5344CB8AC3E}">
        <p14:creationId xmlns:p14="http://schemas.microsoft.com/office/powerpoint/2010/main" val="14256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5" name="Image 4">
            <a:extLst>
              <a:ext uri="{FF2B5EF4-FFF2-40B4-BE49-F238E27FC236}">
                <a16:creationId xmlns:a16="http://schemas.microsoft.com/office/drawing/2014/main" id="{03EE6FAE-28AB-592E-E0E3-439711C167BA}"/>
              </a:ext>
            </a:extLst>
          </p:cNvPr>
          <p:cNvPicPr>
            <a:picLocks noChangeAspect="1"/>
          </p:cNvPicPr>
          <p:nvPr/>
        </p:nvPicPr>
        <p:blipFill>
          <a:blip r:embed="rId3"/>
          <a:stretch>
            <a:fillRect/>
          </a:stretch>
        </p:blipFill>
        <p:spPr>
          <a:xfrm>
            <a:off x="246362" y="2427890"/>
            <a:ext cx="2133116" cy="3209979"/>
          </a:xfrm>
          <a:prstGeom prst="rect">
            <a:avLst/>
          </a:prstGeom>
        </p:spPr>
      </p:pic>
      <p:pic>
        <p:nvPicPr>
          <p:cNvPr id="7" name="Image 6">
            <a:extLst>
              <a:ext uri="{FF2B5EF4-FFF2-40B4-BE49-F238E27FC236}">
                <a16:creationId xmlns:a16="http://schemas.microsoft.com/office/drawing/2014/main" id="{E071063E-6F3C-0466-8801-0FBD8FE3F32C}"/>
              </a:ext>
            </a:extLst>
          </p:cNvPr>
          <p:cNvPicPr>
            <a:picLocks noChangeAspect="1"/>
          </p:cNvPicPr>
          <p:nvPr/>
        </p:nvPicPr>
        <p:blipFill>
          <a:blip r:embed="rId4"/>
          <a:stretch>
            <a:fillRect/>
          </a:stretch>
        </p:blipFill>
        <p:spPr>
          <a:xfrm>
            <a:off x="2423674" y="2427890"/>
            <a:ext cx="2121333" cy="3209979"/>
          </a:xfrm>
          <a:prstGeom prst="rect">
            <a:avLst/>
          </a:prstGeom>
        </p:spPr>
      </p:pic>
      <p:pic>
        <p:nvPicPr>
          <p:cNvPr id="14" name="Image 13">
            <a:extLst>
              <a:ext uri="{FF2B5EF4-FFF2-40B4-BE49-F238E27FC236}">
                <a16:creationId xmlns:a16="http://schemas.microsoft.com/office/drawing/2014/main" id="{09F5A497-E8A1-7908-8DAD-5FA511513105}"/>
              </a:ext>
            </a:extLst>
          </p:cNvPr>
          <p:cNvPicPr>
            <a:picLocks noChangeAspect="1"/>
          </p:cNvPicPr>
          <p:nvPr/>
        </p:nvPicPr>
        <p:blipFill>
          <a:blip r:embed="rId5"/>
          <a:stretch>
            <a:fillRect/>
          </a:stretch>
        </p:blipFill>
        <p:spPr>
          <a:xfrm>
            <a:off x="4540318" y="2427890"/>
            <a:ext cx="2133149" cy="3209979"/>
          </a:xfrm>
          <a:prstGeom prst="rect">
            <a:avLst/>
          </a:prstGeom>
        </p:spPr>
      </p:pic>
      <p:pic>
        <p:nvPicPr>
          <p:cNvPr id="17" name="Image 16">
            <a:extLst>
              <a:ext uri="{FF2B5EF4-FFF2-40B4-BE49-F238E27FC236}">
                <a16:creationId xmlns:a16="http://schemas.microsoft.com/office/drawing/2014/main" id="{E37E0A95-3558-544B-A680-53278FC67980}"/>
              </a:ext>
            </a:extLst>
          </p:cNvPr>
          <p:cNvPicPr>
            <a:picLocks noChangeAspect="1"/>
          </p:cNvPicPr>
          <p:nvPr/>
        </p:nvPicPr>
        <p:blipFill>
          <a:blip r:embed="rId6"/>
          <a:stretch>
            <a:fillRect/>
          </a:stretch>
        </p:blipFill>
        <p:spPr>
          <a:xfrm>
            <a:off x="6661651" y="2427890"/>
            <a:ext cx="2124627" cy="3209979"/>
          </a:xfrm>
          <a:prstGeom prst="rect">
            <a:avLst/>
          </a:prstGeom>
        </p:spPr>
      </p:pic>
    </p:spTree>
    <p:extLst>
      <p:ext uri="{BB962C8B-B14F-4D97-AF65-F5344CB8AC3E}">
        <p14:creationId xmlns:p14="http://schemas.microsoft.com/office/powerpoint/2010/main" val="13104372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traç_u_maj_CP_Sem4_s3 U majuscule">
            <a:hlinkClick r:id="" action="ppaction://media"/>
            <a:extLst>
              <a:ext uri="{FF2B5EF4-FFF2-40B4-BE49-F238E27FC236}">
                <a16:creationId xmlns:a16="http://schemas.microsoft.com/office/drawing/2014/main" id="{AFEB229A-8803-4CEB-8F36-D3685BE00E9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184" y="1925503"/>
            <a:ext cx="7443480" cy="4186958"/>
          </a:xfrm>
          <a:prstGeom prst="rect">
            <a:avLst/>
          </a:prstGeom>
        </p:spPr>
      </p:pic>
    </p:spTree>
    <p:extLst>
      <p:ext uri="{BB962C8B-B14F-4D97-AF65-F5344CB8AC3E}">
        <p14:creationId xmlns:p14="http://schemas.microsoft.com/office/powerpoint/2010/main" val="418062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6" fill="hold"/>
                                        <p:tgtEl>
                                          <p:spTgt spid="5"/>
                                        </p:tgtEl>
                                      </p:cBhvr>
                                    </p:cmd>
                                  </p:childTnLst>
                                </p:cTn>
                              </p:par>
                            </p:childTnLst>
                          </p:cTn>
                        </p:par>
                        <p:par>
                          <p:cTn id="7" fill="hold">
                            <p:stCondLst>
                              <p:cond delay="36266"/>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tracer la lettre u majuscule en l’air avec le doigt. Faites comme moi.</a:t>
            </a:r>
            <a:endParaRPr lang="fr-MA"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82553F3-EBD8-E25F-488F-856E69A5EA4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481FE3E-B38B-B88B-E7FB-7CB5E63FD2C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36969769-DBF4-D0A9-6881-02C7E48EB440}"/>
              </a:ext>
            </a:extLst>
          </p:cNvPr>
          <p:cNvPicPr>
            <a:picLocks noChangeAspect="1"/>
          </p:cNvPicPr>
          <p:nvPr/>
        </p:nvPicPr>
        <p:blipFill>
          <a:blip r:embed="rId6"/>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7AC4ADE4-8ABA-A46F-4082-226AF87A2D18}"/>
              </a:ext>
            </a:extLst>
          </p:cNvPr>
          <p:cNvPicPr>
            <a:picLocks noChangeAspect="1"/>
          </p:cNvPicPr>
          <p:nvPr/>
        </p:nvPicPr>
        <p:blipFill>
          <a:blip r:embed="rId7"/>
          <a:stretch>
            <a:fillRect/>
          </a:stretch>
        </p:blipFill>
        <p:spPr>
          <a:xfrm>
            <a:off x="638335" y="2156304"/>
            <a:ext cx="3429000" cy="3429000"/>
          </a:xfrm>
          <a:prstGeom prst="rect">
            <a:avLst/>
          </a:prstGeom>
        </p:spPr>
      </p:pic>
      <p:pic>
        <p:nvPicPr>
          <p:cNvPr id="3" name="Image 2">
            <a:extLst>
              <a:ext uri="{FF2B5EF4-FFF2-40B4-BE49-F238E27FC236}">
                <a16:creationId xmlns:a16="http://schemas.microsoft.com/office/drawing/2014/main" id="{C635242C-BC6E-FF5F-2045-14ACB865182D}"/>
              </a:ext>
            </a:extLst>
          </p:cNvPr>
          <p:cNvPicPr>
            <a:picLocks noChangeAspect="1"/>
          </p:cNvPicPr>
          <p:nvPr/>
        </p:nvPicPr>
        <p:blipFill>
          <a:blip r:embed="rId8"/>
          <a:stretch>
            <a:fillRect/>
          </a:stretch>
        </p:blipFill>
        <p:spPr>
          <a:xfrm rot="20932783">
            <a:off x="3282978" y="2641115"/>
            <a:ext cx="548036" cy="888194"/>
          </a:xfrm>
          <a:prstGeom prst="rect">
            <a:avLst/>
          </a:prstGeom>
        </p:spPr>
      </p:pic>
      <p:sp>
        <p:nvSpPr>
          <p:cNvPr id="7" name="ZoneTexte 6">
            <a:extLst>
              <a:ext uri="{FF2B5EF4-FFF2-40B4-BE49-F238E27FC236}">
                <a16:creationId xmlns:a16="http://schemas.microsoft.com/office/drawing/2014/main" id="{BE351625-6E7C-4807-BC9E-9DCB45881936}"/>
              </a:ext>
            </a:extLst>
          </p:cNvPr>
          <p:cNvSpPr txBox="1"/>
          <p:nvPr/>
        </p:nvSpPr>
        <p:spPr>
          <a:xfrm>
            <a:off x="5524901" y="2281188"/>
            <a:ext cx="2059806" cy="3016210"/>
          </a:xfrm>
          <a:prstGeom prst="rect">
            <a:avLst/>
          </a:prstGeom>
          <a:noFill/>
        </p:spPr>
        <p:txBody>
          <a:bodyPr wrap="square" rtlCol="0">
            <a:spAutoFit/>
          </a:bodyPr>
          <a:lstStyle/>
          <a:p>
            <a:r>
              <a:rPr lang="fr-FR" sz="19000" dirty="0"/>
              <a:t>U</a:t>
            </a:r>
            <a:endParaRPr lang="fr-MA" sz="19000" dirty="0"/>
          </a:p>
        </p:txBody>
      </p:sp>
    </p:spTree>
    <p:extLst>
      <p:ext uri="{BB962C8B-B14F-4D97-AF65-F5344CB8AC3E}">
        <p14:creationId xmlns:p14="http://schemas.microsoft.com/office/powerpoint/2010/main" val="23513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trace la lettre </a:t>
            </a:r>
            <a:r>
              <a:rPr lang="fr-MA"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u </a:t>
            </a:r>
            <a:r>
              <a:rPr lang="fr-MA" dirty="0">
                <a:solidFill>
                  <a:schemeClr val="tx1">
                    <a:lumMod val="65000"/>
                    <a:lumOff val="35000"/>
                  </a:schemeClr>
                </a:solidFill>
                <a:latin typeface="Dosis Medium" pitchFamily="2" charset="0"/>
              </a:rPr>
              <a:t>minuscule. </a:t>
            </a:r>
          </a:p>
        </p:txBody>
      </p:sp>
      <p:pic>
        <p:nvPicPr>
          <p:cNvPr id="3" name="Image 2">
            <a:extLst>
              <a:ext uri="{FF2B5EF4-FFF2-40B4-BE49-F238E27FC236}">
                <a16:creationId xmlns:a16="http://schemas.microsoft.com/office/drawing/2014/main" id="{B2B8E6EE-710D-74D7-E2FA-DDEDAAB721DB}"/>
              </a:ext>
            </a:extLst>
          </p:cNvPr>
          <p:cNvPicPr>
            <a:picLocks noChangeAspect="1"/>
          </p:cNvPicPr>
          <p:nvPr/>
        </p:nvPicPr>
        <p:blipFill>
          <a:blip r:embed="rId2"/>
          <a:stretch>
            <a:fillRect/>
          </a:stretch>
        </p:blipFill>
        <p:spPr>
          <a:xfrm>
            <a:off x="129325" y="544755"/>
            <a:ext cx="1152244" cy="1072989"/>
          </a:xfrm>
          <a:prstGeom prst="rect">
            <a:avLst/>
          </a:prstGeom>
        </p:spPr>
      </p:pic>
      <p:sp>
        <p:nvSpPr>
          <p:cNvPr id="2" name="ZoneTexte 1">
            <a:extLst>
              <a:ext uri="{FF2B5EF4-FFF2-40B4-BE49-F238E27FC236}">
                <a16:creationId xmlns:a16="http://schemas.microsoft.com/office/drawing/2014/main" id="{1E1F6009-F256-47CD-AA03-1E469A2FF36D}"/>
              </a:ext>
            </a:extLst>
          </p:cNvPr>
          <p:cNvSpPr txBox="1"/>
          <p:nvPr/>
        </p:nvSpPr>
        <p:spPr>
          <a:xfrm>
            <a:off x="3623911" y="1920895"/>
            <a:ext cx="1896177" cy="3016210"/>
          </a:xfrm>
          <a:prstGeom prst="rect">
            <a:avLst/>
          </a:prstGeom>
          <a:noFill/>
        </p:spPr>
        <p:txBody>
          <a:bodyPr wrap="square" rtlCol="0">
            <a:spAutoFit/>
          </a:bodyPr>
          <a:lstStyle/>
          <a:p>
            <a:r>
              <a:rPr lang="fr-FR" sz="19000" dirty="0"/>
              <a:t>u</a:t>
            </a:r>
            <a:endParaRPr lang="fr-MA" sz="19000" dirty="0"/>
          </a:p>
        </p:txBody>
      </p:sp>
    </p:spTree>
    <p:extLst>
      <p:ext uri="{BB962C8B-B14F-4D97-AF65-F5344CB8AC3E}">
        <p14:creationId xmlns:p14="http://schemas.microsoft.com/office/powerpoint/2010/main" val="386163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WhatsApp Vidéo 2025-11-20 à 12.30.13_8b3002e3">
            <a:hlinkClick r:id="" action="ppaction://media"/>
            <a:extLst>
              <a:ext uri="{FF2B5EF4-FFF2-40B4-BE49-F238E27FC236}">
                <a16:creationId xmlns:a16="http://schemas.microsoft.com/office/drawing/2014/main" id="{FAEBE497-8FDF-49F7-A13A-48E97257FD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81461" y="1527949"/>
            <a:ext cx="6558954" cy="4890560"/>
          </a:xfrm>
          <a:prstGeom prst="rect">
            <a:avLst/>
          </a:prstGeom>
        </p:spPr>
      </p:pic>
    </p:spTree>
    <p:extLst>
      <p:ext uri="{BB962C8B-B14F-4D97-AF65-F5344CB8AC3E}">
        <p14:creationId xmlns:p14="http://schemas.microsoft.com/office/powerpoint/2010/main" val="309101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78" fill="hold"/>
                                        <p:tgtEl>
                                          <p:spTgt spid="5"/>
                                        </p:tgtEl>
                                      </p:cBhvr>
                                    </p:cmd>
                                  </p:childTnLst>
                                </p:cTn>
                              </p:par>
                            </p:childTnLst>
                          </p:cTn>
                        </p:par>
                        <p:par>
                          <p:cTn id="7" fill="hold">
                            <p:stCondLst>
                              <p:cond delay="47978"/>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tracer la lettre u minuscule en l’air avec le doigt. Faites comme moi.</a:t>
            </a:r>
            <a:endParaRPr lang="fr-MA"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82553F3-EBD8-E25F-488F-856E69A5EA4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481FE3E-B38B-B88B-E7FB-7CB5E63FD2C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36969769-DBF4-D0A9-6881-02C7E48EB440}"/>
              </a:ext>
            </a:extLst>
          </p:cNvPr>
          <p:cNvPicPr>
            <a:picLocks noChangeAspect="1"/>
          </p:cNvPicPr>
          <p:nvPr/>
        </p:nvPicPr>
        <p:blipFill>
          <a:blip r:embed="rId6"/>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7AC4ADE4-8ABA-A46F-4082-226AF87A2D18}"/>
              </a:ext>
            </a:extLst>
          </p:cNvPr>
          <p:cNvPicPr>
            <a:picLocks noChangeAspect="1"/>
          </p:cNvPicPr>
          <p:nvPr/>
        </p:nvPicPr>
        <p:blipFill>
          <a:blip r:embed="rId7"/>
          <a:stretch>
            <a:fillRect/>
          </a:stretch>
        </p:blipFill>
        <p:spPr>
          <a:xfrm>
            <a:off x="705447" y="1945129"/>
            <a:ext cx="3429000" cy="3429000"/>
          </a:xfrm>
          <a:prstGeom prst="rect">
            <a:avLst/>
          </a:prstGeom>
        </p:spPr>
      </p:pic>
      <p:pic>
        <p:nvPicPr>
          <p:cNvPr id="3" name="Image 2">
            <a:extLst>
              <a:ext uri="{FF2B5EF4-FFF2-40B4-BE49-F238E27FC236}">
                <a16:creationId xmlns:a16="http://schemas.microsoft.com/office/drawing/2014/main" id="{C635242C-BC6E-FF5F-2045-14ACB865182D}"/>
              </a:ext>
            </a:extLst>
          </p:cNvPr>
          <p:cNvPicPr>
            <a:picLocks noChangeAspect="1"/>
          </p:cNvPicPr>
          <p:nvPr/>
        </p:nvPicPr>
        <p:blipFill>
          <a:blip r:embed="rId8"/>
          <a:stretch>
            <a:fillRect/>
          </a:stretch>
        </p:blipFill>
        <p:spPr>
          <a:xfrm rot="20932783">
            <a:off x="3282978" y="2641115"/>
            <a:ext cx="548036" cy="888194"/>
          </a:xfrm>
          <a:prstGeom prst="rect">
            <a:avLst/>
          </a:prstGeom>
        </p:spPr>
      </p:pic>
      <p:sp>
        <p:nvSpPr>
          <p:cNvPr id="4" name="ZoneTexte 3">
            <a:extLst>
              <a:ext uri="{FF2B5EF4-FFF2-40B4-BE49-F238E27FC236}">
                <a16:creationId xmlns:a16="http://schemas.microsoft.com/office/drawing/2014/main" id="{36E3BA87-0CA4-43CE-9170-28DB258A1C59}"/>
              </a:ext>
            </a:extLst>
          </p:cNvPr>
          <p:cNvSpPr txBox="1"/>
          <p:nvPr/>
        </p:nvSpPr>
        <p:spPr>
          <a:xfrm>
            <a:off x="5384998" y="2065716"/>
            <a:ext cx="2492943" cy="3016210"/>
          </a:xfrm>
          <a:prstGeom prst="rect">
            <a:avLst/>
          </a:prstGeom>
          <a:noFill/>
        </p:spPr>
        <p:txBody>
          <a:bodyPr wrap="square" rtlCol="0">
            <a:spAutoFit/>
          </a:bodyPr>
          <a:lstStyle/>
          <a:p>
            <a:r>
              <a:rPr lang="fr-FR" sz="19000" dirty="0"/>
              <a:t>u</a:t>
            </a:r>
            <a:endParaRPr lang="fr-MA" sz="19000" dirty="0"/>
          </a:p>
        </p:txBody>
      </p:sp>
    </p:spTree>
    <p:extLst>
      <p:ext uri="{BB962C8B-B14F-4D97-AF65-F5344CB8AC3E}">
        <p14:creationId xmlns:p14="http://schemas.microsoft.com/office/powerpoint/2010/main" val="3878094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D8C8456-18CF-661D-17AA-78A58CA5C0B2}"/>
              </a:ext>
            </a:extLst>
          </p:cNvPr>
          <p:cNvPicPr>
            <a:picLocks noChangeAspect="1"/>
          </p:cNvPicPr>
          <p:nvPr/>
        </p:nvPicPr>
        <p:blipFill>
          <a:blip r:embed="rId2"/>
          <a:stretch>
            <a:fillRect/>
          </a:stretch>
        </p:blipFill>
        <p:spPr>
          <a:xfrm>
            <a:off x="3048602" y="1617744"/>
            <a:ext cx="3046795" cy="4603231"/>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5F328775-F81B-57B6-38BC-316A061A48C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F328775-F81B-57B6-38BC-316A061A48C3}"/>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780DB448-0961-D84D-4D1B-41D657FC549D}"/>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780DB448-0961-D84D-4D1B-41D657FC549D}"/>
                  </a:ext>
                </a:extLst>
              </p:cNvPr>
              <p:cNvPicPr/>
              <p:nvPr/>
            </p:nvPicPr>
            <p:blipFill>
              <a:blip r:embed="rId6"/>
              <a:stretch>
                <a:fillRect/>
              </a:stretch>
            </p:blipFill>
            <p:spPr>
              <a:xfrm>
                <a:off x="1593492" y="833185"/>
                <a:ext cx="26730" cy="23400"/>
              </a:xfrm>
              <a:prstGeom prst="rect">
                <a:avLst/>
              </a:prstGeom>
            </p:spPr>
          </p:pic>
        </mc:Fallback>
      </mc:AlternateContent>
      <p:sp>
        <p:nvSpPr>
          <p:cNvPr id="13" name="Titre 5">
            <a:extLst>
              <a:ext uri="{FF2B5EF4-FFF2-40B4-BE49-F238E27FC236}">
                <a16:creationId xmlns:a16="http://schemas.microsoft.com/office/drawing/2014/main" id="{4CDD66ED-4C95-FB1D-57A1-15D932035699}"/>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a:t>
            </a:r>
            <a:r>
              <a:rPr lang="fr-FR" dirty="0">
                <a:solidFill>
                  <a:prstClr val="black">
                    <a:lumMod val="65000"/>
                    <a:lumOff val="35000"/>
                  </a:prstClr>
                </a:solidFill>
                <a:latin typeface="Dosis Medium" pitchFamily="2" charset="0"/>
              </a:rPr>
              <a:t>25</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a:t>
            </a:r>
          </a:p>
        </p:txBody>
      </p:sp>
      <p:pic>
        <p:nvPicPr>
          <p:cNvPr id="2" name="Image 1">
            <a:extLst>
              <a:ext uri="{FF2B5EF4-FFF2-40B4-BE49-F238E27FC236}">
                <a16:creationId xmlns:a16="http://schemas.microsoft.com/office/drawing/2014/main" id="{49744755-1D1B-12CC-67C2-0001D98B7B79}"/>
              </a:ext>
            </a:extLst>
          </p:cNvPr>
          <p:cNvPicPr>
            <a:picLocks noChangeAspect="1"/>
          </p:cNvPicPr>
          <p:nvPr/>
        </p:nvPicPr>
        <p:blipFill>
          <a:blip r:embed="rId7"/>
          <a:stretch>
            <a:fillRect/>
          </a:stretch>
        </p:blipFill>
        <p:spPr>
          <a:xfrm>
            <a:off x="129325" y="544755"/>
            <a:ext cx="1152244" cy="1072989"/>
          </a:xfrm>
          <a:prstGeom prst="rect">
            <a:avLst/>
          </a:prstGeom>
        </p:spPr>
      </p:pic>
      <p:sp>
        <p:nvSpPr>
          <p:cNvPr id="4" name="AutoShape 2" descr="Image générée">
            <a:extLst>
              <a:ext uri="{FF2B5EF4-FFF2-40B4-BE49-F238E27FC236}">
                <a16:creationId xmlns:a16="http://schemas.microsoft.com/office/drawing/2014/main" id="{AE186DF6-A93C-20A5-08AB-D74B1B1A7A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DAB3141C-0788-4D12-91D0-9C19109E0E02}"/>
              </a:ext>
            </a:extLst>
          </p:cNvPr>
          <p:cNvSpPr/>
          <p:nvPr/>
        </p:nvSpPr>
        <p:spPr>
          <a:xfrm>
            <a:off x="3080134" y="4153848"/>
            <a:ext cx="2862586" cy="938416"/>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607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A4E5E-4DBA-EE15-FDEE-6915AC6499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4B1CC4-1778-DFE5-03E0-5E9FBB5495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3.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7D84F1BC-AB21-351F-7668-4DCCF0871BD7}"/>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21E9E0E0-D683-6917-C6B0-520305B3CC61}"/>
              </a:ext>
            </a:extLst>
          </p:cNvPr>
          <p:cNvPicPr>
            <a:picLocks noChangeAspect="1"/>
          </p:cNvPicPr>
          <p:nvPr/>
        </p:nvPicPr>
        <p:blipFill>
          <a:blip r:embed="rId3"/>
          <a:stretch>
            <a:fillRect/>
          </a:stretch>
        </p:blipFill>
        <p:spPr>
          <a:xfrm>
            <a:off x="6220600" y="2624667"/>
            <a:ext cx="2311400" cy="2311400"/>
          </a:xfrm>
          <a:prstGeom prst="rect">
            <a:avLst/>
          </a:prstGeom>
        </p:spPr>
      </p:pic>
      <p:pic>
        <p:nvPicPr>
          <p:cNvPr id="5" name="Image 4">
            <a:extLst>
              <a:ext uri="{FF2B5EF4-FFF2-40B4-BE49-F238E27FC236}">
                <a16:creationId xmlns:a16="http://schemas.microsoft.com/office/drawing/2014/main" id="{6A6E10CF-2322-42E9-9FDD-3BC5426562DE}"/>
              </a:ext>
            </a:extLst>
          </p:cNvPr>
          <p:cNvPicPr>
            <a:picLocks noChangeAspect="1"/>
          </p:cNvPicPr>
          <p:nvPr/>
        </p:nvPicPr>
        <p:blipFill>
          <a:blip r:embed="rId4"/>
          <a:stretch>
            <a:fillRect/>
          </a:stretch>
        </p:blipFill>
        <p:spPr>
          <a:xfrm>
            <a:off x="1135780" y="2695074"/>
            <a:ext cx="4896076" cy="1423127"/>
          </a:xfrm>
          <a:prstGeom prst="rect">
            <a:avLst/>
          </a:prstGeom>
        </p:spPr>
      </p:pic>
    </p:spTree>
    <p:extLst>
      <p:ext uri="{BB962C8B-B14F-4D97-AF65-F5344CB8AC3E}">
        <p14:creationId xmlns:p14="http://schemas.microsoft.com/office/powerpoint/2010/main" val="431978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472194-18C2-69EB-9DB9-4F54BFF14676}"/>
              </a:ext>
            </a:extLst>
          </p:cNvPr>
          <p:cNvPicPr>
            <a:picLocks noChangeAspect="1"/>
          </p:cNvPicPr>
          <p:nvPr/>
        </p:nvPicPr>
        <p:blipFill>
          <a:blip r:embed="rId4"/>
          <a:stretch>
            <a:fillRect/>
          </a:stretch>
        </p:blipFill>
        <p:spPr>
          <a:xfrm>
            <a:off x="4291123" y="1782753"/>
            <a:ext cx="3000333" cy="4533034"/>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Encre 10">
                <a:extLst>
                  <a:ext uri="{FF2B5EF4-FFF2-40B4-BE49-F238E27FC236}">
                    <a16:creationId xmlns:a16="http://schemas.microsoft.com/office/drawing/2014/main"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6"/>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8"/>
              <a:stretch>
                <a:fillRect/>
              </a:stretch>
            </p:blipFill>
            <p:spPr>
              <a:xfrm>
                <a:off x="1593492" y="833185"/>
                <a:ext cx="26730" cy="23400"/>
              </a:xfrm>
              <a:prstGeom prst="rect">
                <a:avLst/>
              </a:prstGeom>
            </p:spPr>
          </p:pic>
        </mc:Fallback>
      </mc:AlternateContent>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séance d’aujourd’hui est terminée. À la maison, vous aller </a:t>
            </a:r>
            <a:r>
              <a:rPr lang="fr-FR" b="1" dirty="0">
                <a:solidFill>
                  <a:schemeClr val="tx1">
                    <a:lumMod val="65000"/>
                    <a:lumOff val="35000"/>
                  </a:schemeClr>
                </a:solidFill>
                <a:latin typeface="Dosis Medium" pitchFamily="2" charset="0"/>
              </a:rPr>
              <a:t>tracer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colorier</a:t>
            </a:r>
            <a:r>
              <a:rPr lang="fr-FR" dirty="0">
                <a:solidFill>
                  <a:schemeClr val="tx1">
                    <a:lumMod val="65000"/>
                    <a:lumOff val="35000"/>
                  </a:schemeClr>
                </a:solidFill>
                <a:latin typeface="Dosis Medium" pitchFamily="2" charset="0"/>
              </a:rPr>
              <a:t> la lettre u. À demain.</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81569" y="1945129"/>
            <a:ext cx="2192756" cy="3898900"/>
          </a:xfrm>
          <a:prstGeom prst="rect">
            <a:avLst/>
          </a:prstGeom>
        </p:spPr>
      </p:pic>
      <p:pic>
        <p:nvPicPr>
          <p:cNvPr id="7" name="Image 6">
            <a:extLst>
              <a:ext uri="{FF2B5EF4-FFF2-40B4-BE49-F238E27FC236}">
                <a16:creationId xmlns:a16="http://schemas.microsoft.com/office/drawing/2014/main" id="{9BD911BA-D534-CCCF-AC27-6E86502997E1}"/>
              </a:ext>
            </a:extLst>
          </p:cNvPr>
          <p:cNvPicPr>
            <a:picLocks noChangeAspect="1"/>
          </p:cNvPicPr>
          <p:nvPr/>
        </p:nvPicPr>
        <p:blipFill>
          <a:blip r:embed="rId10"/>
          <a:stretch>
            <a:fillRect/>
          </a:stretch>
        </p:blipFill>
        <p:spPr>
          <a:xfrm>
            <a:off x="129325" y="544755"/>
            <a:ext cx="1152244" cy="1072989"/>
          </a:xfrm>
          <a:prstGeom prst="rect">
            <a:avLst/>
          </a:prstGeom>
        </p:spPr>
      </p:pic>
      <p:sp>
        <p:nvSpPr>
          <p:cNvPr id="10" name="Rectangle : coins arrondis 9">
            <a:extLst>
              <a:ext uri="{FF2B5EF4-FFF2-40B4-BE49-F238E27FC236}">
                <a16:creationId xmlns:a16="http://schemas.microsoft.com/office/drawing/2014/main" id="{A5FB09E5-B418-4DC0-A9C3-983C8600C521}"/>
              </a:ext>
            </a:extLst>
          </p:cNvPr>
          <p:cNvSpPr/>
          <p:nvPr/>
        </p:nvSpPr>
        <p:spPr>
          <a:xfrm>
            <a:off x="4291123" y="3428999"/>
            <a:ext cx="3000333" cy="85922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30">
            <a:extLst>
              <a:ext uri="{FF2B5EF4-FFF2-40B4-BE49-F238E27FC236}">
                <a16:creationId xmlns:a16="http://schemas.microsoft.com/office/drawing/2014/main" id="{FA78663C-B4A4-66CC-78D4-9F85DA1CD365}"/>
              </a:ext>
            </a:extLst>
          </p:cNvPr>
          <p:cNvSpPr>
            <a:spLocks noGrp="1"/>
          </p:cNvSpPr>
          <p:nvPr>
            <p:ph type="title"/>
          </p:nvPr>
        </p:nvSpPr>
        <p:spPr>
          <a:xfrm>
            <a:off x="304650" y="1021551"/>
            <a:ext cx="7886700" cy="720000"/>
          </a:xfrm>
        </p:spPr>
        <p:txBody>
          <a:bodyPr/>
          <a:lstStyle/>
          <a:p>
            <a:r>
              <a:rPr lang="fr-MA" sz="2800" dirty="0"/>
              <a:t>Organisation de la semaine</a:t>
            </a:r>
          </a:p>
        </p:txBody>
      </p:sp>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3339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701999" y="530350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917999" y="505150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40" name="Rectangle : coins arrondis 39">
            <a:extLst>
              <a:ext uri="{FF2B5EF4-FFF2-40B4-BE49-F238E27FC236}">
                <a16:creationId xmlns:a16="http://schemas.microsoft.com/office/drawing/2014/main" id="{81152347-F8B0-43CC-CCD6-E085D45C971C}"/>
              </a:ext>
            </a:extLst>
          </p:cNvPr>
          <p:cNvSpPr/>
          <p:nvPr/>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rganigramme : Terminateur 40">
            <a:extLst>
              <a:ext uri="{FF2B5EF4-FFF2-40B4-BE49-F238E27FC236}">
                <a16:creationId xmlns:a16="http://schemas.microsoft.com/office/drawing/2014/main" id="{5541FB79-EF30-CC5F-7725-95505B073E2A}"/>
              </a:ext>
            </a:extLst>
          </p:cNvPr>
          <p:cNvSpPr/>
          <p:nvPr/>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4896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a:t>
            </a:r>
            <a:r>
              <a:rPr lang="fr-FR" dirty="0"/>
              <a:t>u - U</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a:t>
            </a:r>
            <a:r>
              <a:rPr lang="fr-FR" dirty="0"/>
              <a:t>u - U</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881999" y="553231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a - A</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a - A</a:t>
            </a:r>
          </a:p>
        </p:txBody>
      </p:sp>
      <p:sp>
        <p:nvSpPr>
          <p:cNvPr id="44" name="Espace réservé du texte 5">
            <a:extLst>
              <a:ext uri="{FF2B5EF4-FFF2-40B4-BE49-F238E27FC236}">
                <a16:creationId xmlns:a16="http://schemas.microsoft.com/office/drawing/2014/main" id="{40873D46-0ABF-89B0-B16C-070AFBBAACF3}"/>
              </a:ext>
            </a:extLst>
          </p:cNvPr>
          <p:cNvSpPr txBox="1">
            <a:spLocks/>
          </p:cNvSpPr>
          <p:nvPr/>
        </p:nvSpPr>
        <p:spPr>
          <a:xfrm>
            <a:off x="4896000" y="550716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a:t>
            </a:r>
          </a:p>
        </p:txBody>
      </p:sp>
      <p:sp>
        <p:nvSpPr>
          <p:cNvPr id="45" name="Espace réservé du texte 5">
            <a:extLst>
              <a:ext uri="{FF2B5EF4-FFF2-40B4-BE49-F238E27FC236}">
                <a16:creationId xmlns:a16="http://schemas.microsoft.com/office/drawing/2014/main" id="{3C43C32C-6488-4D2E-922D-D5A4BA7D0488}"/>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a:t>
            </a:r>
            <a:r>
              <a:rPr lang="fr-FR" dirty="0"/>
              <a:t>u - U</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a:t>
            </a:r>
            <a:r>
              <a:rPr lang="fr-FR" dirty="0"/>
              <a:t>u- U</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p:txBody>
      </p:sp>
      <p:grpSp>
        <p:nvGrpSpPr>
          <p:cNvPr id="47" name="Groupe 46">
            <a:extLst>
              <a:ext uri="{FF2B5EF4-FFF2-40B4-BE49-F238E27FC236}">
                <a16:creationId xmlns:a16="http://schemas.microsoft.com/office/drawing/2014/main" id="{54639F0D-A483-F884-1E53-27875C5E1C69}"/>
              </a:ext>
            </a:extLst>
          </p:cNvPr>
          <p:cNvGrpSpPr/>
          <p:nvPr/>
        </p:nvGrpSpPr>
        <p:grpSpPr>
          <a:xfrm>
            <a:off x="648000" y="1944000"/>
            <a:ext cx="3780000" cy="1332000"/>
            <a:chOff x="648000" y="1944000"/>
            <a:chExt cx="3780000" cy="1332000"/>
          </a:xfrm>
        </p:grpSpPr>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50" name="Espace réservé du texte 5">
              <a:extLst>
                <a:ext uri="{FF2B5EF4-FFF2-40B4-BE49-F238E27FC236}">
                  <a16:creationId xmlns:a16="http://schemas.microsoft.com/office/drawing/2014/main" id="{D3A87A8E-1E69-5C82-79BF-99874AFA0D0B}"/>
                </a:ext>
              </a:extLst>
            </p:cNvPr>
            <p:cNvSpPr txBox="1">
              <a:spLocks/>
            </p:cNvSpPr>
            <p:nvPr/>
          </p:nvSpPr>
          <p:spPr>
            <a:xfrm>
              <a:off x="828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Présentation du vocabulaire </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Exploitation du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Travail sur livret</a:t>
              </a:r>
            </a:p>
          </p:txBody>
        </p:sp>
      </p:grpSp>
      <p:sp>
        <p:nvSpPr>
          <p:cNvPr id="53" name="Organigramme : Terminateur 52">
            <a:extLst>
              <a:ext uri="{FF2B5EF4-FFF2-40B4-BE49-F238E27FC236}">
                <a16:creationId xmlns:a16="http://schemas.microsoft.com/office/drawing/2014/main" id="{7A4380FA-20B2-A9EC-C2A0-319127ED62D0}"/>
              </a:ext>
            </a:extLst>
          </p:cNvPr>
          <p:cNvSpPr/>
          <p:nvPr/>
        </p:nvSpPr>
        <p:spPr>
          <a:xfrm>
            <a:off x="934091" y="5035142"/>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2</a:t>
            </a:r>
          </a:p>
        </p:txBody>
      </p:sp>
      <p:sp>
        <p:nvSpPr>
          <p:cNvPr id="4" name="Rectangle 3">
            <a:extLst>
              <a:ext uri="{FF2B5EF4-FFF2-40B4-BE49-F238E27FC236}">
                <a16:creationId xmlns:a16="http://schemas.microsoft.com/office/drawing/2014/main" id="{E49F7A7F-D863-7891-AF84-A6AD7E417C2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53">
            <a:extLst>
              <a:ext uri="{FF2B5EF4-FFF2-40B4-BE49-F238E27FC236}">
                <a16:creationId xmlns:a16="http://schemas.microsoft.com/office/drawing/2014/main" id="{D5976CEC-90D0-02B3-0D46-2B32FD74505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a:t>
            </a:r>
          </a:p>
        </p:txBody>
      </p:sp>
      <p:sp>
        <p:nvSpPr>
          <p:cNvPr id="5" name="Rectangle : coins arrondis 4">
            <a:extLst>
              <a:ext uri="{FF2B5EF4-FFF2-40B4-BE49-F238E27FC236}">
                <a16:creationId xmlns:a16="http://schemas.microsoft.com/office/drawing/2014/main" id="{8575878B-C502-8156-3356-559E43523E01}"/>
              </a:ext>
            </a:extLst>
          </p:cNvPr>
          <p:cNvSpPr/>
          <p:nvPr/>
        </p:nvSpPr>
        <p:spPr>
          <a:xfrm>
            <a:off x="701999" y="5287142"/>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rganigramme : Terminateur 5">
            <a:extLst>
              <a:ext uri="{FF2B5EF4-FFF2-40B4-BE49-F238E27FC236}">
                <a16:creationId xmlns:a16="http://schemas.microsoft.com/office/drawing/2014/main" id="{BBB43D8D-6228-CF51-D82E-BB5F66C2FF25}"/>
              </a:ext>
            </a:extLst>
          </p:cNvPr>
          <p:cNvSpPr/>
          <p:nvPr/>
        </p:nvSpPr>
        <p:spPr>
          <a:xfrm>
            <a:off x="930807" y="5033395"/>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24D7B"/>
                </a:solidFill>
                <a:effectLst/>
                <a:uLnTx/>
                <a:uFillTx/>
                <a:latin typeface="Dosis ExtraBold" pitchFamily="2" charset="0"/>
                <a:ea typeface="+mn-ea"/>
                <a:cs typeface="+mn-cs"/>
              </a:rPr>
              <a:t>Séance 3</a:t>
            </a:r>
          </a:p>
        </p:txBody>
      </p:sp>
      <p:sp>
        <p:nvSpPr>
          <p:cNvPr id="7" name="Rectangle : coins arrondis 6">
            <a:extLst>
              <a:ext uri="{FF2B5EF4-FFF2-40B4-BE49-F238E27FC236}">
                <a16:creationId xmlns:a16="http://schemas.microsoft.com/office/drawing/2014/main" id="{0A1CADED-3706-E3AB-8954-BD394AC11531}"/>
              </a:ext>
            </a:extLst>
          </p:cNvPr>
          <p:cNvSpPr/>
          <p:nvPr/>
        </p:nvSpPr>
        <p:spPr>
          <a:xfrm>
            <a:off x="901350" y="5499874"/>
            <a:ext cx="3412875" cy="783350"/>
          </a:xfrm>
          <a:prstGeom prst="roundRect">
            <a:avLst/>
          </a:prstGeom>
          <a:solidFill>
            <a:srgbClr val="EA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Espace réservé du texte 5">
            <a:extLst>
              <a:ext uri="{FF2B5EF4-FFF2-40B4-BE49-F238E27FC236}">
                <a16:creationId xmlns:a16="http://schemas.microsoft.com/office/drawing/2014/main" id="{5A977776-ECC2-B5C1-B9F4-553F95DC8683}"/>
              </a:ext>
            </a:extLst>
          </p:cNvPr>
          <p:cNvSpPr txBox="1">
            <a:spLocks/>
          </p:cNvSpPr>
          <p:nvPr/>
        </p:nvSpPr>
        <p:spPr>
          <a:xfrm>
            <a:off x="937350" y="5519854"/>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Oral – Acte de parole 2 </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Lecture - Lettre </a:t>
            </a:r>
            <a:r>
              <a:rPr lang="fr-FR" dirty="0"/>
              <a:t>u - U</a:t>
            </a:r>
            <a:endPar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endParaRP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Ecriture - Lettre </a:t>
            </a:r>
            <a:r>
              <a:rPr lang="fr-FR" dirty="0"/>
              <a:t>u - U</a:t>
            </a:r>
            <a:endPar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endParaRPr>
          </a:p>
        </p:txBody>
      </p:sp>
      <p:grpSp>
        <p:nvGrpSpPr>
          <p:cNvPr id="10" name="Groupe 9">
            <a:extLst>
              <a:ext uri="{FF2B5EF4-FFF2-40B4-BE49-F238E27FC236}">
                <a16:creationId xmlns:a16="http://schemas.microsoft.com/office/drawing/2014/main" id="{A0881C5A-5D70-769A-EC8D-8279730FECE5}"/>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2A8AE0FA-649B-0ADA-826E-2384FF6F8C4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D737369-1FF9-00D9-2D56-89772A532E5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re 53">
              <a:extLst>
                <a:ext uri="{FF2B5EF4-FFF2-40B4-BE49-F238E27FC236}">
                  <a16:creationId xmlns:a16="http://schemas.microsoft.com/office/drawing/2014/main" id="{B8C07436-6E8C-8407-4ABC-5A1FAE97C6FE}"/>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3" name="Rectangle : coins arrondis 2">
            <a:extLst>
              <a:ext uri="{FF2B5EF4-FFF2-40B4-BE49-F238E27FC236}">
                <a16:creationId xmlns:a16="http://schemas.microsoft.com/office/drawing/2014/main" id="{1F9F666D-F894-E385-F8A1-808EB3604CC5}"/>
              </a:ext>
            </a:extLst>
          </p:cNvPr>
          <p:cNvSpPr/>
          <p:nvPr/>
        </p:nvSpPr>
        <p:spPr>
          <a:xfrm>
            <a:off x="657202" y="3700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rganigramme : Terminateur 7">
            <a:extLst>
              <a:ext uri="{FF2B5EF4-FFF2-40B4-BE49-F238E27FC236}">
                <a16:creationId xmlns:a16="http://schemas.microsoft.com/office/drawing/2014/main" id="{63C2A42D-47A6-DA20-FAB1-742628880A6E}"/>
              </a:ext>
            </a:extLst>
          </p:cNvPr>
          <p:cNvSpPr/>
          <p:nvPr/>
        </p:nvSpPr>
        <p:spPr>
          <a:xfrm>
            <a:off x="873202" y="3448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9" name="Espace réservé du texte 5">
            <a:extLst>
              <a:ext uri="{FF2B5EF4-FFF2-40B4-BE49-F238E27FC236}">
                <a16:creationId xmlns:a16="http://schemas.microsoft.com/office/drawing/2014/main" id="{EDF84187-20F5-433B-AD60-2855AEECD2B6}"/>
              </a:ext>
            </a:extLst>
          </p:cNvPr>
          <p:cNvSpPr txBox="1">
            <a:spLocks/>
          </p:cNvSpPr>
          <p:nvPr/>
        </p:nvSpPr>
        <p:spPr>
          <a:xfrm>
            <a:off x="828000" y="3835642"/>
            <a:ext cx="3420000" cy="892566"/>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Ð"/>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Acte de parole 1 </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a:t>
            </a:r>
            <a:r>
              <a:rPr lang="fr-FR" dirty="0"/>
              <a:t>u - U</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a:t>
            </a:r>
            <a:r>
              <a:rPr lang="fr-FR" dirty="0"/>
              <a:t>u - U</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3392726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3A72E6-6E05-882E-8580-D531F8AD5F41}"/>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Lecture de la lettre   u - U.</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Traçage de la lettre  u.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Acte de parole 2 : Demander et dire dans quelle école on est.</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3</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pic>
        <p:nvPicPr>
          <p:cNvPr id="6" name="Image 5">
            <a:extLst>
              <a:ext uri="{FF2B5EF4-FFF2-40B4-BE49-F238E27FC236}">
                <a16:creationId xmlns:a16="http://schemas.microsoft.com/office/drawing/2014/main" id="{A96F4E56-EDEF-6F34-00D1-11513FB34121}"/>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3D995-BCD8-6902-4147-AFBED7779683}"/>
              </a:ext>
            </a:extLst>
          </p:cNvPr>
          <p:cNvSpPr>
            <a:spLocks noGrp="1"/>
          </p:cNvSpPr>
          <p:nvPr>
            <p:ph type="title"/>
          </p:nvPr>
        </p:nvSpPr>
        <p:spPr/>
        <p:txBody>
          <a:bodyPr/>
          <a:lstStyle/>
          <a:p>
            <a:r>
              <a:rPr lang="fr-MA" dirty="0">
                <a:solidFill>
                  <a:schemeClr val="tx1">
                    <a:lumMod val="65000"/>
                    <a:lumOff val="35000"/>
                  </a:schemeClr>
                </a:solidFill>
              </a:rPr>
              <a:t>Avant de commencer, nous allons revoir la scène avec les mots du vocabulaire. Soyez attentifs. </a:t>
            </a:r>
          </a:p>
        </p:txBody>
      </p:sp>
      <p:pic>
        <p:nvPicPr>
          <p:cNvPr id="11" name="Image 10">
            <a:extLst>
              <a:ext uri="{FF2B5EF4-FFF2-40B4-BE49-F238E27FC236}">
                <a16:creationId xmlns:a16="http://schemas.microsoft.com/office/drawing/2014/main" id="{F1AA165C-47FB-AC58-6BD3-D7A84F529023}"/>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5" name="Image 4">
            <a:extLst>
              <a:ext uri="{FF2B5EF4-FFF2-40B4-BE49-F238E27FC236}">
                <a16:creationId xmlns:a16="http://schemas.microsoft.com/office/drawing/2014/main" id="{F5FB993A-82E8-438B-AF1E-B748FE69E739}"/>
              </a:ext>
            </a:extLst>
          </p:cNvPr>
          <p:cNvPicPr>
            <a:picLocks noChangeAspect="1"/>
          </p:cNvPicPr>
          <p:nvPr/>
        </p:nvPicPr>
        <p:blipFill>
          <a:blip r:embed="rId3"/>
          <a:stretch>
            <a:fillRect/>
          </a:stretch>
        </p:blipFill>
        <p:spPr>
          <a:xfrm>
            <a:off x="1446797" y="1935063"/>
            <a:ext cx="6250406" cy="4166937"/>
          </a:xfrm>
          <a:prstGeom prst="rect">
            <a:avLst/>
          </a:prstGeom>
        </p:spPr>
      </p:pic>
    </p:spTree>
    <p:extLst>
      <p:ext uri="{BB962C8B-B14F-4D97-AF65-F5344CB8AC3E}">
        <p14:creationId xmlns:p14="http://schemas.microsoft.com/office/powerpoint/2010/main" val="41185309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te de paro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7746</TotalTime>
  <Words>900</Words>
  <Application>Microsoft Office PowerPoint</Application>
  <PresentationFormat>Affichage à l'écran (4:3)</PresentationFormat>
  <Paragraphs>121</Paragraphs>
  <Slides>47</Slides>
  <Notes>3</Notes>
  <HiddenSlides>0</HiddenSlides>
  <MMClips>8</MMClips>
  <ScaleCrop>false</ScaleCrop>
  <HeadingPairs>
    <vt:vector size="6" baseType="variant">
      <vt:variant>
        <vt:lpstr>Polices utilisées</vt:lpstr>
      </vt:variant>
      <vt:variant>
        <vt:i4>10</vt:i4>
      </vt:variant>
      <vt:variant>
        <vt:lpstr>Thème</vt:lpstr>
      </vt:variant>
      <vt:variant>
        <vt:i4>8</vt:i4>
      </vt:variant>
      <vt:variant>
        <vt:lpstr>Titres des diapositives</vt:lpstr>
      </vt:variant>
      <vt:variant>
        <vt:i4>47</vt:i4>
      </vt:variant>
    </vt:vector>
  </HeadingPairs>
  <TitlesOfParts>
    <vt:vector size="65" baseType="lpstr">
      <vt:lpstr>Calibri</vt:lpstr>
      <vt:lpstr>Wingdings</vt:lpstr>
      <vt:lpstr>Aptos</vt:lpstr>
      <vt:lpstr>Arial</vt:lpstr>
      <vt:lpstr>Dosis</vt:lpstr>
      <vt:lpstr>Dosis SemiBold</vt:lpstr>
      <vt:lpstr>Dosis ExtraBold</vt:lpstr>
      <vt:lpstr>Colonna MT</vt:lpstr>
      <vt:lpstr>Dosis Medium</vt:lpstr>
      <vt:lpstr>Aptos Display</vt:lpstr>
      <vt:lpstr>2_Conception personnalisée</vt:lpstr>
      <vt:lpstr>00_Env-Enseignant</vt:lpstr>
      <vt:lpstr>Oral</vt:lpstr>
      <vt:lpstr>Lecture</vt:lpstr>
      <vt:lpstr>Ecriture</vt:lpstr>
      <vt:lpstr>acte de parole</vt:lpstr>
      <vt:lpstr>1_Vocab_02- Mémorisation</vt:lpstr>
      <vt:lpstr>Thème Office</vt:lpstr>
      <vt:lpstr>Présentation PowerPoint</vt:lpstr>
      <vt:lpstr>Il convient de lancer le mode diaporama pour la diffusion de la leçon en classe</vt:lpstr>
      <vt:lpstr>Pictogrammes</vt:lpstr>
      <vt:lpstr>Contenu de la semaine </vt:lpstr>
      <vt:lpstr>Pictogrammes</vt:lpstr>
      <vt:lpstr>Organisation de la semaine</vt:lpstr>
      <vt:lpstr>Plan de la séance 3</vt:lpstr>
      <vt:lpstr>Bonjour les enfants !  La leçon de français commence maintenant. Soyez attentifs.</vt:lpstr>
      <vt:lpstr>Avant de commencer, nous allons revoir la scène avec les mots du vocabulaire. Soyez attentifs. </vt:lpstr>
      <vt:lpstr>Lecture de la vidéo.</vt:lpstr>
      <vt:lpstr>Qui veut passer au tableau pour décrire la scène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Maintenant, on passe à l’activité de l’oral. Nous allons apprendre à poser une question en français avec Majd et Nada. </vt:lpstr>
      <vt:lpstr>Lecture de la vidéo </vt:lpstr>
      <vt:lpstr>Répétons ensemble. </vt:lpstr>
      <vt:lpstr>Présentation PowerPoint</vt:lpstr>
      <vt:lpstr>Maintenant nous allons apprendre à répondre à la question : « Tu es dans quelle école ? »</vt:lpstr>
      <vt:lpstr>Lecture de la vidéo </vt:lpstr>
      <vt:lpstr>Répétons ensemble les réponses de Nada et de Majd. </vt:lpstr>
      <vt:lpstr>Voici d’autres exemples.  </vt:lpstr>
      <vt:lpstr>Présentation PowerPoint</vt:lpstr>
      <vt:lpstr>Chacun joue le dialogue en français avec son voisin. Il faut répondre avec le nom de votre école. </vt:lpstr>
      <vt:lpstr>Plan de la séance 3</vt:lpstr>
      <vt:lpstr>Maintenant, on va faire de la lecture. On va apprendre à lire la lettre u. </vt:lpstr>
      <vt:lpstr>C’est quelle lettre ? </vt:lpstr>
      <vt:lpstr>C’est quelle lettre ? </vt:lpstr>
      <vt:lpstr>Regardez cette liste. Qui veut passer au tableau pour montrer la lettre u ?</vt:lpstr>
      <vt:lpstr>Voici une autre liste. Qui veut passer au tableau pour montrer la lettre u ?</vt:lpstr>
      <vt:lpstr>Est-ce qu’il y a la lettre u dans ce mot ? Qui veut passer au tableau pour la montrer ?</vt:lpstr>
      <vt:lpstr>Est-ce qu’il y a la lettre u dans ce mot ? Qui veut passer au tableau pour la montrer ?</vt:lpstr>
      <vt:lpstr>Est-ce qu’il y a la lettre u dans ce mot ? Qui veut passer au tableau pour la montrer ?</vt:lpstr>
      <vt:lpstr>Est-ce qu’il y a la lettre u dans ce mot ? </vt:lpstr>
      <vt:lpstr>Est-ce qu’il y a la lettre u dans ce mot ? Qui veut passer au tableau pour la montrer ?</vt:lpstr>
      <vt:lpstr>Prenez le livret, page 24. </vt:lpstr>
      <vt:lpstr>On va faire l’activité 1 et 2.  Je vais vous expliquer la consigne. Ensuite, je vais circuler entre les rangs pour vous aider. </vt:lpstr>
      <vt:lpstr>Corrigez.</vt:lpstr>
      <vt:lpstr>Plan de la séance 3</vt:lpstr>
      <vt:lpstr>Maintenant nous allons faire de l’écriture. </vt:lpstr>
      <vt:lpstr>Regardez bien comment on trace la lettre u majuscule. </vt:lpstr>
      <vt:lpstr>Lecture de la vidéo.</vt:lpstr>
      <vt:lpstr>On  va tracer la lettre u majuscule en l’air avec le doigt. Faites comme moi.</vt:lpstr>
      <vt:lpstr>Regardez bien comment on trace la lettre u minuscule. </vt:lpstr>
      <vt:lpstr>Lecture de la vidéo.</vt:lpstr>
      <vt:lpstr>On  va tracer la lettre u minuscule en l’air avec le doigt. Faites comme moi.</vt:lpstr>
      <vt:lpstr>Présentation PowerPoint</vt:lpstr>
      <vt:lpstr>On va faire l’activité 3.  Je vais vous expliquer la consigne. Ensuite, je vais circuler entre les rangs pour vous aider. </vt:lpstr>
      <vt:lpstr>La séance d’aujourd’hui est terminée. À la maison, vous aller tracer et colorier la lettre u. À demain.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KHALID.RAMNI</cp:lastModifiedBy>
  <cp:revision>17</cp:revision>
  <cp:lastPrinted>2025-08-13T10:11:39Z</cp:lastPrinted>
  <dcterms:created xsi:type="dcterms:W3CDTF">2025-08-01T12:31:49Z</dcterms:created>
  <dcterms:modified xsi:type="dcterms:W3CDTF">2025-11-20T18:00:49Z</dcterms:modified>
</cp:coreProperties>
</file>