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</p:sldMasterIdLst>
  <p:notesMasterIdLst>
    <p:notesMasterId r:id="rId30"/>
  </p:notesMasterIdLst>
  <p:handoutMasterIdLst>
    <p:handoutMasterId r:id="rId31"/>
  </p:handoutMasterIdLst>
  <p:sldIdLst>
    <p:sldId id="256" r:id="rId18"/>
    <p:sldId id="798" r:id="rId19"/>
    <p:sldId id="1256" r:id="rId20"/>
    <p:sldId id="1255" r:id="rId21"/>
    <p:sldId id="1252" r:id="rId22"/>
    <p:sldId id="1257" r:id="rId23"/>
    <p:sldId id="1147" r:id="rId24"/>
    <p:sldId id="1258" r:id="rId25"/>
    <p:sldId id="1231" r:id="rId26"/>
    <p:sldId id="1261" r:id="rId27"/>
    <p:sldId id="1232" r:id="rId28"/>
    <p:sldId id="1260" r:id="rId29"/>
  </p:sldIdLst>
  <p:sldSz cx="9144000" cy="6858000" type="screen4x3"/>
  <p:notesSz cx="6735763" cy="9866313"/>
  <p:embeddedFontLst>
    <p:embeddedFont>
      <p:font typeface="Dosis" pitchFamily="2" charset="0"/>
      <p:regular r:id="rId32"/>
      <p:bold r:id="rId33"/>
    </p:embeddedFont>
    <p:embeddedFont>
      <p:font typeface="Dosis ExtraBold" pitchFamily="2" charset="0"/>
      <p:bold r:id="rId34"/>
    </p:embeddedFont>
    <p:embeddedFont>
      <p:font typeface="Dosis Medium" pitchFamily="2" charset="0"/>
      <p:regular r:id="rId35"/>
      <p:bold r:id="rId36"/>
    </p:embeddedFont>
    <p:embeddedFont>
      <p:font typeface="Dosis SemiBold" pitchFamily="2" charset="0"/>
      <p:regular r:id="rId37"/>
      <p:bold r:id="rId38"/>
    </p:embeddedFont>
    <p:embeddedFont>
      <p:font typeface="Mistral" panose="03090702030407020403" pitchFamily="66" charset="0"/>
      <p:regular r:id="rId3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BE6EC"/>
    <a:srgbClr val="565F88"/>
    <a:srgbClr val="4B5377"/>
    <a:srgbClr val="2196B1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75" d="100"/>
          <a:sy n="75" d="100"/>
        </p:scale>
        <p:origin x="784" y="3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3036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font" Target="fonts/font8.fntdata"/><Relationship Id="rId21" Type="http://schemas.openxmlformats.org/officeDocument/2006/relationships/slide" Target="slides/slide4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font" Target="fonts/font5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handoutMaster" Target="handoutMasters/handoutMaster1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6E7F836-438A-677A-5298-7CF6A86B21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58B5AEF-52A9-C779-B799-EDE45FFFFA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75440-4F8A-4B1D-86B8-C49FE8339CD0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CA7378-9767-02EF-C821-C3A50075AF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887C5D6-8DF9-C296-8B06-B647C4F68A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00D81-0138-4B3C-9599-565AE39D2E51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7219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98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6927070-C1BE-3C6D-309D-00181255B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653358"/>
            <a:ext cx="7788166" cy="1092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Participer à un dialogue en mobilisant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les actes de parole étudiés.</a:t>
            </a:r>
          </a:p>
        </p:txBody>
      </p:sp>
    </p:spTree>
    <p:extLst>
      <p:ext uri="{BB962C8B-B14F-4D97-AF65-F5344CB8AC3E}">
        <p14:creationId xmlns:p14="http://schemas.microsoft.com/office/powerpoint/2010/main" val="5682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poser des questions et tu dois répondre correctement. 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496224" y="1873525"/>
            <a:ext cx="5344904" cy="3110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defTabSz="914400">
              <a:lnSpc>
                <a:spcPct val="150000"/>
              </a:lnSpc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ça va ?</a:t>
            </a:r>
          </a:p>
          <a:p>
            <a:pPr defTabSz="914400">
              <a:lnSpc>
                <a:spcPct val="150000"/>
              </a:lnSpc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</a:t>
            </a:r>
          </a:p>
          <a:p>
            <a:pPr defTabSz="914400">
              <a:lnSpc>
                <a:spcPct val="150000"/>
              </a:lnSpc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as quel âge ?</a:t>
            </a:r>
          </a:p>
          <a:p>
            <a:pPr defTabSz="914400">
              <a:lnSpc>
                <a:spcPct val="150000"/>
              </a:lnSpc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  <a:p>
            <a:pPr defTabSz="914400">
              <a:lnSpc>
                <a:spcPct val="150000"/>
              </a:lnSpc>
            </a:pP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dans quelle école ?</a:t>
            </a:r>
          </a:p>
        </p:txBody>
      </p:sp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fini. Reviens à ta place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5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8F402D47-7BB1-3EE5-D92D-0A6B369E1B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9737" y="1500989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Objectif de la semaine</a:t>
            </a:r>
            <a:endParaRPr lang="ar-MA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Évaluer les acquis de la période 1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901599" y="1191108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48854FD-AAD0-BC61-5DB6-723DDF2B8418}"/>
              </a:ext>
            </a:extLst>
          </p:cNvPr>
          <p:cNvSpPr txBox="1"/>
          <p:nvPr/>
        </p:nvSpPr>
        <p:spPr>
          <a:xfrm>
            <a:off x="748862" y="2006534"/>
            <a:ext cx="7646276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: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omprendre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à l’oral des mots de vocabulaire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: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: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 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: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articiper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à un dialogue en mobilisant les actes de paroles étudiés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: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rendre la parole pour me présenter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: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et lire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es lettres étudiées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Écrire correctement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es lettres étudiées</a:t>
            </a:r>
          </a:p>
        </p:txBody>
      </p:sp>
    </p:spTree>
    <p:extLst>
      <p:ext uri="{BB962C8B-B14F-4D97-AF65-F5344CB8AC3E}">
        <p14:creationId xmlns:p14="http://schemas.microsoft.com/office/powerpoint/2010/main" val="176268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1249-1A21-1A5E-9A63-968609E2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9EB957A6-9B9F-C7CC-84C3-8569F26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0" y="850434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d’évaluation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60E6A9-2F71-DEEE-34E3-8E6C823D42A9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76059-E23F-1912-1F34-3ECF54AC5C9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05B79-071B-C81A-6130-570DFCF5D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3CB6B1FE-22DB-4333-B27C-407418A7B01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62E48EC-0D0F-180D-6F6C-315F54B41CAD}"/>
              </a:ext>
            </a:extLst>
          </p:cNvPr>
          <p:cNvSpPr/>
          <p:nvPr/>
        </p:nvSpPr>
        <p:spPr>
          <a:xfrm>
            <a:off x="4776140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rganigramme : Terminateur 18">
            <a:extLst>
              <a:ext uri="{FF2B5EF4-FFF2-40B4-BE49-F238E27FC236}">
                <a16:creationId xmlns:a16="http://schemas.microsoft.com/office/drawing/2014/main" id="{C457FECA-E2EA-76D8-6D6F-140FD736B295}"/>
              </a:ext>
            </a:extLst>
          </p:cNvPr>
          <p:cNvSpPr/>
          <p:nvPr/>
        </p:nvSpPr>
        <p:spPr>
          <a:xfrm>
            <a:off x="4992140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3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4CEECE38-197D-8A80-0139-E998E777F602}"/>
              </a:ext>
            </a:extLst>
          </p:cNvPr>
          <p:cNvSpPr/>
          <p:nvPr/>
        </p:nvSpPr>
        <p:spPr>
          <a:xfrm>
            <a:off x="636251" y="1996181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84C4CABF-500F-083D-748D-01696F6AFABC}"/>
              </a:ext>
            </a:extLst>
          </p:cNvPr>
          <p:cNvSpPr/>
          <p:nvPr/>
        </p:nvSpPr>
        <p:spPr>
          <a:xfrm>
            <a:off x="852251" y="1744181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6B8CD7-4136-7800-DDF4-336D2E2FF1F2}"/>
              </a:ext>
            </a:extLst>
          </p:cNvPr>
          <p:cNvSpPr/>
          <p:nvPr/>
        </p:nvSpPr>
        <p:spPr>
          <a:xfrm>
            <a:off x="47761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F212138A-4A6B-E291-2E7A-6C61CE7F55D7}"/>
              </a:ext>
            </a:extLst>
          </p:cNvPr>
          <p:cNvSpPr/>
          <p:nvPr/>
        </p:nvSpPr>
        <p:spPr>
          <a:xfrm>
            <a:off x="49921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407A89F-1B70-A462-170C-A9F6D6D285E0}"/>
              </a:ext>
            </a:extLst>
          </p:cNvPr>
          <p:cNvSpPr/>
          <p:nvPr/>
        </p:nvSpPr>
        <p:spPr>
          <a:xfrm>
            <a:off x="3156199" y="5085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F03EBF7B-B811-ADFB-1F7E-0B3186C9F5A4}"/>
              </a:ext>
            </a:extLst>
          </p:cNvPr>
          <p:cNvSpPr/>
          <p:nvPr/>
        </p:nvSpPr>
        <p:spPr>
          <a:xfrm>
            <a:off x="3372199" y="4833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7E7A9BA9-216F-275B-73FE-5F028398C59B}"/>
              </a:ext>
            </a:extLst>
          </p:cNvPr>
          <p:cNvSpPr txBox="1">
            <a:spLocks/>
          </p:cNvSpPr>
          <p:nvPr/>
        </p:nvSpPr>
        <p:spPr>
          <a:xfrm>
            <a:off x="5046199" y="213465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 la compétence :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PO3 -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LF1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E418D51A-1A95-4C26-34F2-0036C6E0CE8E}"/>
              </a:ext>
            </a:extLst>
          </p:cNvPr>
          <p:cNvSpPr txBox="1">
            <a:spLocks/>
          </p:cNvSpPr>
          <p:nvPr/>
        </p:nvSpPr>
        <p:spPr>
          <a:xfrm>
            <a:off x="852251" y="2187122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CO1 – PO1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FF7FFD7C-620C-8063-4EC7-6485BBC5EEAB}"/>
              </a:ext>
            </a:extLst>
          </p:cNvPr>
          <p:cNvSpPr txBox="1">
            <a:spLocks/>
          </p:cNvSpPr>
          <p:nvPr/>
        </p:nvSpPr>
        <p:spPr>
          <a:xfrm>
            <a:off x="5046199" y="364592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PE1 </a:t>
            </a: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21802068-15AC-0AA2-E49C-9D74AE23B44D}"/>
              </a:ext>
            </a:extLst>
          </p:cNvPr>
          <p:cNvSpPr txBox="1">
            <a:spLocks/>
          </p:cNvSpPr>
          <p:nvPr/>
        </p:nvSpPr>
        <p:spPr>
          <a:xfrm>
            <a:off x="3336199" y="5273726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Compilation et renseignement des livrets de compétences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8EF8CAC-5755-5668-0628-6D4CC345289A}"/>
              </a:ext>
            </a:extLst>
          </p:cNvPr>
          <p:cNvSpPr/>
          <p:nvPr/>
        </p:nvSpPr>
        <p:spPr>
          <a:xfrm>
            <a:off x="677801" y="3487216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C85A9807-9180-66C5-DAB0-6920806D264E}"/>
              </a:ext>
            </a:extLst>
          </p:cNvPr>
          <p:cNvSpPr/>
          <p:nvPr/>
        </p:nvSpPr>
        <p:spPr>
          <a:xfrm>
            <a:off x="893801" y="3235216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F02EFD5-7272-2F04-3ACD-8F1FA8A1BD64}"/>
              </a:ext>
            </a:extLst>
          </p:cNvPr>
          <p:cNvSpPr/>
          <p:nvPr/>
        </p:nvSpPr>
        <p:spPr>
          <a:xfrm>
            <a:off x="830412" y="3665125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9E01F6CF-823A-EA3B-25B4-F65B3522652B}"/>
              </a:ext>
            </a:extLst>
          </p:cNvPr>
          <p:cNvSpPr txBox="1">
            <a:spLocks/>
          </p:cNvSpPr>
          <p:nvPr/>
        </p:nvSpPr>
        <p:spPr>
          <a:xfrm>
            <a:off x="893801" y="3686504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dirty="0"/>
              <a:t>CO2 – PO2</a:t>
            </a:r>
          </a:p>
        </p:txBody>
      </p:sp>
    </p:spTree>
    <p:extLst>
      <p:ext uri="{BB962C8B-B14F-4D97-AF65-F5344CB8AC3E}">
        <p14:creationId xmlns:p14="http://schemas.microsoft.com/office/powerpoint/2010/main" val="15393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chemeClr val="accent2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séance 2   est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consacrée à l’évaluation des compétences suivantes  :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CO2 et PO2</a:t>
            </a: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passation se fait de manière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individuelle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: l’enseignant évalue chaque élève en l’ invitant à son bureau</a:t>
            </a:r>
          </a:p>
          <a:p>
            <a:pPr marL="457247" lvl="1" algn="just" defTabSz="1028778"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est guidé par le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ppt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affiché sur son ordinateur qui ne doit pas être projeté sur l’écran de la classe  (l’ordinateur doit être débranché du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Datashow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) 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note immédiatement chaque compétence évaluée et renseigne la grille de compilation (0 -10 ) en s’appuyant sur les indications de compilation en dessous de chaque slide d’item</a:t>
            </a:r>
            <a:r>
              <a:rPr lang="fr-FR" sz="1600" dirty="0">
                <a:solidFill>
                  <a:schemeClr val="accent2"/>
                </a:solidFill>
                <a:latin typeface="Dosis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E7C1C11-FDE0-F64E-68F7-730BC06750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48127" y="974731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6BF9855-43D8-1A9C-F7DA-2EB8CC3E0E5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72B81DBD-DB8F-4479-719A-BB03282DAEF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</a:rPr>
                <a:t>Séance  2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71216" y="1797784"/>
            <a:ext cx="9686431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1-  Garder à portée de main la grille de compilation 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A4C84D9-F506-30AD-75BD-C91B7173B87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87590" y="3698911"/>
            <a:ext cx="6053314" cy="1162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Ex. Demander aux élèves de prendre leur livret d’éducation</a:t>
            </a:r>
            <a:r>
              <a:rPr kumimoji="0" lang="ar-MA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MA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artistique</a:t>
            </a: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et désigner l’activité à réaliser, ou distribuer des feuilles blanches et leur demander de faire un dessin.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</a:t>
            </a:r>
            <a:r>
              <a:rPr lang="fr-FR" sz="2400" b="1" kern="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phrases et des textes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la scène. Je vais te dire des phrases et tu vas me montrer les images qui correspondent : Voici une école. Il y a un immeuble. Voilà un ananas. Le garçon est en deuxième année. C’est une banane.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C714B10-F17C-1029-AA01-2C5A51B937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083"/>
          <a:stretch>
            <a:fillRect/>
          </a:stretch>
        </p:blipFill>
        <p:spPr>
          <a:xfrm>
            <a:off x="826749" y="2259075"/>
            <a:ext cx="7490501" cy="30271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80F8CA-9E32-43B4-9801-C91788857021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f0534ec5-868f-4ce6-85c7-99f0612daa52"/>
    <ds:schemaRef ds:uri="http://purl.org/dc/elements/1.1/"/>
    <ds:schemaRef ds:uri="http://purl.org/dc/terms/"/>
    <ds:schemaRef ds:uri="202b3bc9-e036-45c7-aea0-06aec8cd7a40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7996</TotalTime>
  <Words>495</Words>
  <Application>Microsoft Office PowerPoint</Application>
  <PresentationFormat>Affichage à l'écran (4:3)</PresentationFormat>
  <Paragraphs>56</Paragraphs>
  <Slides>12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12</vt:i4>
      </vt:variant>
    </vt:vector>
  </HeadingPairs>
  <TitlesOfParts>
    <vt:vector size="35" baseType="lpstr">
      <vt:lpstr>Dosis</vt:lpstr>
      <vt:lpstr>Dosis SemiBold</vt:lpstr>
      <vt:lpstr>Calibri</vt:lpstr>
      <vt:lpstr>Mistral</vt:lpstr>
      <vt:lpstr>Wingdings</vt:lpstr>
      <vt:lpstr>Dosis ExtraBold</vt:lpstr>
      <vt:lpstr>Aptos</vt:lpstr>
      <vt:lpstr>Dosis Medium</vt:lpstr>
      <vt:lpstr>Arial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Présentation PowerPoint</vt:lpstr>
      <vt:lpstr>Présentation PowerPoint</vt:lpstr>
      <vt:lpstr>Présentation PowerPoint</vt:lpstr>
      <vt:lpstr>Organisation de la semaine d’évaluation 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Regarde la scène. Je vais te dire des phrases et tu vas me montrer les images qui correspondent : Voici une école. Il y a un immeuble. Voilà un ananas. Le garçon est en deuxième année. C’est une banane.</vt:lpstr>
      <vt:lpstr>Présentation PowerPoint</vt:lpstr>
      <vt:lpstr>Je vais te poser des questions et tu dois répondre correctement. </vt:lpstr>
      <vt:lpstr>C’est fini. Reviens à ta place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EL HAMDOUNI BTIHAJ</cp:lastModifiedBy>
  <cp:revision>44</cp:revision>
  <cp:lastPrinted>2025-08-13T10:11:39Z</cp:lastPrinted>
  <dcterms:created xsi:type="dcterms:W3CDTF">2025-08-01T12:31:49Z</dcterms:created>
  <dcterms:modified xsi:type="dcterms:W3CDTF">2025-12-02T21:42:02Z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