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7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8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9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0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11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12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3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4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4"/>
    <p:sldMasterId id="2147483746" r:id="rId5"/>
    <p:sldMasterId id="2147483754" r:id="rId6"/>
    <p:sldMasterId id="2147483766" r:id="rId7"/>
    <p:sldMasterId id="2147483773" r:id="rId8"/>
    <p:sldMasterId id="2147483693" r:id="rId9"/>
    <p:sldMasterId id="2147483697" r:id="rId10"/>
    <p:sldMasterId id="2147483711" r:id="rId11"/>
    <p:sldMasterId id="2147483720" r:id="rId12"/>
    <p:sldMasterId id="2147483729" r:id="rId13"/>
    <p:sldMasterId id="2147483798" r:id="rId14"/>
    <p:sldMasterId id="2147483808" r:id="rId15"/>
    <p:sldMasterId id="2147483818" r:id="rId16"/>
    <p:sldMasterId id="2147483826" r:id="rId17"/>
    <p:sldMasterId id="2147483832" r:id="rId18"/>
  </p:sldMasterIdLst>
  <p:notesMasterIdLst>
    <p:notesMasterId r:id="rId31"/>
  </p:notesMasterIdLst>
  <p:handoutMasterIdLst>
    <p:handoutMasterId r:id="rId32"/>
  </p:handoutMasterIdLst>
  <p:sldIdLst>
    <p:sldId id="256" r:id="rId19"/>
    <p:sldId id="798" r:id="rId20"/>
    <p:sldId id="1256" r:id="rId21"/>
    <p:sldId id="1255" r:id="rId22"/>
    <p:sldId id="1252" r:id="rId23"/>
    <p:sldId id="1257" r:id="rId24"/>
    <p:sldId id="1147" r:id="rId25"/>
    <p:sldId id="1261" r:id="rId26"/>
    <p:sldId id="1233" r:id="rId27"/>
    <p:sldId id="1262" r:id="rId28"/>
    <p:sldId id="1235" r:id="rId29"/>
    <p:sldId id="1260" r:id="rId30"/>
  </p:sldIdLst>
  <p:sldSz cx="9144000" cy="6858000" type="screen4x3"/>
  <p:notesSz cx="6735763" cy="9866313"/>
  <p:embeddedFontLst>
    <p:embeddedFont>
      <p:font typeface="Comic Sans MS" panose="030F0702030302020204" pitchFamily="66" charset="0"/>
      <p:regular r:id="rId33"/>
      <p:bold r:id="rId34"/>
      <p:italic r:id="rId35"/>
      <p:boldItalic r:id="rId36"/>
    </p:embeddedFont>
    <p:embeddedFont>
      <p:font typeface="Dosis" pitchFamily="2" charset="0"/>
      <p:regular r:id="rId37"/>
      <p:bold r:id="rId38"/>
    </p:embeddedFont>
    <p:embeddedFont>
      <p:font typeface="Dosis ExtraBold" pitchFamily="2" charset="0"/>
      <p:bold r:id="rId39"/>
    </p:embeddedFont>
    <p:embeddedFont>
      <p:font typeface="Dosis Medium" pitchFamily="2" charset="0"/>
      <p:regular r:id="rId40"/>
      <p:bold r:id="rId41"/>
    </p:embeddedFont>
    <p:embeddedFont>
      <p:font typeface="Dosis SemiBold" pitchFamily="2" charset="0"/>
      <p:regular r:id="rId42"/>
      <p:bold r:id="rId43"/>
    </p:embeddedFont>
    <p:embeddedFont>
      <p:font typeface="Mistral" panose="03090702030407020403" pitchFamily="66" charset="0"/>
      <p:regular r:id="rId44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24D7B"/>
    <a:srgbClr val="EBE6EC"/>
    <a:srgbClr val="565F88"/>
    <a:srgbClr val="4B5377"/>
    <a:srgbClr val="2196B1"/>
    <a:srgbClr val="2AB6D7"/>
    <a:srgbClr val="55B7DE"/>
    <a:srgbClr val="A1A6BC"/>
    <a:srgbClr val="F26553"/>
    <a:srgbClr val="E84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912" autoAdjust="0"/>
    <p:restoredTop sz="95363" autoAdjust="0"/>
  </p:normalViewPr>
  <p:slideViewPr>
    <p:cSldViewPr snapToGrid="0">
      <p:cViewPr varScale="1">
        <p:scale>
          <a:sx n="75" d="100"/>
          <a:sy n="75" d="100"/>
        </p:scale>
        <p:origin x="784" y="3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44" d="100"/>
          <a:sy n="44" d="100"/>
        </p:scale>
        <p:origin x="3036" y="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8.xml"/><Relationship Id="rId39" Type="http://schemas.openxmlformats.org/officeDocument/2006/relationships/font" Target="fonts/font7.fntdata"/><Relationship Id="rId21" Type="http://schemas.openxmlformats.org/officeDocument/2006/relationships/slide" Target="slides/slide3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11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6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font" Target="fonts/font4.fntdata"/><Relationship Id="rId49" Type="http://schemas.microsoft.com/office/2018/10/relationships/authors" Target="author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1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2.fntdata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7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viewProps" Target="viewProps.xml"/><Relationship Id="rId20" Type="http://schemas.openxmlformats.org/officeDocument/2006/relationships/slide" Target="slides/slide2.xml"/><Relationship Id="rId41" Type="http://schemas.openxmlformats.org/officeDocument/2006/relationships/font" Target="fonts/font9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96E7F836-438A-677A-5298-7CF6A86B215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58B5AEF-52A9-C779-B799-EDE45FFFFAD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775440-4F8A-4B1D-86B8-C49FE8339CD0}" type="datetimeFigureOut">
              <a:rPr lang="fr-MA" smtClean="0"/>
              <a:t>04/12/2025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FCA7378-9767-02EF-C821-C3A50075AFC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887C5D6-8DF9-C296-8B06-B647C4F68AB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C00D81-0138-4B3C-9599-565AE39D2E51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67219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04/12/2025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4385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2584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842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332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6275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6776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3623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6482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3933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9961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918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9362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4441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1704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2999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04/12/2025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89357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843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870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773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563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744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48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3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269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3072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0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017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263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563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5683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1782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8537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0036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224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270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229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58242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Activité 2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86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3643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8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 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6849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Activité 2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3571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4650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227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035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249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9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8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77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image" Target="../media/image9.jpg"/><Relationship Id="rId5" Type="http://schemas.openxmlformats.org/officeDocument/2006/relationships/slideLayout" Target="../slideLayouts/slideLayout86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heme" Target="../theme/theme13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4.xml"/><Relationship Id="rId9" Type="http://schemas.openxmlformats.org/officeDocument/2006/relationships/image" Target="../media/image4.jp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9.jpg"/><Relationship Id="rId5" Type="http://schemas.openxmlformats.org/officeDocument/2006/relationships/theme" Target="../theme/theme14.xml"/><Relationship Id="rId4" Type="http://schemas.openxmlformats.org/officeDocument/2006/relationships/slideLayout" Target="../slideLayouts/slideLayout101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image" Target="../media/image9.jpg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theme" Target="../theme/theme1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4.jp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9.jp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3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2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1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0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27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5979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2805812" y="209734"/>
            <a:ext cx="139782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73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5088222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28105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863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0297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54685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  <p:sldLayoutId id="2147483845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  <p:sldLayoutId id="214748383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2.mp4"/><Relationship Id="rId7" Type="http://schemas.openxmlformats.org/officeDocument/2006/relationships/image" Target="../media/image3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98.xml"/><Relationship Id="rId4" Type="http://schemas.openxmlformats.org/officeDocument/2006/relationships/video" Target="../media/media2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tags" Target="../tags/tag8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D0ED4DD-E966-6609-BCD1-0EC5D8468D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49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ACF15-EC87-ECA5-C5A2-139223BE33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A6B506F7-29E3-66D0-EF6D-14F13D5E960D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D69A319-C191-E72A-A3A9-B057CE8A551C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295976E-7B56-3FFF-FF8F-559448C4A371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F5B20F50-F7A1-6B82-68A6-5CEAD326ED43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77E1BA6-C696-F4C6-EF56-C4461C09651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26042" y="2998113"/>
            <a:ext cx="7788166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LF1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Identifier et lire les lettres étudiées.</a:t>
            </a:r>
          </a:p>
        </p:txBody>
      </p:sp>
    </p:spTree>
    <p:extLst>
      <p:ext uri="{BB962C8B-B14F-4D97-AF65-F5344CB8AC3E}">
        <p14:creationId xmlns:p14="http://schemas.microsoft.com/office/powerpoint/2010/main" val="293238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48D5D-B49A-9C62-DF72-BFE0D3528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56CA4A-9F26-CDC0-40B5-A7DFF0D79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 vais te montrer des lettres et tu dois les lire.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A948DEF-3EC6-5725-2EFD-32B18D15E4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E8506C9-7DE4-5B26-01EB-FDD6121FC0A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912698" y="2180998"/>
            <a:ext cx="7318603" cy="26191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pt-BR" sz="3600" b="1" kern="100" dirty="0">
                <a:solidFill>
                  <a:prstClr val="black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a    </a:t>
            </a:r>
            <a:r>
              <a:rPr kumimoji="0" lang="pt-BR" sz="3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i    </a:t>
            </a:r>
            <a:r>
              <a:rPr kumimoji="0" lang="pt-BR" sz="4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r>
              <a:rPr kumimoji="0" lang="pt-BR" sz="3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    I    </a:t>
            </a:r>
            <a:r>
              <a:rPr kumimoji="0" lang="pt-BR" sz="4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endParaRPr kumimoji="0" lang="pt-BR" sz="36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o    u    i    A    U</a:t>
            </a:r>
            <a:endParaRPr kumimoji="0" lang="it-IT" sz="36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8ACE7F27-B8F6-1DF0-A182-A6B9DD8C3E3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16386" y="6130876"/>
            <a:ext cx="8511226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réponse correcte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fr-FR" sz="1400" b="1" dirty="0">
                <a:solidFill>
                  <a:srgbClr val="FF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 point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73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30B7BA-C657-4500-9080-BFC92F4B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fini. Reviens à ta place !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5DFC5A5-93A6-B16F-46B2-0A9BA480AA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9" name="Nada-Wave">
            <a:hlinkClick r:id="" action="ppaction://media"/>
            <a:extLst>
              <a:ext uri="{FF2B5EF4-FFF2-40B4-BE49-F238E27FC236}">
                <a16:creationId xmlns:a16="http://schemas.microsoft.com/office/drawing/2014/main" id="{366B4315-512B-95B5-C6C5-0BE4BCB92E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A7E9F1CB-EA6C-1B6A-6840-2B76C6198EE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75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FFE98D44-242C-B857-A26E-6C7163C42EFF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88F2D0-04BB-A251-DD36-D1B8EDEBD6A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9464FC-2A84-044F-BACA-8005915C7C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76D3DCA5-D411-2F51-DEC5-EBA796C6E078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47" name="TextBox 9">
            <a:extLst>
              <a:ext uri="{FF2B5EF4-FFF2-40B4-BE49-F238E27FC236}">
                <a16:creationId xmlns:a16="http://schemas.microsoft.com/office/drawing/2014/main" id="{8F402D47-7BB1-3EE5-D92D-0A6B369E1B0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59737" y="1500989"/>
            <a:ext cx="8224526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904">
              <a:lnSpc>
                <a:spcPts val="4199"/>
              </a:lnSpc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 SemiBold" pitchFamily="2" charset="0"/>
              </a:rPr>
              <a:t>Objectif de la semaine</a:t>
            </a:r>
            <a:endParaRPr lang="ar-MA" sz="3600" b="1" dirty="0">
              <a:solidFill>
                <a:srgbClr val="4BACC6">
                  <a:lumMod val="50000"/>
                </a:srgbClr>
              </a:solidFill>
              <a:latin typeface="Dosis SemiBold" pitchFamily="2" charset="0"/>
            </a:endParaRPr>
          </a:p>
        </p:txBody>
      </p:sp>
      <p:sp>
        <p:nvSpPr>
          <p:cNvPr id="55" name="TextBox 10">
            <a:extLst>
              <a:ext uri="{FF2B5EF4-FFF2-40B4-BE49-F238E27FC236}">
                <a16:creationId xmlns:a16="http://schemas.microsoft.com/office/drawing/2014/main" id="{B761553D-2FE4-9121-D8B8-6D3E8CDA1A5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88794" y="3211919"/>
            <a:ext cx="7766412" cy="434161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85904">
              <a:lnSpc>
                <a:spcPts val="3026"/>
              </a:lnSpc>
              <a:spcAft>
                <a:spcPts val="600"/>
              </a:spcAft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 SemiBold" pitchFamily="2" charset="0"/>
              </a:rPr>
              <a:t>Évaluer les acquis de </a:t>
            </a:r>
            <a:r>
              <a:rPr lang="fr-FR" sz="3600" b="1" dirty="0">
                <a:solidFill>
                  <a:srgbClr val="C00000"/>
                </a:solidFill>
                <a:latin typeface="Dosis SemiBold" pitchFamily="2" charset="0"/>
              </a:rPr>
              <a:t>la période 1</a:t>
            </a:r>
          </a:p>
        </p:txBody>
      </p: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49E62-5D54-DEB1-59B4-B137DB639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F984329C-9080-CCA8-8A31-B0D53E4130A1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95B853A-E9BC-33AE-1774-4B1AE38649B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A7D1827-0DD5-22F7-C028-D10A701CBBB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F92A7BD9-9E88-218E-B1C9-6A2F1CF6CA0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2" name="TextBox 10">
            <a:extLst>
              <a:ext uri="{FF2B5EF4-FFF2-40B4-BE49-F238E27FC236}">
                <a16:creationId xmlns:a16="http://schemas.microsoft.com/office/drawing/2014/main" id="{CC832EE0-6DF7-A0E0-F06E-7C9F081354B1}"/>
              </a:ext>
            </a:extLst>
          </p:cNvPr>
          <p:cNvSpPr txBox="1"/>
          <p:nvPr/>
        </p:nvSpPr>
        <p:spPr>
          <a:xfrm>
            <a:off x="901599" y="1191108"/>
            <a:ext cx="7001441" cy="395853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85904">
              <a:lnSpc>
                <a:spcPts val="3026"/>
              </a:lnSpc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Les compétences évaluées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A48854FD-AAD0-BC61-5DB6-723DDF2B8418}"/>
              </a:ext>
            </a:extLst>
          </p:cNvPr>
          <p:cNvSpPr txBox="1"/>
          <p:nvPr/>
        </p:nvSpPr>
        <p:spPr>
          <a:xfrm>
            <a:off x="748862" y="2006534"/>
            <a:ext cx="7646276" cy="353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schemeClr val="bg1">
                    <a:lumMod val="65000"/>
                  </a:schemeClr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CO1 : C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omprendre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 à l’oral des mots de vocabulaire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CO2 : Comprendre à l’oral des phrases et des textes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schemeClr val="bg1">
                    <a:lumMod val="65000"/>
                  </a:schemeClr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PO1 :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Produire, à l’oral, des mots de vocabulaire </a:t>
            </a:r>
          </a:p>
          <a:p>
            <a:pPr marL="1165225" marR="0" lvl="0" indent="-11652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schemeClr val="bg1">
                    <a:lumMod val="65000"/>
                  </a:schemeClr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PO2 : P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articiper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 à un dialogue en mobilisant les actes de paroles étudiés</a:t>
            </a:r>
          </a:p>
          <a:p>
            <a:pPr marL="1165225" marR="0" lvl="0" indent="-11652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srgbClr val="C00000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PO3 : </a:t>
            </a:r>
            <a:r>
              <a:rPr lang="fr-FR" sz="2000" b="1" dirty="0">
                <a:solidFill>
                  <a:srgbClr val="424D7B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rendre la parole pour me présenter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srgbClr val="C00000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LF1 : </a:t>
            </a:r>
            <a:r>
              <a:rPr lang="fr-FR" sz="2000" b="1" dirty="0">
                <a:solidFill>
                  <a:srgbClr val="424D7B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Identifier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 et lire </a:t>
            </a:r>
            <a:r>
              <a:rPr lang="fr-FR" sz="2000" b="1" dirty="0">
                <a:solidFill>
                  <a:srgbClr val="424D7B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es lettres étudiées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schemeClr val="bg1">
                    <a:lumMod val="65000"/>
                  </a:schemeClr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PE1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: Écrire correctement </a:t>
            </a:r>
            <a:r>
              <a:rPr lang="fr-FR" sz="2000" b="1" dirty="0">
                <a:solidFill>
                  <a:schemeClr val="bg1">
                    <a:lumMod val="65000"/>
                  </a:schemeClr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es lettres étudiées</a:t>
            </a:r>
          </a:p>
        </p:txBody>
      </p:sp>
    </p:spTree>
    <p:extLst>
      <p:ext uri="{BB962C8B-B14F-4D97-AF65-F5344CB8AC3E}">
        <p14:creationId xmlns:p14="http://schemas.microsoft.com/office/powerpoint/2010/main" val="176268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01249-1A21-1A5E-9A63-968609E25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30">
            <a:extLst>
              <a:ext uri="{FF2B5EF4-FFF2-40B4-BE49-F238E27FC236}">
                <a16:creationId xmlns:a16="http://schemas.microsoft.com/office/drawing/2014/main" id="{9EB957A6-9B9F-C7CC-84C3-8569F2669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290" y="850434"/>
            <a:ext cx="7886700" cy="720000"/>
          </a:xfrm>
        </p:spPr>
        <p:txBody>
          <a:bodyPr/>
          <a:lstStyle/>
          <a:p>
            <a:r>
              <a:rPr lang="fr-MA" sz="2400" dirty="0"/>
              <a:t>Organisation de la semaine d’évaluation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A560E6A9-2F71-DEEE-34E3-8E6C823D42A9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0476059-E23F-1912-1F34-3ECF54AC5C9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B405B79-071B-C81A-6130-570DFCF5D7DF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3CB6B1FE-22DB-4333-B27C-407418A7B01F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E62E48EC-0D0F-180D-6F6C-315F54B41CAD}"/>
              </a:ext>
            </a:extLst>
          </p:cNvPr>
          <p:cNvSpPr/>
          <p:nvPr/>
        </p:nvSpPr>
        <p:spPr>
          <a:xfrm>
            <a:off x="677801" y="3534029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rganigramme : Terminateur 18">
            <a:extLst>
              <a:ext uri="{FF2B5EF4-FFF2-40B4-BE49-F238E27FC236}">
                <a16:creationId xmlns:a16="http://schemas.microsoft.com/office/drawing/2014/main" id="{C457FECA-E2EA-76D8-6D6F-140FD736B295}"/>
              </a:ext>
            </a:extLst>
          </p:cNvPr>
          <p:cNvSpPr/>
          <p:nvPr/>
        </p:nvSpPr>
        <p:spPr>
          <a:xfrm>
            <a:off x="893801" y="3282029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4CEECE38-197D-8A80-0139-E998E777F602}"/>
              </a:ext>
            </a:extLst>
          </p:cNvPr>
          <p:cNvSpPr/>
          <p:nvPr/>
        </p:nvSpPr>
        <p:spPr>
          <a:xfrm>
            <a:off x="636251" y="1996181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rganigramme : Terminateur 21">
            <a:extLst>
              <a:ext uri="{FF2B5EF4-FFF2-40B4-BE49-F238E27FC236}">
                <a16:creationId xmlns:a16="http://schemas.microsoft.com/office/drawing/2014/main" id="{84C4CABF-500F-083D-748D-01696F6AFABC}"/>
              </a:ext>
            </a:extLst>
          </p:cNvPr>
          <p:cNvSpPr/>
          <p:nvPr/>
        </p:nvSpPr>
        <p:spPr>
          <a:xfrm>
            <a:off x="852251" y="1744181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566B8CD7-4136-7800-DDF4-336D2E2FF1F2}"/>
              </a:ext>
            </a:extLst>
          </p:cNvPr>
          <p:cNvSpPr/>
          <p:nvPr/>
        </p:nvSpPr>
        <p:spPr>
          <a:xfrm>
            <a:off x="4776140" y="350192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rganigramme : Terminateur 27">
            <a:extLst>
              <a:ext uri="{FF2B5EF4-FFF2-40B4-BE49-F238E27FC236}">
                <a16:creationId xmlns:a16="http://schemas.microsoft.com/office/drawing/2014/main" id="{F212138A-4A6B-E291-2E7A-6C61CE7F55D7}"/>
              </a:ext>
            </a:extLst>
          </p:cNvPr>
          <p:cNvSpPr/>
          <p:nvPr/>
        </p:nvSpPr>
        <p:spPr>
          <a:xfrm>
            <a:off x="4992140" y="324992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1407A89F-1B70-A462-170C-A9F6D6D285E0}"/>
              </a:ext>
            </a:extLst>
          </p:cNvPr>
          <p:cNvSpPr/>
          <p:nvPr/>
        </p:nvSpPr>
        <p:spPr>
          <a:xfrm>
            <a:off x="3156199" y="508592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rganigramme : Terminateur 29">
            <a:extLst>
              <a:ext uri="{FF2B5EF4-FFF2-40B4-BE49-F238E27FC236}">
                <a16:creationId xmlns:a16="http://schemas.microsoft.com/office/drawing/2014/main" id="{F03EBF7B-B811-ADFB-1F7E-0B3186C9F5A4}"/>
              </a:ext>
            </a:extLst>
          </p:cNvPr>
          <p:cNvSpPr/>
          <p:nvPr/>
        </p:nvSpPr>
        <p:spPr>
          <a:xfrm>
            <a:off x="3372199" y="483392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33" name="Espace réservé du texte 5">
            <a:extLst>
              <a:ext uri="{FF2B5EF4-FFF2-40B4-BE49-F238E27FC236}">
                <a16:creationId xmlns:a16="http://schemas.microsoft.com/office/drawing/2014/main" id="{7E7A9BA9-216F-275B-73FE-5F028398C59B}"/>
              </a:ext>
            </a:extLst>
          </p:cNvPr>
          <p:cNvSpPr txBox="1">
            <a:spLocks/>
          </p:cNvSpPr>
          <p:nvPr/>
        </p:nvSpPr>
        <p:spPr>
          <a:xfrm>
            <a:off x="947860" y="3716141"/>
            <a:ext cx="3420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Évaluation de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s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 compétences : CO2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 – PO2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  <a:sym typeface="Wingdings" panose="05000000000000000000" pitchFamily="2" charset="2"/>
            </a:endParaRPr>
          </a:p>
        </p:txBody>
      </p:sp>
      <p:sp>
        <p:nvSpPr>
          <p:cNvPr id="34" name="Espace réservé du texte 5">
            <a:extLst>
              <a:ext uri="{FF2B5EF4-FFF2-40B4-BE49-F238E27FC236}">
                <a16:creationId xmlns:a16="http://schemas.microsoft.com/office/drawing/2014/main" id="{E418D51A-1A95-4C26-34F2-0036C6E0CE8E}"/>
              </a:ext>
            </a:extLst>
          </p:cNvPr>
          <p:cNvSpPr txBox="1">
            <a:spLocks/>
          </p:cNvSpPr>
          <p:nvPr/>
        </p:nvSpPr>
        <p:spPr>
          <a:xfrm>
            <a:off x="852251" y="2187122"/>
            <a:ext cx="3420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Évaluation des compétences : CO1 – PO1</a:t>
            </a:r>
          </a:p>
        </p:txBody>
      </p:sp>
      <p:sp>
        <p:nvSpPr>
          <p:cNvPr id="36" name="Espace réservé du texte 5">
            <a:extLst>
              <a:ext uri="{FF2B5EF4-FFF2-40B4-BE49-F238E27FC236}">
                <a16:creationId xmlns:a16="http://schemas.microsoft.com/office/drawing/2014/main" id="{FF7FFD7C-620C-8063-4EC7-6485BBC5EEAB}"/>
              </a:ext>
            </a:extLst>
          </p:cNvPr>
          <p:cNvSpPr txBox="1">
            <a:spLocks/>
          </p:cNvSpPr>
          <p:nvPr/>
        </p:nvSpPr>
        <p:spPr>
          <a:xfrm>
            <a:off x="5046199" y="3645928"/>
            <a:ext cx="3420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Évaluation des compétences : PE1 </a:t>
            </a:r>
          </a:p>
        </p:txBody>
      </p:sp>
      <p:sp>
        <p:nvSpPr>
          <p:cNvPr id="37" name="Espace réservé du texte 5">
            <a:extLst>
              <a:ext uri="{FF2B5EF4-FFF2-40B4-BE49-F238E27FC236}">
                <a16:creationId xmlns:a16="http://schemas.microsoft.com/office/drawing/2014/main" id="{21802068-15AC-0AA2-E49C-9D74AE23B44D}"/>
              </a:ext>
            </a:extLst>
          </p:cNvPr>
          <p:cNvSpPr txBox="1">
            <a:spLocks/>
          </p:cNvSpPr>
          <p:nvPr/>
        </p:nvSpPr>
        <p:spPr>
          <a:xfrm>
            <a:off x="3336199" y="5273726"/>
            <a:ext cx="3420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Compilation et renseignement des livrets de compétences 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F64173E6-2F68-4B62-390F-BDD1B6B8D4B1}"/>
              </a:ext>
            </a:extLst>
          </p:cNvPr>
          <p:cNvSpPr/>
          <p:nvPr/>
        </p:nvSpPr>
        <p:spPr>
          <a:xfrm>
            <a:off x="4727751" y="1993906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rganigramme : Terminateur 2">
            <a:extLst>
              <a:ext uri="{FF2B5EF4-FFF2-40B4-BE49-F238E27FC236}">
                <a16:creationId xmlns:a16="http://schemas.microsoft.com/office/drawing/2014/main" id="{ABB32B10-E296-7A3B-467A-E417C1062589}"/>
              </a:ext>
            </a:extLst>
          </p:cNvPr>
          <p:cNvSpPr/>
          <p:nvPr/>
        </p:nvSpPr>
        <p:spPr>
          <a:xfrm>
            <a:off x="4943751" y="1741906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458639D-2A94-BD57-DB39-8C23AE9C83FC}"/>
              </a:ext>
            </a:extLst>
          </p:cNvPr>
          <p:cNvSpPr/>
          <p:nvPr/>
        </p:nvSpPr>
        <p:spPr>
          <a:xfrm>
            <a:off x="4880362" y="2171815"/>
            <a:ext cx="3420000" cy="792000"/>
          </a:xfrm>
          <a:prstGeom prst="roundRect">
            <a:avLst/>
          </a:prstGeom>
          <a:solidFill>
            <a:srgbClr val="EAF8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6E9F8861-9BB1-7BB1-41D9-D88E7FA34E9E}"/>
              </a:ext>
            </a:extLst>
          </p:cNvPr>
          <p:cNvSpPr txBox="1">
            <a:spLocks/>
          </p:cNvSpPr>
          <p:nvPr/>
        </p:nvSpPr>
        <p:spPr>
          <a:xfrm>
            <a:off x="4943751" y="2193194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Évaluation des compétences : PO3 - LF1</a:t>
            </a:r>
          </a:p>
        </p:txBody>
      </p:sp>
    </p:spTree>
    <p:extLst>
      <p:ext uri="{BB962C8B-B14F-4D97-AF65-F5344CB8AC3E}">
        <p14:creationId xmlns:p14="http://schemas.microsoft.com/office/powerpoint/2010/main" val="153934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0B710-8693-6626-47B9-5AF0530F3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432F1CFE-E3AC-6F75-1987-E1F4A7B5C13E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378E7BD-4095-31C6-AA06-A2C2C542E6B4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A1367DD-BD09-B726-FA8B-50C67B47FACF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8276346E-44C5-6BF7-0930-0969AB426842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616E3DE1-2996-B97A-6A3F-40D60F3E458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303990" y="1710825"/>
            <a:ext cx="594137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endParaRPr lang="fr-FR" sz="1000" dirty="0">
              <a:solidFill>
                <a:schemeClr val="accent2"/>
              </a:solidFill>
              <a:latin typeface="Dosis" pitchFamily="2" charset="0"/>
              <a:cs typeface="Arial" panose="020B0604020202020204" pitchFamily="34" charset="0"/>
            </a:endParaRPr>
          </a:p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r>
              <a:rPr lang="fr-FR" sz="1600" b="1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La séance 2   est</a:t>
            </a: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 consacrée à l’évaluation des compétences suivantes  : </a:t>
            </a:r>
            <a:r>
              <a:rPr lang="fr-FR" sz="1600" b="1" u="sng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PO3 et LF1</a:t>
            </a:r>
            <a:endParaRPr lang="fr-FR" sz="1000" dirty="0">
              <a:solidFill>
                <a:srgbClr val="424D7B"/>
              </a:solidFill>
              <a:latin typeface="Dosis" pitchFamily="2" charset="0"/>
              <a:cs typeface="Arial" panose="020B0604020202020204" pitchFamily="34" charset="0"/>
            </a:endParaRPr>
          </a:p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La passation se fait de manière </a:t>
            </a:r>
            <a:r>
              <a:rPr lang="fr-FR" sz="1600" b="1" u="sng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individuelle</a:t>
            </a: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 : l’enseignant évalue chaque élève en l’ invitant à son bureau</a:t>
            </a:r>
          </a:p>
          <a:p>
            <a:pPr marL="457247" lvl="1" algn="just" defTabSz="1028778">
              <a:defRPr/>
            </a:pPr>
            <a:endParaRPr lang="fr-FR" sz="1000" dirty="0">
              <a:solidFill>
                <a:srgbClr val="424D7B"/>
              </a:solidFill>
              <a:latin typeface="Dosis" pitchFamily="2" charset="0"/>
              <a:cs typeface="Arial" panose="020B0604020202020204" pitchFamily="34" charset="0"/>
            </a:endParaRPr>
          </a:p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L’enseignant est guidé par le </a:t>
            </a:r>
            <a:r>
              <a:rPr lang="fr-FR" sz="1600" dirty="0" err="1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ppt</a:t>
            </a: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 affiché sur son ordinateur qui ne doit pas être projeté sur l’écran de la classe  (l’ordinateur doit être débranché du </a:t>
            </a:r>
            <a:r>
              <a:rPr lang="fr-FR" sz="1600" dirty="0" err="1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Datashow</a:t>
            </a: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) ;</a:t>
            </a:r>
          </a:p>
          <a:p>
            <a:pPr marL="885872" lvl="1" indent="-428625" algn="just" defTabSz="1028778">
              <a:buFont typeface="Wingdings" panose="05000000000000000000" pitchFamily="2" charset="2"/>
              <a:buChar char="§"/>
              <a:defRPr/>
            </a:pPr>
            <a:endParaRPr lang="fr-FR" sz="1000" dirty="0">
              <a:solidFill>
                <a:srgbClr val="424D7B"/>
              </a:solidFill>
              <a:latin typeface="Dosis" pitchFamily="2" charset="0"/>
              <a:cs typeface="Arial" panose="020B0604020202020204" pitchFamily="34" charset="0"/>
            </a:endParaRPr>
          </a:p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Pendant que l’enseignant évalue de manière individuelle les élèves, le reste de la classe réalise des activités pour assurer le calme : lecture, coloriage, copie, dessin;</a:t>
            </a:r>
          </a:p>
          <a:p>
            <a:pPr marL="885872" lvl="1" indent="-428625" algn="just" defTabSz="1028778">
              <a:buFont typeface="Wingdings" panose="05000000000000000000" pitchFamily="2" charset="2"/>
              <a:buChar char="§"/>
              <a:defRPr/>
            </a:pPr>
            <a:endParaRPr lang="fr-FR" sz="1000" dirty="0">
              <a:solidFill>
                <a:srgbClr val="424D7B"/>
              </a:solidFill>
              <a:latin typeface="Dosis" pitchFamily="2" charset="0"/>
              <a:cs typeface="Arial" panose="020B0604020202020204" pitchFamily="34" charset="0"/>
            </a:endParaRPr>
          </a:p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L’enseignant note immédiatement chaque compétence évaluée et renseigne la grille de compilation (0 -10 ) en s’appuyant sur les indications de compilation en dessous de chaque slide d’item</a:t>
            </a:r>
            <a:r>
              <a:rPr lang="fr-FR" sz="1600" dirty="0">
                <a:solidFill>
                  <a:schemeClr val="accent2"/>
                </a:solidFill>
                <a:latin typeface="Dosis" pitchFamily="2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9E7C1C11-FDE0-F64E-68F7-730BC06750D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2648127" y="974731"/>
            <a:ext cx="3813031" cy="612000"/>
            <a:chOff x="2403987" y="1096335"/>
            <a:chExt cx="3528511" cy="408000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A6BF9855-43D8-1A9C-F7DA-2EB8CC3E0E52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623268" y="1096335"/>
              <a:ext cx="3195019" cy="408000"/>
            </a:xfrm>
            <a:prstGeom prst="roundRect">
              <a:avLst>
                <a:gd name="adj" fmla="val 32324"/>
              </a:avLst>
            </a:prstGeom>
            <a:solidFill>
              <a:srgbClr val="424D7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4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17" name="TextBox 10">
              <a:extLst>
                <a:ext uri="{FF2B5EF4-FFF2-40B4-BE49-F238E27FC236}">
                  <a16:creationId xmlns:a16="http://schemas.microsoft.com/office/drawing/2014/main" id="{72B81DBD-DB8F-4479-719A-BB03282DAEFF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2403987" y="1169530"/>
              <a:ext cx="3528511" cy="2385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85835" eaLnBrk="1" fontAlgn="auto" latinLnBrk="0" hangingPunct="1">
                <a:lnSpc>
                  <a:spcPts val="302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 SemiBold" pitchFamily="2" charset="0"/>
                </a:rPr>
                <a:t>Séance  3</a:t>
              </a:r>
              <a:endPara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 SemiBold" pitchFamily="2" charset="0"/>
              </a:endParaRP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898AD3F-CCD0-0B01-51CF-ADECC9DFE93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063"/>
          <a:stretch>
            <a:fillRect/>
          </a:stretch>
        </p:blipFill>
        <p:spPr>
          <a:xfrm>
            <a:off x="472249" y="2831015"/>
            <a:ext cx="1831741" cy="119597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16506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A7764-08FC-69EE-EEE6-D97AFAB61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2B8B0A13-9A13-F51E-DEB1-123E69C1D82C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44AFA64-CD37-ABC3-0DC7-9CD206D254EF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69D769C-2C66-2685-49C5-F24D42E0BC5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003A084-5A78-80D2-4631-6850D4EEDB81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extBox 6">
            <a:extLst>
              <a:ext uri="{FF2B5EF4-FFF2-40B4-BE49-F238E27FC236}">
                <a16:creationId xmlns:a16="http://schemas.microsoft.com/office/drawing/2014/main" id="{84957AE1-DE25-9011-99A9-624716E700F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-271216" y="1797784"/>
            <a:ext cx="9686431" cy="16312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Aft>
                <a:spcPts val="1800"/>
              </a:spcAft>
              <a:defRPr/>
            </a:pPr>
            <a:r>
              <a:rPr lang="fr-FR" sz="2800" b="1" dirty="0">
                <a:solidFill>
                  <a:srgbClr val="C0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Avant de commencer les évaluations individuelles</a:t>
            </a:r>
          </a:p>
          <a:p>
            <a:pPr marL="442913" indent="-442913" algn="ctr">
              <a:spcAft>
                <a:spcPts val="1800"/>
              </a:spcAft>
              <a:defRPr/>
            </a:pPr>
            <a:r>
              <a:rPr lang="fr-FR" sz="24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1-  Garder à portée de main la grille de compilation </a:t>
            </a:r>
          </a:p>
          <a:p>
            <a:pPr marL="442913" indent="-442913" algn="ctr">
              <a:spcAft>
                <a:spcPts val="1800"/>
              </a:spcAft>
              <a:defRPr/>
            </a:pPr>
            <a:r>
              <a:rPr lang="fr-FR" sz="24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2- Donner une activité à réaliser au reste de la classe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A4C84D9-F506-30AD-75BD-C91B7173B87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87590" y="3698911"/>
            <a:ext cx="6053314" cy="1162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Ex. Demander aux élèves de prendre leur livret d’éducation</a:t>
            </a:r>
            <a:r>
              <a:rPr kumimoji="0" lang="ar-MA" sz="16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MA" sz="16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artistique</a:t>
            </a:r>
            <a:r>
              <a:rPr kumimoji="0" lang="fr-FR" sz="16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et désigner l’activité à réaliser, ou distribuer des feuilles blanches et leur demander de faire un dessin.</a:t>
            </a:r>
          </a:p>
        </p:txBody>
      </p:sp>
    </p:spTree>
    <p:extLst>
      <p:ext uri="{BB962C8B-B14F-4D97-AF65-F5344CB8AC3E}">
        <p14:creationId xmlns:p14="http://schemas.microsoft.com/office/powerpoint/2010/main" val="90239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/>
              <a:t>Bonjour cher élève. Nous allons faire quelques activités d’évaluation.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E4E50BF3-91A0-9251-A61F-775418AE5C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063"/>
          <a:stretch>
            <a:fillRect/>
          </a:stretch>
        </p:blipFill>
        <p:spPr>
          <a:xfrm>
            <a:off x="2687662" y="2198689"/>
            <a:ext cx="3768675" cy="246062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28135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8599E5-2E76-1A99-F177-3A17D329E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40A6E950-5B09-DCE6-73CC-1FD7B7F465E6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E136519-9BE8-F951-0EE8-8B540CDDCFD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E1D604E-E9BC-57CC-154E-853656901840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A63E33C0-2372-342F-3301-0395E394841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E5055A1-EBA9-EF76-516E-5BDFBAFBC6C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26042" y="2998113"/>
            <a:ext cx="7788166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PO3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Prendre la parole pour se présenter.</a:t>
            </a:r>
          </a:p>
        </p:txBody>
      </p:sp>
    </p:spTree>
    <p:extLst>
      <p:ext uri="{BB962C8B-B14F-4D97-AF65-F5344CB8AC3E}">
        <p14:creationId xmlns:p14="http://schemas.microsoft.com/office/powerpoint/2010/main" val="406071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C6CADC4-F7E4-6EEC-5D00-DE01A4ABE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Présente-toi. Tu dois dire ton nom, ton âge, ta classe et ton école.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L’enseignant explique la consigne dans la langue de l’apprenant.  </a:t>
            </a:r>
            <a:endParaRPr lang="fr-MA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5F76A08-A932-AEFE-503F-9A994D31F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499" y="2215847"/>
            <a:ext cx="1865935" cy="279890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CE84284-4EA4-6D37-4CF3-54E84DAC600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6193" y="1473491"/>
            <a:ext cx="1219370" cy="136226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A675981-761B-6488-41A2-D687E6B9E0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8843" y="2154624"/>
            <a:ext cx="4230542" cy="221371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D65F844-2ADF-009D-934C-0D91902FA0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8270" y="5003838"/>
            <a:ext cx="6461115" cy="150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97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5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_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88e595329b58a341247e0709eeaa7ee9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bec1963433db02a35e86c45a6d6fd5bd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880F8CA-9E32-43B4-9801-C91788857021}">
  <ds:schemaRefs>
    <ds:schemaRef ds:uri="http://schemas.microsoft.com/office/2006/metadata/properties"/>
    <ds:schemaRef ds:uri="http://www.w3.org/XML/1998/namespace"/>
    <ds:schemaRef ds:uri="http://purl.org/dc/dcmitype/"/>
    <ds:schemaRef ds:uri="http://schemas.microsoft.com/office/2006/documentManagement/types"/>
    <ds:schemaRef ds:uri="http://purl.org/dc/elements/1.1/"/>
    <ds:schemaRef ds:uri="202b3bc9-e036-45c7-aea0-06aec8cd7a40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f0534ec5-868f-4ce6-85c7-99f0612daa52"/>
  </ds:schemaRefs>
</ds:datastoreItem>
</file>

<file path=customXml/itemProps2.xml><?xml version="1.0" encoding="utf-8"?>
<ds:datastoreItem xmlns:ds="http://schemas.openxmlformats.org/officeDocument/2006/customXml" ds:itemID="{D5B195F7-641D-4167-80D4-1B9CF897B5C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DFD3FAE-2136-4DD8-B397-E52F55A3D2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8041</TotalTime>
  <Words>447</Words>
  <Application>Microsoft Office PowerPoint</Application>
  <PresentationFormat>Affichage à l'écran (4:3)</PresentationFormat>
  <Paragraphs>51</Paragraphs>
  <Slides>12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15</vt:i4>
      </vt:variant>
      <vt:variant>
        <vt:lpstr>Titres des diapositives</vt:lpstr>
      </vt:variant>
      <vt:variant>
        <vt:i4>12</vt:i4>
      </vt:variant>
    </vt:vector>
  </HeadingPairs>
  <TitlesOfParts>
    <vt:vector size="37" baseType="lpstr">
      <vt:lpstr>Comic Sans MS</vt:lpstr>
      <vt:lpstr>Arial</vt:lpstr>
      <vt:lpstr>Mistral</vt:lpstr>
      <vt:lpstr>Calibri</vt:lpstr>
      <vt:lpstr>Dosis SemiBold</vt:lpstr>
      <vt:lpstr>Dosis ExtraBold</vt:lpstr>
      <vt:lpstr>Dosis Medium</vt:lpstr>
      <vt:lpstr>Wingdings</vt:lpstr>
      <vt:lpstr>Dosis</vt:lpstr>
      <vt:lpstr>Aptos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1_Env-Enseignant</vt:lpstr>
      <vt:lpstr>3_Lecture</vt:lpstr>
      <vt:lpstr>2_Env-Enseignant</vt:lpstr>
      <vt:lpstr>5_New Voc_01-Livret</vt:lpstr>
      <vt:lpstr>1_Révision</vt:lpstr>
      <vt:lpstr>Présentation PowerPoint</vt:lpstr>
      <vt:lpstr>Présentation PowerPoint</vt:lpstr>
      <vt:lpstr>Présentation PowerPoint</vt:lpstr>
      <vt:lpstr>Organisation de la semaine d’évaluation </vt:lpstr>
      <vt:lpstr>Présentation PowerPoint</vt:lpstr>
      <vt:lpstr>Présentation PowerPoint</vt:lpstr>
      <vt:lpstr>Bonjour cher élève. Nous allons faire quelques activités d’évaluation.</vt:lpstr>
      <vt:lpstr>Présentation PowerPoint</vt:lpstr>
      <vt:lpstr>Présente-toi. Tu dois dire ton nom, ton âge, ta classe et ton école. L’enseignant explique la consigne dans la langue de l’apprenant.  </vt:lpstr>
      <vt:lpstr>Présentation PowerPoint</vt:lpstr>
      <vt:lpstr>Je vais te montrer des lettres et tu dois les lire.</vt:lpstr>
      <vt:lpstr>C’est fini. Reviens à ta place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Khalid Ramni</dc:creator>
  <cp:lastModifiedBy>EL HAMDOUNI BTIHAJ</cp:lastModifiedBy>
  <cp:revision>49</cp:revision>
  <cp:lastPrinted>2025-08-13T10:11:39Z</cp:lastPrinted>
  <dcterms:created xsi:type="dcterms:W3CDTF">2025-08-01T12:31:49Z</dcterms:created>
  <dcterms:modified xsi:type="dcterms:W3CDTF">2025-12-04T00:06:23Z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