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</p:sldMasterIdLst>
  <p:notesMasterIdLst>
    <p:notesMasterId r:id="rId54"/>
  </p:notesMasterIdLst>
  <p:sldIdLst>
    <p:sldId id="1250" r:id="rId21"/>
    <p:sldId id="1117" r:id="rId22"/>
    <p:sldId id="803" r:id="rId23"/>
    <p:sldId id="1269" r:id="rId24"/>
    <p:sldId id="1270" r:id="rId25"/>
    <p:sldId id="1268" r:id="rId26"/>
    <p:sldId id="816" r:id="rId27"/>
    <p:sldId id="1035" r:id="rId28"/>
    <p:sldId id="1055" r:id="rId29"/>
    <p:sldId id="1034" r:id="rId30"/>
    <p:sldId id="819" r:id="rId31"/>
    <p:sldId id="820" r:id="rId32"/>
    <p:sldId id="1064" r:id="rId33"/>
    <p:sldId id="1065" r:id="rId34"/>
    <p:sldId id="1277" r:id="rId35"/>
    <p:sldId id="1291" r:id="rId36"/>
    <p:sldId id="1292" r:id="rId37"/>
    <p:sldId id="860" r:id="rId38"/>
    <p:sldId id="1079" r:id="rId39"/>
    <p:sldId id="1294" r:id="rId40"/>
    <p:sldId id="1295" r:id="rId41"/>
    <p:sldId id="1106" r:id="rId42"/>
    <p:sldId id="1082" r:id="rId43"/>
    <p:sldId id="1008" r:id="rId44"/>
    <p:sldId id="1238" r:id="rId45"/>
    <p:sldId id="1287" r:id="rId46"/>
    <p:sldId id="1285" r:id="rId47"/>
    <p:sldId id="1290" r:id="rId48"/>
    <p:sldId id="1289" r:id="rId49"/>
    <p:sldId id="1286" r:id="rId50"/>
    <p:sldId id="1239" r:id="rId51"/>
    <p:sldId id="1288" r:id="rId52"/>
    <p:sldId id="1010" r:id="rId53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osis ExtraBold" panose="020B0604020202020204" charset="0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Mistral" panose="03090702030407020403" pitchFamily="66" charset="0"/>
      <p:regular r:id="rId62"/>
    </p:embeddedFont>
    <p:embeddedFont>
      <p:font typeface="Dosis Medium" panose="020B0604020202020204" charset="0"/>
      <p:regular r:id="rId63"/>
      <p:bold r:id="rId64"/>
    </p:embeddedFont>
    <p:embeddedFont>
      <p:font typeface="Berlin Sans FB" panose="020E0602020502020306" pitchFamily="34" charset="0"/>
      <p:regular r:id="rId65"/>
      <p:bold r:id="rId66"/>
    </p:embeddedFont>
    <p:embeddedFont>
      <p:font typeface="Dosis SemiBold" panose="020B0604020202020204" charset="0"/>
      <p:regular r:id="rId67"/>
      <p:bold r:id="rId68"/>
    </p:embeddedFont>
    <p:embeddedFont>
      <p:font typeface="Consolas" panose="020B0609020204030204" pitchFamily="49" charset="0"/>
      <p:regular r:id="rId69"/>
      <p:bold r:id="rId70"/>
      <p:italic r:id="rId71"/>
      <p:boldItalic r:id="rId72"/>
    </p:embeddedFont>
    <p:embeddedFont>
      <p:font typeface="Dosis" panose="020B0604020202020204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24D7B"/>
    <a:srgbClr val="565F88"/>
    <a:srgbClr val="4B5377"/>
    <a:srgbClr val="2196B1"/>
    <a:srgbClr val="DEEBF7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7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font" Target="fonts/font18.fntdata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font" Target="fonts/font1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640F4693-7659-44AA-95BF-0B91F2C4F1A9}"/>
    <pc:docChg chg="modSld">
      <pc:chgData name="LAMIAE BEZZAZ" userId="f9bc3cc0-8e1c-4944-afa8-b4b36bbf20e1" providerId="ADAL" clId="{640F4693-7659-44AA-95BF-0B91F2C4F1A9}" dt="2026-01-10T16:49:08.063" v="7" actId="20577"/>
      <pc:docMkLst>
        <pc:docMk/>
      </pc:docMkLst>
      <pc:sldChg chg="modSp">
        <pc:chgData name="LAMIAE BEZZAZ" userId="f9bc3cc0-8e1c-4944-afa8-b4b36bbf20e1" providerId="ADAL" clId="{640F4693-7659-44AA-95BF-0B91F2C4F1A9}" dt="2026-01-10T16:49:08.063" v="7" actId="20577"/>
        <pc:sldMkLst>
          <pc:docMk/>
          <pc:sldMk cId="1777446477" sldId="1082"/>
        </pc:sldMkLst>
        <pc:spChg chg="mod">
          <ac:chgData name="LAMIAE BEZZAZ" userId="f9bc3cc0-8e1c-4944-afa8-b4b36bbf20e1" providerId="ADAL" clId="{640F4693-7659-44AA-95BF-0B91F2C4F1A9}" dt="2026-01-10T16:49:08.063" v="7" actId="20577"/>
          <ac:spMkLst>
            <pc:docMk/>
            <pc:sldMk cId="1777446477" sldId="1082"/>
            <ac:spMk id="5" creationId="{47448482-896D-4368-A1C7-64E776BE83B7}"/>
          </ac:spMkLst>
        </pc:spChg>
      </pc:sldChg>
      <pc:sldChg chg="modSp">
        <pc:chgData name="LAMIAE BEZZAZ" userId="f9bc3cc0-8e1c-4944-afa8-b4b36bbf20e1" providerId="ADAL" clId="{640F4693-7659-44AA-95BF-0B91F2C4F1A9}" dt="2026-01-10T16:49:00.107" v="2" actId="20577"/>
        <pc:sldMkLst>
          <pc:docMk/>
          <pc:sldMk cId="2853849696" sldId="1106"/>
        </pc:sldMkLst>
        <pc:spChg chg="mod">
          <ac:chgData name="LAMIAE BEZZAZ" userId="f9bc3cc0-8e1c-4944-afa8-b4b36bbf20e1" providerId="ADAL" clId="{640F4693-7659-44AA-95BF-0B91F2C4F1A9}" dt="2026-01-10T16:49:00.107" v="2" actId="20577"/>
          <ac:spMkLst>
            <pc:docMk/>
            <pc:sldMk cId="2853849696" sldId="1106"/>
            <ac:spMk id="6" creationId="{36345E05-BB1F-4198-A083-2157E91068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1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107DB8C-4659-4028-8638-6E3AA8A9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0"/>
            <a:ext cx="9206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m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2D667CA-9558-25E8-5ACC-B74A112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400C60B-C2D2-7138-EBE1-1F3D29B35A97}"/>
              </a:ext>
            </a:extLst>
          </p:cNvPr>
          <p:cNvSpPr txBox="1"/>
          <p:nvPr/>
        </p:nvSpPr>
        <p:spPr>
          <a:xfrm>
            <a:off x="347583" y="2613392"/>
            <a:ext cx="8448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lama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EC2DD4-11A1-A720-9C3F-D2D21874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B95B31-226F-C280-B8B7-019D903E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m dans ce mot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AD1B216-C997-FE3B-269F-434EDACB446F}"/>
              </a:ext>
            </a:extLst>
          </p:cNvPr>
          <p:cNvSpPr txBox="1"/>
          <p:nvPr/>
        </p:nvSpPr>
        <p:spPr>
          <a:xfrm>
            <a:off x="1258874" y="2613392"/>
            <a:ext cx="6626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Maison </a:t>
            </a:r>
            <a:r>
              <a:rPr lang="pt-BR" sz="10000" dirty="0">
                <a:ln w="0"/>
                <a:solidFill>
                  <a:srgbClr val="44546A"/>
                </a:solidFill>
                <a:latin typeface="Dosis Medium" pitchFamily="2" charset="0"/>
                <a:cs typeface="Aharoni" panose="02010803020104030203" pitchFamily="2" charset="-79"/>
              </a:rPr>
              <a:t> </a:t>
            </a:r>
            <a:endParaRPr kumimoji="0" lang="pt-BR" sz="10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F6793C8-082A-5447-DA53-6315505A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38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5300A7-4810-F9CE-35BD-346EF19A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B3C932-C713-EF30-8C43-B8C05DB0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m dans ce mot ? 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47E01738-67E6-F6F2-73F2-B429D6F1964F}"/>
              </a:ext>
            </a:extLst>
          </p:cNvPr>
          <p:cNvSpPr txBox="1"/>
          <p:nvPr/>
        </p:nvSpPr>
        <p:spPr>
          <a:xfrm>
            <a:off x="1936736" y="2776572"/>
            <a:ext cx="5270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tomate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4550BBD-2888-E74F-845E-EB962A98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l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Livre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l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chocolat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41" y="756000"/>
            <a:ext cx="702833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l  dans ce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rgbClr val="424D7B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  <a:r>
              <a:rPr lang="fr-FR" sz="8800" b="1" dirty="0">
                <a:solidFill>
                  <a:srgbClr val="424D7B"/>
                </a:solidFill>
                <a:latin typeface="Dosis SemiBold" panose="020B0604020202020204" charset="0"/>
              </a:rPr>
              <a:t>mmeuble </a:t>
            </a:r>
          </a:p>
        </p:txBody>
      </p:sp>
    </p:spTree>
    <p:extLst>
      <p:ext uri="{BB962C8B-B14F-4D97-AF65-F5344CB8AC3E}">
        <p14:creationId xmlns:p14="http://schemas.microsoft.com/office/powerpoint/2010/main" val="2087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0DDC25-8613-5F24-C59E-00790B66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AD5F95-3B56-26EC-6D50-F1F1C9B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69E42C87-7A53-31C4-5C92-3A8562D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60D5359-5E29-CDC2-45CA-DF697A38F774}"/>
              </a:ext>
            </a:extLst>
          </p:cNvPr>
          <p:cNvGrpSpPr/>
          <p:nvPr/>
        </p:nvGrpSpPr>
        <p:grpSpPr>
          <a:xfrm>
            <a:off x="610979" y="3078003"/>
            <a:ext cx="7922041" cy="745852"/>
            <a:chOff x="565135" y="2842144"/>
            <a:chExt cx="7922041" cy="70199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703DE26D-205C-F178-1C10-7C90E58C5339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892A63CB-E9F4-A14E-C29A-43BE30475FBE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51F69F00-D31D-8BBF-F9EA-317F2E143784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235C6F8F-3E82-E3BE-C722-F2587AD033BA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é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7EDB784F-CBCA-3A1F-5DCE-B3750AAA6064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54BD39E0-AE30-0D4C-8675-57BDFE68DC66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935F9005-2DC4-F317-E8F7-0D78A0C1F0FE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8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97E5A8B-FEB8-7AC5-C5F8-32F039A4C03B}"/>
              </a:ext>
            </a:extLst>
          </p:cNvPr>
          <p:cNvGrpSpPr/>
          <p:nvPr/>
        </p:nvGrpSpPr>
        <p:grpSpPr>
          <a:xfrm>
            <a:off x="631733" y="3120711"/>
            <a:ext cx="7880533" cy="701493"/>
            <a:chOff x="619754" y="2842142"/>
            <a:chExt cx="7880533" cy="70149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D5AC79A-AC75-EF36-735B-D4701319819B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6A265BBE-D283-3353-5041-ECBB25E71128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21832415-F1C5-E6D4-FBD3-A492AB3E8817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D5FA7DA6-F33C-B26E-D811-B217CE95B006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9FD6094B-FCA9-59A7-C196-50F96057D8B0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824B934C-F613-94C8-1A7D-486CC843B984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20909713-287B-A96E-C8CC-35ED4DFE936D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ê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E2B1775-F4C0-4868-8E2A-1C7A069B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5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0EDA22-7639-43D4-A67A-81D7C3FC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03A5A07-5556-4342-8D59-0DEE71052334}"/>
              </a:ext>
            </a:extLst>
          </p:cNvPr>
          <p:cNvGrpSpPr/>
          <p:nvPr/>
        </p:nvGrpSpPr>
        <p:grpSpPr>
          <a:xfrm>
            <a:off x="472406" y="2456332"/>
            <a:ext cx="3918785" cy="2844000"/>
            <a:chOff x="833233" y="2456332"/>
            <a:chExt cx="3654423" cy="2772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9E178480-29D6-4A80-9FAB-0849039C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3233" y="2456332"/>
              <a:ext cx="1978130" cy="27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D4D34C5E-939A-4D12-A347-F4FEAE778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20560" y="2456332"/>
              <a:ext cx="1867096" cy="27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7B17FF6-FC89-49B0-8636-DB5927619F2A}"/>
              </a:ext>
            </a:extLst>
          </p:cNvPr>
          <p:cNvGrpSpPr/>
          <p:nvPr/>
        </p:nvGrpSpPr>
        <p:grpSpPr>
          <a:xfrm>
            <a:off x="4526684" y="2456332"/>
            <a:ext cx="4005401" cy="2844000"/>
            <a:chOff x="4620125" y="2456332"/>
            <a:chExt cx="3735196" cy="2772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3E10A10D-F479-4CF1-9FD6-822FAD30B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0125" y="2456332"/>
              <a:ext cx="1947869" cy="27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8C7BEA9C-034E-4460-AAF8-DCC6C48DC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0140" y="2456332"/>
              <a:ext cx="1875181" cy="27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2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B8C712D-3B63-4AFE-8968-DB6BCBB1A77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598D3A97-B525-427F-9667-F53073435D8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02AEE1A8-948E-4A3A-B62B-2338F448B74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BF829EAB-5489-4493-8EFB-A79E232204DE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AD06602C-8760-4FAA-98C1-05AD91B67E2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6F1B92AD-61A4-4285-8A22-137FE74A70BB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93632EBB-6236-4957-9244-6BA13B303FE7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B3C856E-3B1D-409B-BD22-591C7E71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lama        lola         rue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lima      léla    mamie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4D3B79-7036-4F44-B6AC-0B130900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7448482-896D-4368-A1C7-64E776BE83B7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lama        lola         rue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lima      léla    mamie</a:t>
            </a:r>
          </a:p>
        </p:txBody>
      </p:sp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Lecture de lettres :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é - è - ê - m - l - r</a:t>
            </a: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FE74B30-DACE-4EAC-B68D-4B566EA77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06" y="1464956"/>
            <a:ext cx="3361349" cy="4874570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52.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2982605" y="2253005"/>
            <a:ext cx="3361350" cy="107465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1.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8F4E0FE-F6BB-4160-8586-DA40512F6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1" y="2522380"/>
            <a:ext cx="4892511" cy="22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1E936BB2-48A6-4872-AC46-BA239ABC4315}"/>
              </a:ext>
            </a:extLst>
          </p:cNvPr>
          <p:cNvGrpSpPr/>
          <p:nvPr/>
        </p:nvGrpSpPr>
        <p:grpSpPr>
          <a:xfrm>
            <a:off x="409175" y="2055044"/>
            <a:ext cx="8157528" cy="4025162"/>
            <a:chOff x="409175" y="2055044"/>
            <a:chExt cx="8157528" cy="402516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FDECC15A-ABFA-404B-BE76-6ED044C4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175" y="2055044"/>
              <a:ext cx="8157528" cy="4025162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xmlns="" id="{29B4813C-4EA8-4AF0-8555-B1BE145606B8}"/>
                </a:ext>
              </a:extLst>
            </p:cNvPr>
            <p:cNvSpPr/>
            <p:nvPr/>
          </p:nvSpPr>
          <p:spPr>
            <a:xfrm>
              <a:off x="2696066" y="2875175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xmlns="" id="{2D758E11-37FC-4DA0-8E4B-E00EED09B8ED}"/>
                </a:ext>
              </a:extLst>
            </p:cNvPr>
            <p:cNvSpPr/>
            <p:nvPr/>
          </p:nvSpPr>
          <p:spPr>
            <a:xfrm>
              <a:off x="3050261" y="2875175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39FBD0EC-05D1-4062-B6B0-7D7D3D3AE035}"/>
                </a:ext>
              </a:extLst>
            </p:cNvPr>
            <p:cNvSpPr/>
            <p:nvPr/>
          </p:nvSpPr>
          <p:spPr>
            <a:xfrm>
              <a:off x="5648226" y="2939914"/>
              <a:ext cx="228694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A117120C-D3CE-488F-901C-F2E3AA5B77A1}"/>
                </a:ext>
              </a:extLst>
            </p:cNvPr>
            <p:cNvSpPr/>
            <p:nvPr/>
          </p:nvSpPr>
          <p:spPr>
            <a:xfrm>
              <a:off x="4506011" y="2939914"/>
              <a:ext cx="216817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xmlns="" id="{842C6BB4-7B4E-466D-AD3B-2DB936D75FEF}"/>
                </a:ext>
              </a:extLst>
            </p:cNvPr>
            <p:cNvSpPr/>
            <p:nvPr/>
          </p:nvSpPr>
          <p:spPr>
            <a:xfrm>
              <a:off x="7415752" y="2939915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003E1BFC-79CF-45FE-878C-815AD8142DE9}"/>
                </a:ext>
              </a:extLst>
            </p:cNvPr>
            <p:cNvSpPr/>
            <p:nvPr/>
          </p:nvSpPr>
          <p:spPr>
            <a:xfrm>
              <a:off x="7770831" y="3757770"/>
              <a:ext cx="149260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B3013636-8D7D-4922-BE4D-0A470E3A8545}"/>
                </a:ext>
              </a:extLst>
            </p:cNvPr>
            <p:cNvSpPr/>
            <p:nvPr/>
          </p:nvSpPr>
          <p:spPr>
            <a:xfrm>
              <a:off x="6069292" y="3757770"/>
              <a:ext cx="149260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44FFE860-5D28-4905-B7AC-14CC5F841DF0}"/>
                </a:ext>
              </a:extLst>
            </p:cNvPr>
            <p:cNvSpPr/>
            <p:nvPr/>
          </p:nvSpPr>
          <p:spPr>
            <a:xfrm>
              <a:off x="4725229" y="3757771"/>
              <a:ext cx="149260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64472166-9FF9-473B-A231-6F838C6F0FFD}"/>
                </a:ext>
              </a:extLst>
            </p:cNvPr>
            <p:cNvSpPr/>
            <p:nvPr/>
          </p:nvSpPr>
          <p:spPr>
            <a:xfrm>
              <a:off x="2748603" y="3757772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006A8D96-6502-4EB3-BED0-F79ED486B3E0}"/>
                </a:ext>
              </a:extLst>
            </p:cNvPr>
            <p:cNvSpPr/>
            <p:nvPr/>
          </p:nvSpPr>
          <p:spPr>
            <a:xfrm>
              <a:off x="4799859" y="4553806"/>
              <a:ext cx="149259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D8AB7CEE-DCF2-4729-96B4-F3A80BB7EF15}"/>
                </a:ext>
              </a:extLst>
            </p:cNvPr>
            <p:cNvSpPr/>
            <p:nvPr/>
          </p:nvSpPr>
          <p:spPr>
            <a:xfrm>
              <a:off x="2997724" y="4592171"/>
              <a:ext cx="1492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xmlns="" id="{27F2AB6B-DB90-4590-A146-3248D6E5505F}"/>
                </a:ext>
              </a:extLst>
            </p:cNvPr>
            <p:cNvSpPr/>
            <p:nvPr/>
          </p:nvSpPr>
          <p:spPr>
            <a:xfrm>
              <a:off x="4175288" y="4546861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C5AA4A0E-9E3E-4198-915B-E536E4375C53}"/>
                </a:ext>
              </a:extLst>
            </p:cNvPr>
            <p:cNvSpPr/>
            <p:nvPr/>
          </p:nvSpPr>
          <p:spPr>
            <a:xfrm>
              <a:off x="5949884" y="4553806"/>
              <a:ext cx="190107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xmlns="" id="{7871F42B-0D8E-4CB0-9766-91BB3FF07A6B}"/>
                </a:ext>
              </a:extLst>
            </p:cNvPr>
            <p:cNvSpPr/>
            <p:nvPr/>
          </p:nvSpPr>
          <p:spPr>
            <a:xfrm>
              <a:off x="7622356" y="4546862"/>
              <a:ext cx="19010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xmlns="" id="{580D5565-8982-4A4E-942E-F280B8F32486}"/>
                </a:ext>
              </a:extLst>
            </p:cNvPr>
            <p:cNvSpPr/>
            <p:nvPr/>
          </p:nvSpPr>
          <p:spPr>
            <a:xfrm>
              <a:off x="7580723" y="5404697"/>
              <a:ext cx="19010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xmlns="" id="{3F106696-6D32-46AC-8669-8C4860187219}"/>
                </a:ext>
              </a:extLst>
            </p:cNvPr>
            <p:cNvSpPr/>
            <p:nvPr/>
          </p:nvSpPr>
          <p:spPr>
            <a:xfrm>
              <a:off x="6069292" y="5388400"/>
              <a:ext cx="190107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xmlns="" id="{43CE33DA-352E-4A1D-97DC-92F91AEFD972}"/>
                </a:ext>
              </a:extLst>
            </p:cNvPr>
            <p:cNvSpPr/>
            <p:nvPr/>
          </p:nvSpPr>
          <p:spPr>
            <a:xfrm>
              <a:off x="4270342" y="5388400"/>
              <a:ext cx="3016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xmlns="" id="{9550CF35-F3C7-48E7-A3E0-C62E80902C5A}"/>
                </a:ext>
              </a:extLst>
            </p:cNvPr>
            <p:cNvSpPr/>
            <p:nvPr/>
          </p:nvSpPr>
          <p:spPr>
            <a:xfrm>
              <a:off x="2848466" y="5355995"/>
              <a:ext cx="1492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xmlns="" id="{63E7900F-DCF4-4970-BF48-4BFEF21F355E}"/>
                </a:ext>
              </a:extLst>
            </p:cNvPr>
            <p:cNvSpPr/>
            <p:nvPr/>
          </p:nvSpPr>
          <p:spPr>
            <a:xfrm>
              <a:off x="3010101" y="5355994"/>
              <a:ext cx="149258" cy="45248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678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AD0DA8D-800F-4F92-AE65-9BDAF253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02" y="1603804"/>
            <a:ext cx="3361349" cy="4874570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52.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3289562" y="3429368"/>
            <a:ext cx="3178789" cy="135002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8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les activités 2 et 3. Lisez les lettres à votre voisin. Chacun son tour. Je vais circuler entre les rangs pour vous aider.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8F4BDC2-E84C-4A2E-ABDF-56240D00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8860"/>
            <a:ext cx="3030912" cy="2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CE7BBD0-30F1-4CC5-893A-82D82C3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68FBCB-411D-4F04-BC65-844B90486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51" y="2060157"/>
            <a:ext cx="4371089" cy="22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29BBAF-CF9D-425E-B1AB-5CA1CBFA5F09}"/>
              </a:ext>
            </a:extLst>
          </p:cNvPr>
          <p:cNvSpPr/>
          <p:nvPr/>
        </p:nvSpPr>
        <p:spPr>
          <a:xfrm>
            <a:off x="428919" y="2960912"/>
            <a:ext cx="8286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I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 e     o 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o    i    A    O    i    o   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E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14B9069-0522-4974-A960-3FB915AA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00" y="1469033"/>
            <a:ext cx="3361349" cy="4874570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52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3320700" y="4585049"/>
            <a:ext cx="3543910" cy="104275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4.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9C5A326-3129-4434-B02B-CEFB2D4FB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07" y="2705493"/>
            <a:ext cx="4780711" cy="20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467DDCFA-235E-4C82-9442-157A6CAC6AE5}"/>
              </a:ext>
            </a:extLst>
          </p:cNvPr>
          <p:cNvGrpSpPr/>
          <p:nvPr/>
        </p:nvGrpSpPr>
        <p:grpSpPr>
          <a:xfrm>
            <a:off x="663929" y="2282257"/>
            <a:ext cx="7816142" cy="2972215"/>
            <a:chOff x="663929" y="2282257"/>
            <a:chExt cx="7816142" cy="297221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75CA630A-62AB-4187-8A5A-DE3776C8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929" y="2282257"/>
              <a:ext cx="7816142" cy="2972215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7BF8D711-A2EB-459B-8FC5-E83EA09490B8}"/>
                </a:ext>
              </a:extLst>
            </p:cNvPr>
            <p:cNvCxnSpPr/>
            <p:nvPr/>
          </p:nvCxnSpPr>
          <p:spPr>
            <a:xfrm>
              <a:off x="3761295" y="3874416"/>
              <a:ext cx="2545237" cy="4713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xmlns="" id="{8854B965-4EFC-4B48-A72B-55A8C64B55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1295" y="3874416"/>
              <a:ext cx="2545237" cy="4572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B2F82C41-7CE1-4C87-BE99-D7B3BB517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1295" y="3357484"/>
              <a:ext cx="2545237" cy="14313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2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les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7B672D1-C85D-4EE4-82C8-F3D9FEA15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31276"/>
            <a:ext cx="3110845" cy="451129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670657" y="5533533"/>
            <a:ext cx="3012188" cy="56846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– m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877DF6-D8C3-4825-926D-AA663E6142FA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I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e   m 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A    i    M   O    i   m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E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l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473A8-68E4-4F8E-8434-BAD77795E5C8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I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e    L   </a:t>
            </a:r>
            <a:r>
              <a:rPr lang="pt-BR" sz="44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A    i    M   O    i   l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E   L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r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B64CC5-0EC8-46BC-945D-15B1BC9F5A3D}"/>
              </a:ext>
            </a:extLst>
          </p:cNvPr>
          <p:cNvSpPr/>
          <p:nvPr/>
        </p:nvSpPr>
        <p:spPr>
          <a:xfrm>
            <a:off x="490193" y="2951947"/>
            <a:ext cx="8182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424D7B"/>
                </a:solidFill>
                <a:latin typeface="Consolas" panose="020B0609020204030204" pitchFamily="49" charset="0"/>
              </a:rPr>
              <a:t>I</a:t>
            </a:r>
            <a:r>
              <a:rPr lang="pt-BR" sz="4400" b="1" dirty="0">
                <a:solidFill>
                  <a:srgbClr val="424D7B"/>
                </a:solidFill>
                <a:latin typeface="Dosis" panose="020B0604020202020204" charset="0"/>
              </a:rPr>
              <a:t> 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  e    L   </a:t>
            </a:r>
            <a:r>
              <a:rPr lang="pt-BR" sz="4400" dirty="0">
                <a:solidFill>
                  <a:srgbClr val="424D7B"/>
                </a:solidFill>
                <a:latin typeface="Dosis SemiBold" panose="020B0604020202020204" charset="0"/>
              </a:rPr>
              <a:t>r</a:t>
            </a:r>
            <a:r>
              <a:rPr lang="pt-BR" sz="4400" b="1" dirty="0">
                <a:solidFill>
                  <a:srgbClr val="424D7B"/>
                </a:solidFill>
                <a:latin typeface="Dosis SemiBold" panose="020B0604020202020204" charset="0"/>
              </a:rPr>
              <a:t>    A    i    M   O    R   l   a</a:t>
            </a:r>
            <a:r>
              <a:rPr lang="fr-FR" sz="4400" dirty="0">
                <a:solidFill>
                  <a:srgbClr val="424D7B"/>
                </a:solidFill>
                <a:latin typeface="Dosis SemiBold" panose="020B0604020202020204" charset="0"/>
              </a:rPr>
              <a:t>   E   r</a:t>
            </a:r>
            <a:endParaRPr lang="pt-BR" sz="4400" dirty="0"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e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CEE44B4-34EB-F65A-27F1-180928D0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29E5E6D-2B30-FB29-54F1-C2EC465B2916}"/>
              </a:ext>
            </a:extLst>
          </p:cNvPr>
          <p:cNvSpPr txBox="1"/>
          <p:nvPr/>
        </p:nvSpPr>
        <p:spPr>
          <a:xfrm>
            <a:off x="1050766" y="2613392"/>
            <a:ext cx="7042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Étagère</a:t>
            </a:r>
            <a:r>
              <a:rPr lang="pt-BR" sz="9600" dirty="0">
                <a:ln w="0"/>
                <a:solidFill>
                  <a:srgbClr val="565F88"/>
                </a:solidFill>
                <a:latin typeface="Dosis SemiBold" pitchFamily="2" charset="0"/>
                <a:cs typeface="Aharoni" panose="02010803020104030203" pitchFamily="2" charset="-79"/>
              </a:rPr>
              <a:t> </a:t>
            </a:r>
            <a:r>
              <a:rPr kumimoji="0" lang="pt-BR" sz="96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e dans ce mot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r</a:t>
            </a: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anose="020B0604020202020204" charset="0"/>
                <a:cs typeface="Aharoni" panose="02010803020104030203" pitchFamily="2" charset="-79"/>
              </a:rPr>
              <a:t>ègle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4ABDBF-9EA0-28C8-C760-EDAFB209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l’accent circonflexe dans ce mot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Qui veut passer au tableau pour la montrer ?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B0D0D0D-D3B4-0F86-1E9B-D2ED6549386A}"/>
              </a:ext>
            </a:extLst>
          </p:cNvPr>
          <p:cNvSpPr txBox="1"/>
          <p:nvPr/>
        </p:nvSpPr>
        <p:spPr>
          <a:xfrm>
            <a:off x="1296299" y="2613392"/>
            <a:ext cx="655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0" dirty="0">
                <a:ln w="0"/>
                <a:solidFill>
                  <a:srgbClr val="565F88"/>
                </a:solidFill>
                <a:latin typeface="Dosis SemiBold" panose="020B0604020202020204" charset="0"/>
                <a:cs typeface="Aharoni" panose="02010803020104030203" pitchFamily="2" charset="-79"/>
              </a:rPr>
              <a:t>fête</a:t>
            </a:r>
            <a:r>
              <a:rPr kumimoji="0" lang="pt-BR" sz="10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72ED213-A8E0-F274-AA10-2DF10B88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35EE65-EFF6-41BE-AD9B-D333E6AF2074}">
  <ds:schemaRefs>
    <ds:schemaRef ds:uri="http://schemas.microsoft.com/office/infopath/2007/PartnerControls"/>
    <ds:schemaRef ds:uri="http://purl.org/dc/terms/"/>
    <ds:schemaRef ds:uri="202b3bc9-e036-45c7-aea0-06aec8cd7a40"/>
    <ds:schemaRef ds:uri="http://schemas.microsoft.com/office/2006/documentManagement/types"/>
    <ds:schemaRef ds:uri="f0534ec5-868f-4ce6-85c7-99f0612daa52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8243</TotalTime>
  <Words>512</Words>
  <Application>Microsoft Office PowerPoint</Application>
  <PresentationFormat>Affichage à l'écran (4:3)</PresentationFormat>
  <Paragraphs>93</Paragraphs>
  <Slides>33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33</vt:i4>
      </vt:variant>
    </vt:vector>
  </HeadingPairs>
  <TitlesOfParts>
    <vt:vector size="64" baseType="lpstr">
      <vt:lpstr>Arial</vt:lpstr>
      <vt:lpstr>Calibri</vt:lpstr>
      <vt:lpstr>Dosis ExtraBold</vt:lpstr>
      <vt:lpstr>Times New Roman</vt:lpstr>
      <vt:lpstr>Calibri Light</vt:lpstr>
      <vt:lpstr>Mistral</vt:lpstr>
      <vt:lpstr>Batang</vt:lpstr>
      <vt:lpstr>Dosis Medium</vt:lpstr>
      <vt:lpstr>Wingdings</vt:lpstr>
      <vt:lpstr>Aharoni</vt:lpstr>
      <vt:lpstr>Berlin Sans FB</vt:lpstr>
      <vt:lpstr>Dosis SemiBold</vt:lpstr>
      <vt:lpstr>Consolas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Présentation PowerPoint</vt:lpstr>
      <vt:lpstr>Contenu de la semaine </vt:lpstr>
      <vt:lpstr>Regardez cette liste. Qui veut passer au tableau pour montrer la lettre - e - ?</vt:lpstr>
      <vt:lpstr>Qui veut passer au tableau pour montrer la lettre – m - ?</vt:lpstr>
      <vt:lpstr>Qui veut passer au tableau pour montrer la lettre - l - ?</vt:lpstr>
      <vt:lpstr>Regardez cette liste. Qui veut passer au tableau pour montrer la lettre - r - ?</vt:lpstr>
      <vt:lpstr>Est-ce qu’il y a la lettre e dans ce mot ? Qui veut passer au tableau pour la montrer ?</vt:lpstr>
      <vt:lpstr>Est-ce qu’il y a la lettre e dans ce mot ? Qui veut passer au tableau pour la montrer ?</vt:lpstr>
      <vt:lpstr>Est-ce qu’il y a la lettre e avec l’accent circonflexe dans ce mot ? Qui veut passer au tableau pour la montrer ?</vt:lpstr>
      <vt:lpstr>Est-ce qu’il y a la lettre m dans ce mot ? Qui veut passer au tableau pour la montrer ?</vt:lpstr>
      <vt:lpstr>Est-ce qu’il y a la lettre m dans ce mot ? </vt:lpstr>
      <vt:lpstr>Est-ce qu’il y a la lettre m dans ce mot ? </vt:lpstr>
      <vt:lpstr>Est-ce qu’il y a la lettre l dans ce mot ? Qui veut passer au tableau pour la montrer ?</vt:lpstr>
      <vt:lpstr>Est-ce qu’il y a la lettre l dans ce mot ? Qui veut passer au tableau pour la montrer ?</vt:lpstr>
      <vt:lpstr>Est-ce qu’il y a la lettre l  dans ce mot ? Qui veut passer au tableau pour la montrer ?</vt:lpstr>
      <vt:lpstr>Qui veut passer au tableau pour lire les lettres?</vt:lpstr>
      <vt:lpstr>On continue. Qui veut passer au tableau pour lire les lettres ?</vt:lpstr>
      <vt:lpstr>Qui veut passer au tableau pour lire les syllabes ?  </vt:lpstr>
      <vt:lpstr>Répétons ensemble.</vt:lpstr>
      <vt:lpstr>Qui veut passer au tableau pour lire les syllabes ?  </vt:lpstr>
      <vt:lpstr>Répétons ensemble.</vt:lpstr>
      <vt:lpstr>Qui veut lire ?</vt:lpstr>
      <vt:lpstr>Relisons ensemble.</vt:lpstr>
      <vt:lpstr>Plan de la séance </vt:lpstr>
      <vt:lpstr>Prenez vos livrets à la page 52.</vt:lpstr>
      <vt:lpstr>On va faire l’activité 1. Je vais vous expliquer la consigne. Ensuite, je vais circuler entre les rangs pour vous aider. </vt:lpstr>
      <vt:lpstr>Corrigez.</vt:lpstr>
      <vt:lpstr>Prenez vos livrets à la page 52.</vt:lpstr>
      <vt:lpstr>On va faire les activités 2 et 3. Lisez les lettres à votre voisin. Chacun son tour. Je vais circuler entre les rangs pour vous aider. </vt:lpstr>
      <vt:lpstr>Prenez vos livrets à la page 52.</vt:lpstr>
      <vt:lpstr>On va faire l’activité 4. Je vais vous expliquer la consigne. Ensuite, je vais circuler entre les rangs pour vous aider. </vt:lpstr>
      <vt:lpstr>Corrigez.</vt:lpstr>
      <vt:lpstr>La séance d’aujourd’hui est terminée. À la maison, lisez les phrases.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 BEZZAZ</dc:creator>
  <cp:lastModifiedBy>HP</cp:lastModifiedBy>
  <cp:revision>47</cp:revision>
  <cp:lastPrinted>2025-08-13T10:11:39Z</cp:lastPrinted>
  <dcterms:created xsi:type="dcterms:W3CDTF">2025-08-01T12:31:49Z</dcterms:created>
  <dcterms:modified xsi:type="dcterms:W3CDTF">2026-01-14T02:23:50Z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