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</p:sldMasterIdLst>
  <p:notesMasterIdLst>
    <p:notesMasterId r:id="rId61"/>
  </p:notesMasterIdLst>
  <p:handoutMasterIdLst>
    <p:handoutMasterId r:id="rId62"/>
  </p:handoutMasterIdLst>
  <p:sldIdLst>
    <p:sldId id="779" r:id="rId3"/>
    <p:sldId id="911" r:id="rId4"/>
    <p:sldId id="738" r:id="rId5"/>
    <p:sldId id="780" r:id="rId6"/>
    <p:sldId id="781" r:id="rId7"/>
    <p:sldId id="783" r:id="rId8"/>
    <p:sldId id="784" r:id="rId9"/>
    <p:sldId id="746" r:id="rId10"/>
    <p:sldId id="769" r:id="rId11"/>
    <p:sldId id="768" r:id="rId12"/>
    <p:sldId id="907" r:id="rId13"/>
    <p:sldId id="747" r:id="rId14"/>
    <p:sldId id="891" r:id="rId15"/>
    <p:sldId id="912" r:id="rId16"/>
    <p:sldId id="797" r:id="rId17"/>
    <p:sldId id="805" r:id="rId18"/>
    <p:sldId id="913" r:id="rId19"/>
    <p:sldId id="811" r:id="rId20"/>
    <p:sldId id="914" r:id="rId21"/>
    <p:sldId id="812" r:id="rId22"/>
    <p:sldId id="915" r:id="rId23"/>
    <p:sldId id="819" r:id="rId24"/>
    <p:sldId id="918" r:id="rId25"/>
    <p:sldId id="919" r:id="rId26"/>
    <p:sldId id="922" r:id="rId27"/>
    <p:sldId id="920" r:id="rId28"/>
    <p:sldId id="921" r:id="rId29"/>
    <p:sldId id="786" r:id="rId30"/>
    <p:sldId id="751" r:id="rId31"/>
    <p:sldId id="828" r:id="rId32"/>
    <p:sldId id="890" r:id="rId33"/>
    <p:sldId id="787" r:id="rId34"/>
    <p:sldId id="740" r:id="rId35"/>
    <p:sldId id="829" r:id="rId36"/>
    <p:sldId id="895" r:id="rId37"/>
    <p:sldId id="896" r:id="rId38"/>
    <p:sldId id="900" r:id="rId39"/>
    <p:sldId id="909" r:id="rId40"/>
    <p:sldId id="834" r:id="rId41"/>
    <p:sldId id="899" r:id="rId42"/>
    <p:sldId id="901" r:id="rId43"/>
    <p:sldId id="902" r:id="rId44"/>
    <p:sldId id="903" r:id="rId45"/>
    <p:sldId id="904" r:id="rId46"/>
    <p:sldId id="910" r:id="rId47"/>
    <p:sldId id="848" r:id="rId48"/>
    <p:sldId id="908" r:id="rId49"/>
    <p:sldId id="916" r:id="rId50"/>
    <p:sldId id="924" r:id="rId51"/>
    <p:sldId id="917" r:id="rId52"/>
    <p:sldId id="849" r:id="rId53"/>
    <p:sldId id="788" r:id="rId54"/>
    <p:sldId id="925" r:id="rId55"/>
    <p:sldId id="850" r:id="rId56"/>
    <p:sldId id="789" r:id="rId57"/>
    <p:sldId id="794" r:id="rId58"/>
    <p:sldId id="793" r:id="rId59"/>
    <p:sldId id="923" r:id="rId60"/>
  </p:sldIdLst>
  <p:sldSz cx="9144000" cy="6858000" type="screen4x3"/>
  <p:notesSz cx="6735763" cy="9866313"/>
  <p:embeddedFontLst>
    <p:embeddedFont>
      <p:font typeface="DengXian" panose="020B0503020204020204" pitchFamily="2" charset="-122"/>
      <p:regular r:id="rId63"/>
      <p:bold r:id="rId64"/>
    </p:embeddedFont>
    <p:embeddedFont>
      <p:font typeface="Dosis" pitchFamily="2" charset="0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8F98"/>
    <a:srgbClr val="7FC5C2"/>
    <a:srgbClr val="83C5B9"/>
    <a:srgbClr val="ACD7CA"/>
    <a:srgbClr val="FC8D00"/>
    <a:srgbClr val="F1A947"/>
    <a:srgbClr val="16AB98"/>
    <a:srgbClr val="FCE5E3"/>
    <a:srgbClr val="FCC302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743" autoAdjust="0"/>
    <p:restoredTop sz="96151" autoAdjust="0"/>
  </p:normalViewPr>
  <p:slideViewPr>
    <p:cSldViewPr snapToGrid="0">
      <p:cViewPr varScale="1">
        <p:scale>
          <a:sx n="64" d="100"/>
          <a:sy n="64" d="100"/>
        </p:scale>
        <p:origin x="16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26/10/2025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068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6185-5FDB-6537-0C70-99EAF19B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C5C491-7292-770F-205D-405C804D3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A06469-A63C-3D80-9575-F3D0D5E21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44E30B-848B-AD3C-1E9E-EEF9A3205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020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442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3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7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68"/>
            <a:ext cx="9145287" cy="68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7" r:id="rId2"/>
    <p:sldLayoutId id="2147483898" r:id="rId3"/>
    <p:sldLayoutId id="2147483899" r:id="rId4"/>
    <p:sldLayoutId id="2147483900" r:id="rId5"/>
    <p:sldLayoutId id="2147483901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gif"/><Relationship Id="rId5" Type="http://schemas.openxmlformats.org/officeDocument/2006/relationships/image" Target="../media/image27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gif"/><Relationship Id="rId5" Type="http://schemas.openxmlformats.org/officeDocument/2006/relationships/image" Target="../media/image30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gif"/><Relationship Id="rId5" Type="http://schemas.openxmlformats.org/officeDocument/2006/relationships/image" Target="../media/image27.pn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gif"/><Relationship Id="rId5" Type="http://schemas.openxmlformats.org/officeDocument/2006/relationships/image" Target="../media/image27.png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5.gif"/><Relationship Id="rId5" Type="http://schemas.openxmlformats.org/officeDocument/2006/relationships/image" Target="../media/image27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46.png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2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3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51.emf"/><Relationship Id="rId4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51.emf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3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51.emf"/><Relationship Id="rId4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51.emf"/><Relationship Id="rId4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2.png"/><Relationship Id="rId5" Type="http://schemas.openxmlformats.org/officeDocument/2006/relationships/image" Target="../media/image57.emf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4"/><Relationship Id="rId7" Type="http://schemas.openxmlformats.org/officeDocument/2006/relationships/image" Target="../media/image6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2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0679F6C-587D-8C16-4399-D769117BA040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15C3F09-7DC4-81BC-2829-7E6BA64B340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5B84378-46F5-BE16-A8F4-EAAF195CA7A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cs typeface="Calibri" panose="020F0502020204030204" pitchFamily="34" charset="0"/>
                </a:rPr>
                <a:t>2</a:t>
              </a:r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35D7525-89AD-805C-8F34-F2E2EB1B455A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CB1DC8F-AD71-0D6D-F9AE-35EABF284A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B459F20-F9A6-B9B8-24FF-9663938F247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cs typeface="Calibri" panose="020F0502020204030204" pitchFamily="34" charset="0"/>
                </a:rPr>
                <a:t>3</a:t>
              </a:r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1C0B3A5-A4CC-22FF-E794-D23FF5306550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17A5AF20-8E60-E445-FAC1-D8807009768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9B5C551-9F94-B46C-4269-84A439C24AE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cs typeface="Calibri" panose="020F0502020204030204" pitchFamily="34" charset="0"/>
                </a:rPr>
                <a:t>4</a:t>
              </a:r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D0A9D63-ED1A-8E48-4A0C-6C964864B9D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9F99FE3-D09B-92A1-FDC6-DF4979E7CBC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دعم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CAAA2CDC-B778-3857-9B67-DE0A1FF2DBB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cs typeface="Calibri" panose="020F0502020204030204" pitchFamily="34" charset="0"/>
                </a:rPr>
                <a:t>5</a:t>
              </a:r>
              <a:endParaRPr lang="fr-FR" dirty="0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4EC53B4-3A15-D35E-B6DD-67444D3832F3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61C4AC0-E5D5-4E79-64DC-0D6BA332B3D8}"/>
              </a:ext>
            </a:extLst>
          </p:cNvPr>
          <p:cNvSpPr/>
          <p:nvPr/>
        </p:nvSpPr>
        <p:spPr>
          <a:xfrm>
            <a:off x="7203343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E0A2E1-45E9-6127-0D52-2499CFBA8C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AE744C-E136-52D7-660E-B7A0BB96BAE5}"/>
              </a:ext>
            </a:extLst>
          </p:cNvPr>
          <p:cNvSpPr txBox="1"/>
          <p:nvPr/>
        </p:nvSpPr>
        <p:spPr>
          <a:xfrm>
            <a:off x="2879414" y="84841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عرض نشيد الأرقام</a:t>
            </a:r>
          </a:p>
        </p:txBody>
      </p:sp>
      <p:pic>
        <p:nvPicPr>
          <p:cNvPr id="6" name="N_2">
            <a:hlinkClick r:id="" action="ppaction://media"/>
            <a:extLst>
              <a:ext uri="{FF2B5EF4-FFF2-40B4-BE49-F238E27FC236}">
                <a16:creationId xmlns:a16="http://schemas.microsoft.com/office/drawing/2014/main" id="{3197D86B-9787-543C-50D6-C42B0576E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357" y="1925235"/>
            <a:ext cx="7803974" cy="4389735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55763D6-F03F-034B-560B-6B3B98336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9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648E27-3358-3477-7699-2E36EB0B701E}"/>
              </a:ext>
            </a:extLst>
          </p:cNvPr>
          <p:cNvSpPr/>
          <p:nvPr/>
        </p:nvSpPr>
        <p:spPr>
          <a:xfrm>
            <a:off x="1720931" y="2610517"/>
            <a:ext cx="5884432" cy="23009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5CF964B1-EFB3-B8E2-81E6-35AC785580D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2FE812D-7A79-5B9C-1E97-9DC764CC464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9F88EFE-58E5-4FA8-AC5C-959D257BA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7" y="3943405"/>
            <a:ext cx="841742" cy="84174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36CB97C-8929-EEC7-8FD4-9817D65CC1F2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0970C12-8FC7-0DC5-F0CB-C94F452F007F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أقرأ الأعداد 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7569C07-D19A-A715-18BF-9864BAC4AECE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E4C0F740-9B4A-41BC-DFB2-1D9F38F3027E}"/>
              </a:ext>
            </a:extLst>
          </p:cNvPr>
          <p:cNvSpPr>
            <a:spLocks/>
          </p:cNvSpPr>
          <p:nvPr/>
        </p:nvSpPr>
        <p:spPr>
          <a:xfrm>
            <a:off x="356710" y="776748"/>
            <a:ext cx="7146521" cy="663874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الآن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ستتعلمون تمثيل عناصر مجموعة بالأصابع.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9566C6-5143-6286-EDD9-E78A0BE6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577" y="2732926"/>
            <a:ext cx="1616356" cy="2386502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D8DC65-2B4A-B657-3217-BDB1CF4D0B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E5B70-FA2D-F0BA-6E2F-59A1909F7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F89E061-0898-12C1-7321-98008E777383}"/>
              </a:ext>
            </a:extLst>
          </p:cNvPr>
          <p:cNvSpPr>
            <a:spLocks/>
          </p:cNvSpPr>
          <p:nvPr/>
        </p:nvSpPr>
        <p:spPr>
          <a:xfrm>
            <a:off x="275302" y="822957"/>
            <a:ext cx="7242737" cy="62288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نبدأ  بمجموعة الأسود ، لاحظوا جيدا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F3CE3D-7796-807A-9FD7-6AC0E7970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4" name="N°1">
            <a:hlinkClick r:id="" action="ppaction://media"/>
            <a:extLst>
              <a:ext uri="{FF2B5EF4-FFF2-40B4-BE49-F238E27FC236}">
                <a16:creationId xmlns:a16="http://schemas.microsoft.com/office/drawing/2014/main" id="{3BC938F0-04C9-45A3-5734-5AB595767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522" y="1860280"/>
            <a:ext cx="7394706" cy="4159522"/>
          </a:xfrm>
          <a:prstGeom prst="rect">
            <a:avLst/>
          </a:prstGeom>
        </p:spPr>
      </p:pic>
      <p:pic>
        <p:nvPicPr>
          <p:cNvPr id="3" name="Image 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8C2633C-BEA3-C2D5-70EA-3A060BFC0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BEC9-C0B4-8C78-3CAC-63EA59E3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B889810D-2793-2696-06B8-4BD212052249}"/>
              </a:ext>
            </a:extLst>
          </p:cNvPr>
          <p:cNvSpPr>
            <a:spLocks/>
          </p:cNvSpPr>
          <p:nvPr/>
        </p:nvSpPr>
        <p:spPr>
          <a:xfrm>
            <a:off x="-654757" y="813583"/>
            <a:ext cx="8245260" cy="36933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l" defTabSz="914400" rtl="0" eaLnBrk="1" latinLnBrk="0" hangingPunct="1"/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6FFC5C-0E7E-5EEF-9D5E-A10DAF39FA74}"/>
              </a:ext>
            </a:extLst>
          </p:cNvPr>
          <p:cNvSpPr txBox="1"/>
          <p:nvPr/>
        </p:nvSpPr>
        <p:spPr>
          <a:xfrm>
            <a:off x="-170135" y="903589"/>
            <a:ext cx="7716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دوركم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مَثِّلوا عدد الجمال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بالأصابع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جمل واحد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أصبع واحد - رددوا واحد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525532F-271C-A553-A06A-4072AE533864}"/>
              </a:ext>
            </a:extLst>
          </p:cNvPr>
          <p:cNvSpPr/>
          <p:nvPr/>
        </p:nvSpPr>
        <p:spPr>
          <a:xfrm>
            <a:off x="1149838" y="2443220"/>
            <a:ext cx="3253992" cy="2308324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CCEA45-044C-DCB6-12E9-21297305F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63" y="2781155"/>
            <a:ext cx="1850438" cy="16324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80E7FA-939D-ACFF-2B2F-538C1863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962" y="2757369"/>
            <a:ext cx="1610603" cy="1705043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923894-926B-15FF-F9F4-E6A8A7A363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1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AC87D-0081-A457-DA03-CFE24BFA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FE2A7EA6-3694-58B1-241E-A61C830C1F1F}"/>
              </a:ext>
            </a:extLst>
          </p:cNvPr>
          <p:cNvSpPr>
            <a:spLocks/>
          </p:cNvSpPr>
          <p:nvPr/>
        </p:nvSpPr>
        <p:spPr>
          <a:xfrm>
            <a:off x="504052" y="880220"/>
            <a:ext cx="6995908" cy="50836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/>
                <a:ea typeface="Calibri"/>
                <a:cs typeface="Calibri"/>
                <a:sym typeface="Calibri"/>
              </a:rPr>
              <a:t>عرض فيديو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3743C1-5817-FBC4-1669-15F8EC9FF6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4" name="N°2">
            <a:hlinkClick r:id="" action="ppaction://media"/>
            <a:extLst>
              <a:ext uri="{FF2B5EF4-FFF2-40B4-BE49-F238E27FC236}">
                <a16:creationId xmlns:a16="http://schemas.microsoft.com/office/drawing/2014/main" id="{D71EABEE-9A3D-43E8-D9D7-08CD9E98B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835" y="1901864"/>
            <a:ext cx="7515922" cy="4227706"/>
          </a:xfrm>
          <a:prstGeom prst="rect">
            <a:avLst/>
          </a:prstGeom>
        </p:spPr>
      </p:pic>
      <p:pic>
        <p:nvPicPr>
          <p:cNvPr id="5" name="Image 4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A2548E1-BF16-E9B8-242A-D7EF7E8AA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2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5749-0F80-990C-1D64-80C068B17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6234989-78F0-0FAA-470F-7FCD74DB4597}"/>
              </a:ext>
            </a:extLst>
          </p:cNvPr>
          <p:cNvSpPr>
            <a:spLocks/>
          </p:cNvSpPr>
          <p:nvPr/>
        </p:nvSpPr>
        <p:spPr>
          <a:xfrm>
            <a:off x="356711" y="766916"/>
            <a:ext cx="7215204" cy="717755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Silhouette d’animal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AC05550B-5E32-B820-B710-EB808B1A5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49" y="3205537"/>
            <a:ext cx="1368204" cy="1070889"/>
          </a:xfrm>
          <a:prstGeom prst="rect">
            <a:avLst/>
          </a:prstGeom>
        </p:spPr>
      </p:pic>
      <p:pic>
        <p:nvPicPr>
          <p:cNvPr id="6" name="Image 5" descr="Une image contenant Silhouette d’animal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189908BE-BBD3-FA7D-00A6-B536DAF33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92" y="3281738"/>
            <a:ext cx="1368204" cy="107088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7F6F469-1E43-E277-F36E-71FD30B7C38C}"/>
              </a:ext>
            </a:extLst>
          </p:cNvPr>
          <p:cNvSpPr/>
          <p:nvPr/>
        </p:nvSpPr>
        <p:spPr>
          <a:xfrm>
            <a:off x="1272866" y="2678261"/>
            <a:ext cx="3573454" cy="237370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919EA4-1185-409F-FD65-6C1D84F5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246" y="2621000"/>
            <a:ext cx="1432504" cy="2213870"/>
          </a:xfrm>
          <a:prstGeom prst="rect">
            <a:avLst/>
          </a:prstGeom>
        </p:spPr>
      </p:pic>
      <p:pic>
        <p:nvPicPr>
          <p:cNvPr id="1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9C9B02-8BF4-EA3A-90BA-E4BBD797E8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6F05AF-6236-6A57-C08C-629714DB87E1}"/>
              </a:ext>
            </a:extLst>
          </p:cNvPr>
          <p:cNvSpPr txBox="1"/>
          <p:nvPr/>
        </p:nvSpPr>
        <p:spPr>
          <a:xfrm>
            <a:off x="265471" y="904564"/>
            <a:ext cx="7306444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دوركم ، مثلوا عدد الفيلة بالأصابع :  فيلان  اثنان -  أصبعان اثنان   -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رددوا اثنان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7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741AB-ADC6-DAE1-27D9-0BB32AA5C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C939CD87-2613-7E75-21F3-0C0C669D6255}"/>
              </a:ext>
            </a:extLst>
          </p:cNvPr>
          <p:cNvSpPr>
            <a:spLocks/>
          </p:cNvSpPr>
          <p:nvPr/>
        </p:nvSpPr>
        <p:spPr>
          <a:xfrm>
            <a:off x="519502" y="894076"/>
            <a:ext cx="6995908" cy="529695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/>
                <a:ea typeface="Calibri"/>
                <a:cs typeface="Calibri"/>
                <a:sym typeface="Calibri"/>
              </a:rPr>
              <a:t>عرض فيديو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2050E8-DC3E-F133-660C-512BD1DC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3" name="N°3">
            <a:hlinkClick r:id="" action="ppaction://media"/>
            <a:extLst>
              <a:ext uri="{FF2B5EF4-FFF2-40B4-BE49-F238E27FC236}">
                <a16:creationId xmlns:a16="http://schemas.microsoft.com/office/drawing/2014/main" id="{C4D111EC-756B-585D-FA75-16CFF5577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921" y="2029523"/>
            <a:ext cx="7579731" cy="4263599"/>
          </a:xfrm>
          <a:prstGeom prst="rect">
            <a:avLst/>
          </a:prstGeom>
        </p:spPr>
      </p:pic>
      <p:pic>
        <p:nvPicPr>
          <p:cNvPr id="5" name="Image 4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DD3CA1C-FAAD-C251-A480-E48CFF91B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F94B0-905E-4E46-A00C-78BA5F85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F5BDE24-6392-374A-2B85-8043B64C7BC5}"/>
              </a:ext>
            </a:extLst>
          </p:cNvPr>
          <p:cNvSpPr>
            <a:spLocks/>
          </p:cNvSpPr>
          <p:nvPr/>
        </p:nvSpPr>
        <p:spPr>
          <a:xfrm>
            <a:off x="547204" y="909368"/>
            <a:ext cx="6995908" cy="418405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دوركم ، مثلوا عدد الكلاب بالأصابع :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كلاب – 3 أصابع -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رددوا ثلاثة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 descr="Une image contenant chien, clipart, dessin humoristique, mammifère&#10;&#10;Le contenu généré par l’IA peut être incorrect.">
            <a:extLst>
              <a:ext uri="{FF2B5EF4-FFF2-40B4-BE49-F238E27FC236}">
                <a16:creationId xmlns:a16="http://schemas.microsoft.com/office/drawing/2014/main" id="{7F498961-7C2A-0BC5-3FA2-0C389048B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25" y="3343673"/>
            <a:ext cx="824042" cy="1126538"/>
          </a:xfrm>
          <a:prstGeom prst="rect">
            <a:avLst/>
          </a:prstGeom>
        </p:spPr>
      </p:pic>
      <p:pic>
        <p:nvPicPr>
          <p:cNvPr id="7" name="Image 6" descr="Une image contenant chien, clipart, dessin humoristique, mammifère&#10;&#10;Le contenu généré par l’IA peut être incorrect.">
            <a:extLst>
              <a:ext uri="{FF2B5EF4-FFF2-40B4-BE49-F238E27FC236}">
                <a16:creationId xmlns:a16="http://schemas.microsoft.com/office/drawing/2014/main" id="{67F834BF-04E2-9449-C85B-45006596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42" y="3861517"/>
            <a:ext cx="824042" cy="1126538"/>
          </a:xfrm>
          <a:prstGeom prst="rect">
            <a:avLst/>
          </a:prstGeom>
        </p:spPr>
      </p:pic>
      <p:pic>
        <p:nvPicPr>
          <p:cNvPr id="8" name="Image 7" descr="Une image contenant chien, clipart, dessin humoristique, mammifère&#10;&#10;Le contenu généré par l’IA peut être incorrect.">
            <a:extLst>
              <a:ext uri="{FF2B5EF4-FFF2-40B4-BE49-F238E27FC236}">
                <a16:creationId xmlns:a16="http://schemas.microsoft.com/office/drawing/2014/main" id="{B4CCDA71-9E98-8D35-8714-AB3669684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51" y="3298248"/>
            <a:ext cx="824042" cy="112653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51DBFCC-D83A-CD22-9626-C09B7C09AF21}"/>
              </a:ext>
            </a:extLst>
          </p:cNvPr>
          <p:cNvSpPr/>
          <p:nvPr/>
        </p:nvSpPr>
        <p:spPr>
          <a:xfrm>
            <a:off x="708094" y="2890336"/>
            <a:ext cx="3573454" cy="237370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8ABB31-270C-A994-7BA2-F302A091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033" y="2602673"/>
            <a:ext cx="1716833" cy="2517688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7B46A9-8E0D-FBFA-2ACC-119FA52C37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8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80E63-5832-AD62-885C-5B7951C1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CEC8A267-BA1D-A687-614D-DB3C88E5DB23}"/>
              </a:ext>
            </a:extLst>
          </p:cNvPr>
          <p:cNvSpPr>
            <a:spLocks/>
          </p:cNvSpPr>
          <p:nvPr/>
        </p:nvSpPr>
        <p:spPr>
          <a:xfrm>
            <a:off x="547565" y="871076"/>
            <a:ext cx="6995908" cy="52665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/>
                <a:ea typeface="Calibri"/>
                <a:cs typeface="Calibri"/>
                <a:sym typeface="Calibri"/>
              </a:rPr>
              <a:t>عرض فيديو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38ACD2-2945-92EF-4977-7D7E88AAC0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4" name="N°4">
            <a:hlinkClick r:id="" action="ppaction://media"/>
            <a:extLst>
              <a:ext uri="{FF2B5EF4-FFF2-40B4-BE49-F238E27FC236}">
                <a16:creationId xmlns:a16="http://schemas.microsoft.com/office/drawing/2014/main" id="{24826074-FA87-38DA-6FAC-18E6FE7D9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922" y="1918010"/>
            <a:ext cx="7804409" cy="4389980"/>
          </a:xfrm>
          <a:prstGeom prst="rect">
            <a:avLst/>
          </a:prstGeom>
        </p:spPr>
      </p:pic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8DD9D38-E9C0-74AF-9918-59556942D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F88C9-6B0D-BDF5-588D-73CFD907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D396-6417-2A0D-F225-F87FC1517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0536368F-4CFA-98F6-C027-F026EB170589}"/>
              </a:ext>
            </a:extLst>
          </p:cNvPr>
          <p:cNvSpPr>
            <a:spLocks/>
          </p:cNvSpPr>
          <p:nvPr/>
        </p:nvSpPr>
        <p:spPr>
          <a:xfrm>
            <a:off x="531038" y="862221"/>
            <a:ext cx="6995908" cy="512699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القطط بالأصابع :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قطط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أصابع – رددوا أربعة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 descr="Une image contenant mammifère, Moustaches, Chats petite et moyenne taille, Félidés&#10;&#10;Le contenu généré par l’IA peut être incorrect.">
            <a:extLst>
              <a:ext uri="{FF2B5EF4-FFF2-40B4-BE49-F238E27FC236}">
                <a16:creationId xmlns:a16="http://schemas.microsoft.com/office/drawing/2014/main" id="{396715C3-4D08-10D5-8084-4F9BC333B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91" y="3285564"/>
            <a:ext cx="658154" cy="985520"/>
          </a:xfrm>
          <a:prstGeom prst="rect">
            <a:avLst/>
          </a:prstGeom>
        </p:spPr>
      </p:pic>
      <p:pic>
        <p:nvPicPr>
          <p:cNvPr id="4" name="Image 3" descr="Une image contenant mammifère, Moustaches, Chats petite et moyenne taille, Félidés&#10;&#10;Le contenu généré par l’IA peut être incorrect.">
            <a:extLst>
              <a:ext uri="{FF2B5EF4-FFF2-40B4-BE49-F238E27FC236}">
                <a16:creationId xmlns:a16="http://schemas.microsoft.com/office/drawing/2014/main" id="{4136E1F2-F3BF-D32C-668A-539708F7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06" y="3271817"/>
            <a:ext cx="658154" cy="985520"/>
          </a:xfrm>
          <a:prstGeom prst="rect">
            <a:avLst/>
          </a:prstGeom>
        </p:spPr>
      </p:pic>
      <p:pic>
        <p:nvPicPr>
          <p:cNvPr id="11" name="Image 10" descr="Une image contenant mammifère, Moustaches, Chats petite et moyenne taille, Félidés&#10;&#10;Le contenu généré par l’IA peut être incorrect.">
            <a:extLst>
              <a:ext uri="{FF2B5EF4-FFF2-40B4-BE49-F238E27FC236}">
                <a16:creationId xmlns:a16="http://schemas.microsoft.com/office/drawing/2014/main" id="{7DB29FAC-30DD-86F8-CAEA-0D7336AF1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6" y="3285564"/>
            <a:ext cx="658154" cy="985520"/>
          </a:xfrm>
          <a:prstGeom prst="rect">
            <a:avLst/>
          </a:prstGeom>
        </p:spPr>
      </p:pic>
      <p:pic>
        <p:nvPicPr>
          <p:cNvPr id="12" name="Image 11" descr="Une image contenant mammifère, Moustaches, Chats petite et moyenne taille, Félidés&#10;&#10;Le contenu généré par l’IA peut être incorrect.">
            <a:extLst>
              <a:ext uri="{FF2B5EF4-FFF2-40B4-BE49-F238E27FC236}">
                <a16:creationId xmlns:a16="http://schemas.microsoft.com/office/drawing/2014/main" id="{6D170C02-DE96-8BD3-F91D-797013C8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23" y="3303493"/>
            <a:ext cx="658154" cy="98552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2C878CD-BEFC-F0CF-5F02-976E1FB578C1}"/>
              </a:ext>
            </a:extLst>
          </p:cNvPr>
          <p:cNvSpPr/>
          <p:nvPr/>
        </p:nvSpPr>
        <p:spPr>
          <a:xfrm>
            <a:off x="515329" y="2572310"/>
            <a:ext cx="4724491" cy="2473837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0E909E-A5E5-B363-4840-D1DE2E14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802" y="2572310"/>
            <a:ext cx="1593156" cy="2336320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50695B-8AEB-F454-06B2-A44E27011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1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3FC22-8FC3-D978-797E-FABC8BC22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33337112-C37D-D43F-6525-715A82EF4590}"/>
              </a:ext>
            </a:extLst>
          </p:cNvPr>
          <p:cNvSpPr>
            <a:spLocks/>
          </p:cNvSpPr>
          <p:nvPr/>
        </p:nvSpPr>
        <p:spPr>
          <a:xfrm>
            <a:off x="497746" y="863629"/>
            <a:ext cx="6995908" cy="50836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/>
                <a:ea typeface="Calibri"/>
                <a:cs typeface="Calibri"/>
                <a:sym typeface="Calibri"/>
              </a:rPr>
              <a:t>عرض فيديو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C76E1E-21FB-9BE0-1BE6-6DE4B6A9D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4" name="WhatsApp Video 2025-10-21 at 18.47.00">
            <a:hlinkClick r:id="" action="ppaction://media"/>
            <a:extLst>
              <a:ext uri="{FF2B5EF4-FFF2-40B4-BE49-F238E27FC236}">
                <a16:creationId xmlns:a16="http://schemas.microsoft.com/office/drawing/2014/main" id="{F9F56DD2-F50B-9DB5-13D7-AA5468FB0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79" y="1806498"/>
            <a:ext cx="8039475" cy="4522205"/>
          </a:xfrm>
          <a:prstGeom prst="rect">
            <a:avLst/>
          </a:prstGeom>
        </p:spPr>
      </p:pic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7687242-E906-33C8-FE10-EEE3D7A54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0D53C-1120-089B-BB97-604F4DCF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2BB7A5BD-EADA-F72D-C4CE-A556CA2354CC}"/>
              </a:ext>
            </a:extLst>
          </p:cNvPr>
          <p:cNvSpPr>
            <a:spLocks/>
          </p:cNvSpPr>
          <p:nvPr/>
        </p:nvSpPr>
        <p:spPr>
          <a:xfrm>
            <a:off x="680614" y="844251"/>
            <a:ext cx="6847736" cy="54864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الدجاجات  بالأصابع : 5دجاجات ، 5 أصابع – رددوا خمسة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899E1F-D13D-FA4D-0470-6B0CDA0E3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69" y="2516334"/>
            <a:ext cx="1608274" cy="2374569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567AFB-2CF1-8074-FEBD-DC6B89B771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0EED3A0-DCE1-BF00-1775-EC54095162DC}"/>
              </a:ext>
            </a:extLst>
          </p:cNvPr>
          <p:cNvSpPr/>
          <p:nvPr/>
        </p:nvSpPr>
        <p:spPr>
          <a:xfrm>
            <a:off x="457626" y="2418735"/>
            <a:ext cx="4310297" cy="25477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22285F-CC62-E33C-55FC-3400CF3D4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25" y="2703967"/>
            <a:ext cx="940500" cy="9996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DB0E93-EF21-3C38-506B-70FF6CBC0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967" y="2692939"/>
            <a:ext cx="940500" cy="9996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8FD3E7-4D9C-89BD-5E4A-1D59A9BFE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75" y="3335381"/>
            <a:ext cx="940500" cy="9996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2E897E-FCDC-3D47-BC9A-7FDE3508C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68" y="3640972"/>
            <a:ext cx="940500" cy="9996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6854E1-9259-CA92-8AB1-6620E79E1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003" y="3537512"/>
            <a:ext cx="940500" cy="9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D57CF-060A-F02F-A912-520918EB0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58A9C71D-7828-DCAE-A98D-040CB8ED8684}"/>
              </a:ext>
            </a:extLst>
          </p:cNvPr>
          <p:cNvSpPr>
            <a:spLocks/>
          </p:cNvSpPr>
          <p:nvPr/>
        </p:nvSpPr>
        <p:spPr>
          <a:xfrm>
            <a:off x="576691" y="853395"/>
            <a:ext cx="6951659" cy="53035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 يقول عدد الأصابع المرفوعة؟</a:t>
            </a:r>
            <a:endParaRPr lang="ar-MA" sz="14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7CB427-D315-9782-5876-B0BECF68C8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E6A4D9-7B0C-34E6-25CE-0F0C6DFE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22" y="2510665"/>
            <a:ext cx="1593156" cy="23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EAE24-7930-E88A-95DE-2B24D715C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66A4126-AEB2-D6D8-979E-E7557C0A6FBA}"/>
              </a:ext>
            </a:extLst>
          </p:cNvPr>
          <p:cNvSpPr>
            <a:spLocks/>
          </p:cNvSpPr>
          <p:nvPr/>
        </p:nvSpPr>
        <p:spPr>
          <a:xfrm>
            <a:off x="540115" y="853395"/>
            <a:ext cx="6995908" cy="53035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 يقول عدد الأصابع المرفوعة؟</a:t>
            </a:r>
            <a:endParaRPr lang="ar-MA" sz="14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482B72-1794-8E96-3113-00E8AD79A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23" y="2455523"/>
            <a:ext cx="1562889" cy="2415375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D9E96F-0E5A-035F-FFA4-B7F66744C5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4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3D0F-A83B-271B-9850-2AB3F8B3F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C72A7129-703A-3C44-979A-F2CB4DE370C1}"/>
              </a:ext>
            </a:extLst>
          </p:cNvPr>
          <p:cNvSpPr>
            <a:spLocks/>
          </p:cNvSpPr>
          <p:nvPr/>
        </p:nvSpPr>
        <p:spPr>
          <a:xfrm>
            <a:off x="540115" y="853395"/>
            <a:ext cx="6995908" cy="53035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 يقول عدد الأصابع المرفوعة؟</a:t>
            </a:r>
            <a:endParaRPr lang="ar-MA" sz="14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3CCA8F-1B02-E39F-158F-09436F0F0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38" y="2455524"/>
            <a:ext cx="1660079" cy="2434460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5EBEFF-FBF4-E602-B0C2-F929CD9A59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1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89BC0-6614-0848-8CC7-82D8D581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98E01748-9B8B-D7B0-58F1-EA3FA9D7CAA8}"/>
              </a:ext>
            </a:extLst>
          </p:cNvPr>
          <p:cNvSpPr>
            <a:spLocks/>
          </p:cNvSpPr>
          <p:nvPr/>
        </p:nvSpPr>
        <p:spPr>
          <a:xfrm>
            <a:off x="576691" y="855122"/>
            <a:ext cx="6942515" cy="539496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 يقول عدد الأصابع المرفوعة؟</a:t>
            </a:r>
            <a:endParaRPr lang="ar-MA" sz="14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F3EF75-2B88-A8E2-CBBD-DB572411C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2" t="-26389" r="2262" b="26389"/>
          <a:stretch>
            <a:fillRect/>
          </a:stretch>
        </p:blipFill>
        <p:spPr>
          <a:xfrm>
            <a:off x="7610968" y="312537"/>
            <a:ext cx="1304078" cy="1304078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379127C-B3D7-7AD8-2BA5-237FB797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4180" y="2807149"/>
            <a:ext cx="2002376" cy="17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5077D-E622-ED4F-C867-637FE87E0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2A178BB-26AD-6981-FF11-91279E10AA11}"/>
              </a:ext>
            </a:extLst>
          </p:cNvPr>
          <p:cNvSpPr>
            <a:spLocks/>
          </p:cNvSpPr>
          <p:nvPr/>
        </p:nvSpPr>
        <p:spPr>
          <a:xfrm>
            <a:off x="576690" y="848816"/>
            <a:ext cx="6942515" cy="53035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 يقول عدد الأصابع المرفوعة؟</a:t>
            </a:r>
            <a:endParaRPr lang="ar-MA" sz="14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8F10C21-C7D4-1D50-743D-37986806B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2" t="-26389" r="2262" b="26389"/>
          <a:stretch>
            <a:fillRect/>
          </a:stretch>
        </p:blipFill>
        <p:spPr>
          <a:xfrm>
            <a:off x="7610968" y="312537"/>
            <a:ext cx="1304078" cy="1304078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3636E8-18E0-8101-154D-E5AC7DFC0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95463" y="2506895"/>
            <a:ext cx="1684366" cy="24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386348" y="2610517"/>
            <a:ext cx="6219015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83E1A33-F3CA-5B9B-C2BF-19DC4FA1BCC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3140491" y="3557974"/>
            <a:ext cx="3233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عَدُّ عَناصِرِ مَجْموعَةٍ مِنْ 1 إِلى 5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0EB4DF3-34D0-B7D2-34BF-34539F0D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34432" y="3477592"/>
            <a:ext cx="841742" cy="841742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62A1975-EC49-8F39-9FCF-7A11F21B3B13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AC4CC7D-856B-13AF-4ED0-AB93AFA317C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410264" y="93390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سنشاهد فيديو  لتحديد التمثيل بالأصابع  لعددٍ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2D9622-1A37-4A53-1378-09EE4AEFC2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2CA3C2-BA60-CC99-B3AC-5B46B6943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29" y="2217197"/>
            <a:ext cx="4077098" cy="39648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14F717-E690-6CBE-3F89-07D268042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8" y="2363057"/>
            <a:ext cx="2593916" cy="38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قِراءَةُ وَ كِتابَةُ الْأَعْدادِ مِنْ 1 إِلى 5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عَدُّ عَناصِرِ مَجْموعَةٍ مِنْ 1 إِلى 5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تَفْكيكُ الْعَدَدَيْنِ 4 وَ 5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تَفْكيكُ الْعَدَدَيْنِ 2 وَ 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دعم 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دُروسِ الْأُسْبوعِ الأَوَّلِ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3391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N1P1S1L1-v18">
            <a:hlinkClick r:id="" action="ppaction://media"/>
            <a:extLst>
              <a:ext uri="{FF2B5EF4-FFF2-40B4-BE49-F238E27FC236}">
                <a16:creationId xmlns:a16="http://schemas.microsoft.com/office/drawing/2014/main" id="{94755D56-E4CD-A8FF-5BAD-6529A2B9A4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398" y="1962364"/>
            <a:ext cx="7770147" cy="4370708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0184606-675D-8B4A-0E9D-366F417A3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3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76C88C-F7FC-D718-37B4-0F6889ECAFD5}"/>
              </a:ext>
            </a:extLst>
          </p:cNvPr>
          <p:cNvSpPr txBox="1"/>
          <p:nvPr/>
        </p:nvSpPr>
        <p:spPr>
          <a:xfrm>
            <a:off x="322725" y="943373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من طرف مجد و ندى ؟</a:t>
            </a:r>
          </a:p>
        </p:txBody>
      </p:sp>
      <p:pic>
        <p:nvPicPr>
          <p:cNvPr id="3" name="Image 2" descr="Une image contenant texte, Dessin d’enfant&#10;&#10;Le contenu généré par l’IA peut être incorrect.">
            <a:extLst>
              <a:ext uri="{FF2B5EF4-FFF2-40B4-BE49-F238E27FC236}">
                <a16:creationId xmlns:a16="http://schemas.microsoft.com/office/drawing/2014/main" id="{2714666A-DD6A-81DC-7FF0-248357FF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8" y="1975833"/>
            <a:ext cx="7091487" cy="3938794"/>
          </a:xfrm>
          <a:prstGeom prst="rect">
            <a:avLst/>
          </a:prstGeom>
        </p:spPr>
      </p:pic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DB7F263-F8EC-1BEA-DE3F-5238E5E9C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4749" y="646511"/>
            <a:ext cx="1266526" cy="9630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662661" y="259305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83E1A33-F3CA-5B9B-C2BF-19DC4FA1BCC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2474259" y="3208701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F4B944A-9E4D-356C-8C4A-DADD77542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86301" y="3145758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8EBD83-52A0-29C0-44A4-4A4F0397AF4E}"/>
              </a:ext>
            </a:extLst>
          </p:cNvPr>
          <p:cNvSpPr txBox="1"/>
          <p:nvPr/>
        </p:nvSpPr>
        <p:spPr>
          <a:xfrm>
            <a:off x="2474259" y="3931507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B07257-BA80-74B0-88C1-E9BCBDFF0FB2}"/>
              </a:ext>
            </a:extLst>
          </p:cNvPr>
          <p:cNvSpPr txBox="1"/>
          <p:nvPr/>
        </p:nvSpPr>
        <p:spPr>
          <a:xfrm>
            <a:off x="2503222" y="4654313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lowchart: Alternate Process 54">
            <a:extLst>
              <a:ext uri="{FF2B5EF4-FFF2-40B4-BE49-F238E27FC236}">
                <a16:creationId xmlns:a16="http://schemas.microsoft.com/office/drawing/2014/main" id="{F3642756-C053-2D29-8B1C-8665425449C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9FA66047-DA3F-0D89-663E-EF5B962FF9D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0B3199A4-8A8D-8E61-375C-4833E1B59763}"/>
              </a:ext>
            </a:extLst>
          </p:cNvPr>
          <p:cNvSpPr txBox="1"/>
          <p:nvPr/>
        </p:nvSpPr>
        <p:spPr>
          <a:xfrm>
            <a:off x="744430" y="88941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هذا  النشاط خُطْوَةً خطوة مثل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C4EB337-CB1E-8783-05FD-6B8CA9FB25C8}"/>
              </a:ext>
            </a:extLst>
          </p:cNvPr>
          <p:cNvSpPr/>
          <p:nvPr/>
        </p:nvSpPr>
        <p:spPr>
          <a:xfrm>
            <a:off x="3044783" y="2041371"/>
            <a:ext cx="2975771" cy="21685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2E5768F-33AF-1D58-6D29-D25ABA968A49}"/>
              </a:ext>
            </a:extLst>
          </p:cNvPr>
          <p:cNvSpPr/>
          <p:nvPr/>
        </p:nvSpPr>
        <p:spPr>
          <a:xfrm>
            <a:off x="2166289" y="5322496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6D49D9E-E94D-F357-AD40-55769B0A7F79}"/>
              </a:ext>
            </a:extLst>
          </p:cNvPr>
          <p:cNvSpPr/>
          <p:nvPr/>
        </p:nvSpPr>
        <p:spPr>
          <a:xfrm>
            <a:off x="4187830" y="5322496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B0FEEF5-5ECA-4A43-748E-3112CF505199}"/>
              </a:ext>
            </a:extLst>
          </p:cNvPr>
          <p:cNvSpPr/>
          <p:nvPr/>
        </p:nvSpPr>
        <p:spPr>
          <a:xfrm>
            <a:off x="6208592" y="5322496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ED2432A5-C8FA-E2E1-E595-E0AA8138C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5" y="2312640"/>
            <a:ext cx="1487540" cy="745279"/>
          </a:xfrm>
          <a:prstGeom prst="rect">
            <a:avLst/>
          </a:prstGeom>
        </p:spPr>
      </p:pic>
      <p:pic>
        <p:nvPicPr>
          <p:cNvPr id="12" name="Image 11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56D72108-80CA-6F9C-E4B1-DFFEC8BD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44" y="3162275"/>
            <a:ext cx="1487540" cy="745279"/>
          </a:xfrm>
          <a:prstGeom prst="rect">
            <a:avLst/>
          </a:prstGeom>
        </p:spPr>
      </p:pic>
      <p:pic>
        <p:nvPicPr>
          <p:cNvPr id="1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BB7871-C2FD-F5A0-9E61-19AAF2F6A3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DC1306-A139-75D5-8B10-A50EBB2E9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05" y="5498553"/>
            <a:ext cx="742177" cy="6547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78CA516-F35F-52CC-B684-FF66B4F60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532" y="5401766"/>
            <a:ext cx="578478" cy="8483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B1F643-848E-AD78-E059-F3104897F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629" y="5402826"/>
            <a:ext cx="547543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744430" y="94337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من يقوم إلى السبورة ليعد الطائرات ؟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2D5BE88-BDD0-4BEE-EEC5-76CA88D9A4B9}"/>
              </a:ext>
            </a:extLst>
          </p:cNvPr>
          <p:cNvSpPr/>
          <p:nvPr/>
        </p:nvSpPr>
        <p:spPr>
          <a:xfrm>
            <a:off x="6188222" y="1805454"/>
            <a:ext cx="1009587" cy="433004"/>
          </a:xfrm>
          <a:prstGeom prst="roundRect">
            <a:avLst/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09ECCA6-57C8-D427-CF3D-4021617AFAF0}"/>
              </a:ext>
            </a:extLst>
          </p:cNvPr>
          <p:cNvSpPr>
            <a:spLocks noChangeAspect="1"/>
          </p:cNvSpPr>
          <p:nvPr/>
        </p:nvSpPr>
        <p:spPr>
          <a:xfrm>
            <a:off x="7223402" y="180752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E54886E-A1AC-BA12-D369-8F0B4A9DB021}"/>
              </a:ext>
            </a:extLst>
          </p:cNvPr>
          <p:cNvSpPr/>
          <p:nvPr/>
        </p:nvSpPr>
        <p:spPr>
          <a:xfrm>
            <a:off x="3565763" y="1814918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F2D78C00-4449-0808-408A-8DDCE04D3304}"/>
              </a:ext>
            </a:extLst>
          </p:cNvPr>
          <p:cNvSpPr>
            <a:spLocks noChangeAspect="1"/>
          </p:cNvSpPr>
          <p:nvPr/>
        </p:nvSpPr>
        <p:spPr>
          <a:xfrm>
            <a:off x="4805423" y="181698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05619E1-4A59-434E-D589-778CADE0CD69}"/>
              </a:ext>
            </a:extLst>
          </p:cNvPr>
          <p:cNvSpPr/>
          <p:nvPr/>
        </p:nvSpPr>
        <p:spPr>
          <a:xfrm>
            <a:off x="577999" y="1814918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أحَدِّدُ التمثيل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5836952E-D863-5ADF-7255-78F743596653}"/>
              </a:ext>
            </a:extLst>
          </p:cNvPr>
          <p:cNvSpPr>
            <a:spLocks noChangeAspect="1"/>
          </p:cNvSpPr>
          <p:nvPr/>
        </p:nvSpPr>
        <p:spPr>
          <a:xfrm>
            <a:off x="2186917" y="181698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4671C51-0C67-5AA3-D2F2-4931DF49F359}"/>
              </a:ext>
            </a:extLst>
          </p:cNvPr>
          <p:cNvSpPr/>
          <p:nvPr/>
        </p:nvSpPr>
        <p:spPr>
          <a:xfrm>
            <a:off x="3151468" y="2568958"/>
            <a:ext cx="2975771" cy="21685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C7D74723-4400-C5B1-335C-3904BFB7E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5" y="2801214"/>
            <a:ext cx="1487540" cy="745279"/>
          </a:xfrm>
          <a:prstGeom prst="rect">
            <a:avLst/>
          </a:prstGeom>
        </p:spPr>
      </p:pic>
      <p:pic>
        <p:nvPicPr>
          <p:cNvPr id="8" name="Image 7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F0E6550A-F9CE-76B1-C70C-7906F8D0E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44" y="3650849"/>
            <a:ext cx="1487540" cy="745279"/>
          </a:xfrm>
          <a:prstGeom prst="rect">
            <a:avLst/>
          </a:prstGeom>
        </p:spPr>
      </p:pic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6A871FE-A76F-F061-6ABE-B1218D685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4749" y="646511"/>
            <a:ext cx="1266526" cy="9630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744430" y="8738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من يقول عدد الطائرات؟ 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B33B733-17B8-25CC-011A-72D52B458B4D}"/>
              </a:ext>
            </a:extLst>
          </p:cNvPr>
          <p:cNvSpPr/>
          <p:nvPr/>
        </p:nvSpPr>
        <p:spPr>
          <a:xfrm>
            <a:off x="6188222" y="1805454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E97A61C2-71F6-ADA3-9C59-B75BB0C59A1D}"/>
              </a:ext>
            </a:extLst>
          </p:cNvPr>
          <p:cNvSpPr>
            <a:spLocks noChangeAspect="1"/>
          </p:cNvSpPr>
          <p:nvPr/>
        </p:nvSpPr>
        <p:spPr>
          <a:xfrm>
            <a:off x="7223402" y="18075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2CAB8A0-F659-18DB-F0C0-2FBFFA76773A}"/>
              </a:ext>
            </a:extLst>
          </p:cNvPr>
          <p:cNvSpPr/>
          <p:nvPr/>
        </p:nvSpPr>
        <p:spPr>
          <a:xfrm>
            <a:off x="3565763" y="1814918"/>
            <a:ext cx="1214068" cy="433004"/>
          </a:xfrm>
          <a:prstGeom prst="roundRect">
            <a:avLst/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أقولُ العدد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0DFB947D-2B57-A22F-991F-A117059839C5}"/>
              </a:ext>
            </a:extLst>
          </p:cNvPr>
          <p:cNvSpPr>
            <a:spLocks noChangeAspect="1"/>
          </p:cNvSpPr>
          <p:nvPr/>
        </p:nvSpPr>
        <p:spPr>
          <a:xfrm>
            <a:off x="4805423" y="181698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8970E61-25B7-B52A-5F6C-D8316C0D4B5A}"/>
              </a:ext>
            </a:extLst>
          </p:cNvPr>
          <p:cNvSpPr/>
          <p:nvPr/>
        </p:nvSpPr>
        <p:spPr>
          <a:xfrm>
            <a:off x="577999" y="1814918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أحَدِّدُ التمثيل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12795ABF-045B-DCE4-BE41-CC0EB178C6A5}"/>
              </a:ext>
            </a:extLst>
          </p:cNvPr>
          <p:cNvSpPr>
            <a:spLocks noChangeAspect="1"/>
          </p:cNvSpPr>
          <p:nvPr/>
        </p:nvSpPr>
        <p:spPr>
          <a:xfrm>
            <a:off x="2186917" y="181698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E830E6B-65EF-35F7-151D-316880D78A6A}"/>
              </a:ext>
            </a:extLst>
          </p:cNvPr>
          <p:cNvSpPr/>
          <p:nvPr/>
        </p:nvSpPr>
        <p:spPr>
          <a:xfrm>
            <a:off x="3151468" y="2568958"/>
            <a:ext cx="2975771" cy="21685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1D74B00C-B100-4975-1869-DDD382F1A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5" y="2801214"/>
            <a:ext cx="1487540" cy="745279"/>
          </a:xfrm>
          <a:prstGeom prst="rect">
            <a:avLst/>
          </a:prstGeom>
        </p:spPr>
      </p:pic>
      <p:pic>
        <p:nvPicPr>
          <p:cNvPr id="9" name="Image 8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A43B2BB0-9ED8-1B69-0592-1CF064128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44" y="3650849"/>
            <a:ext cx="1487540" cy="745279"/>
          </a:xfrm>
          <a:prstGeom prst="rect">
            <a:avLst/>
          </a:prstGeom>
        </p:spPr>
      </p:pic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60E13A5-1C45-8A80-46CA-D8BD83354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4749" y="646511"/>
            <a:ext cx="1266526" cy="9630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15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C38-A393-0EF7-CD0D-9423B0C9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2">
            <a:extLst>
              <a:ext uri="{FF2B5EF4-FFF2-40B4-BE49-F238E27FC236}">
                <a16:creationId xmlns:a16="http://schemas.microsoft.com/office/drawing/2014/main" id="{825F4DF1-35A8-B366-EF30-BEBCB9208238}"/>
              </a:ext>
            </a:extLst>
          </p:cNvPr>
          <p:cNvSpPr txBox="1"/>
          <p:nvPr/>
        </p:nvSpPr>
        <p:spPr>
          <a:xfrm>
            <a:off x="744430" y="9046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من يقوم لِيُحَدِّدَ التمثيل المناسب؟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7863FBA-BAC6-C453-4469-E88D31BD258F}"/>
              </a:ext>
            </a:extLst>
          </p:cNvPr>
          <p:cNvSpPr/>
          <p:nvPr/>
        </p:nvSpPr>
        <p:spPr>
          <a:xfrm>
            <a:off x="6188222" y="1805454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47B3597A-F5F9-FAF8-A353-899FEEBD1505}"/>
              </a:ext>
            </a:extLst>
          </p:cNvPr>
          <p:cNvSpPr>
            <a:spLocks noChangeAspect="1"/>
          </p:cNvSpPr>
          <p:nvPr/>
        </p:nvSpPr>
        <p:spPr>
          <a:xfrm>
            <a:off x="7223402" y="18075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0755194-7AEC-897B-9C6E-4FAED01FAB77}"/>
              </a:ext>
            </a:extLst>
          </p:cNvPr>
          <p:cNvSpPr/>
          <p:nvPr/>
        </p:nvSpPr>
        <p:spPr>
          <a:xfrm>
            <a:off x="3565763" y="1814918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أقولُ العدد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163C3CA8-E563-54D2-5C77-BADFA1CD22B7}"/>
              </a:ext>
            </a:extLst>
          </p:cNvPr>
          <p:cNvSpPr>
            <a:spLocks noChangeAspect="1"/>
          </p:cNvSpPr>
          <p:nvPr/>
        </p:nvSpPr>
        <p:spPr>
          <a:xfrm>
            <a:off x="4805423" y="181698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9F3F127-78CD-0ED9-1362-37849C34C44A}"/>
              </a:ext>
            </a:extLst>
          </p:cNvPr>
          <p:cNvSpPr/>
          <p:nvPr/>
        </p:nvSpPr>
        <p:spPr>
          <a:xfrm>
            <a:off x="577999" y="1814918"/>
            <a:ext cx="1583326" cy="433004"/>
          </a:xfrm>
          <a:prstGeom prst="roundRect">
            <a:avLst/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أحَدِّدُ التمثيل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6562073B-9040-D2D9-E955-99FDC723DEC4}"/>
              </a:ext>
            </a:extLst>
          </p:cNvPr>
          <p:cNvSpPr>
            <a:spLocks noChangeAspect="1"/>
          </p:cNvSpPr>
          <p:nvPr/>
        </p:nvSpPr>
        <p:spPr>
          <a:xfrm>
            <a:off x="2186917" y="181698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2A32DE5-9256-4020-B97F-DE5FB315442A}"/>
              </a:ext>
            </a:extLst>
          </p:cNvPr>
          <p:cNvSpPr/>
          <p:nvPr/>
        </p:nvSpPr>
        <p:spPr>
          <a:xfrm>
            <a:off x="3151468" y="2568958"/>
            <a:ext cx="2975771" cy="21685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BE80CAA-001D-46C7-8F18-49D7F4A16994}"/>
              </a:ext>
            </a:extLst>
          </p:cNvPr>
          <p:cNvSpPr/>
          <p:nvPr/>
        </p:nvSpPr>
        <p:spPr>
          <a:xfrm>
            <a:off x="2222828" y="5367277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90224F5-7E79-D001-D883-850FFD0C4923}"/>
              </a:ext>
            </a:extLst>
          </p:cNvPr>
          <p:cNvSpPr/>
          <p:nvPr/>
        </p:nvSpPr>
        <p:spPr>
          <a:xfrm>
            <a:off x="4187830" y="5367277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82E359D-929D-B087-3534-19B725FA07A3}"/>
              </a:ext>
            </a:extLst>
          </p:cNvPr>
          <p:cNvSpPr/>
          <p:nvPr/>
        </p:nvSpPr>
        <p:spPr>
          <a:xfrm>
            <a:off x="6208592" y="5367277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Image 29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1E887F61-4E77-FCCC-FAA4-6B5AC62C6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5" y="2801214"/>
            <a:ext cx="1487540" cy="745279"/>
          </a:xfrm>
          <a:prstGeom prst="rect">
            <a:avLst/>
          </a:prstGeom>
        </p:spPr>
      </p:pic>
      <p:pic>
        <p:nvPicPr>
          <p:cNvPr id="31" name="Image 30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A9587B10-5A21-574D-F6D0-6FD40CBA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44" y="3650849"/>
            <a:ext cx="1487540" cy="7452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DF552D5-84FF-BB46-60E9-57E69214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06" y="5543334"/>
            <a:ext cx="742177" cy="65474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CA25752-BFCC-8A1D-039E-9C70222C1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532" y="5446547"/>
            <a:ext cx="578478" cy="84832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B8169EC-F404-C0B5-ACC1-8B222ED16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629" y="5447607"/>
            <a:ext cx="547543" cy="846203"/>
          </a:xfrm>
          <a:prstGeom prst="rect">
            <a:avLst/>
          </a:prstGeom>
        </p:spPr>
      </p:pic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AA77DF0-FFC7-D4DF-7CE2-83A1A8894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4749" y="646511"/>
            <a:ext cx="1266526" cy="9630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5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FE8F-11F7-D82F-750A-8B50FFB06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186DB3D6-5D7E-778C-1D7E-9625E5810A00}"/>
              </a:ext>
            </a:extLst>
          </p:cNvPr>
          <p:cNvSpPr txBox="1"/>
          <p:nvPr/>
        </p:nvSpPr>
        <p:spPr>
          <a:xfrm>
            <a:off x="744430" y="87693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طائرتان – أصبعان اثنان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FB9E437-892F-2E0D-F8A0-80D0D5AEDAE0}"/>
              </a:ext>
            </a:extLst>
          </p:cNvPr>
          <p:cNvSpPr/>
          <p:nvPr/>
        </p:nvSpPr>
        <p:spPr>
          <a:xfrm>
            <a:off x="6188222" y="1805454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97E4302-A927-9C48-D58B-F7730E960B7A}"/>
              </a:ext>
            </a:extLst>
          </p:cNvPr>
          <p:cNvSpPr>
            <a:spLocks noChangeAspect="1"/>
          </p:cNvSpPr>
          <p:nvPr/>
        </p:nvSpPr>
        <p:spPr>
          <a:xfrm>
            <a:off x="7223402" y="18075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A740B2A-BBCF-F7E7-6333-5C4B91561146}"/>
              </a:ext>
            </a:extLst>
          </p:cNvPr>
          <p:cNvSpPr/>
          <p:nvPr/>
        </p:nvSpPr>
        <p:spPr>
          <a:xfrm>
            <a:off x="3565763" y="1814918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BA47710A-27A5-DFD6-B201-01B07230ECF4}"/>
              </a:ext>
            </a:extLst>
          </p:cNvPr>
          <p:cNvSpPr>
            <a:spLocks noChangeAspect="1"/>
          </p:cNvSpPr>
          <p:nvPr/>
        </p:nvSpPr>
        <p:spPr>
          <a:xfrm>
            <a:off x="4805423" y="181698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1B06303-AA37-767F-DAFE-6ADA3AA1A1FB}"/>
              </a:ext>
            </a:extLst>
          </p:cNvPr>
          <p:cNvSpPr/>
          <p:nvPr/>
        </p:nvSpPr>
        <p:spPr>
          <a:xfrm>
            <a:off x="577999" y="1814918"/>
            <a:ext cx="1583326" cy="433004"/>
          </a:xfrm>
          <a:prstGeom prst="roundRect">
            <a:avLst/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أحَدِّدُ التمثيل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A041E9AC-850C-789F-857D-1624A7A9DE8E}"/>
              </a:ext>
            </a:extLst>
          </p:cNvPr>
          <p:cNvSpPr>
            <a:spLocks noChangeAspect="1"/>
          </p:cNvSpPr>
          <p:nvPr/>
        </p:nvSpPr>
        <p:spPr>
          <a:xfrm>
            <a:off x="2186917" y="181698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F59814F-976C-BD65-6150-8B735A822125}"/>
              </a:ext>
            </a:extLst>
          </p:cNvPr>
          <p:cNvSpPr/>
          <p:nvPr/>
        </p:nvSpPr>
        <p:spPr>
          <a:xfrm>
            <a:off x="3151468" y="2568958"/>
            <a:ext cx="2975771" cy="21685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15489A4-BD64-71A3-094A-7EE1B16FB10E}"/>
              </a:ext>
            </a:extLst>
          </p:cNvPr>
          <p:cNvCxnSpPr>
            <a:cxnSpLocks/>
          </p:cNvCxnSpPr>
          <p:nvPr/>
        </p:nvCxnSpPr>
        <p:spPr>
          <a:xfrm>
            <a:off x="5404207" y="4598995"/>
            <a:ext cx="963274" cy="89518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C218BCD8-A9C5-C9A1-44B3-8492AD6D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5" y="2801214"/>
            <a:ext cx="1487540" cy="745279"/>
          </a:xfrm>
          <a:prstGeom prst="rect">
            <a:avLst/>
          </a:prstGeom>
        </p:spPr>
      </p:pic>
      <p:pic>
        <p:nvPicPr>
          <p:cNvPr id="34" name="Image 33" descr="Une image contenant avion, Aileron, illustration&#10;&#10;Le contenu généré par l’IA peut être incorrect.">
            <a:extLst>
              <a:ext uri="{FF2B5EF4-FFF2-40B4-BE49-F238E27FC236}">
                <a16:creationId xmlns:a16="http://schemas.microsoft.com/office/drawing/2014/main" id="{7419B166-3D36-D319-0638-1F3CFE3F5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44" y="3650849"/>
            <a:ext cx="1487540" cy="745279"/>
          </a:xfrm>
          <a:prstGeom prst="rect">
            <a:avLst/>
          </a:prstGeom>
        </p:spPr>
      </p:pic>
      <p:pic>
        <p:nvPicPr>
          <p:cNvPr id="3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F1743A-5DC6-F53C-CD4C-B0348C71F5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41FE77D-333F-6AA3-A105-D605F2927A47}"/>
              </a:ext>
            </a:extLst>
          </p:cNvPr>
          <p:cNvSpPr/>
          <p:nvPr/>
        </p:nvSpPr>
        <p:spPr>
          <a:xfrm>
            <a:off x="2222828" y="5367277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5D266E8-98B6-8CD7-EDE9-31EF2F0DAB45}"/>
              </a:ext>
            </a:extLst>
          </p:cNvPr>
          <p:cNvSpPr/>
          <p:nvPr/>
        </p:nvSpPr>
        <p:spPr>
          <a:xfrm>
            <a:off x="4187830" y="5367277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7718C5-FFAB-8288-0B0A-66320F33AC4C}"/>
              </a:ext>
            </a:extLst>
          </p:cNvPr>
          <p:cNvSpPr/>
          <p:nvPr/>
        </p:nvSpPr>
        <p:spPr>
          <a:xfrm>
            <a:off x="6208592" y="5367277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78BDD1-35B1-8512-36B6-FD6B1E53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06" y="5543334"/>
            <a:ext cx="742177" cy="6547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F8F1D5-25FE-FC70-11B4-85C3B97AB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532" y="5446547"/>
            <a:ext cx="578478" cy="8483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A179E6-F99E-D413-36B9-94DE0A546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629" y="5447607"/>
            <a:ext cx="547543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025849-D027-EDA5-1731-B4D3005CA380}"/>
              </a:ext>
            </a:extLst>
          </p:cNvPr>
          <p:cNvSpPr/>
          <p:nvPr/>
        </p:nvSpPr>
        <p:spPr>
          <a:xfrm>
            <a:off x="1662661" y="259305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B59605E-19B4-D150-5188-3B50961486E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7CBE8C-5EBD-C398-6C36-C0FE867CD3F3}"/>
              </a:ext>
            </a:extLst>
          </p:cNvPr>
          <p:cNvSpPr txBox="1"/>
          <p:nvPr/>
        </p:nvSpPr>
        <p:spPr>
          <a:xfrm>
            <a:off x="2474258" y="3097396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5C72DD-BE04-1A67-25A6-EAC27632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23602" y="3722496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2DDA67-91DE-B5E0-8858-D7D92651A84B}"/>
              </a:ext>
            </a:extLst>
          </p:cNvPr>
          <p:cNvSpPr txBox="1"/>
          <p:nvPr/>
        </p:nvSpPr>
        <p:spPr>
          <a:xfrm>
            <a:off x="2474258" y="3820202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sz="3600" b="1" dirty="0">
              <a:solidFill>
                <a:srgbClr val="FC8D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A3F5C9-0690-DEF1-9D5A-21248F9567B3}"/>
              </a:ext>
            </a:extLst>
          </p:cNvPr>
          <p:cNvSpPr txBox="1"/>
          <p:nvPr/>
        </p:nvSpPr>
        <p:spPr>
          <a:xfrm>
            <a:off x="2503221" y="4543008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lowchart: Alternate Process 54">
            <a:extLst>
              <a:ext uri="{FF2B5EF4-FFF2-40B4-BE49-F238E27FC236}">
                <a16:creationId xmlns:a16="http://schemas.microsoft.com/office/drawing/2014/main" id="{8DAE144B-450A-C563-7E55-7AF00BD822B6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8CDB4D7E-BE4C-A027-6FE1-29E871A15FB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412449" y="9339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التمثيل المناسب لعدد المراكب؟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17F7934-6804-BA17-9BBC-5BD437844022}"/>
              </a:ext>
            </a:extLst>
          </p:cNvPr>
          <p:cNvSpPr/>
          <p:nvPr/>
        </p:nvSpPr>
        <p:spPr>
          <a:xfrm>
            <a:off x="2902858" y="2126299"/>
            <a:ext cx="3246120" cy="23559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4F51F3-9848-1C17-E3FD-48346ADC8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98" y="2394197"/>
            <a:ext cx="1223004" cy="47968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CA2782F-72D0-0EAB-28FB-5006C7E7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728" y="3122218"/>
            <a:ext cx="1223004" cy="4796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AD73A5-F781-FB08-043F-E7529D81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80" y="3745016"/>
            <a:ext cx="1223004" cy="47968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469BFD0-EEE2-3B2D-E274-0626DE96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53" y="3113568"/>
            <a:ext cx="1223004" cy="479682"/>
          </a:xfrm>
          <a:prstGeom prst="rect">
            <a:avLst/>
          </a:prstGeom>
        </p:spPr>
      </p:pic>
      <p:pic>
        <p:nvPicPr>
          <p:cNvPr id="2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445E00-796C-654F-6708-FCE4330258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23C4C8CD-7F4E-B5F1-CDA2-EA2ABB4BE139}"/>
              </a:ext>
            </a:extLst>
          </p:cNvPr>
          <p:cNvSpPr/>
          <p:nvPr/>
        </p:nvSpPr>
        <p:spPr>
          <a:xfrm>
            <a:off x="1014842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D2E22C0-FF07-0608-0D4D-4CDF8B0BBFBA}"/>
              </a:ext>
            </a:extLst>
          </p:cNvPr>
          <p:cNvSpPr/>
          <p:nvPr/>
        </p:nvSpPr>
        <p:spPr>
          <a:xfrm>
            <a:off x="2979844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3E057F9-EEFF-204E-6B69-210566DF3548}"/>
              </a:ext>
            </a:extLst>
          </p:cNvPr>
          <p:cNvSpPr/>
          <p:nvPr/>
        </p:nvSpPr>
        <p:spPr>
          <a:xfrm>
            <a:off x="5000606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40D094D-3C1F-2C11-AA98-249B87E1529C}"/>
              </a:ext>
            </a:extLst>
          </p:cNvPr>
          <p:cNvSpPr/>
          <p:nvPr/>
        </p:nvSpPr>
        <p:spPr>
          <a:xfrm>
            <a:off x="7021368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167242A-69F3-D195-B1A7-A4E766EFC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99" y="5389627"/>
            <a:ext cx="742177" cy="65474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A2BE4F5-06A1-7CB9-C74A-71EDC4581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10" y="5292840"/>
            <a:ext cx="578478" cy="84832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B2853D3-3F23-F916-B7F4-E1319039C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493" y="5293900"/>
            <a:ext cx="547543" cy="84620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A33D9EB-C3FA-01C6-540C-847C2E1D0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1492" y="5292840"/>
            <a:ext cx="574561" cy="8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1" y="1955730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عَدُّ عَناصِرِ مَجْموعَةٍ مِنْ 1 إِلى 5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2CE05B-EE63-CF0C-501C-EA78BD232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4" y="1955730"/>
            <a:ext cx="7222111" cy="48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378059" y="9339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أربعة مراكب ، أربعة أصابع مرفوعة. </a:t>
            </a:r>
          </a:p>
        </p:txBody>
      </p:sp>
      <p:pic>
        <p:nvPicPr>
          <p:cNvPr id="3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10C7CB-07D3-3424-7306-5EE9EB05F7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9659AB3-69F3-7AF6-EF32-65592FCD8B3B}"/>
              </a:ext>
            </a:extLst>
          </p:cNvPr>
          <p:cNvSpPr/>
          <p:nvPr/>
        </p:nvSpPr>
        <p:spPr>
          <a:xfrm>
            <a:off x="2902858" y="2126299"/>
            <a:ext cx="3246120" cy="23559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A62816-4383-0739-50C1-6DFC26D2C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98" y="2394197"/>
            <a:ext cx="1223004" cy="4796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97233B-2D0C-A520-0F38-A52606EBD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728" y="3122218"/>
            <a:ext cx="1223004" cy="4796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B9A6FE-4C75-869A-B339-223CF296F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80" y="3745016"/>
            <a:ext cx="1223004" cy="479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67F86E-6E9A-5A24-5A09-CBD4B116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53" y="3113568"/>
            <a:ext cx="1223004" cy="47968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17AAC82-78F6-7F40-E9E8-17FF19EEACCF}"/>
              </a:ext>
            </a:extLst>
          </p:cNvPr>
          <p:cNvSpPr/>
          <p:nvPr/>
        </p:nvSpPr>
        <p:spPr>
          <a:xfrm>
            <a:off x="1014842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9295AD-0675-6E64-694B-864804D375B6}"/>
              </a:ext>
            </a:extLst>
          </p:cNvPr>
          <p:cNvSpPr/>
          <p:nvPr/>
        </p:nvSpPr>
        <p:spPr>
          <a:xfrm>
            <a:off x="2979844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FCF9B7-8E91-78DD-A943-84BE63A24A28}"/>
              </a:ext>
            </a:extLst>
          </p:cNvPr>
          <p:cNvSpPr/>
          <p:nvPr/>
        </p:nvSpPr>
        <p:spPr>
          <a:xfrm>
            <a:off x="5000606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1C4373B-2D5C-A558-4B7E-1249ED6AFC02}"/>
              </a:ext>
            </a:extLst>
          </p:cNvPr>
          <p:cNvSpPr/>
          <p:nvPr/>
        </p:nvSpPr>
        <p:spPr>
          <a:xfrm>
            <a:off x="7021368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B20964A-6BD3-8967-6BBD-1BC3FC77D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99" y="5389627"/>
            <a:ext cx="742177" cy="6547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B578BC1-766B-5F02-593A-1ACB68301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510" y="5292840"/>
            <a:ext cx="578478" cy="8483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664437-F038-E48E-910A-4F8900315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493" y="5293900"/>
            <a:ext cx="547543" cy="8462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8C5AA60-B5D3-B1DF-764D-C93BAC88F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492" y="5292840"/>
            <a:ext cx="574561" cy="848322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DCACF1D-FC6F-3648-8ECD-AD1173D09970}"/>
              </a:ext>
            </a:extLst>
          </p:cNvPr>
          <p:cNvCxnSpPr>
            <a:cxnSpLocks/>
          </p:cNvCxnSpPr>
          <p:nvPr/>
        </p:nvCxnSpPr>
        <p:spPr>
          <a:xfrm>
            <a:off x="5033703" y="4424752"/>
            <a:ext cx="474308" cy="7888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98F43-4C67-8638-310C-61B102EE2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DE7F5A3-1369-84A9-F0D4-903D561DD306}"/>
              </a:ext>
            </a:extLst>
          </p:cNvPr>
          <p:cNvSpPr txBox="1"/>
          <p:nvPr/>
        </p:nvSpPr>
        <p:spPr>
          <a:xfrm>
            <a:off x="412449" y="88932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ليحدد التمثيل المناسب لعدد الحوامات باتباع نفس الخطوات؟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839D59D-32DA-05A6-97DE-C996DFF8E374}"/>
              </a:ext>
            </a:extLst>
          </p:cNvPr>
          <p:cNvSpPr/>
          <p:nvPr/>
        </p:nvSpPr>
        <p:spPr>
          <a:xfrm>
            <a:off x="3264022" y="1994284"/>
            <a:ext cx="2975771" cy="23550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 descr="Une image contenant symbole, clipart&#10;&#10;Le contenu généré par l’IA peut être incorrect.">
            <a:extLst>
              <a:ext uri="{FF2B5EF4-FFF2-40B4-BE49-F238E27FC236}">
                <a16:creationId xmlns:a16="http://schemas.microsoft.com/office/drawing/2014/main" id="{CA0F1664-8980-61D0-835B-CB1BE1AE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54" y="2720501"/>
            <a:ext cx="1647754" cy="924257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5B43C-EB52-8813-6600-8C33A9B841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E587A76-C423-B08D-EDF7-EEEE98553E3B}"/>
              </a:ext>
            </a:extLst>
          </p:cNvPr>
          <p:cNvSpPr/>
          <p:nvPr/>
        </p:nvSpPr>
        <p:spPr>
          <a:xfrm>
            <a:off x="1014842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FA24B2-0DF4-3158-BE19-6E9D99246FBE}"/>
              </a:ext>
            </a:extLst>
          </p:cNvPr>
          <p:cNvSpPr/>
          <p:nvPr/>
        </p:nvSpPr>
        <p:spPr>
          <a:xfrm>
            <a:off x="2979844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CAE8BE0-7AF7-FB6C-F7EB-35A79B8331D9}"/>
              </a:ext>
            </a:extLst>
          </p:cNvPr>
          <p:cNvSpPr/>
          <p:nvPr/>
        </p:nvSpPr>
        <p:spPr>
          <a:xfrm>
            <a:off x="5000606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6601092-6E45-A48D-2301-A22317B89B65}"/>
              </a:ext>
            </a:extLst>
          </p:cNvPr>
          <p:cNvSpPr/>
          <p:nvPr/>
        </p:nvSpPr>
        <p:spPr>
          <a:xfrm>
            <a:off x="7021368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5297D8-A86D-F975-7358-E7604B1B1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371" y="5389627"/>
            <a:ext cx="742177" cy="6547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1FEC837-0C9D-FA18-D52A-425EF83DC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716" y="5293900"/>
            <a:ext cx="547543" cy="8462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554520-658C-FAC2-6FED-30A25A337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10" y="5292840"/>
            <a:ext cx="578478" cy="8483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23514E-90D6-50E5-9DF0-F75D48046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492" y="5292840"/>
            <a:ext cx="574561" cy="8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A7008-2629-0F57-6E51-E8C509CB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A0D7278-BDA3-1B36-AB50-8F2A837E3621}"/>
              </a:ext>
            </a:extLst>
          </p:cNvPr>
          <p:cNvSpPr txBox="1"/>
          <p:nvPr/>
        </p:nvSpPr>
        <p:spPr>
          <a:xfrm>
            <a:off x="412449" y="9339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حوامة واحدة ، أصبع واحد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296A30-AB6D-9A9A-D2F6-64AAA0F977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DE25A42-69EC-A608-75D8-A271C69E8B0E}"/>
              </a:ext>
            </a:extLst>
          </p:cNvPr>
          <p:cNvSpPr/>
          <p:nvPr/>
        </p:nvSpPr>
        <p:spPr>
          <a:xfrm>
            <a:off x="3264022" y="1994284"/>
            <a:ext cx="2975771" cy="23550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clipart&#10;&#10;Le contenu généré par l’IA peut être incorrect.">
            <a:extLst>
              <a:ext uri="{FF2B5EF4-FFF2-40B4-BE49-F238E27FC236}">
                <a16:creationId xmlns:a16="http://schemas.microsoft.com/office/drawing/2014/main" id="{DDBCC14A-0818-8155-27C8-46FEDCB41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54" y="2720501"/>
            <a:ext cx="1647754" cy="92425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1D3F0DD-4831-CA02-1938-D45616F3B205}"/>
              </a:ext>
            </a:extLst>
          </p:cNvPr>
          <p:cNvSpPr/>
          <p:nvPr/>
        </p:nvSpPr>
        <p:spPr>
          <a:xfrm>
            <a:off x="1014842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21C6921-9A27-5718-20ED-CAB76B8A97D2}"/>
              </a:ext>
            </a:extLst>
          </p:cNvPr>
          <p:cNvSpPr/>
          <p:nvPr/>
        </p:nvSpPr>
        <p:spPr>
          <a:xfrm>
            <a:off x="2979844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5AE728A-2F89-C6CB-A609-7221CB28CB21}"/>
              </a:ext>
            </a:extLst>
          </p:cNvPr>
          <p:cNvSpPr/>
          <p:nvPr/>
        </p:nvSpPr>
        <p:spPr>
          <a:xfrm>
            <a:off x="5000606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793AF04-C374-CB92-3710-825C2602A52D}"/>
              </a:ext>
            </a:extLst>
          </p:cNvPr>
          <p:cNvSpPr/>
          <p:nvPr/>
        </p:nvSpPr>
        <p:spPr>
          <a:xfrm>
            <a:off x="7021368" y="5213570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864977-3198-2917-3130-54DECD89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371" y="5389627"/>
            <a:ext cx="742177" cy="6547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F5259E-987D-896C-2142-E48ED1738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716" y="5293900"/>
            <a:ext cx="547543" cy="84620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2B2601-FEA6-CCED-BF02-1A324B46F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10" y="5292840"/>
            <a:ext cx="578478" cy="8483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DC855DD-577F-1FF2-AC32-01AF9A8A6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492" y="5292840"/>
            <a:ext cx="574561" cy="848322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A75D2DC-0A04-509E-0F46-E6860A924602}"/>
              </a:ext>
            </a:extLst>
          </p:cNvPr>
          <p:cNvCxnSpPr>
            <a:cxnSpLocks/>
          </p:cNvCxnSpPr>
          <p:nvPr/>
        </p:nvCxnSpPr>
        <p:spPr>
          <a:xfrm flipH="1">
            <a:off x="3626778" y="4212404"/>
            <a:ext cx="534256" cy="10011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4324E-D355-C809-08B8-DFB765D79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4A9B8C3-ADF0-53CF-C291-0C263FFCC852}"/>
              </a:ext>
            </a:extLst>
          </p:cNvPr>
          <p:cNvSpPr txBox="1"/>
          <p:nvPr/>
        </p:nvSpPr>
        <p:spPr>
          <a:xfrm>
            <a:off x="412449" y="90660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ليحدد التمثيل المناسب لعدد الغواصات باتباع نفس الخطوات؟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55B124A9-E23D-ACEA-A5AA-E9DE8C327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52" y="2093250"/>
            <a:ext cx="850148" cy="844284"/>
          </a:xfrm>
          <a:prstGeom prst="rect">
            <a:avLst/>
          </a:prstGeom>
        </p:spPr>
      </p:pic>
      <p:pic>
        <p:nvPicPr>
          <p:cNvPr id="6" name="Image 5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954BED2C-2890-34CD-A49C-AB9AA7D0C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73" y="2117111"/>
            <a:ext cx="850148" cy="844284"/>
          </a:xfrm>
          <a:prstGeom prst="rect">
            <a:avLst/>
          </a:prstGeom>
        </p:spPr>
      </p:pic>
      <p:pic>
        <p:nvPicPr>
          <p:cNvPr id="7" name="Image 6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BAE783A9-A602-0CC7-8E8F-E173D2911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52" y="2961395"/>
            <a:ext cx="850148" cy="844284"/>
          </a:xfrm>
          <a:prstGeom prst="rect">
            <a:avLst/>
          </a:prstGeom>
        </p:spPr>
      </p:pic>
      <p:pic>
        <p:nvPicPr>
          <p:cNvPr id="22" name="Image 21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A9C9A795-D1E1-E3CB-938A-B62363DDC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73" y="2985256"/>
            <a:ext cx="850148" cy="844284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C7E91757-2363-71D2-94B8-1C59998070BC}"/>
              </a:ext>
            </a:extLst>
          </p:cNvPr>
          <p:cNvSpPr/>
          <p:nvPr/>
        </p:nvSpPr>
        <p:spPr>
          <a:xfrm>
            <a:off x="3129361" y="1836974"/>
            <a:ext cx="2975771" cy="23550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6946BB3-AA34-5687-DCA4-C58B2D2F7D35}"/>
              </a:ext>
            </a:extLst>
          </p:cNvPr>
          <p:cNvSpPr/>
          <p:nvPr/>
        </p:nvSpPr>
        <p:spPr>
          <a:xfrm>
            <a:off x="1014842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6754005-C909-DD93-BFA9-07D4608C261D}"/>
              </a:ext>
            </a:extLst>
          </p:cNvPr>
          <p:cNvSpPr/>
          <p:nvPr/>
        </p:nvSpPr>
        <p:spPr>
          <a:xfrm>
            <a:off x="2979844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76B33D5-6A54-73BF-AE98-15213345BFFB}"/>
              </a:ext>
            </a:extLst>
          </p:cNvPr>
          <p:cNvSpPr/>
          <p:nvPr/>
        </p:nvSpPr>
        <p:spPr>
          <a:xfrm>
            <a:off x="5000606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771AC5D-6D1D-84C3-FDFD-2C0AD1DD125E}"/>
              </a:ext>
            </a:extLst>
          </p:cNvPr>
          <p:cNvSpPr/>
          <p:nvPr/>
        </p:nvSpPr>
        <p:spPr>
          <a:xfrm>
            <a:off x="7021368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5CC4CD-AD67-1339-A265-3FB886E243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E7721E1-7BD0-04D9-221D-1C87C37FD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371" y="5297160"/>
            <a:ext cx="742177" cy="6547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AC6579E-29FE-8A83-B3B6-CEBFF04EB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716" y="5201433"/>
            <a:ext cx="547543" cy="84620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385E0BE-6AF8-09CD-4824-AB5211826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10" y="5200373"/>
            <a:ext cx="578478" cy="8483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94F0ED0-A04F-B4BA-4878-F19EBE5AF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492" y="5200373"/>
            <a:ext cx="574561" cy="8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D3AB3-512A-46D0-47EA-29F238A7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2">
            <a:extLst>
              <a:ext uri="{FF2B5EF4-FFF2-40B4-BE49-F238E27FC236}">
                <a16:creationId xmlns:a16="http://schemas.microsoft.com/office/drawing/2014/main" id="{A9CBE10C-48C5-7C22-423E-CD832DC02615}"/>
              </a:ext>
            </a:extLst>
          </p:cNvPr>
          <p:cNvSpPr txBox="1"/>
          <p:nvPr/>
        </p:nvSpPr>
        <p:spPr>
          <a:xfrm>
            <a:off x="412449" y="90660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أربع غواصات، أربعة أصابع مرفوعة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53EB7B-AFCF-53AF-0BFF-A0B4F90460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0E8011D9-3FF1-04CE-DC2A-6A12F6DA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52" y="2093250"/>
            <a:ext cx="850148" cy="844284"/>
          </a:xfrm>
          <a:prstGeom prst="rect">
            <a:avLst/>
          </a:prstGeom>
        </p:spPr>
      </p:pic>
      <p:pic>
        <p:nvPicPr>
          <p:cNvPr id="3" name="Image 2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687FA1AD-3A3B-22BC-79CD-8262634B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73" y="2117111"/>
            <a:ext cx="850148" cy="844284"/>
          </a:xfrm>
          <a:prstGeom prst="rect">
            <a:avLst/>
          </a:prstGeom>
        </p:spPr>
      </p:pic>
      <p:pic>
        <p:nvPicPr>
          <p:cNvPr id="4" name="Image 3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82822950-7F96-9688-3CA1-B9EB7AF81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52" y="2961395"/>
            <a:ext cx="850148" cy="844284"/>
          </a:xfrm>
          <a:prstGeom prst="rect">
            <a:avLst/>
          </a:prstGeom>
        </p:spPr>
      </p:pic>
      <p:pic>
        <p:nvPicPr>
          <p:cNvPr id="5" name="Image 4" descr="Une image contenant dessin humoristique, jaune, clipart, smiley&#10;&#10;Le contenu généré par l’IA peut être incorrect.">
            <a:extLst>
              <a:ext uri="{FF2B5EF4-FFF2-40B4-BE49-F238E27FC236}">
                <a16:creationId xmlns:a16="http://schemas.microsoft.com/office/drawing/2014/main" id="{73106ABB-4919-D549-BCDC-A38C307B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73" y="2985256"/>
            <a:ext cx="850148" cy="84428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A5775C3-D6F6-4293-C900-7D3DBE117E2F}"/>
              </a:ext>
            </a:extLst>
          </p:cNvPr>
          <p:cNvSpPr/>
          <p:nvPr/>
        </p:nvSpPr>
        <p:spPr>
          <a:xfrm>
            <a:off x="3129361" y="1836974"/>
            <a:ext cx="2975771" cy="23550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729100-D74B-E710-CB07-015423B7D487}"/>
              </a:ext>
            </a:extLst>
          </p:cNvPr>
          <p:cNvSpPr/>
          <p:nvPr/>
        </p:nvSpPr>
        <p:spPr>
          <a:xfrm>
            <a:off x="1014842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9C62690-919C-B4F2-822C-FB46644732A4}"/>
              </a:ext>
            </a:extLst>
          </p:cNvPr>
          <p:cNvSpPr/>
          <p:nvPr/>
        </p:nvSpPr>
        <p:spPr>
          <a:xfrm>
            <a:off x="2979844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75F6B1-8713-10CA-4CAE-5498734FCCCD}"/>
              </a:ext>
            </a:extLst>
          </p:cNvPr>
          <p:cNvSpPr/>
          <p:nvPr/>
        </p:nvSpPr>
        <p:spPr>
          <a:xfrm>
            <a:off x="5000606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D83FCFD-C42C-3F4C-4C85-14EA1674772C}"/>
              </a:ext>
            </a:extLst>
          </p:cNvPr>
          <p:cNvSpPr/>
          <p:nvPr/>
        </p:nvSpPr>
        <p:spPr>
          <a:xfrm>
            <a:off x="7021368" y="5121103"/>
            <a:ext cx="1014810" cy="10068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36A9A3-62FA-ADFC-F799-65BAF1307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371" y="5297160"/>
            <a:ext cx="742177" cy="6547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0BD49AC-0D9E-1C24-D8A5-DA3306041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716" y="5201433"/>
            <a:ext cx="547543" cy="84620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013F806-E388-3E27-4CAA-83C6E8DA3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10" y="5200373"/>
            <a:ext cx="578478" cy="8483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C77C240-D9B5-714B-328A-61C6D1A60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492" y="5200373"/>
            <a:ext cx="574561" cy="848322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1DDD276-B0EA-CF1D-3EED-132B411A72F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5106256" y="4119938"/>
            <a:ext cx="401755" cy="10011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8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E38B795-1003-8BCC-9704-A06AAB30B6BF}"/>
              </a:ext>
            </a:extLst>
          </p:cNvPr>
          <p:cNvSpPr/>
          <p:nvPr/>
        </p:nvSpPr>
        <p:spPr>
          <a:xfrm>
            <a:off x="1662661" y="259305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7A9BB254-60CA-660E-E3A4-15192205F3B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085DE9-2803-19BC-141C-9494EF224B78}"/>
              </a:ext>
            </a:extLst>
          </p:cNvPr>
          <p:cNvSpPr txBox="1"/>
          <p:nvPr/>
        </p:nvSpPr>
        <p:spPr>
          <a:xfrm>
            <a:off x="2474258" y="3097396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63D3AC2-474B-B7AA-706D-FA377E02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4466533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7EDDBC0-2043-16B9-3F72-5708F2851226}"/>
              </a:ext>
            </a:extLst>
          </p:cNvPr>
          <p:cNvSpPr txBox="1"/>
          <p:nvPr/>
        </p:nvSpPr>
        <p:spPr>
          <a:xfrm>
            <a:off x="2474258" y="3820202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914A91-D281-A793-0263-EB7D1126BBA8}"/>
              </a:ext>
            </a:extLst>
          </p:cNvPr>
          <p:cNvSpPr txBox="1"/>
          <p:nvPr/>
        </p:nvSpPr>
        <p:spPr>
          <a:xfrm>
            <a:off x="2503221" y="4543008"/>
            <a:ext cx="372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MA" sz="3600" b="1" dirty="0">
              <a:solidFill>
                <a:srgbClr val="FC8D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lowchart: Alternate Process 54">
            <a:extLst>
              <a:ext uri="{FF2B5EF4-FFF2-40B4-BE49-F238E27FC236}">
                <a16:creationId xmlns:a16="http://schemas.microsoft.com/office/drawing/2014/main" id="{2507831C-6D4B-09BE-AEF4-5D2FDBF520A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B180A676-3AA0-D4BF-6FC4-B91CF46D610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F721E2D7-99A9-782A-0599-FE2867D9FABA}"/>
              </a:ext>
            </a:extLst>
          </p:cNvPr>
          <p:cNvSpPr txBox="1"/>
          <p:nvPr/>
        </p:nvSpPr>
        <p:spPr>
          <a:xfrm>
            <a:off x="380929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6BF46B8-BB30-F257-2E7D-D10549BE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130C32-F93C-7401-C069-7473D99D2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>
            <a:fillRect/>
          </a:stretch>
        </p:blipFill>
        <p:spPr>
          <a:xfrm>
            <a:off x="-49202" y="1736202"/>
            <a:ext cx="9242405" cy="536389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548C692-2AB7-63D4-1535-D6AB37422888}"/>
              </a:ext>
            </a:extLst>
          </p:cNvPr>
          <p:cNvSpPr/>
          <p:nvPr/>
        </p:nvSpPr>
        <p:spPr>
          <a:xfrm>
            <a:off x="4654193" y="4519248"/>
            <a:ext cx="2558265" cy="1234280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403880" y="9339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سنطبق الخطوات في هذا النشاط، سأشرح التعليمة. انتظروا الانطلاقة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3774E2-D11C-47ED-EA9B-8FB0C5346D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908C7D-5429-9FBE-7EC7-9C2BE390B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44"/>
          <a:stretch>
            <a:fillRect/>
          </a:stretch>
        </p:blipFill>
        <p:spPr>
          <a:xfrm>
            <a:off x="1017340" y="2053519"/>
            <a:ext cx="7726924" cy="27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99736" y="92925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معكم دقيقة للإنجاز،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الحساب الذهني N°6-1">
            <a:hlinkClick r:id="" action="ppaction://media"/>
            <a:extLst>
              <a:ext uri="{FF2B5EF4-FFF2-40B4-BE49-F238E27FC236}">
                <a16:creationId xmlns:a16="http://schemas.microsoft.com/office/drawing/2014/main" id="{66DAEE81-3073-37E4-1645-C3A41C148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9535"/>
          <a:stretch>
            <a:fillRect/>
          </a:stretch>
        </p:blipFill>
        <p:spPr>
          <a:xfrm>
            <a:off x="630046" y="5064572"/>
            <a:ext cx="7883907" cy="13510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6D4E25-F91A-4EE5-76FB-3513B6959C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444"/>
          <a:stretch>
            <a:fillRect/>
          </a:stretch>
        </p:blipFill>
        <p:spPr>
          <a:xfrm>
            <a:off x="1017340" y="2053519"/>
            <a:ext cx="7726924" cy="27925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1CFD86-319F-EF58-3EC9-EAC00DFCD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5641" y="596250"/>
            <a:ext cx="898623" cy="898623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94CA27-0AB5-75D3-E644-EAE24D673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20441" y="93946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89A92E-AEF6-2932-8A3F-212564F5B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00" y="2623383"/>
            <a:ext cx="2480589" cy="2480589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56D270-CC53-ABEC-DA56-9B6C876C2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4A58A81-325B-727B-6393-324F77243EE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AE821B0-F961-9BF5-9D64-CC48109F6260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55">
            <a:extLst>
              <a:ext uri="{FF2B5EF4-FFF2-40B4-BE49-F238E27FC236}">
                <a16:creationId xmlns:a16="http://schemas.microsoft.com/office/drawing/2014/main" id="{16B4AF9A-EAF0-62F4-0A57-EDB0E97E8971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C3086FD8-BC3D-6E6D-26B7-73D94B9AF07D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55">
            <a:extLst>
              <a:ext uri="{FF2B5EF4-FFF2-40B4-BE49-F238E27FC236}">
                <a16:creationId xmlns:a16="http://schemas.microsoft.com/office/drawing/2014/main" id="{1976396B-49B8-E2DB-9DE1-E9C678553A59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C239B904-11DA-32F4-DE98-04C4168E1BE7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55">
            <a:extLst>
              <a:ext uri="{FF2B5EF4-FFF2-40B4-BE49-F238E27FC236}">
                <a16:creationId xmlns:a16="http://schemas.microsoft.com/office/drawing/2014/main" id="{F1078F0A-B3AE-C10D-B499-F9D1892C3633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1">
            <a:extLst>
              <a:ext uri="{FF2B5EF4-FFF2-40B4-BE49-F238E27FC236}">
                <a16:creationId xmlns:a16="http://schemas.microsoft.com/office/drawing/2014/main" id="{58B54A49-957C-34DF-3970-8C727445BE57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0C3C3F21-9D05-A1E5-1AFA-6551A6405934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4" name="Oval 81">
            <a:extLst>
              <a:ext uri="{FF2B5EF4-FFF2-40B4-BE49-F238E27FC236}">
                <a16:creationId xmlns:a16="http://schemas.microsoft.com/office/drawing/2014/main" id="{14147F53-F50C-08D3-A644-984D6D3BD2F8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5" name="Oval 81">
            <a:extLst>
              <a:ext uri="{FF2B5EF4-FFF2-40B4-BE49-F238E27FC236}">
                <a16:creationId xmlns:a16="http://schemas.microsoft.com/office/drawing/2014/main" id="{9E7CEA88-6F47-35FA-1F32-D837B073033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6" name="Oval 81">
            <a:extLst>
              <a:ext uri="{FF2B5EF4-FFF2-40B4-BE49-F238E27FC236}">
                <a16:creationId xmlns:a16="http://schemas.microsoft.com/office/drawing/2014/main" id="{9DAE6454-9DD0-51B4-E4FF-CF97F5042598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7" name="Corde 36">
            <a:extLst>
              <a:ext uri="{FF2B5EF4-FFF2-40B4-BE49-F238E27FC236}">
                <a16:creationId xmlns:a16="http://schemas.microsoft.com/office/drawing/2014/main" id="{CCBB0354-B5DF-8114-92B3-7CA3862A7E05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81">
            <a:extLst>
              <a:ext uri="{FF2B5EF4-FFF2-40B4-BE49-F238E27FC236}">
                <a16:creationId xmlns:a16="http://schemas.microsoft.com/office/drawing/2014/main" id="{676BA001-4F66-D822-2B50-ACDCAD08EA70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9" name="Oval 81">
            <a:extLst>
              <a:ext uri="{FF2B5EF4-FFF2-40B4-BE49-F238E27FC236}">
                <a16:creationId xmlns:a16="http://schemas.microsoft.com/office/drawing/2014/main" id="{04473EC8-9F24-7768-AE78-2BCC56A8869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0" name="Oval 81">
            <a:extLst>
              <a:ext uri="{FF2B5EF4-FFF2-40B4-BE49-F238E27FC236}">
                <a16:creationId xmlns:a16="http://schemas.microsoft.com/office/drawing/2014/main" id="{2F91CAC0-EE72-D5B6-751F-815DF0D6D029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4BB32B01-1BA7-7166-9331-35BF583B11F2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42" name="Oval 81">
            <a:extLst>
              <a:ext uri="{FF2B5EF4-FFF2-40B4-BE49-F238E27FC236}">
                <a16:creationId xmlns:a16="http://schemas.microsoft.com/office/drawing/2014/main" id="{CBD0BBC0-9841-30C6-7C46-D8C57DA40EC5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D2AC324-F3C8-D654-63FC-3021DB82E590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BA2AAC5-49D8-3F16-66FC-738EF3D5A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648D48F-B648-0D66-4853-7A6346EB77EB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3992C68-DB22-E299-4E01-29501774FB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7B37808-5818-6A52-E855-F4A5DE04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0AC1FC2-21BB-F011-3326-3C224B96CCFE}"/>
                </a:ext>
              </a:extLst>
            </p:cNvPr>
            <p:cNvSpPr txBox="1"/>
            <p:nvPr/>
          </p:nvSpPr>
          <p:spPr>
            <a:xfrm>
              <a:off x="1030729" y="4161932"/>
              <a:ext cx="49001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70A2A0B-AC6A-DB61-C43E-3B4CBA087A57}"/>
              </a:ext>
            </a:extLst>
          </p:cNvPr>
          <p:cNvGrpSpPr/>
          <p:nvPr/>
        </p:nvGrpSpPr>
        <p:grpSpPr>
          <a:xfrm>
            <a:off x="1653038" y="4709374"/>
            <a:ext cx="585568" cy="628926"/>
            <a:chOff x="976754" y="4706199"/>
            <a:chExt cx="585568" cy="628926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4FE6FDC1-E7E1-5E46-A369-D648DA2A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518EF1A6-40F9-90EE-66E3-871022D566FE}"/>
                </a:ext>
              </a:extLst>
            </p:cNvPr>
            <p:cNvSpPr txBox="1"/>
            <p:nvPr/>
          </p:nvSpPr>
          <p:spPr>
            <a:xfrm>
              <a:off x="1030318" y="4861092"/>
              <a:ext cx="53200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FE5D9A0B-46FF-F29D-8DF7-1179117EBAAB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1C4ACA32-F0D0-E103-5C0A-309CCD8B8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49FB1B6C-4515-A55D-5EA5-27624AC359A7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D195E1E-1A97-93D2-3B9C-642457C753BB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949401C6-9569-E2EF-5545-CB88CAF87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5E4E8A29-DE00-D90D-97BD-28A8A971CD01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04536" y="93946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Police, clipart, Graphique, texte&#10;&#10;Le contenu généré par l’IA peut être incorrect.">
            <a:extLst>
              <a:ext uri="{FF2B5EF4-FFF2-40B4-BE49-F238E27FC236}">
                <a16:creationId xmlns:a16="http://schemas.microsoft.com/office/drawing/2014/main" id="{C0F5F9A5-FCF7-9A92-7281-8A1AB95BF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04" y="2297875"/>
            <a:ext cx="6561992" cy="2918689"/>
          </a:xfrm>
          <a:prstGeom prst="rect">
            <a:avLst/>
          </a:prstGeom>
        </p:spPr>
      </p:pic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2DCD166-A76C-23C6-9712-B4826649E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615252"/>
            <a:ext cx="1017767" cy="10177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34697" y="9339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72C732-A437-2216-95D5-6890F06FF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256" y="2422032"/>
            <a:ext cx="10714230" cy="315797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EC0C7B0-98CC-F575-4FFB-48A71303EE72}"/>
              </a:ext>
            </a:extLst>
          </p:cNvPr>
          <p:cNvCxnSpPr>
            <a:cxnSpLocks/>
          </p:cNvCxnSpPr>
          <p:nvPr/>
        </p:nvCxnSpPr>
        <p:spPr>
          <a:xfrm flipH="1">
            <a:off x="1940118" y="4013362"/>
            <a:ext cx="1859827" cy="638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A81A3EA-07A2-12E7-AC9F-8B841419A48F}"/>
              </a:ext>
            </a:extLst>
          </p:cNvPr>
          <p:cNvCxnSpPr>
            <a:cxnSpLocks/>
          </p:cNvCxnSpPr>
          <p:nvPr/>
        </p:nvCxnSpPr>
        <p:spPr>
          <a:xfrm flipH="1">
            <a:off x="3825124" y="4001021"/>
            <a:ext cx="3462155" cy="6826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103FBCC-E8DF-BC79-9D7B-5E88B151AD42}"/>
              </a:ext>
            </a:extLst>
          </p:cNvPr>
          <p:cNvCxnSpPr>
            <a:cxnSpLocks/>
          </p:cNvCxnSpPr>
          <p:nvPr/>
        </p:nvCxnSpPr>
        <p:spPr>
          <a:xfrm>
            <a:off x="5664394" y="4041508"/>
            <a:ext cx="1622885" cy="6421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0E8BEA-CF71-A739-0029-AD78491DA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8"/>
            <a:ext cx="5884432" cy="20825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288374" y="3200780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1200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432A2A8-E91F-EC1F-D689-3B4C5EC0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88605" y="3056721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E6BE1ED-122B-E725-4B66-4283E932F71E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AD82A35-E0B9-7292-22E4-47ED6734A62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3C680-94FA-4D5C-52D0-7026C9FE3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ABFD1197-87F7-411F-253F-5E9C80C0B05C}"/>
              </a:ext>
            </a:extLst>
          </p:cNvPr>
          <p:cNvSpPr txBox="1"/>
          <p:nvPr/>
        </p:nvSpPr>
        <p:spPr>
          <a:xfrm>
            <a:off x="355705" y="819173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 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وأنجزوا النشاط رقم 3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 و مراقبة كراساتكم. </a:t>
            </a:r>
          </a:p>
        </p:txBody>
      </p:sp>
      <p:pic>
        <p:nvPicPr>
          <p:cNvPr id="7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DD66714A-9A8E-9C41-9D03-43A58458E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DE7D69-FE09-C4C7-6844-D09A58EA0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17087" r="50000" b="18604"/>
          <a:stretch>
            <a:fillRect/>
          </a:stretch>
        </p:blipFill>
        <p:spPr>
          <a:xfrm>
            <a:off x="1658475" y="1991361"/>
            <a:ext cx="2913525" cy="3962400"/>
          </a:xfrm>
          <a:prstGeom prst="flowChartProcess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2D9DD1-306B-EDEE-2606-15F6589E2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7047" y="2661006"/>
            <a:ext cx="2716945" cy="271694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209C039-608E-F32E-EC9E-53D5E5A3EB7B}"/>
              </a:ext>
            </a:extLst>
          </p:cNvPr>
          <p:cNvSpPr/>
          <p:nvPr/>
        </p:nvSpPr>
        <p:spPr>
          <a:xfrm>
            <a:off x="1658475" y="2184446"/>
            <a:ext cx="2913525" cy="1234280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3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E454327-C662-97D7-D063-E2C69600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6" y="2499004"/>
            <a:ext cx="7317453" cy="255637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41910" y="933905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FBD930B-ECB5-EF17-65CC-718DDCE1EB30}"/>
              </a:ext>
            </a:extLst>
          </p:cNvPr>
          <p:cNvCxnSpPr>
            <a:cxnSpLocks/>
          </p:cNvCxnSpPr>
          <p:nvPr/>
        </p:nvCxnSpPr>
        <p:spPr>
          <a:xfrm>
            <a:off x="3637052" y="3746715"/>
            <a:ext cx="1682741" cy="6664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476E3DE-E6FC-1460-00BD-1043602B9996}"/>
              </a:ext>
            </a:extLst>
          </p:cNvPr>
          <p:cNvCxnSpPr>
            <a:cxnSpLocks/>
          </p:cNvCxnSpPr>
          <p:nvPr/>
        </p:nvCxnSpPr>
        <p:spPr>
          <a:xfrm flipV="1">
            <a:off x="1943788" y="3746715"/>
            <a:ext cx="3376005" cy="5581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B5405FA-6998-5307-3F30-1ED7C58D770A}"/>
              </a:ext>
            </a:extLst>
          </p:cNvPr>
          <p:cNvCxnSpPr>
            <a:cxnSpLocks/>
          </p:cNvCxnSpPr>
          <p:nvPr/>
        </p:nvCxnSpPr>
        <p:spPr>
          <a:xfrm>
            <a:off x="6902260" y="3707818"/>
            <a:ext cx="0" cy="6359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791C7E-FAE5-0843-B406-4963D0CE3A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02176" y="815036"/>
            <a:ext cx="734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الصفحة 9. </a:t>
            </a:r>
            <a:endParaRPr lang="fr-FR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1">
              <a:defRPr/>
            </a:pP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للتصحيح.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B4F820-4218-4057-979A-3F51EC27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5" y="1437638"/>
            <a:ext cx="8738754" cy="5825837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56B80-8133-2B1E-D84C-83DE516839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3FB8911-F9AA-60D9-0CB5-C7463FC71562}"/>
              </a:ext>
            </a:extLst>
          </p:cNvPr>
          <p:cNvSpPr/>
          <p:nvPr/>
        </p:nvSpPr>
        <p:spPr>
          <a:xfrm>
            <a:off x="2013735" y="3635669"/>
            <a:ext cx="2455523" cy="2323341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8229" y="93390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5FCB10-311F-7354-F42E-ED74AA4B61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D8101B7-032B-99A3-2A84-DB8F7BDBBAFD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C6E5FB01-C9C4-2677-DB5E-9324C887C838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6549B9D-CAEC-91A0-8342-37DE2ECC1583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2DB34F7-1BC8-EBCC-4A60-A22802382731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841A60-2378-F589-7302-2641BA93F322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 عناصر مجموعة وتمثيلها بالأصابع.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79F4CFB-A36E-45FA-997F-FB2CB2F323C8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C2EB8308-5834-BBCD-3822-B371A688CC2D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3F2B46EA-F83E-C9EC-29FC-751D9689E16D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74F5D446-B016-014C-57B8-E2F1A5F469B9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759258C-38E9-8A8A-D272-96428819D41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3" name="Chevron 5">
                <a:extLst>
                  <a:ext uri="{FF2B5EF4-FFF2-40B4-BE49-F238E27FC236}">
                    <a16:creationId xmlns:a16="http://schemas.microsoft.com/office/drawing/2014/main" id="{543EF78F-B081-2476-9272-4C9F0F0A8649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9583BA36-EC4D-D780-219A-1930A1FCAA27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720931" y="2610517"/>
            <a:ext cx="5884432" cy="23009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5A2F408D-B52D-74B8-F3DF-78EF50A29DC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D94E41E-5038-1CAD-438F-5897D81887B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FD8EA7C-BFEA-92CF-F86E-3082EEA6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7" y="3138015"/>
            <a:ext cx="841742" cy="84174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F3E555E-1C55-01F4-C0E1-324DCC1EF396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E6FC809-D6CD-84F6-D392-CD874748FFCA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أقرأ الأعداد 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9B7DA3F-09AF-F869-8C5E-017E6269DADF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546474-C3F9-2C3A-DC09-2373A96200FD}"/>
              </a:ext>
            </a:extLst>
          </p:cNvPr>
          <p:cNvSpPr txBox="1"/>
          <p:nvPr/>
        </p:nvSpPr>
        <p:spPr>
          <a:xfrm>
            <a:off x="1024232" y="857466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، سنرى  درسا جديدا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FC346F2-A163-7446-62CC-CD5F559E429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ABED4755-2E20-13A0-FDD4-749B2481D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998" y="2191993"/>
            <a:ext cx="2244807" cy="3584989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DDC30BCC-C6E4-411A-D911-C989BF5F22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741"/>
          <a:stretch>
            <a:fillRect/>
          </a:stretch>
        </p:blipFill>
        <p:spPr>
          <a:xfrm>
            <a:off x="2506593" y="2297146"/>
            <a:ext cx="1957408" cy="33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dessin humoristique, Dessin animé, Animation, habits&#10;&#10;Le contenu généré par l’IA peut être incorrect.">
            <a:extLst>
              <a:ext uri="{FF2B5EF4-FFF2-40B4-BE49-F238E27FC236}">
                <a16:creationId xmlns:a16="http://schemas.microsoft.com/office/drawing/2014/main" id="{48F26B9D-C012-3B8D-E7B6-F1F0BD126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1" y="2101272"/>
            <a:ext cx="5245895" cy="34972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EF86CF-A297-5C3D-BBA0-51192CCDB0C7}"/>
              </a:ext>
            </a:extLst>
          </p:cNvPr>
          <p:cNvSpPr txBox="1"/>
          <p:nvPr/>
        </p:nvSpPr>
        <p:spPr>
          <a:xfrm>
            <a:off x="866516" y="85736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أنصتوا جيدا لنشيد الأرقام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07DC2B-6D25-10A5-730A-0DDF19CAC5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16553</TotalTime>
  <Words>694</Words>
  <Application>Microsoft Office PowerPoint</Application>
  <PresentationFormat>Affichage à l'écran (4:3)</PresentationFormat>
  <Paragraphs>186</Paragraphs>
  <Slides>58</Slides>
  <Notes>7</Notes>
  <HiddenSlides>0</HiddenSlides>
  <MMClips>12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58</vt:i4>
      </vt:variant>
    </vt:vector>
  </HeadingPairs>
  <TitlesOfParts>
    <vt:vector size="65" baseType="lpstr">
      <vt:lpstr>Calibri</vt:lpstr>
      <vt:lpstr>Aptos</vt:lpstr>
      <vt:lpstr>Dosis</vt:lpstr>
      <vt:lpstr>DengXian</vt:lpstr>
      <vt:lpstr>Arial</vt:lpstr>
      <vt:lpstr>2_Conception personnalisée</vt:lpstr>
      <vt:lpstr>Page d'entree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RIZLAN ZARWALI</cp:lastModifiedBy>
  <cp:revision>1</cp:revision>
  <cp:lastPrinted>2025-08-13T10:11:39Z</cp:lastPrinted>
  <dcterms:created xsi:type="dcterms:W3CDTF">2025-08-01T12:31:49Z</dcterms:created>
  <dcterms:modified xsi:type="dcterms:W3CDTF">2025-10-26T11:37:33Z</dcterms:modified>
</cp:coreProperties>
</file>