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6" r:id="rId4"/>
  </p:sldMasterIdLst>
  <p:notesMasterIdLst>
    <p:notesMasterId r:id="rId70"/>
  </p:notesMasterIdLst>
  <p:handoutMasterIdLst>
    <p:handoutMasterId r:id="rId71"/>
  </p:handoutMasterIdLst>
  <p:sldIdLst>
    <p:sldId id="779" r:id="rId5"/>
    <p:sldId id="1010" r:id="rId6"/>
    <p:sldId id="738" r:id="rId7"/>
    <p:sldId id="780" r:id="rId8"/>
    <p:sldId id="833" r:id="rId9"/>
    <p:sldId id="1011" r:id="rId10"/>
    <p:sldId id="1012" r:id="rId11"/>
    <p:sldId id="913" r:id="rId12"/>
    <p:sldId id="927" r:id="rId13"/>
    <p:sldId id="894" r:id="rId14"/>
    <p:sldId id="975" r:id="rId15"/>
    <p:sldId id="967" r:id="rId16"/>
    <p:sldId id="976" r:id="rId17"/>
    <p:sldId id="977" r:id="rId18"/>
    <p:sldId id="978" r:id="rId19"/>
    <p:sldId id="979" r:id="rId20"/>
    <p:sldId id="980" r:id="rId21"/>
    <p:sldId id="895" r:id="rId22"/>
    <p:sldId id="968" r:id="rId23"/>
    <p:sldId id="1008" r:id="rId24"/>
    <p:sldId id="994" r:id="rId25"/>
    <p:sldId id="995" r:id="rId26"/>
    <p:sldId id="993" r:id="rId27"/>
    <p:sldId id="996" r:id="rId28"/>
    <p:sldId id="997" r:id="rId29"/>
    <p:sldId id="998" r:id="rId30"/>
    <p:sldId id="1014" r:id="rId31"/>
    <p:sldId id="751" r:id="rId32"/>
    <p:sldId id="828" r:id="rId33"/>
    <p:sldId id="832" r:id="rId34"/>
    <p:sldId id="787" r:id="rId35"/>
    <p:sldId id="922" r:id="rId36"/>
    <p:sldId id="972" r:id="rId37"/>
    <p:sldId id="999" r:id="rId38"/>
    <p:sldId id="939" r:id="rId39"/>
    <p:sldId id="1000" r:id="rId40"/>
    <p:sldId id="940" r:id="rId41"/>
    <p:sldId id="1001" r:id="rId42"/>
    <p:sldId id="909" r:id="rId43"/>
    <p:sldId id="1009" r:id="rId44"/>
    <p:sldId id="973" r:id="rId45"/>
    <p:sldId id="990" r:id="rId46"/>
    <p:sldId id="974" r:id="rId47"/>
    <p:sldId id="885" r:id="rId48"/>
    <p:sldId id="991" r:id="rId49"/>
    <p:sldId id="888" r:id="rId50"/>
    <p:sldId id="942" r:id="rId51"/>
    <p:sldId id="992" r:id="rId52"/>
    <p:sldId id="943" r:id="rId53"/>
    <p:sldId id="1013" r:id="rId54"/>
    <p:sldId id="848" r:id="rId55"/>
    <p:sldId id="944" r:id="rId56"/>
    <p:sldId id="924" r:id="rId57"/>
    <p:sldId id="849" r:id="rId58"/>
    <p:sldId id="1002" r:id="rId59"/>
    <p:sldId id="1004" r:id="rId60"/>
    <p:sldId id="1005" r:id="rId61"/>
    <p:sldId id="1007" r:id="rId62"/>
    <p:sldId id="911" r:id="rId63"/>
    <p:sldId id="644" r:id="rId64"/>
    <p:sldId id="850" r:id="rId65"/>
    <p:sldId id="789" r:id="rId66"/>
    <p:sldId id="794" r:id="rId67"/>
    <p:sldId id="793" r:id="rId68"/>
    <p:sldId id="923" r:id="rId69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2"/>
    </p:embeddedFont>
    <p:embeddedFont>
      <p:font typeface="Dosis" pitchFamily="2" charset="0"/>
      <p:regular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A7090"/>
    <a:srgbClr val="FCC302"/>
    <a:srgbClr val="A6A6A6"/>
    <a:srgbClr val="FFEFB9"/>
    <a:srgbClr val="FC8D00"/>
    <a:srgbClr val="4B5050"/>
    <a:srgbClr val="FAE496"/>
    <a:srgbClr val="17AB98"/>
    <a:srgbClr val="F6BB00"/>
    <a:srgbClr val="B2B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5959" autoAdjust="0"/>
  </p:normalViewPr>
  <p:slideViewPr>
    <p:cSldViewPr snapToGrid="0">
      <p:cViewPr varScale="1">
        <p:scale>
          <a:sx n="71" d="100"/>
          <a:sy n="71" d="100"/>
        </p:scale>
        <p:origin x="1284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2.fntdata"/><Relationship Id="rId78" Type="http://schemas.microsoft.com/office/2018/10/relationships/authors" Target="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06/11/2025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06/11/2025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096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5FB29-BD58-A3A5-C5AE-C5D61AB74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3274777-F792-ED2C-08FB-AFE80A926E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4EF73D3-5BCE-F6F6-2272-310395250B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7E3F54-BBD3-9E26-2A92-533541CB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015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4199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E687D-2CB0-5EF5-3403-5FAED735B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538BF02-B1BE-85C9-C153-9F19F76A2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2A7CFBA-A2A4-5CFF-9C9B-60962F277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28C214-552F-AC27-FAA8-E9474F3970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7742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59AC1-16DB-6287-1648-766673F3D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ABB975-3A20-092B-2ACE-9CF7A354F9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D8EE5EE-AA8E-93DD-782B-06A44F8499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111CDA6-A5A5-CC64-8FFC-22A947C7B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9174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3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8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9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7FEF34A-8E90-E41D-BE64-BAC625BDEC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9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75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20.gi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5.mp4"/><Relationship Id="rId7" Type="http://schemas.openxmlformats.org/officeDocument/2006/relationships/image" Target="../media/image5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3C04B42-6D67-4FA0-02E6-54C96C316393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D01E9535-FDDB-9CA7-4976-790FDD16A5A2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7BB840D-5D99-2E44-4B0B-F3391984885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F8FAA98F-387F-7973-1B11-EFEA6B948A9B}"/>
                </a:ext>
              </a:extLst>
            </p:cNvPr>
            <p:cNvSpPr/>
            <p:nvPr/>
          </p:nvSpPr>
          <p:spPr>
            <a:xfrm>
              <a:off x="5372100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15A8326-AA1C-FBBC-ACE8-97EE6FA3D5FC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8008013-6606-5EEA-ADCA-8D2D06A7C18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2A54290-45F7-C407-4A3F-EA40DAEE0B31}"/>
                </a:ext>
              </a:extLst>
            </p:cNvPr>
            <p:cNvSpPr/>
            <p:nvPr/>
          </p:nvSpPr>
          <p:spPr>
            <a:xfrm>
              <a:off x="5379079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D516F63-1570-18CE-A14D-B0FAFE31B477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879DE61-A523-4AAB-B8B9-61B528087A2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94565124-288D-7F1B-365D-571C4269B88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58F6231-A84A-100F-B614-E09F57CC70E4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D85A6F50-BF25-C1BD-4C56-C55DAB2B4C2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EB7517C-CDE0-094F-66D8-35DB1BC4E2F7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78D88E6-1EC7-C83C-3B71-D5895472C9D2}"/>
              </a:ext>
            </a:extLst>
          </p:cNvPr>
          <p:cNvSpPr/>
          <p:nvPr/>
        </p:nvSpPr>
        <p:spPr>
          <a:xfrm>
            <a:off x="5701350" y="6005205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E212F51-C787-3B62-D737-F9963216A4AE}"/>
              </a:ext>
            </a:extLst>
          </p:cNvPr>
          <p:cNvSpPr/>
          <p:nvPr/>
        </p:nvSpPr>
        <p:spPr>
          <a:xfrm>
            <a:off x="5701350" y="6020964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6264D3BF-8C47-D43B-BEC3-4EF1A9CDE067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88609A67-19EC-4B5C-0D2B-200B77ED2F4B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8F81DE6-0044-9C77-EE2A-D134155BC74C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A685C407-21B6-4DBD-28CD-17012878AE0E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F883CB-2C7D-990C-FB52-B3877EF75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383" y="3630646"/>
              <a:ext cx="631873" cy="631873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16782AB0-D5D9-63F0-7984-E9030253CC24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F90F9E4D-27CE-FBAB-B1A8-3DECC3F9B4B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AB9B6772-5325-38E4-F681-7193F8FEEF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9D8421F-8840-AAC6-8365-C56286856D56}"/>
                </a:ext>
              </a:extLst>
            </p:cNvPr>
            <p:cNvSpPr txBox="1"/>
            <p:nvPr/>
          </p:nvSpPr>
          <p:spPr>
            <a:xfrm>
              <a:off x="2505452" y="3708609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الأعداد 3 و4</a:t>
              </a:r>
              <a:endParaRPr lang="a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CC4EE8D3-F32D-D310-9C6B-C9D3BD7E2AEF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51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F1C0F-4FAB-4F93-62CB-C231325E3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2558091C-DB04-88A5-CEA3-0093A3CAE4D8}"/>
              </a:ext>
            </a:extLst>
          </p:cNvPr>
          <p:cNvSpPr txBox="1"/>
          <p:nvPr/>
        </p:nvSpPr>
        <p:spPr>
          <a:xfrm>
            <a:off x="1262507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سنكمل تفكيك العددين 3 و 4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202AEDE9-1E77-C580-E396-C294F827B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65C8E2-93F0-0834-3CD1-E4C79E12B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99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3AADF-9A66-4BED-39E0-B6E96BCB6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60179C98-7D15-D375-1F62-2BC62B4A1222}"/>
              </a:ext>
            </a:extLst>
          </p:cNvPr>
          <p:cNvSpPr txBox="1"/>
          <p:nvPr/>
        </p:nvSpPr>
        <p:spPr>
          <a:xfrm>
            <a:off x="829048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 3 هو 2 و ماذا؟ اكتبوا العدد الناقص على الألواح.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DFFFAD-2F2B-9010-0FD0-18A14543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980824-4ED9-A39D-CC02-E0B1EF1A621A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A5191B3-3092-9BAA-422F-0CD1AC79E742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3405D1D-EDF5-E5CC-00C1-626484B30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071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158D1-9CC3-30FA-E78A-40D0BD7C2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06065EE-CAAB-9A17-EB69-EA7185875418}"/>
              </a:ext>
            </a:extLst>
          </p:cNvPr>
          <p:cNvSpPr txBox="1"/>
          <p:nvPr/>
        </p:nvSpPr>
        <p:spPr>
          <a:xfrm>
            <a:off x="1209344" y="94719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C6B2B1B-2BD6-0B10-2C2D-0BB43CF598D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CD3270-8DF0-C062-97D1-C1E73145A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258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F127-1801-A550-69EC-428AB722B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54BF17D7-F936-C10F-5972-855A81595947}"/>
              </a:ext>
            </a:extLst>
          </p:cNvPr>
          <p:cNvSpPr txBox="1"/>
          <p:nvPr/>
        </p:nvSpPr>
        <p:spPr>
          <a:xfrm>
            <a:off x="797150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العدد 3 هو 2 و1 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C2FA51-7F8B-B96C-D7B8-EFFA37A22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9B3B5560-F7E9-044B-0709-E8F139A92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4" name="ZoneTexte 5">
            <a:extLst>
              <a:ext uri="{FF2B5EF4-FFF2-40B4-BE49-F238E27FC236}">
                <a16:creationId xmlns:a16="http://schemas.microsoft.com/office/drawing/2014/main" id="{A775126D-F64C-96F9-AB70-B2486367AE20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3B790C53-E0A0-8030-CBF2-6CE353ED17C8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8CF0D7F4-BFDD-DF42-167B-F66FAB38817D}"/>
              </a:ext>
            </a:extLst>
          </p:cNvPr>
          <p:cNvSpPr txBox="1"/>
          <p:nvPr/>
        </p:nvSpPr>
        <p:spPr>
          <a:xfrm>
            <a:off x="5316268" y="3765791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353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6A13-F0D5-DC69-47A7-F094C205F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AA61F81B-CD16-C0F8-4EB8-702293E576AD}"/>
              </a:ext>
            </a:extLst>
          </p:cNvPr>
          <p:cNvSpPr txBox="1"/>
          <p:nvPr/>
        </p:nvSpPr>
        <p:spPr>
          <a:xfrm>
            <a:off x="829047" y="947191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العدد 4 هو 2 وماذا؟ اكتبوا العدد الناقص على الألواح.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1442537-915C-02A0-9BC0-216F367B2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EC2DD5-A3CA-C6A2-AA7B-01A9BA3B93E5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7788A3-413E-8F10-437F-510083A1FAAF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681120-E086-C67C-6435-2612C44F6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4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898AD-AFDE-A5C3-A2D8-BE7900B55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2B63B03-352C-940D-BB30-37288D20090A}"/>
              </a:ext>
            </a:extLst>
          </p:cNvPr>
          <p:cNvSpPr txBox="1"/>
          <p:nvPr/>
        </p:nvSpPr>
        <p:spPr>
          <a:xfrm>
            <a:off x="1263515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ارفعوا</a:t>
            </a: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541857-8B9F-69D9-5DFD-BB11B9E97E2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3AF4C2-55B9-CF2C-4EA1-17D2DA9AD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0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EF514-2867-7580-73AE-E7EF20799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36539D68-84FD-DE9E-EA99-44FFAD07F359}"/>
              </a:ext>
            </a:extLst>
          </p:cNvPr>
          <p:cNvSpPr txBox="1"/>
          <p:nvPr/>
        </p:nvSpPr>
        <p:spPr>
          <a:xfrm>
            <a:off x="802187" y="932388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العدد 4 هو 2 و2.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DBBADA-637E-E6C4-8285-9A226D6B6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Image 1">
            <a:extLst>
              <a:ext uri="{FF2B5EF4-FFF2-40B4-BE49-F238E27FC236}">
                <a16:creationId xmlns:a16="http://schemas.microsoft.com/office/drawing/2014/main" id="{4678F455-68E9-447F-B30C-D52D0D9B7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61" y="2249396"/>
            <a:ext cx="3429479" cy="27721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12A349B-9BA1-ADCC-47C7-E91024CB352E}"/>
              </a:ext>
            </a:extLst>
          </p:cNvPr>
          <p:cNvSpPr txBox="1"/>
          <p:nvPr/>
        </p:nvSpPr>
        <p:spPr>
          <a:xfrm>
            <a:off x="4273347" y="2561132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6BD73B-5CBA-61BD-52BC-BEC6ED2AB748}"/>
              </a:ext>
            </a:extLst>
          </p:cNvPr>
          <p:cNvSpPr txBox="1"/>
          <p:nvPr/>
        </p:nvSpPr>
        <p:spPr>
          <a:xfrm>
            <a:off x="3186883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065C5701-827B-9DCA-7744-643AF70BC0EC}"/>
              </a:ext>
            </a:extLst>
          </p:cNvPr>
          <p:cNvSpPr txBox="1"/>
          <p:nvPr/>
        </p:nvSpPr>
        <p:spPr>
          <a:xfrm>
            <a:off x="5333317" y="3775416"/>
            <a:ext cx="479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490F6CA-9955-C24C-47B5-DA58046B49AE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C3710A06-7768-DC75-4CD9-D522A2966798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8" name="Image 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4DAE349-79DE-C2F8-3CA8-0E25ED31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383" y="4163959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781FB11-F028-D00C-07C4-CDEC242FEAD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1DDE0CA2-BEC9-0634-0F40-78F2817A0AB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DCBFDBE6-85E8-C0EC-4899-F34C33CA98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CE2ED92-F5DF-A881-FD71-C1AD99D728AF}"/>
                </a:ext>
              </a:extLst>
            </p:cNvPr>
            <p:cNvSpPr txBox="1"/>
            <p:nvPr/>
          </p:nvSpPr>
          <p:spPr>
            <a:xfrm>
              <a:off x="2505452" y="3736976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العددين 3 و 4  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39372B2-67F5-2120-8C01-CAB26BC223AC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38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41552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انتبهوا. لدي مجموعتان: مجموعة القردة و مجموعة الموز 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9445673-2FDA-E184-9629-ABE01233A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" name="Groupe 24">
            <a:extLst>
              <a:ext uri="{FF2B5EF4-FFF2-40B4-BE49-F238E27FC236}">
                <a16:creationId xmlns:a16="http://schemas.microsoft.com/office/drawing/2014/main" id="{55C81F46-19A1-FA0E-D8A8-0C0C5599D58C}"/>
              </a:ext>
            </a:extLst>
          </p:cNvPr>
          <p:cNvGrpSpPr/>
          <p:nvPr/>
        </p:nvGrpSpPr>
        <p:grpSpPr>
          <a:xfrm>
            <a:off x="1607961" y="2389886"/>
            <a:ext cx="5928078" cy="2944502"/>
            <a:chOff x="1299393" y="1809523"/>
            <a:chExt cx="5928078" cy="3238952"/>
          </a:xfrm>
        </p:grpSpPr>
        <p:pic>
          <p:nvPicPr>
            <p:cNvPr id="4" name="Image 25">
              <a:extLst>
                <a:ext uri="{FF2B5EF4-FFF2-40B4-BE49-F238E27FC236}">
                  <a16:creationId xmlns:a16="http://schemas.microsoft.com/office/drawing/2014/main" id="{D00C7D5D-4FDF-551C-E6BE-3B3B2764F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9393" y="1885734"/>
              <a:ext cx="2238687" cy="3086531"/>
            </a:xfrm>
            <a:prstGeom prst="rect">
              <a:avLst/>
            </a:prstGeom>
          </p:spPr>
        </p:pic>
        <p:pic>
          <p:nvPicPr>
            <p:cNvPr id="5" name="Image 26">
              <a:extLst>
                <a:ext uri="{FF2B5EF4-FFF2-40B4-BE49-F238E27FC236}">
                  <a16:creationId xmlns:a16="http://schemas.microsoft.com/office/drawing/2014/main" id="{70E3D0CB-009C-28AA-5B10-816F84459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1679" y="1809523"/>
              <a:ext cx="2095792" cy="323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D81A3-ECD5-BB43-1BD8-D1EB55556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251B453-B67E-4AE6-4A63-C3CE191CBAD6}"/>
              </a:ext>
            </a:extLst>
          </p:cNvPr>
          <p:cNvSpPr txBox="1"/>
          <p:nvPr/>
        </p:nvSpPr>
        <p:spPr>
          <a:xfrm>
            <a:off x="83800" y="938025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لمقارنة المجموعتين ،أريد تحديد المجموعة التي بها عنصر زائد. كيف أقوم بذلك ؟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9AB37AC-07D2-B001-C4ED-9D0B90358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10" name="Groupe 24">
            <a:extLst>
              <a:ext uri="{FF2B5EF4-FFF2-40B4-BE49-F238E27FC236}">
                <a16:creationId xmlns:a16="http://schemas.microsoft.com/office/drawing/2014/main" id="{4D0C103C-8E57-CCB0-342C-DEDAE03913F4}"/>
              </a:ext>
            </a:extLst>
          </p:cNvPr>
          <p:cNvGrpSpPr/>
          <p:nvPr/>
        </p:nvGrpSpPr>
        <p:grpSpPr>
          <a:xfrm>
            <a:off x="1607961" y="2389886"/>
            <a:ext cx="5928078" cy="2944502"/>
            <a:chOff x="1299393" y="1809523"/>
            <a:chExt cx="5928078" cy="3238952"/>
          </a:xfrm>
        </p:grpSpPr>
        <p:pic>
          <p:nvPicPr>
            <p:cNvPr id="11" name="Image 25">
              <a:extLst>
                <a:ext uri="{FF2B5EF4-FFF2-40B4-BE49-F238E27FC236}">
                  <a16:creationId xmlns:a16="http://schemas.microsoft.com/office/drawing/2014/main" id="{C97B516F-0F14-A5FD-F903-09C33ECE0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9393" y="1885734"/>
              <a:ext cx="2238687" cy="3086531"/>
            </a:xfrm>
            <a:prstGeom prst="rect">
              <a:avLst/>
            </a:prstGeom>
          </p:spPr>
        </p:pic>
        <p:pic>
          <p:nvPicPr>
            <p:cNvPr id="12" name="Image 26">
              <a:extLst>
                <a:ext uri="{FF2B5EF4-FFF2-40B4-BE49-F238E27FC236}">
                  <a16:creationId xmlns:a16="http://schemas.microsoft.com/office/drawing/2014/main" id="{176B849F-AB5F-01F5-BED3-14738D5B2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1679" y="1809523"/>
              <a:ext cx="2095792" cy="323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287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53EA-11C5-3FB5-9CB7-AFD8188E0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CC1AFFE-0BAD-1615-527B-0DFB1CBB1E85}"/>
              </a:ext>
            </a:extLst>
          </p:cNvPr>
          <p:cNvSpPr txBox="1"/>
          <p:nvPr/>
        </p:nvSpPr>
        <p:spPr>
          <a:xfrm>
            <a:off x="160802" y="899252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لتحديد العنصر الزائد  ، أصل بخط كل قرد بموزة واحدة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A4A1305-4871-C5B0-9CEA-50A39F587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4E1186-1B30-A9A7-493A-1DD9E1D10151}"/>
              </a:ext>
            </a:extLst>
          </p:cNvPr>
          <p:cNvGrpSpPr/>
          <p:nvPr/>
        </p:nvGrpSpPr>
        <p:grpSpPr>
          <a:xfrm>
            <a:off x="1427889" y="2314842"/>
            <a:ext cx="6288222" cy="3217969"/>
            <a:chOff x="1427889" y="2314842"/>
            <a:chExt cx="6288222" cy="3217969"/>
          </a:xfrm>
        </p:grpSpPr>
        <p:pic>
          <p:nvPicPr>
            <p:cNvPr id="4" name="Picture 3" descr="A group of bananas in a circle&#10;&#10;Description automatically generated">
              <a:extLst>
                <a:ext uri="{FF2B5EF4-FFF2-40B4-BE49-F238E27FC236}">
                  <a16:creationId xmlns:a16="http://schemas.microsoft.com/office/drawing/2014/main" id="{93454FE7-D488-64DC-36BF-2DAB1D044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889" y="2331232"/>
              <a:ext cx="2376598" cy="3185188"/>
            </a:xfrm>
            <a:prstGeom prst="rect">
              <a:avLst/>
            </a:prstGeom>
          </p:spPr>
        </p:pic>
        <p:pic>
          <p:nvPicPr>
            <p:cNvPr id="5" name="Picture 4" descr="A cartoon monkey in a circle&#10;&#10;Description automatically generated">
              <a:extLst>
                <a:ext uri="{FF2B5EF4-FFF2-40B4-BE49-F238E27FC236}">
                  <a16:creationId xmlns:a16="http://schemas.microsoft.com/office/drawing/2014/main" id="{A5A2BBBC-668E-0266-705C-6F6927219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220" y="2314842"/>
              <a:ext cx="2332891" cy="3217969"/>
            </a:xfrm>
            <a:prstGeom prst="rect">
              <a:avLst/>
            </a:prstGeom>
          </p:spPr>
        </p:pic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DA74226-29E6-5A42-B093-5CBE4A12CB82}"/>
              </a:ext>
            </a:extLst>
          </p:cNvPr>
          <p:cNvCxnSpPr>
            <a:cxnSpLocks/>
          </p:cNvCxnSpPr>
          <p:nvPr/>
        </p:nvCxnSpPr>
        <p:spPr>
          <a:xfrm flipH="1">
            <a:off x="3195587" y="2974206"/>
            <a:ext cx="3185962" cy="1135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E612BF3-C9D4-CDE6-5BAA-C5ED4A71B176}"/>
              </a:ext>
            </a:extLst>
          </p:cNvPr>
          <p:cNvCxnSpPr>
            <a:cxnSpLocks/>
          </p:cNvCxnSpPr>
          <p:nvPr/>
        </p:nvCxnSpPr>
        <p:spPr>
          <a:xfrm flipH="1" flipV="1">
            <a:off x="2608446" y="3667225"/>
            <a:ext cx="3487554" cy="2566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03C056B-59C8-0288-D237-75EAF4A54E44}"/>
              </a:ext>
            </a:extLst>
          </p:cNvPr>
          <p:cNvCxnSpPr>
            <a:cxnSpLocks/>
          </p:cNvCxnSpPr>
          <p:nvPr/>
        </p:nvCxnSpPr>
        <p:spPr>
          <a:xfrm flipH="1" flipV="1">
            <a:off x="3445933" y="4402667"/>
            <a:ext cx="2997200" cy="4487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0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B11D6-C0CE-316F-8E37-275F3DE45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D972212-FB9C-48E0-1A64-4A5D61E589EA}"/>
              </a:ext>
            </a:extLst>
          </p:cNvPr>
          <p:cNvGrpSpPr/>
          <p:nvPr/>
        </p:nvGrpSpPr>
        <p:grpSpPr>
          <a:xfrm>
            <a:off x="1427889" y="2314842"/>
            <a:ext cx="6288222" cy="3217969"/>
            <a:chOff x="1427889" y="2314842"/>
            <a:chExt cx="6288222" cy="3217969"/>
          </a:xfrm>
        </p:grpSpPr>
        <p:pic>
          <p:nvPicPr>
            <p:cNvPr id="26" name="Picture 25" descr="A group of bananas in a circle&#10;&#10;Description automatically generated">
              <a:extLst>
                <a:ext uri="{FF2B5EF4-FFF2-40B4-BE49-F238E27FC236}">
                  <a16:creationId xmlns:a16="http://schemas.microsoft.com/office/drawing/2014/main" id="{D2F54F5A-71E1-75CD-E5EF-A707E617F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7889" y="2331232"/>
              <a:ext cx="2376598" cy="3185188"/>
            </a:xfrm>
            <a:prstGeom prst="rect">
              <a:avLst/>
            </a:prstGeom>
          </p:spPr>
        </p:pic>
        <p:pic>
          <p:nvPicPr>
            <p:cNvPr id="27" name="Picture 26" descr="A cartoon monkey in a circle&#10;&#10;Description automatically generated">
              <a:extLst>
                <a:ext uri="{FF2B5EF4-FFF2-40B4-BE49-F238E27FC236}">
                  <a16:creationId xmlns:a16="http://schemas.microsoft.com/office/drawing/2014/main" id="{AF9B675A-5EBA-6FBA-4600-21D884C26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3220" y="2314842"/>
              <a:ext cx="2332891" cy="3217969"/>
            </a:xfrm>
            <a:prstGeom prst="rect">
              <a:avLst/>
            </a:prstGeom>
          </p:spPr>
        </p:pic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DEA5F58-A8A4-9B73-B4BF-ABC5250E9100}"/>
              </a:ext>
            </a:extLst>
          </p:cNvPr>
          <p:cNvCxnSpPr>
            <a:cxnSpLocks/>
          </p:cNvCxnSpPr>
          <p:nvPr/>
        </p:nvCxnSpPr>
        <p:spPr>
          <a:xfrm flipH="1">
            <a:off x="3195587" y="2974206"/>
            <a:ext cx="3185962" cy="1135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23DD33A-A0D8-5C04-88F6-8B3CEE95F579}"/>
              </a:ext>
            </a:extLst>
          </p:cNvPr>
          <p:cNvCxnSpPr>
            <a:cxnSpLocks/>
          </p:cNvCxnSpPr>
          <p:nvPr/>
        </p:nvCxnSpPr>
        <p:spPr>
          <a:xfrm flipH="1" flipV="1">
            <a:off x="2608446" y="3667225"/>
            <a:ext cx="3487554" cy="2566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E840E09-C15C-900D-E0AE-E2215691EF65}"/>
              </a:ext>
            </a:extLst>
          </p:cNvPr>
          <p:cNvCxnSpPr>
            <a:cxnSpLocks/>
          </p:cNvCxnSpPr>
          <p:nvPr/>
        </p:nvCxnSpPr>
        <p:spPr>
          <a:xfrm flipH="1" flipV="1">
            <a:off x="3445933" y="4402667"/>
            <a:ext cx="2997200" cy="4487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975F9471-9B9F-EFBF-8C63-9C2D7D3BE587}"/>
              </a:ext>
            </a:extLst>
          </p:cNvPr>
          <p:cNvSpPr txBox="1"/>
          <p:nvPr/>
        </p:nvSpPr>
        <p:spPr>
          <a:xfrm>
            <a:off x="160802" y="813346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ألاحظ أن كل قرد حصل على موزة وتبقت موزة واحدة ، يوجد  العنصر الزائد في مجموعة الموز 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B96AED4-2225-B657-EF6D-ABCD7BF40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B295088-9F1D-5975-6A21-F1A724F6E8C3}"/>
              </a:ext>
            </a:extLst>
          </p:cNvPr>
          <p:cNvSpPr/>
          <p:nvPr/>
        </p:nvSpPr>
        <p:spPr>
          <a:xfrm>
            <a:off x="1959596" y="4503276"/>
            <a:ext cx="825937" cy="807864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A069B7-673D-3459-2D29-354584CC1029}"/>
              </a:ext>
            </a:extLst>
          </p:cNvPr>
          <p:cNvSpPr/>
          <p:nvPr/>
        </p:nvSpPr>
        <p:spPr>
          <a:xfrm>
            <a:off x="1559969" y="2436350"/>
            <a:ext cx="2139964" cy="307160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3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E95BF-23D4-4A4E-83F7-D3C263B8D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0513275-0072-3B6B-2EE5-58FAEA7C9983}"/>
              </a:ext>
            </a:extLst>
          </p:cNvPr>
          <p:cNvSpPr txBox="1"/>
          <p:nvPr/>
        </p:nvSpPr>
        <p:spPr>
          <a:xfrm>
            <a:off x="87291" y="954421"/>
            <a:ext cx="750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لدي مجموعتان :القطط والفئران . من يمر إلى السبورة  ليحدد  المجموعة التي بها عنصر زائد؟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3B5CD86-8961-EE92-DACB-5DE4CC3F71A8}"/>
              </a:ext>
            </a:extLst>
          </p:cNvPr>
          <p:cNvGrpSpPr/>
          <p:nvPr/>
        </p:nvGrpSpPr>
        <p:grpSpPr>
          <a:xfrm>
            <a:off x="1497804" y="2295946"/>
            <a:ext cx="6433413" cy="3420103"/>
            <a:chOff x="1497804" y="2295946"/>
            <a:chExt cx="6433413" cy="3420103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CC1FCAD3-075E-8DF9-38C6-06BD82E590AD}"/>
                </a:ext>
              </a:extLst>
            </p:cNvPr>
            <p:cNvGrpSpPr/>
            <p:nvPr/>
          </p:nvGrpSpPr>
          <p:grpSpPr>
            <a:xfrm>
              <a:off x="5240007" y="2295946"/>
              <a:ext cx="2691210" cy="3420103"/>
              <a:chOff x="4728200" y="1707533"/>
              <a:chExt cx="2776225" cy="3528144"/>
            </a:xfrm>
          </p:grpSpPr>
          <p:grpSp>
            <p:nvGrpSpPr>
              <p:cNvPr id="13" name="Groupe 12">
                <a:extLst>
                  <a:ext uri="{FF2B5EF4-FFF2-40B4-BE49-F238E27FC236}">
                    <a16:creationId xmlns:a16="http://schemas.microsoft.com/office/drawing/2014/main" id="{D4CAB6AA-8436-CFF8-94F4-CF9EB8D04CE8}"/>
                  </a:ext>
                </a:extLst>
              </p:cNvPr>
              <p:cNvGrpSpPr/>
              <p:nvPr/>
            </p:nvGrpSpPr>
            <p:grpSpPr>
              <a:xfrm>
                <a:off x="5312420" y="1839372"/>
                <a:ext cx="1761395" cy="3142169"/>
                <a:chOff x="5330054" y="1727741"/>
                <a:chExt cx="1601268" cy="3142169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616220E7-C807-C86B-0B07-E248AFC97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317927" y="2931018"/>
                  <a:ext cx="613395" cy="700778"/>
                </a:xfrm>
                <a:prstGeom prst="rect">
                  <a:avLst/>
                </a:prstGeom>
              </p:spPr>
            </p:pic>
            <p:pic>
              <p:nvPicPr>
                <p:cNvPr id="2" name="Image 1">
                  <a:extLst>
                    <a:ext uri="{FF2B5EF4-FFF2-40B4-BE49-F238E27FC236}">
                      <a16:creationId xmlns:a16="http://schemas.microsoft.com/office/drawing/2014/main" id="{4CBBA66A-6BE5-FDD9-F4B4-DE046EA326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30054" y="2532541"/>
                  <a:ext cx="613395" cy="700778"/>
                </a:xfrm>
                <a:prstGeom prst="rect">
                  <a:avLst/>
                </a:prstGeom>
              </p:spPr>
            </p:pic>
            <p:pic>
              <p:nvPicPr>
                <p:cNvPr id="4" name="Image 3">
                  <a:extLst>
                    <a:ext uri="{FF2B5EF4-FFF2-40B4-BE49-F238E27FC236}">
                      <a16:creationId xmlns:a16="http://schemas.microsoft.com/office/drawing/2014/main" id="{AEF32E6C-C437-CBE2-3135-E0E2888CBE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594016" y="4169133"/>
                  <a:ext cx="613395" cy="700777"/>
                </a:xfrm>
                <a:prstGeom prst="rect">
                  <a:avLst/>
                </a:prstGeom>
              </p:spPr>
            </p:pic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0A6CBB50-C6CB-A15B-0E26-F8B812BB7B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490606" y="1727741"/>
                  <a:ext cx="613395" cy="700778"/>
                </a:xfrm>
                <a:prstGeom prst="rect">
                  <a:avLst/>
                </a:prstGeom>
              </p:spPr>
            </p:pic>
            <p:pic>
              <p:nvPicPr>
                <p:cNvPr id="12" name="Image 11">
                  <a:extLst>
                    <a:ext uri="{FF2B5EF4-FFF2-40B4-BE49-F238E27FC236}">
                      <a16:creationId xmlns:a16="http://schemas.microsoft.com/office/drawing/2014/main" id="{88EC48B7-C70F-A31D-823D-A112C7E9731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352438" y="3337341"/>
                  <a:ext cx="613395" cy="700778"/>
                </a:xfrm>
                <a:prstGeom prst="rect">
                  <a:avLst/>
                </a:prstGeom>
              </p:spPr>
            </p:pic>
          </p:grp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3AA1C71-669C-309C-FEF6-E72E62B2E456}"/>
                  </a:ext>
                </a:extLst>
              </p:cNvPr>
              <p:cNvSpPr/>
              <p:nvPr/>
            </p:nvSpPr>
            <p:spPr>
              <a:xfrm rot="5400000">
                <a:off x="4352241" y="2083492"/>
                <a:ext cx="3528144" cy="2776225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75437B31-4209-F734-EF5A-3CC82833D889}"/>
                </a:ext>
              </a:extLst>
            </p:cNvPr>
            <p:cNvGrpSpPr/>
            <p:nvPr/>
          </p:nvGrpSpPr>
          <p:grpSpPr>
            <a:xfrm>
              <a:off x="1497804" y="2295946"/>
              <a:ext cx="2691210" cy="3420103"/>
              <a:chOff x="958301" y="1664929"/>
              <a:chExt cx="2776225" cy="3528144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783B7674-18D6-DA27-BBBF-8288FEBEB0B1}"/>
                  </a:ext>
                </a:extLst>
              </p:cNvPr>
              <p:cNvGrpSpPr/>
              <p:nvPr/>
            </p:nvGrpSpPr>
            <p:grpSpPr>
              <a:xfrm>
                <a:off x="2038897" y="2078390"/>
                <a:ext cx="940898" cy="2720139"/>
                <a:chOff x="2038897" y="2078390"/>
                <a:chExt cx="940898" cy="2720139"/>
              </a:xfrm>
            </p:grpSpPr>
            <p:pic>
              <p:nvPicPr>
                <p:cNvPr id="7" name="Image 6">
                  <a:extLst>
                    <a:ext uri="{FF2B5EF4-FFF2-40B4-BE49-F238E27FC236}">
                      <a16:creationId xmlns:a16="http://schemas.microsoft.com/office/drawing/2014/main" id="{55EBF43D-BD62-23CB-1904-8337F3BE95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099112" y="2078390"/>
                  <a:ext cx="725733" cy="667785"/>
                </a:xfrm>
                <a:prstGeom prst="rect">
                  <a:avLst/>
                </a:prstGeom>
              </p:spPr>
            </p:pic>
            <p:pic>
              <p:nvPicPr>
                <p:cNvPr id="8" name="Image 7">
                  <a:extLst>
                    <a:ext uri="{FF2B5EF4-FFF2-40B4-BE49-F238E27FC236}">
                      <a16:creationId xmlns:a16="http://schemas.microsoft.com/office/drawing/2014/main" id="{E6FA9B51-4E87-3ED7-B445-0D75263F28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038897" y="2691864"/>
                  <a:ext cx="725733" cy="667785"/>
                </a:xfrm>
                <a:prstGeom prst="rect">
                  <a:avLst/>
                </a:prstGeom>
              </p:spPr>
            </p:pic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E99CF53A-E6B7-7796-9325-F2DFAD7021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254062" y="3396180"/>
                  <a:ext cx="725733" cy="667785"/>
                </a:xfrm>
                <a:prstGeom prst="rect">
                  <a:avLst/>
                </a:prstGeom>
              </p:spPr>
            </p:pic>
            <p:pic>
              <p:nvPicPr>
                <p:cNvPr id="11" name="Image 10">
                  <a:extLst>
                    <a:ext uri="{FF2B5EF4-FFF2-40B4-BE49-F238E27FC236}">
                      <a16:creationId xmlns:a16="http://schemas.microsoft.com/office/drawing/2014/main" id="{414B6886-54DC-2FE8-8086-725920EE54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150941" y="4130744"/>
                  <a:ext cx="725733" cy="667785"/>
                </a:xfrm>
                <a:prstGeom prst="rect">
                  <a:avLst/>
                </a:prstGeom>
              </p:spPr>
            </p:pic>
          </p:grpSp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617B1A08-0CF7-C5E3-0DC0-6151E97631E2}"/>
                  </a:ext>
                </a:extLst>
              </p:cNvPr>
              <p:cNvSpPr/>
              <p:nvPr/>
            </p:nvSpPr>
            <p:spPr>
              <a:xfrm rot="5400000">
                <a:off x="582342" y="2040888"/>
                <a:ext cx="3528144" cy="2776225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5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9E23918-99A9-935E-82C9-866E2C71A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8065" y="666588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790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D0EEC-B684-EF40-AE09-D02B98B2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BCBFC3A-2F6B-BA80-C60B-330DC69115CE}"/>
              </a:ext>
            </a:extLst>
          </p:cNvPr>
          <p:cNvSpPr txBox="1"/>
          <p:nvPr/>
        </p:nvSpPr>
        <p:spPr>
          <a:xfrm>
            <a:off x="339213" y="835249"/>
            <a:ext cx="7165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نصل كل قط بفأر واحد ، لم يتبق أي فأر وتبقى قط واحد . إذن يوجد العنصر الزائد في مجموعة القطط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3F72C7C-E989-6C15-3090-7C87AF358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960FEB-E74B-BEA2-C322-AA3A25A53918}"/>
              </a:ext>
            </a:extLst>
          </p:cNvPr>
          <p:cNvGrpSpPr/>
          <p:nvPr/>
        </p:nvGrpSpPr>
        <p:grpSpPr>
          <a:xfrm>
            <a:off x="1497804" y="2295946"/>
            <a:ext cx="6433413" cy="3420103"/>
            <a:chOff x="1497804" y="2295946"/>
            <a:chExt cx="6433413" cy="3420103"/>
          </a:xfrm>
        </p:grpSpPr>
        <p:grpSp>
          <p:nvGrpSpPr>
            <p:cNvPr id="5" name="Groupe 16">
              <a:extLst>
                <a:ext uri="{FF2B5EF4-FFF2-40B4-BE49-F238E27FC236}">
                  <a16:creationId xmlns:a16="http://schemas.microsoft.com/office/drawing/2014/main" id="{C64F0FE3-2F95-7A1F-9FB4-2FDE94CD97F0}"/>
                </a:ext>
              </a:extLst>
            </p:cNvPr>
            <p:cNvGrpSpPr/>
            <p:nvPr/>
          </p:nvGrpSpPr>
          <p:grpSpPr>
            <a:xfrm>
              <a:off x="5240007" y="2295946"/>
              <a:ext cx="2691210" cy="3420103"/>
              <a:chOff x="4728200" y="1707533"/>
              <a:chExt cx="2776225" cy="3528144"/>
            </a:xfrm>
          </p:grpSpPr>
          <p:grpSp>
            <p:nvGrpSpPr>
              <p:cNvPr id="14" name="Groupe 12">
                <a:extLst>
                  <a:ext uri="{FF2B5EF4-FFF2-40B4-BE49-F238E27FC236}">
                    <a16:creationId xmlns:a16="http://schemas.microsoft.com/office/drawing/2014/main" id="{E2881274-61CB-E453-12CC-A2908DD7B78C}"/>
                  </a:ext>
                </a:extLst>
              </p:cNvPr>
              <p:cNvGrpSpPr/>
              <p:nvPr/>
            </p:nvGrpSpPr>
            <p:grpSpPr>
              <a:xfrm>
                <a:off x="5312420" y="1839372"/>
                <a:ext cx="1761395" cy="3142169"/>
                <a:chOff x="5330054" y="1727741"/>
                <a:chExt cx="1601268" cy="3142169"/>
              </a:xfrm>
            </p:grpSpPr>
            <p:pic>
              <p:nvPicPr>
                <p:cNvPr id="16" name="Image 2">
                  <a:extLst>
                    <a:ext uri="{FF2B5EF4-FFF2-40B4-BE49-F238E27FC236}">
                      <a16:creationId xmlns:a16="http://schemas.microsoft.com/office/drawing/2014/main" id="{42C5E4F1-F988-EE10-11EA-A8E983005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17927" y="2931018"/>
                  <a:ext cx="613395" cy="700778"/>
                </a:xfrm>
                <a:prstGeom prst="rect">
                  <a:avLst/>
                </a:prstGeom>
              </p:spPr>
            </p:pic>
            <p:pic>
              <p:nvPicPr>
                <p:cNvPr id="17" name="Image 1">
                  <a:extLst>
                    <a:ext uri="{FF2B5EF4-FFF2-40B4-BE49-F238E27FC236}">
                      <a16:creationId xmlns:a16="http://schemas.microsoft.com/office/drawing/2014/main" id="{ADC32E56-E2DD-278F-D2B0-D480E8DFB0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30054" y="2532541"/>
                  <a:ext cx="613395" cy="700778"/>
                </a:xfrm>
                <a:prstGeom prst="rect">
                  <a:avLst/>
                </a:prstGeom>
              </p:spPr>
            </p:pic>
            <p:pic>
              <p:nvPicPr>
                <p:cNvPr id="18" name="Image 3">
                  <a:extLst>
                    <a:ext uri="{FF2B5EF4-FFF2-40B4-BE49-F238E27FC236}">
                      <a16:creationId xmlns:a16="http://schemas.microsoft.com/office/drawing/2014/main" id="{352A5153-151E-7C1E-8924-391E1F2351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594016" y="4169133"/>
                  <a:ext cx="613395" cy="700777"/>
                </a:xfrm>
                <a:prstGeom prst="rect">
                  <a:avLst/>
                </a:prstGeom>
              </p:spPr>
            </p:pic>
            <p:pic>
              <p:nvPicPr>
                <p:cNvPr id="19" name="Image 5">
                  <a:extLst>
                    <a:ext uri="{FF2B5EF4-FFF2-40B4-BE49-F238E27FC236}">
                      <a16:creationId xmlns:a16="http://schemas.microsoft.com/office/drawing/2014/main" id="{B08411D2-6DD8-FEEC-4839-6DF13D81BF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490606" y="1727741"/>
                  <a:ext cx="613395" cy="700778"/>
                </a:xfrm>
                <a:prstGeom prst="rect">
                  <a:avLst/>
                </a:prstGeom>
              </p:spPr>
            </p:pic>
            <p:pic>
              <p:nvPicPr>
                <p:cNvPr id="20" name="Image 11">
                  <a:extLst>
                    <a:ext uri="{FF2B5EF4-FFF2-40B4-BE49-F238E27FC236}">
                      <a16:creationId xmlns:a16="http://schemas.microsoft.com/office/drawing/2014/main" id="{7FCF5898-EDD1-EF6C-B899-4A5F07A748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352438" y="3337341"/>
                  <a:ext cx="613395" cy="700778"/>
                </a:xfrm>
                <a:prstGeom prst="rect">
                  <a:avLst/>
                </a:prstGeom>
              </p:spPr>
            </p:pic>
          </p:grpSp>
          <p:sp>
            <p:nvSpPr>
              <p:cNvPr id="15" name="Ellipse 15">
                <a:extLst>
                  <a:ext uri="{FF2B5EF4-FFF2-40B4-BE49-F238E27FC236}">
                    <a16:creationId xmlns:a16="http://schemas.microsoft.com/office/drawing/2014/main" id="{14273F28-94D2-68F1-47D6-CC19F6A3B474}"/>
                  </a:ext>
                </a:extLst>
              </p:cNvPr>
              <p:cNvSpPr/>
              <p:nvPr/>
            </p:nvSpPr>
            <p:spPr>
              <a:xfrm rot="5400000">
                <a:off x="4352241" y="2083492"/>
                <a:ext cx="3528144" cy="2776225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" name="Groupe 26">
              <a:extLst>
                <a:ext uri="{FF2B5EF4-FFF2-40B4-BE49-F238E27FC236}">
                  <a16:creationId xmlns:a16="http://schemas.microsoft.com/office/drawing/2014/main" id="{A4E21333-1845-48E2-EC78-AEC47FE76409}"/>
                </a:ext>
              </a:extLst>
            </p:cNvPr>
            <p:cNvGrpSpPr/>
            <p:nvPr/>
          </p:nvGrpSpPr>
          <p:grpSpPr>
            <a:xfrm>
              <a:off x="1497804" y="2295946"/>
              <a:ext cx="2691210" cy="3420103"/>
              <a:chOff x="958301" y="1664929"/>
              <a:chExt cx="2776225" cy="3528144"/>
            </a:xfrm>
          </p:grpSpPr>
          <p:grpSp>
            <p:nvGrpSpPr>
              <p:cNvPr id="7" name="Groupe 13">
                <a:extLst>
                  <a:ext uri="{FF2B5EF4-FFF2-40B4-BE49-F238E27FC236}">
                    <a16:creationId xmlns:a16="http://schemas.microsoft.com/office/drawing/2014/main" id="{B357F883-A317-98C0-D8B0-35EAF397C9A8}"/>
                  </a:ext>
                </a:extLst>
              </p:cNvPr>
              <p:cNvGrpSpPr/>
              <p:nvPr/>
            </p:nvGrpSpPr>
            <p:grpSpPr>
              <a:xfrm>
                <a:off x="2038897" y="2078390"/>
                <a:ext cx="940898" cy="2720139"/>
                <a:chOff x="2038897" y="2078390"/>
                <a:chExt cx="940898" cy="2720139"/>
              </a:xfrm>
            </p:grpSpPr>
            <p:pic>
              <p:nvPicPr>
                <p:cNvPr id="10" name="Image 6">
                  <a:extLst>
                    <a:ext uri="{FF2B5EF4-FFF2-40B4-BE49-F238E27FC236}">
                      <a16:creationId xmlns:a16="http://schemas.microsoft.com/office/drawing/2014/main" id="{58FCB262-D637-E285-1CB7-C8C2507ADA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099112" y="2078390"/>
                  <a:ext cx="725733" cy="667785"/>
                </a:xfrm>
                <a:prstGeom prst="rect">
                  <a:avLst/>
                </a:prstGeom>
              </p:spPr>
            </p:pic>
            <p:pic>
              <p:nvPicPr>
                <p:cNvPr id="11" name="Image 7">
                  <a:extLst>
                    <a:ext uri="{FF2B5EF4-FFF2-40B4-BE49-F238E27FC236}">
                      <a16:creationId xmlns:a16="http://schemas.microsoft.com/office/drawing/2014/main" id="{D2E5E9B6-EB5C-6648-9D46-BAB7164916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038897" y="2691864"/>
                  <a:ext cx="725733" cy="667785"/>
                </a:xfrm>
                <a:prstGeom prst="rect">
                  <a:avLst/>
                </a:prstGeom>
              </p:spPr>
            </p:pic>
            <p:pic>
              <p:nvPicPr>
                <p:cNvPr id="12" name="Image 9">
                  <a:extLst>
                    <a:ext uri="{FF2B5EF4-FFF2-40B4-BE49-F238E27FC236}">
                      <a16:creationId xmlns:a16="http://schemas.microsoft.com/office/drawing/2014/main" id="{C76B0FBF-1791-A5B9-A507-C361F6AB94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254062" y="3396180"/>
                  <a:ext cx="725733" cy="667785"/>
                </a:xfrm>
                <a:prstGeom prst="rect">
                  <a:avLst/>
                </a:prstGeom>
              </p:spPr>
            </p:pic>
            <p:pic>
              <p:nvPicPr>
                <p:cNvPr id="13" name="Image 10">
                  <a:extLst>
                    <a:ext uri="{FF2B5EF4-FFF2-40B4-BE49-F238E27FC236}">
                      <a16:creationId xmlns:a16="http://schemas.microsoft.com/office/drawing/2014/main" id="{426B219A-622B-94F2-B6F2-6CCC4C64D3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2150941" y="4130744"/>
                  <a:ext cx="725733" cy="667785"/>
                </a:xfrm>
                <a:prstGeom prst="rect">
                  <a:avLst/>
                </a:prstGeom>
              </p:spPr>
            </p:pic>
          </p:grpSp>
          <p:sp>
            <p:nvSpPr>
              <p:cNvPr id="8" name="Ellipse 25">
                <a:extLst>
                  <a:ext uri="{FF2B5EF4-FFF2-40B4-BE49-F238E27FC236}">
                    <a16:creationId xmlns:a16="http://schemas.microsoft.com/office/drawing/2014/main" id="{C99F4E7C-F22C-FA52-04C7-F7227D4BE7FE}"/>
                  </a:ext>
                </a:extLst>
              </p:cNvPr>
              <p:cNvSpPr/>
              <p:nvPr/>
            </p:nvSpPr>
            <p:spPr>
              <a:xfrm rot="5400000">
                <a:off x="582342" y="2040888"/>
                <a:ext cx="3528144" cy="2776225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E07236C-BE12-ED39-3F2C-EE4A175DF378}"/>
              </a:ext>
            </a:extLst>
          </p:cNvPr>
          <p:cNvCxnSpPr/>
          <p:nvPr/>
        </p:nvCxnSpPr>
        <p:spPr>
          <a:xfrm flipH="1">
            <a:off x="3357431" y="2887579"/>
            <a:ext cx="2730373" cy="21548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EFB10C7-A6E0-3709-4983-A4A0ACF1140D}"/>
              </a:ext>
            </a:extLst>
          </p:cNvPr>
          <p:cNvCxnSpPr>
            <a:stCxn id="17" idx="1"/>
          </p:cNvCxnSpPr>
          <p:nvPr/>
        </p:nvCxnSpPr>
        <p:spPr>
          <a:xfrm flipH="1">
            <a:off x="3307189" y="3543562"/>
            <a:ext cx="2499148" cy="20717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DD6FB58-E876-F9A3-AC3C-2DEFD3776F91}"/>
              </a:ext>
            </a:extLst>
          </p:cNvPr>
          <p:cNvCxnSpPr>
            <a:stCxn id="20" idx="1"/>
            <a:endCxn id="12" idx="3"/>
          </p:cNvCxnSpPr>
          <p:nvPr/>
        </p:nvCxnSpPr>
        <p:spPr>
          <a:xfrm flipH="1" flipV="1">
            <a:off x="3457394" y="4297850"/>
            <a:ext cx="2372811" cy="2586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F37524-8688-7228-AAED-567BE92302A7}"/>
              </a:ext>
            </a:extLst>
          </p:cNvPr>
          <p:cNvCxnSpPr>
            <a:stCxn id="18" idx="1"/>
            <a:endCxn id="13" idx="3"/>
          </p:cNvCxnSpPr>
          <p:nvPr/>
        </p:nvCxnSpPr>
        <p:spPr>
          <a:xfrm flipH="1" flipV="1">
            <a:off x="3357431" y="5009919"/>
            <a:ext cx="2730373" cy="1201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F465D4CD-CB81-2DF2-3478-EE53E116287B}"/>
              </a:ext>
            </a:extLst>
          </p:cNvPr>
          <p:cNvSpPr/>
          <p:nvPr/>
        </p:nvSpPr>
        <p:spPr>
          <a:xfrm>
            <a:off x="6668681" y="3464850"/>
            <a:ext cx="977515" cy="956125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5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36671-F5EA-C5C1-A14E-112672C4F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95F0995-07F3-FA05-9A69-7A1DD148E6C9}"/>
              </a:ext>
            </a:extLst>
          </p:cNvPr>
          <p:cNvSpPr txBox="1"/>
          <p:nvPr/>
        </p:nvSpPr>
        <p:spPr>
          <a:xfrm>
            <a:off x="186373" y="78955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لدينا  مجموعتان : الأطفال و الدراجات . من يمر إلى السبورة  ليحدد  المجموعة التي بها عنصر زائد؟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313586-A81E-0618-0D60-4167AD2E5205}"/>
              </a:ext>
            </a:extLst>
          </p:cNvPr>
          <p:cNvGrpSpPr/>
          <p:nvPr/>
        </p:nvGrpSpPr>
        <p:grpSpPr>
          <a:xfrm>
            <a:off x="5646359" y="2676898"/>
            <a:ext cx="2085819" cy="2650747"/>
            <a:chOff x="4743262" y="2703086"/>
            <a:chExt cx="2085819" cy="2650747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20C5CFD0-B8F1-E483-003A-C6387CC037FC}"/>
                </a:ext>
              </a:extLst>
            </p:cNvPr>
            <p:cNvSpPr/>
            <p:nvPr/>
          </p:nvSpPr>
          <p:spPr>
            <a:xfrm rot="5400000">
              <a:off x="4460798" y="2985550"/>
              <a:ext cx="2650747" cy="2085819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6A9FD87-520A-ED57-7428-14FCBB204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85379" y="2739376"/>
              <a:ext cx="509052" cy="85246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EFB73C1-E0AB-BCFF-3EFB-4B67F28D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42669" y="4258711"/>
              <a:ext cx="439966" cy="888821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34FBDD0-31A3-95E2-2ECD-DCF59A25E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2635" y="3505785"/>
              <a:ext cx="503174" cy="75292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784EAA-5332-82BE-343C-34FD511D6560}"/>
              </a:ext>
            </a:extLst>
          </p:cNvPr>
          <p:cNvGrpSpPr/>
          <p:nvPr/>
        </p:nvGrpSpPr>
        <p:grpSpPr>
          <a:xfrm>
            <a:off x="1394551" y="2676898"/>
            <a:ext cx="2085819" cy="2650747"/>
            <a:chOff x="1910881" y="2671077"/>
            <a:chExt cx="2085819" cy="2650747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CABA17E4-BA0A-2C34-90FE-BD3495368D53}"/>
                </a:ext>
              </a:extLst>
            </p:cNvPr>
            <p:cNvSpPr/>
            <p:nvPr/>
          </p:nvSpPr>
          <p:spPr>
            <a:xfrm rot="5400000">
              <a:off x="1628417" y="2953541"/>
              <a:ext cx="2650747" cy="2085819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0F41A8A-BF1F-1046-80FD-0E8D447D5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7729" y="2890051"/>
              <a:ext cx="787300" cy="551110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74C990B-E8B6-5119-2BB4-7AC6864DD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7729" y="3612916"/>
              <a:ext cx="787300" cy="551110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734048B8-D7F8-31F1-06C5-A60C0B3C3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57729" y="4392361"/>
              <a:ext cx="787300" cy="551110"/>
            </a:xfrm>
            <a:prstGeom prst="rect">
              <a:avLst/>
            </a:prstGeom>
          </p:spPr>
        </p:pic>
      </p:grpSp>
      <p:pic>
        <p:nvPicPr>
          <p:cNvPr id="2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0FA04222-D941-BE9E-0087-2E53CFDA9E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8065" y="666588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565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355EEC-5DF6-F42D-56C0-EAF656AD9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C3CCFEA6-D9D7-3377-0C7D-3790F895D083}"/>
              </a:ext>
            </a:extLst>
          </p:cNvPr>
          <p:cNvSpPr txBox="1"/>
          <p:nvPr/>
        </p:nvSpPr>
        <p:spPr>
          <a:xfrm>
            <a:off x="158135" y="899252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نصل كل طفل  بدراجة  واحدة ، لم يتبق أي طفل ولا أي دراجة. إذن  لا يوجد عنصر زائد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B54593-A706-F230-4EE5-D666DCB59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4C1B809-3C23-9E1D-1CCB-A7CB60A7275B}"/>
              </a:ext>
            </a:extLst>
          </p:cNvPr>
          <p:cNvGrpSpPr/>
          <p:nvPr/>
        </p:nvGrpSpPr>
        <p:grpSpPr>
          <a:xfrm>
            <a:off x="5646359" y="2676898"/>
            <a:ext cx="2085819" cy="2650747"/>
            <a:chOff x="4743262" y="2703086"/>
            <a:chExt cx="2085819" cy="2650747"/>
          </a:xfrm>
        </p:grpSpPr>
        <p:sp>
          <p:nvSpPr>
            <p:cNvPr id="4" name="Ellipse 15">
              <a:extLst>
                <a:ext uri="{FF2B5EF4-FFF2-40B4-BE49-F238E27FC236}">
                  <a16:creationId xmlns:a16="http://schemas.microsoft.com/office/drawing/2014/main" id="{4BDBFED7-EB3C-0FDB-DF5F-FBB70143A41A}"/>
                </a:ext>
              </a:extLst>
            </p:cNvPr>
            <p:cNvSpPr/>
            <p:nvPr/>
          </p:nvSpPr>
          <p:spPr>
            <a:xfrm rot="5400000">
              <a:off x="4460798" y="2985550"/>
              <a:ext cx="2650747" cy="2085819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14">
              <a:extLst>
                <a:ext uri="{FF2B5EF4-FFF2-40B4-BE49-F238E27FC236}">
                  <a16:creationId xmlns:a16="http://schemas.microsoft.com/office/drawing/2014/main" id="{A5F67CF5-1C11-EE7D-FE77-68BCFBEE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85379" y="2739376"/>
              <a:ext cx="509052" cy="852460"/>
            </a:xfrm>
            <a:prstGeom prst="rect">
              <a:avLst/>
            </a:prstGeom>
          </p:spPr>
        </p:pic>
        <p:pic>
          <p:nvPicPr>
            <p:cNvPr id="6" name="Image 18">
              <a:extLst>
                <a:ext uri="{FF2B5EF4-FFF2-40B4-BE49-F238E27FC236}">
                  <a16:creationId xmlns:a16="http://schemas.microsoft.com/office/drawing/2014/main" id="{E3F34670-F6D4-2F90-3AEF-7A25C4FE9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42669" y="4258711"/>
              <a:ext cx="439966" cy="888821"/>
            </a:xfrm>
            <a:prstGeom prst="rect">
              <a:avLst/>
            </a:prstGeom>
          </p:spPr>
        </p:pic>
        <p:pic>
          <p:nvPicPr>
            <p:cNvPr id="7" name="Image 20">
              <a:extLst>
                <a:ext uri="{FF2B5EF4-FFF2-40B4-BE49-F238E27FC236}">
                  <a16:creationId xmlns:a16="http://schemas.microsoft.com/office/drawing/2014/main" id="{9418DE67-C63F-D799-3FC4-122A28F3C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82635" y="3505785"/>
              <a:ext cx="503174" cy="752926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D3CD52B-F03F-2878-3684-ABCEAA2007FA}"/>
              </a:ext>
            </a:extLst>
          </p:cNvPr>
          <p:cNvGrpSpPr/>
          <p:nvPr/>
        </p:nvGrpSpPr>
        <p:grpSpPr>
          <a:xfrm>
            <a:off x="1394551" y="2676898"/>
            <a:ext cx="2085819" cy="2650747"/>
            <a:chOff x="1910881" y="2671077"/>
            <a:chExt cx="2085819" cy="2650747"/>
          </a:xfrm>
        </p:grpSpPr>
        <p:sp>
          <p:nvSpPr>
            <p:cNvPr id="10" name="Ellipse 25">
              <a:extLst>
                <a:ext uri="{FF2B5EF4-FFF2-40B4-BE49-F238E27FC236}">
                  <a16:creationId xmlns:a16="http://schemas.microsoft.com/office/drawing/2014/main" id="{16383B53-7CF1-1899-159D-56F70AFC8C8B}"/>
                </a:ext>
              </a:extLst>
            </p:cNvPr>
            <p:cNvSpPr/>
            <p:nvPr/>
          </p:nvSpPr>
          <p:spPr>
            <a:xfrm rot="5400000">
              <a:off x="1628417" y="2953541"/>
              <a:ext cx="2650747" cy="2085819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22">
              <a:extLst>
                <a:ext uri="{FF2B5EF4-FFF2-40B4-BE49-F238E27FC236}">
                  <a16:creationId xmlns:a16="http://schemas.microsoft.com/office/drawing/2014/main" id="{B942D714-59CE-783D-6F68-0D35AD01D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7729" y="2890051"/>
              <a:ext cx="787300" cy="551110"/>
            </a:xfrm>
            <a:prstGeom prst="rect">
              <a:avLst/>
            </a:prstGeom>
          </p:spPr>
        </p:pic>
        <p:pic>
          <p:nvPicPr>
            <p:cNvPr id="12" name="Image 23">
              <a:extLst>
                <a:ext uri="{FF2B5EF4-FFF2-40B4-BE49-F238E27FC236}">
                  <a16:creationId xmlns:a16="http://schemas.microsoft.com/office/drawing/2014/main" id="{5F44C046-D5CD-3743-048F-7437FA006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7729" y="3612916"/>
              <a:ext cx="787300" cy="551110"/>
            </a:xfrm>
            <a:prstGeom prst="rect">
              <a:avLst/>
            </a:prstGeom>
          </p:spPr>
        </p:pic>
        <p:pic>
          <p:nvPicPr>
            <p:cNvPr id="13" name="Image 24">
              <a:extLst>
                <a:ext uri="{FF2B5EF4-FFF2-40B4-BE49-F238E27FC236}">
                  <a16:creationId xmlns:a16="http://schemas.microsoft.com/office/drawing/2014/main" id="{AB2E14B4-EFF3-C50A-7399-6E8ED8C4B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57729" y="4392361"/>
              <a:ext cx="787300" cy="551110"/>
            </a:xfrm>
            <a:prstGeom prst="rect">
              <a:avLst/>
            </a:prstGeom>
          </p:spPr>
        </p:pic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F4E400-8550-4BA2-B42D-BEDF48FAD03E}"/>
              </a:ext>
            </a:extLst>
          </p:cNvPr>
          <p:cNvCxnSpPr>
            <a:stCxn id="5" idx="1"/>
            <a:endCxn id="11" idx="3"/>
          </p:cNvCxnSpPr>
          <p:nvPr/>
        </p:nvCxnSpPr>
        <p:spPr>
          <a:xfrm flipH="1">
            <a:off x="2928699" y="3139418"/>
            <a:ext cx="3359777" cy="320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65C369E-625D-A10D-A6D9-5DF6AF3009ED}"/>
              </a:ext>
            </a:extLst>
          </p:cNvPr>
          <p:cNvCxnSpPr>
            <a:stCxn id="7" idx="1"/>
            <a:endCxn id="12" idx="3"/>
          </p:cNvCxnSpPr>
          <p:nvPr/>
        </p:nvCxnSpPr>
        <p:spPr>
          <a:xfrm flipH="1">
            <a:off x="2928699" y="3856060"/>
            <a:ext cx="3757033" cy="3823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6C1160-FA85-93CA-23AD-82211146CBC2}"/>
              </a:ext>
            </a:extLst>
          </p:cNvPr>
          <p:cNvCxnSpPr>
            <a:stCxn id="6" idx="1"/>
            <a:endCxn id="13" idx="3"/>
          </p:cNvCxnSpPr>
          <p:nvPr/>
        </p:nvCxnSpPr>
        <p:spPr>
          <a:xfrm flipH="1" flipV="1">
            <a:off x="2928699" y="4673737"/>
            <a:ext cx="3317067" cy="3197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11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614982" y="3449998"/>
            <a:ext cx="4597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عدد عناصر مَجْموعاتٍ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12035" y="3387152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49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347510" y="938025"/>
            <a:ext cx="7128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 ، سنتعلم مع ندى و مجد كيف نقارن عدد عناصر مجموعات ؟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26758A-00CA-800B-A587-26C08A3BB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1E3305C-311F-1609-C005-29482DD825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5E120D4C-9B20-1719-C18A-C972EC42FB0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26716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31D41412-E446-D5A5-9208-04AE8DCDE7F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1P1S2L4-v2 (1)">
            <a:hlinkClick r:id="" action="ppaction://media"/>
            <a:extLst>
              <a:ext uri="{FF2B5EF4-FFF2-40B4-BE49-F238E27FC236}">
                <a16:creationId xmlns:a16="http://schemas.microsoft.com/office/drawing/2014/main" id="{2A16D55E-A664-B02B-4045-4C7D931EFE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471" y="1898275"/>
            <a:ext cx="7294281" cy="410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1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>
            <a:normAutofit fontScale="90000"/>
          </a:bodyPr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6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ar-MA" sz="1600" dirty="0">
                  <a:solidFill>
                    <a:schemeClr val="bg1">
                      <a:lumMod val="65000"/>
                    </a:schemeClr>
                  </a:solidFill>
                </a:rPr>
                <a:t>قِراءَةُ وَ كِتابَةُ الْأَعْدادِ مِنْ 1 إِلى 9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5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عَدُّ و تعداد عَناصِرِ مَجْموعَةٍ مِنْ 1 إِلى 9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endPara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7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 defTabSz="609630" rtl="1">
                <a:defRPr b="1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r"/>
              <a:r>
                <a:rPr lang="ar-MA" sz="1600" kern="0" dirty="0">
                  <a:solidFill>
                    <a:schemeClr val="bg1">
                      <a:lumMod val="65000"/>
                    </a:schemeClr>
                  </a:solidFill>
                </a:rPr>
                <a:t>العددان 0 و10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مُراجَعَةُ دُروسِ الْأُسْبوعِ الثاني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4">
            <a:extLst>
              <a:ext uri="{FF2B5EF4-FFF2-40B4-BE49-F238E27FC236}">
                <a16:creationId xmlns:a16="http://schemas.microsoft.com/office/drawing/2014/main" id="{9514F2C6-1581-6D37-CA20-7331614CF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03" y="4051515"/>
            <a:ext cx="3765568" cy="929994"/>
          </a:xfrm>
          <a:prstGeom prst="rect">
            <a:avLst/>
          </a:prstGeom>
        </p:spPr>
      </p:pic>
      <p:sp>
        <p:nvSpPr>
          <p:cNvPr id="21" name="Organigramme : Terminateur 21">
            <a:extLst>
              <a:ext uri="{FF2B5EF4-FFF2-40B4-BE49-F238E27FC236}">
                <a16:creationId xmlns:a16="http://schemas.microsoft.com/office/drawing/2014/main" id="{D56D1AD0-A725-B032-F03F-91E9572007D6}"/>
              </a:ext>
            </a:extLst>
          </p:cNvPr>
          <p:cNvSpPr/>
          <p:nvPr/>
        </p:nvSpPr>
        <p:spPr>
          <a:xfrm>
            <a:off x="2775109" y="3823536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9C8B5-6E97-2F94-8B2F-8EF86A790CF9}"/>
              </a:ext>
            </a:extLst>
          </p:cNvPr>
          <p:cNvSpPr txBox="1"/>
          <p:nvPr/>
        </p:nvSpPr>
        <p:spPr>
          <a:xfrm>
            <a:off x="1298232" y="4351954"/>
            <a:ext cx="4741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عدد عناصر مجموعات </a:t>
            </a: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0343" y="927865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 المتبعة من طرف مجد و ندى 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399D24-6A10-2886-6D1E-A7DFA2DC1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8531"/>
            <a:ext cx="1008000" cy="1008000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5BC88E-9534-34BC-4589-A8B90E194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984" y="2160159"/>
            <a:ext cx="6602506" cy="370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04533-664A-FEB7-2516-FDC6BDD26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7FC0077-0C2F-0202-9931-B86718F597F8}"/>
              </a:ext>
            </a:extLst>
          </p:cNvPr>
          <p:cNvSpPr txBox="1"/>
          <p:nvPr/>
        </p:nvSpPr>
        <p:spPr>
          <a:xfrm>
            <a:off x="657031" y="90988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سننجز هذا النشاط مثل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خطوة خطوة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2346953-3B16-B540-E40D-57482ECB5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8531"/>
            <a:ext cx="1008000" cy="1008000"/>
          </a:xfrm>
          <a:prstGeom prst="ellipse">
            <a:avLst/>
          </a:prstGeom>
        </p:spPr>
      </p:pic>
      <p:pic>
        <p:nvPicPr>
          <p:cNvPr id="5" name="Picture 4" descr="A group of pots with red flowers&#10;&#10;Description automatically generated">
            <a:extLst>
              <a:ext uri="{FF2B5EF4-FFF2-40B4-BE49-F238E27FC236}">
                <a16:creationId xmlns:a16="http://schemas.microsoft.com/office/drawing/2014/main" id="{7A193E77-D570-6924-D83A-6846F320E6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5942" r="5754" b="3350"/>
          <a:stretch/>
        </p:blipFill>
        <p:spPr>
          <a:xfrm>
            <a:off x="2615439" y="2664638"/>
            <a:ext cx="3913122" cy="26622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99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7CFA2-6B76-0B46-D3BD-F9B42B947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7A99EE-8C26-C41C-3BF4-B888F271BD23}"/>
              </a:ext>
            </a:extLst>
          </p:cNvPr>
          <p:cNvSpPr txBox="1"/>
          <p:nvPr/>
        </p:nvSpPr>
        <p:spPr>
          <a:xfrm>
            <a:off x="320085" y="764907"/>
            <a:ext cx="721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 ليصل كل مزهرية بزهرة واحدة  ؟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21DB9F-00A8-5082-F967-105E72405B10}"/>
              </a:ext>
            </a:extLst>
          </p:cNvPr>
          <p:cNvGrpSpPr/>
          <p:nvPr/>
        </p:nvGrpSpPr>
        <p:grpSpPr>
          <a:xfrm>
            <a:off x="6605393" y="2229121"/>
            <a:ext cx="1457084" cy="442468"/>
            <a:chOff x="6605393" y="2224389"/>
            <a:chExt cx="1457084" cy="442468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5A33D1C8-D083-7784-5C80-EC4C3AC94AC0}"/>
                </a:ext>
              </a:extLst>
            </p:cNvPr>
            <p:cNvSpPr/>
            <p:nvPr/>
          </p:nvSpPr>
          <p:spPr>
            <a:xfrm>
              <a:off x="6605393" y="2224389"/>
              <a:ext cx="1009587" cy="433004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أصل بخط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Oval 80">
              <a:extLst>
                <a:ext uri="{FF2B5EF4-FFF2-40B4-BE49-F238E27FC236}">
                  <a16:creationId xmlns:a16="http://schemas.microsoft.com/office/drawing/2014/main" id="{A6546B6E-6F66-AD03-7D79-206F4E8BDD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2080" y="2226460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49F883-20A7-FDD4-28DA-171ADB3C7D65}"/>
              </a:ext>
            </a:extLst>
          </p:cNvPr>
          <p:cNvGrpSpPr/>
          <p:nvPr/>
        </p:nvGrpSpPr>
        <p:grpSpPr>
          <a:xfrm>
            <a:off x="3907696" y="2229121"/>
            <a:ext cx="1811761" cy="442468"/>
            <a:chOff x="3832737" y="2233853"/>
            <a:chExt cx="1811761" cy="442468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05191DBF-984A-6DB2-B80D-C6366562F17B}"/>
                </a:ext>
              </a:extLst>
            </p:cNvPr>
            <p:cNvSpPr/>
            <p:nvPr/>
          </p:nvSpPr>
          <p:spPr>
            <a:xfrm>
              <a:off x="3832737" y="2233853"/>
              <a:ext cx="136426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العنصر الزائد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A882FD4B-B4CD-4954-539B-95B03E4EC7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4101" y="2235924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3BFD8E-4E2A-0ADD-6C8C-357C52ADF8C9}"/>
              </a:ext>
            </a:extLst>
          </p:cNvPr>
          <p:cNvGrpSpPr/>
          <p:nvPr/>
        </p:nvGrpSpPr>
        <p:grpSpPr>
          <a:xfrm>
            <a:off x="995170" y="2229121"/>
            <a:ext cx="2026589" cy="442468"/>
            <a:chOff x="995170" y="2233853"/>
            <a:chExt cx="2026589" cy="442468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2CD2D48B-36DA-2108-D3D1-C456BDA662E9}"/>
                </a:ext>
              </a:extLst>
            </p:cNvPr>
            <p:cNvSpPr/>
            <p:nvPr/>
          </p:nvSpPr>
          <p:spPr>
            <a:xfrm>
              <a:off x="995170" y="2233853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العبارة المناسبة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09D8C690-82A4-6E90-6571-0C181AB5F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1362" y="2235924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4870B21A-70E9-EED1-4016-709650336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8065" y="666588"/>
            <a:ext cx="1265850" cy="962541"/>
          </a:xfrm>
          <a:prstGeom prst="ellipse">
            <a:avLst/>
          </a:prstGeom>
        </p:spPr>
      </p:pic>
      <p:pic>
        <p:nvPicPr>
          <p:cNvPr id="11" name="Picture 10" descr="A group of pots with red flowers&#10;&#10;Description automatically generated">
            <a:extLst>
              <a:ext uri="{FF2B5EF4-FFF2-40B4-BE49-F238E27FC236}">
                <a16:creationId xmlns:a16="http://schemas.microsoft.com/office/drawing/2014/main" id="{B193CACC-4EE5-AAD2-73A4-7D571FC88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" t="5942" r="5754" b="3350"/>
          <a:stretch/>
        </p:blipFill>
        <p:spPr>
          <a:xfrm>
            <a:off x="2615439" y="3238797"/>
            <a:ext cx="3913122" cy="26622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929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EFDA5-6C30-FC83-E8F0-7C8A3A4E2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A0327CF-3754-678D-F07D-254CDE779416}"/>
              </a:ext>
            </a:extLst>
          </p:cNvPr>
          <p:cNvSpPr txBox="1"/>
          <p:nvPr/>
        </p:nvSpPr>
        <p:spPr>
          <a:xfrm>
            <a:off x="320085" y="927626"/>
            <a:ext cx="721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نصحح: نصل بخط  كل مزهرية بزهرة واحدة </a:t>
            </a:r>
          </a:p>
        </p:txBody>
      </p:sp>
      <p:pic>
        <p:nvPicPr>
          <p:cNvPr id="100" name="Picture 99" descr="A diagram of a flower garden&#10;&#10;Description automatically generated">
            <a:extLst>
              <a:ext uri="{FF2B5EF4-FFF2-40B4-BE49-F238E27FC236}">
                <a16:creationId xmlns:a16="http://schemas.microsoft.com/office/drawing/2014/main" id="{5A32E52B-5DE6-C2FA-E97C-DAD024205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00" y="3503644"/>
            <a:ext cx="3913200" cy="2426730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70056D4-9D87-22D8-0977-9AA78D7C974C}"/>
              </a:ext>
            </a:extLst>
          </p:cNvPr>
          <p:cNvGrpSpPr/>
          <p:nvPr/>
        </p:nvGrpSpPr>
        <p:grpSpPr>
          <a:xfrm>
            <a:off x="6605393" y="2229121"/>
            <a:ext cx="1457084" cy="442468"/>
            <a:chOff x="6605393" y="2224389"/>
            <a:chExt cx="1457084" cy="442468"/>
          </a:xfrm>
        </p:grpSpPr>
        <p:sp>
          <p:nvSpPr>
            <p:cNvPr id="102" name="Rectangle : coins arrondis 4">
              <a:extLst>
                <a:ext uri="{FF2B5EF4-FFF2-40B4-BE49-F238E27FC236}">
                  <a16:creationId xmlns:a16="http://schemas.microsoft.com/office/drawing/2014/main" id="{BCFE85A4-B545-0857-8BE4-D66D39DFCB5D}"/>
                </a:ext>
              </a:extLst>
            </p:cNvPr>
            <p:cNvSpPr/>
            <p:nvPr/>
          </p:nvSpPr>
          <p:spPr>
            <a:xfrm>
              <a:off x="6605393" y="2224389"/>
              <a:ext cx="1009587" cy="433004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أصل بخط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Oval 80">
              <a:extLst>
                <a:ext uri="{FF2B5EF4-FFF2-40B4-BE49-F238E27FC236}">
                  <a16:creationId xmlns:a16="http://schemas.microsoft.com/office/drawing/2014/main" id="{1B08B864-BA4F-399D-D363-1DE063CEA6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2080" y="2226460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4B7EB6B-E609-8965-5631-0527E0F393A3}"/>
              </a:ext>
            </a:extLst>
          </p:cNvPr>
          <p:cNvGrpSpPr/>
          <p:nvPr/>
        </p:nvGrpSpPr>
        <p:grpSpPr>
          <a:xfrm>
            <a:off x="3907696" y="2229121"/>
            <a:ext cx="1811761" cy="442468"/>
            <a:chOff x="3832737" y="2233853"/>
            <a:chExt cx="1811761" cy="442468"/>
          </a:xfrm>
        </p:grpSpPr>
        <p:sp>
          <p:nvSpPr>
            <p:cNvPr id="105" name="Rectangle : coins arrondis 7">
              <a:extLst>
                <a:ext uri="{FF2B5EF4-FFF2-40B4-BE49-F238E27FC236}">
                  <a16:creationId xmlns:a16="http://schemas.microsoft.com/office/drawing/2014/main" id="{EF6A41D0-AF01-B28C-A94D-6A59A22C4EC1}"/>
                </a:ext>
              </a:extLst>
            </p:cNvPr>
            <p:cNvSpPr/>
            <p:nvPr/>
          </p:nvSpPr>
          <p:spPr>
            <a:xfrm>
              <a:off x="3832737" y="2233853"/>
              <a:ext cx="1364265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العنصر الزائد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Oval 80">
              <a:extLst>
                <a:ext uri="{FF2B5EF4-FFF2-40B4-BE49-F238E27FC236}">
                  <a16:creationId xmlns:a16="http://schemas.microsoft.com/office/drawing/2014/main" id="{B2EC803F-5696-57CE-DBFF-AEB79D1A81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4101" y="2235924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CD7CC90-95A2-7BB6-620C-400B9320D6AD}"/>
              </a:ext>
            </a:extLst>
          </p:cNvPr>
          <p:cNvGrpSpPr/>
          <p:nvPr/>
        </p:nvGrpSpPr>
        <p:grpSpPr>
          <a:xfrm>
            <a:off x="995170" y="2229121"/>
            <a:ext cx="2026589" cy="442468"/>
            <a:chOff x="995170" y="2233853"/>
            <a:chExt cx="2026589" cy="442468"/>
          </a:xfrm>
        </p:grpSpPr>
        <p:sp>
          <p:nvSpPr>
            <p:cNvPr id="108" name="Rectangle : coins arrondis 9">
              <a:extLst>
                <a:ext uri="{FF2B5EF4-FFF2-40B4-BE49-F238E27FC236}">
                  <a16:creationId xmlns:a16="http://schemas.microsoft.com/office/drawing/2014/main" id="{CA5A5299-F6A8-242A-4E56-C9DB290609C4}"/>
                </a:ext>
              </a:extLst>
            </p:cNvPr>
            <p:cNvSpPr/>
            <p:nvPr/>
          </p:nvSpPr>
          <p:spPr>
            <a:xfrm>
              <a:off x="995170" y="2233853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العبارة المناسبة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Oval 80">
              <a:extLst>
                <a:ext uri="{FF2B5EF4-FFF2-40B4-BE49-F238E27FC236}">
                  <a16:creationId xmlns:a16="http://schemas.microsoft.com/office/drawing/2014/main" id="{075D88F6-400A-39D7-1E49-92C590029A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1362" y="2235924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CEA07B-A388-56E8-93AA-EC8728368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149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EC9C0-DA3A-5A2D-CA73-33EBACCFE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13601C3-98B0-5812-1BA8-10E6C258D971}"/>
              </a:ext>
            </a:extLst>
          </p:cNvPr>
          <p:cNvSpPr txBox="1"/>
          <p:nvPr/>
        </p:nvSpPr>
        <p:spPr>
          <a:xfrm>
            <a:off x="670880" y="784417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الثانية؟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يمر إلى السبورة ليحدد العنصر الزائد؟ </a:t>
            </a:r>
          </a:p>
        </p:txBody>
      </p:sp>
      <p:pic>
        <p:nvPicPr>
          <p:cNvPr id="5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971BCAD-4B1C-EF6E-72C0-412B361B8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8065" y="666588"/>
            <a:ext cx="1265850" cy="962541"/>
          </a:xfrm>
          <a:prstGeom prst="ellipse">
            <a:avLst/>
          </a:prstGeom>
        </p:spPr>
      </p:pic>
      <p:pic>
        <p:nvPicPr>
          <p:cNvPr id="6" name="Picture 5" descr="A diagram of a flower garden&#10;&#10;Description automatically generated">
            <a:extLst>
              <a:ext uri="{FF2B5EF4-FFF2-40B4-BE49-F238E27FC236}">
                <a16:creationId xmlns:a16="http://schemas.microsoft.com/office/drawing/2014/main" id="{4248E27D-84AE-82D8-36C8-18DE811C6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00" y="3503644"/>
            <a:ext cx="3913200" cy="242673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874700F-50F5-81AB-FB49-9D07EB1AE274}"/>
              </a:ext>
            </a:extLst>
          </p:cNvPr>
          <p:cNvGrpSpPr/>
          <p:nvPr/>
        </p:nvGrpSpPr>
        <p:grpSpPr>
          <a:xfrm>
            <a:off x="6605393" y="2229121"/>
            <a:ext cx="1457084" cy="442468"/>
            <a:chOff x="6605393" y="2224389"/>
            <a:chExt cx="1457084" cy="442468"/>
          </a:xfrm>
          <a:solidFill>
            <a:schemeClr val="bg1">
              <a:lumMod val="75000"/>
            </a:schemeClr>
          </a:solidFill>
        </p:grpSpPr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2011E0C4-3AEC-B36E-9E3D-0711F50D75C4}"/>
                </a:ext>
              </a:extLst>
            </p:cNvPr>
            <p:cNvSpPr/>
            <p:nvPr/>
          </p:nvSpPr>
          <p:spPr>
            <a:xfrm>
              <a:off x="6605393" y="2224389"/>
              <a:ext cx="100958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أصل بخط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DB6BD1B3-71A3-D99D-639F-51534ECFD0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2080" y="222646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249D9B-61FE-DF41-7C7E-71FA687DA48F}"/>
              </a:ext>
            </a:extLst>
          </p:cNvPr>
          <p:cNvGrpSpPr/>
          <p:nvPr/>
        </p:nvGrpSpPr>
        <p:grpSpPr>
          <a:xfrm>
            <a:off x="3907696" y="2229121"/>
            <a:ext cx="1811761" cy="442468"/>
            <a:chOff x="3832737" y="2233853"/>
            <a:chExt cx="1811761" cy="442468"/>
          </a:xfrm>
        </p:grpSpPr>
        <p:sp>
          <p:nvSpPr>
            <p:cNvPr id="19" name="Rectangle : coins arrondis 7">
              <a:extLst>
                <a:ext uri="{FF2B5EF4-FFF2-40B4-BE49-F238E27FC236}">
                  <a16:creationId xmlns:a16="http://schemas.microsoft.com/office/drawing/2014/main" id="{7820A417-3A4E-2053-51AE-FCA54D892D90}"/>
                </a:ext>
              </a:extLst>
            </p:cNvPr>
            <p:cNvSpPr/>
            <p:nvPr/>
          </p:nvSpPr>
          <p:spPr>
            <a:xfrm>
              <a:off x="3832737" y="2233853"/>
              <a:ext cx="1364265" cy="433004"/>
            </a:xfrm>
            <a:prstGeom prst="roundRect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العنصر الزائد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5FF0CBCA-182A-6344-DFCF-C8E2B608B3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4101" y="2235924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6BF5D-BDEA-BBD2-F23F-58AE412E3FB3}"/>
              </a:ext>
            </a:extLst>
          </p:cNvPr>
          <p:cNvGrpSpPr/>
          <p:nvPr/>
        </p:nvGrpSpPr>
        <p:grpSpPr>
          <a:xfrm>
            <a:off x="995170" y="2229121"/>
            <a:ext cx="2026589" cy="442468"/>
            <a:chOff x="995170" y="2233853"/>
            <a:chExt cx="2026589" cy="442468"/>
          </a:xfrm>
        </p:grpSpPr>
        <p:sp>
          <p:nvSpPr>
            <p:cNvPr id="26" name="Rectangle : coins arrondis 9">
              <a:extLst>
                <a:ext uri="{FF2B5EF4-FFF2-40B4-BE49-F238E27FC236}">
                  <a16:creationId xmlns:a16="http://schemas.microsoft.com/office/drawing/2014/main" id="{57237883-6655-8416-959D-A3EC10F9E1E2}"/>
                </a:ext>
              </a:extLst>
            </p:cNvPr>
            <p:cNvSpPr/>
            <p:nvPr/>
          </p:nvSpPr>
          <p:spPr>
            <a:xfrm>
              <a:off x="995170" y="2233853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العبارة المناسبة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494C2382-6D6A-4C9D-9CCD-08A671A341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1362" y="2235924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71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78B14-0FC2-4F1C-16FE-9FB216254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E0E1770-78E3-6852-2EEA-E8C012AD4006}"/>
              </a:ext>
            </a:extLst>
          </p:cNvPr>
          <p:cNvSpPr txBox="1"/>
          <p:nvPr/>
        </p:nvSpPr>
        <p:spPr>
          <a:xfrm>
            <a:off x="778755" y="927626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 : ألاحظ أنه لم تتبق أية مزهرية ، بينما بقيت زهرة  واحدة و هي العنصر الزائد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669D0F3-1990-7A00-061D-B2F7962105FE}"/>
              </a:ext>
            </a:extLst>
          </p:cNvPr>
          <p:cNvGrpSpPr/>
          <p:nvPr/>
        </p:nvGrpSpPr>
        <p:grpSpPr>
          <a:xfrm>
            <a:off x="6605393" y="2229121"/>
            <a:ext cx="1457084" cy="442468"/>
            <a:chOff x="6605393" y="2224389"/>
            <a:chExt cx="1457084" cy="442468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4">
              <a:extLst>
                <a:ext uri="{FF2B5EF4-FFF2-40B4-BE49-F238E27FC236}">
                  <a16:creationId xmlns:a16="http://schemas.microsoft.com/office/drawing/2014/main" id="{3A512220-3C2E-1F5E-A467-9E06B298EED3}"/>
                </a:ext>
              </a:extLst>
            </p:cNvPr>
            <p:cNvSpPr/>
            <p:nvPr/>
          </p:nvSpPr>
          <p:spPr>
            <a:xfrm>
              <a:off x="6605393" y="2224389"/>
              <a:ext cx="100958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أصل بخط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A52F50FC-D6A4-4CB4-21AB-5AA3673F90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2080" y="222646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B02234-0CAA-56C9-814B-988B7DFBC467}"/>
              </a:ext>
            </a:extLst>
          </p:cNvPr>
          <p:cNvGrpSpPr/>
          <p:nvPr/>
        </p:nvGrpSpPr>
        <p:grpSpPr>
          <a:xfrm>
            <a:off x="3907696" y="2229121"/>
            <a:ext cx="1811761" cy="442468"/>
            <a:chOff x="3832737" y="2233853"/>
            <a:chExt cx="1811761" cy="442468"/>
          </a:xfrm>
          <a:solidFill>
            <a:srgbClr val="4A7090"/>
          </a:solidFill>
        </p:grpSpPr>
        <p:sp>
          <p:nvSpPr>
            <p:cNvPr id="19" name="Rectangle : coins arrondis 7">
              <a:extLst>
                <a:ext uri="{FF2B5EF4-FFF2-40B4-BE49-F238E27FC236}">
                  <a16:creationId xmlns:a16="http://schemas.microsoft.com/office/drawing/2014/main" id="{D89868CC-0908-3108-69AA-3A93B3D7B923}"/>
                </a:ext>
              </a:extLst>
            </p:cNvPr>
            <p:cNvSpPr/>
            <p:nvPr/>
          </p:nvSpPr>
          <p:spPr>
            <a:xfrm>
              <a:off x="3832737" y="2233853"/>
              <a:ext cx="136426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العنصر الزائد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AAF788D8-8882-35DA-E1DF-CCEA7931D0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4101" y="2235924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AEA7768-CB17-805C-4B63-D166F3DF21B2}"/>
              </a:ext>
            </a:extLst>
          </p:cNvPr>
          <p:cNvGrpSpPr/>
          <p:nvPr/>
        </p:nvGrpSpPr>
        <p:grpSpPr>
          <a:xfrm>
            <a:off x="995170" y="2229121"/>
            <a:ext cx="2026589" cy="442468"/>
            <a:chOff x="995170" y="2233853"/>
            <a:chExt cx="2026589" cy="442468"/>
          </a:xfrm>
        </p:grpSpPr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4BFFFA85-87BD-E503-0C24-2C060652521F}"/>
                </a:ext>
              </a:extLst>
            </p:cNvPr>
            <p:cNvSpPr/>
            <p:nvPr/>
          </p:nvSpPr>
          <p:spPr>
            <a:xfrm>
              <a:off x="995170" y="2233853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العبارة المناسبة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32827AF8-FFD7-AB97-35B2-363984D920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1362" y="2235924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26" descr="A diagram of a flower garden&#10;&#10;Description automatically generated">
            <a:extLst>
              <a:ext uri="{FF2B5EF4-FFF2-40B4-BE49-F238E27FC236}">
                <a16:creationId xmlns:a16="http://schemas.microsoft.com/office/drawing/2014/main" id="{3B42B0EE-41F4-4CDB-03D0-5984AE60B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00" y="3503644"/>
            <a:ext cx="3913200" cy="242673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EF4321AF-DE17-3EE0-3589-9BCC7C92925A}"/>
              </a:ext>
            </a:extLst>
          </p:cNvPr>
          <p:cNvSpPr/>
          <p:nvPr/>
        </p:nvSpPr>
        <p:spPr>
          <a:xfrm>
            <a:off x="5159375" y="4992687"/>
            <a:ext cx="577544" cy="581025"/>
          </a:xfrm>
          <a:prstGeom prst="ellipse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7D9EA9E-9B54-F8E0-314C-34DDA2FBB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644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459CD-716A-BC12-1291-C3534878C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FB2D62A-2311-275B-F3AD-4369C8943DE4}"/>
              </a:ext>
            </a:extLst>
          </p:cNvPr>
          <p:cNvSpPr txBox="1"/>
          <p:nvPr/>
        </p:nvSpPr>
        <p:spPr>
          <a:xfrm>
            <a:off x="670880" y="789365"/>
            <a:ext cx="6786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 ؟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يقول العبارة المناسبة للمقارنة ؟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1D1277-FB35-26E2-4E51-D7F16F717E82}"/>
              </a:ext>
            </a:extLst>
          </p:cNvPr>
          <p:cNvGrpSpPr/>
          <p:nvPr/>
        </p:nvGrpSpPr>
        <p:grpSpPr>
          <a:xfrm>
            <a:off x="6605393" y="2229121"/>
            <a:ext cx="1457084" cy="442468"/>
            <a:chOff x="6605393" y="2224389"/>
            <a:chExt cx="1457084" cy="442468"/>
          </a:xfrm>
          <a:solidFill>
            <a:schemeClr val="bg1">
              <a:lumMod val="75000"/>
            </a:schemeClr>
          </a:solidFill>
        </p:grpSpPr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0630BE52-4688-DC15-9416-A4E9BDE628A9}"/>
                </a:ext>
              </a:extLst>
            </p:cNvPr>
            <p:cNvSpPr/>
            <p:nvPr/>
          </p:nvSpPr>
          <p:spPr>
            <a:xfrm>
              <a:off x="6605393" y="2224389"/>
              <a:ext cx="100958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أصل بخط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10105A0A-2C47-7FD8-3249-FDE69BE108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2080" y="222646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711547-8727-EC28-78F1-B79896CFDF61}"/>
              </a:ext>
            </a:extLst>
          </p:cNvPr>
          <p:cNvGrpSpPr/>
          <p:nvPr/>
        </p:nvGrpSpPr>
        <p:grpSpPr>
          <a:xfrm>
            <a:off x="3907696" y="2229121"/>
            <a:ext cx="1811761" cy="442468"/>
            <a:chOff x="3832737" y="2233853"/>
            <a:chExt cx="1811761" cy="442468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7">
              <a:extLst>
                <a:ext uri="{FF2B5EF4-FFF2-40B4-BE49-F238E27FC236}">
                  <a16:creationId xmlns:a16="http://schemas.microsoft.com/office/drawing/2014/main" id="{43B85B2B-C7F8-3FA5-0531-26A46D1F4330}"/>
                </a:ext>
              </a:extLst>
            </p:cNvPr>
            <p:cNvSpPr/>
            <p:nvPr/>
          </p:nvSpPr>
          <p:spPr>
            <a:xfrm>
              <a:off x="3832737" y="2233853"/>
              <a:ext cx="136426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العنصر الزائد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1F2F2973-FFAB-4D4C-6E6F-A5DCD650B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4101" y="2235924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F8D527-3A30-762A-2CD8-634196880772}"/>
              </a:ext>
            </a:extLst>
          </p:cNvPr>
          <p:cNvGrpSpPr/>
          <p:nvPr/>
        </p:nvGrpSpPr>
        <p:grpSpPr>
          <a:xfrm>
            <a:off x="995170" y="2229121"/>
            <a:ext cx="2026589" cy="442468"/>
            <a:chOff x="995170" y="2233853"/>
            <a:chExt cx="2026589" cy="442468"/>
          </a:xfrm>
          <a:solidFill>
            <a:srgbClr val="4A7090"/>
          </a:solidFill>
        </p:grpSpPr>
        <p:sp>
          <p:nvSpPr>
            <p:cNvPr id="24" name="Rectangle : coins arrondis 9">
              <a:extLst>
                <a:ext uri="{FF2B5EF4-FFF2-40B4-BE49-F238E27FC236}">
                  <a16:creationId xmlns:a16="http://schemas.microsoft.com/office/drawing/2014/main" id="{BA8C7A28-9C8F-5820-C269-3E60AB1439C0}"/>
                </a:ext>
              </a:extLst>
            </p:cNvPr>
            <p:cNvSpPr/>
            <p:nvPr/>
          </p:nvSpPr>
          <p:spPr>
            <a:xfrm>
              <a:off x="995170" y="2233853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العبارة المناسبة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688DD1F1-F625-C65C-06ED-9949BB43E5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1362" y="2235924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 descr="A diagram of a flower garden&#10;&#10;Description automatically generated">
            <a:extLst>
              <a:ext uri="{FF2B5EF4-FFF2-40B4-BE49-F238E27FC236}">
                <a16:creationId xmlns:a16="http://schemas.microsoft.com/office/drawing/2014/main" id="{D6E9CF9B-71D5-78DD-D62C-E08547C30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00" y="3503644"/>
            <a:ext cx="3913200" cy="2426730"/>
          </a:xfrm>
          <a:prstGeom prst="rect">
            <a:avLst/>
          </a:prstGeom>
        </p:spPr>
      </p:pic>
      <p:pic>
        <p:nvPicPr>
          <p:cNvPr id="28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2F9E5B55-B3C5-4B19-EE17-9622E8B8B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8065" y="666588"/>
            <a:ext cx="1265850" cy="962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39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A038B-154B-8E11-D901-47E8C0BA1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flower garden&#10;&#10;Description automatically generated">
            <a:extLst>
              <a:ext uri="{FF2B5EF4-FFF2-40B4-BE49-F238E27FC236}">
                <a16:creationId xmlns:a16="http://schemas.microsoft.com/office/drawing/2014/main" id="{A1C13EBD-3BB8-FAAA-9240-A67718D03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228" y="2982511"/>
            <a:ext cx="3913200" cy="242673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E80C2B4-26EF-BC50-DD46-0514F74CDAD8}"/>
              </a:ext>
            </a:extLst>
          </p:cNvPr>
          <p:cNvSpPr txBox="1"/>
          <p:nvPr/>
        </p:nvSpPr>
        <p:spPr>
          <a:xfrm>
            <a:off x="670880" y="93411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عدد الزهور أكبر من عدد المزهريات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D726D9A-B558-715F-83FF-DF8C68D2B591}"/>
              </a:ext>
            </a:extLst>
          </p:cNvPr>
          <p:cNvSpPr txBox="1"/>
          <p:nvPr/>
        </p:nvSpPr>
        <p:spPr>
          <a:xfrm>
            <a:off x="2162175" y="5587003"/>
            <a:ext cx="481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عَدَدُ الزُّهورِ 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أكْبَرُ</a:t>
            </a:r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مِنْ</a:t>
            </a:r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عَدَدِ الْمِزْهَرِياتِ</a:t>
            </a:r>
            <a:endParaRPr 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06339B8-11A4-2C1D-100E-61D69D5EA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598371"/>
            <a:ext cx="1008000" cy="1008000"/>
          </a:xfrm>
          <a:prstGeom prst="ellipse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E260F1-7234-D6A5-C651-CEC86990AA39}"/>
              </a:ext>
            </a:extLst>
          </p:cNvPr>
          <p:cNvGrpSpPr/>
          <p:nvPr/>
        </p:nvGrpSpPr>
        <p:grpSpPr>
          <a:xfrm>
            <a:off x="6605393" y="2229121"/>
            <a:ext cx="1457084" cy="442468"/>
            <a:chOff x="6605393" y="2224389"/>
            <a:chExt cx="1457084" cy="442468"/>
          </a:xfrm>
          <a:solidFill>
            <a:schemeClr val="bg1">
              <a:lumMod val="75000"/>
            </a:schemeClr>
          </a:solidFill>
        </p:grpSpPr>
        <p:sp>
          <p:nvSpPr>
            <p:cNvPr id="8" name="Rectangle : coins arrondis 4">
              <a:extLst>
                <a:ext uri="{FF2B5EF4-FFF2-40B4-BE49-F238E27FC236}">
                  <a16:creationId xmlns:a16="http://schemas.microsoft.com/office/drawing/2014/main" id="{9F276E08-9387-C8E7-90D7-4016200CB410}"/>
                </a:ext>
              </a:extLst>
            </p:cNvPr>
            <p:cNvSpPr/>
            <p:nvPr/>
          </p:nvSpPr>
          <p:spPr>
            <a:xfrm>
              <a:off x="6605393" y="2224389"/>
              <a:ext cx="1009587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أصل بخط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20771313-A80E-A1F0-451B-8C85C3BAE4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2080" y="2226460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0D3E20C-F999-8AA2-877B-918809BDA431}"/>
              </a:ext>
            </a:extLst>
          </p:cNvPr>
          <p:cNvGrpSpPr/>
          <p:nvPr/>
        </p:nvGrpSpPr>
        <p:grpSpPr>
          <a:xfrm>
            <a:off x="3907696" y="2229121"/>
            <a:ext cx="1811761" cy="442468"/>
            <a:chOff x="3832737" y="2233853"/>
            <a:chExt cx="1811761" cy="442468"/>
          </a:xfrm>
          <a:solidFill>
            <a:schemeClr val="bg1">
              <a:lumMod val="75000"/>
            </a:schemeClr>
          </a:solidFill>
        </p:grpSpPr>
        <p:sp>
          <p:nvSpPr>
            <p:cNvPr id="16" name="Rectangle : coins arrondis 7">
              <a:extLst>
                <a:ext uri="{FF2B5EF4-FFF2-40B4-BE49-F238E27FC236}">
                  <a16:creationId xmlns:a16="http://schemas.microsoft.com/office/drawing/2014/main" id="{067C347A-6BC6-2663-AC20-A36DCA95D606}"/>
                </a:ext>
              </a:extLst>
            </p:cNvPr>
            <p:cNvSpPr/>
            <p:nvPr/>
          </p:nvSpPr>
          <p:spPr>
            <a:xfrm>
              <a:off x="3832737" y="2233853"/>
              <a:ext cx="1364265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أحدد العنصر الزائد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EDBE4693-1010-7A35-169E-7AEA5A6A3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4101" y="2235924"/>
              <a:ext cx="440397" cy="44039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8074D7-4168-988C-A175-BA13D1086DE2}"/>
              </a:ext>
            </a:extLst>
          </p:cNvPr>
          <p:cNvGrpSpPr/>
          <p:nvPr/>
        </p:nvGrpSpPr>
        <p:grpSpPr>
          <a:xfrm>
            <a:off x="995170" y="2229121"/>
            <a:ext cx="2026589" cy="442468"/>
            <a:chOff x="995170" y="2233853"/>
            <a:chExt cx="2026589" cy="442468"/>
          </a:xfrm>
          <a:solidFill>
            <a:srgbClr val="4A7090"/>
          </a:solidFill>
        </p:grpSpPr>
        <p:sp>
          <p:nvSpPr>
            <p:cNvPr id="26" name="Rectangle : coins arrondis 9">
              <a:extLst>
                <a:ext uri="{FF2B5EF4-FFF2-40B4-BE49-F238E27FC236}">
                  <a16:creationId xmlns:a16="http://schemas.microsoft.com/office/drawing/2014/main" id="{0B633584-3F94-F925-3C66-F8059CC37992}"/>
                </a:ext>
              </a:extLst>
            </p:cNvPr>
            <p:cNvSpPr/>
            <p:nvPr/>
          </p:nvSpPr>
          <p:spPr>
            <a:xfrm>
              <a:off x="995170" y="2233853"/>
              <a:ext cx="1583326" cy="43300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أقول العبارة المناسبة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FD0B4FA6-F126-3702-49C8-AC59EB3E3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1362" y="2235924"/>
              <a:ext cx="440397" cy="44039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086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121473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98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120321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DBDE99-B0A9-090B-7B42-B66EF64DB257}"/>
              </a:ext>
            </a:extLst>
          </p:cNvPr>
          <p:cNvSpPr txBox="1"/>
          <p:nvPr/>
        </p:nvSpPr>
        <p:spPr>
          <a:xfrm>
            <a:off x="2284525" y="1467516"/>
            <a:ext cx="4574951" cy="98488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endParaRPr lang="a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مقارنة عدد عناصر مجموعات </a:t>
            </a:r>
          </a:p>
        </p:txBody>
      </p:sp>
      <p:pic>
        <p:nvPicPr>
          <p:cNvPr id="5" name="Picture 4" descr="An open book with a picture of a cartoon character&#10;&#10;Description automatically generated">
            <a:extLst>
              <a:ext uri="{FF2B5EF4-FFF2-40B4-BE49-F238E27FC236}">
                <a16:creationId xmlns:a16="http://schemas.microsoft.com/office/drawing/2014/main" id="{3EFD5B86-3BEA-44E1-15FD-40B9D8132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15" y="1759676"/>
            <a:ext cx="7937770" cy="52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B55ED-B3EC-ABDC-B8C0-C2706C0BD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230E60CA-4D1A-0832-12CA-D637FB442162}"/>
              </a:ext>
            </a:extLst>
          </p:cNvPr>
          <p:cNvSpPr>
            <a:spLocks/>
          </p:cNvSpPr>
          <p:nvPr/>
        </p:nvSpPr>
        <p:spPr>
          <a:xfrm>
            <a:off x="489098" y="815521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 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5ADE572-3805-D0BD-2BE4-ACEFA568BC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D7037C-EE8E-8B13-F8D0-0BBDA7625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853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8200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1418B-3B0F-2418-B751-E5FAA2664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8B51C77-6492-0521-F1BE-1DEA7B8CCA29}"/>
              </a:ext>
            </a:extLst>
          </p:cNvPr>
          <p:cNvSpPr txBox="1"/>
          <p:nvPr/>
        </p:nvSpPr>
        <p:spPr>
          <a:xfrm>
            <a:off x="702173" y="89925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 المجموعة التي بها عدد الزهور أصغر من عدد المزهريات 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49A3477-A173-66C5-7EFE-174210664A0F}"/>
              </a:ext>
            </a:extLst>
          </p:cNvPr>
          <p:cNvGrpSpPr/>
          <p:nvPr/>
        </p:nvGrpSpPr>
        <p:grpSpPr>
          <a:xfrm>
            <a:off x="1655258" y="2354014"/>
            <a:ext cx="5833485" cy="2062726"/>
            <a:chOff x="1235984" y="2061496"/>
            <a:chExt cx="7058516" cy="249589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CA8A12B-FCF8-FEB5-8BF0-4ACD30714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CE5E3"/>
                </a:clrFrom>
                <a:clrTo>
                  <a:srgbClr val="FCE5E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5984" y="2061496"/>
              <a:ext cx="3188532" cy="249589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5B9038F-DC7F-D28B-25AB-1C0F6A068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CE5E3"/>
                </a:clrFrom>
                <a:clrTo>
                  <a:srgbClr val="FCE5E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5968" y="2061496"/>
              <a:ext cx="3188532" cy="2495898"/>
            </a:xfrm>
            <a:prstGeom prst="rect">
              <a:avLst/>
            </a:prstGeom>
          </p:spPr>
        </p:pic>
      </p:grpSp>
      <p:sp>
        <p:nvSpPr>
          <p:cNvPr id="9" name="Oval 80">
            <a:extLst>
              <a:ext uri="{FF2B5EF4-FFF2-40B4-BE49-F238E27FC236}">
                <a16:creationId xmlns:a16="http://schemas.microsoft.com/office/drawing/2014/main" id="{F853B887-B468-EE99-D438-28972C32C6BF}"/>
              </a:ext>
            </a:extLst>
          </p:cNvPr>
          <p:cNvSpPr>
            <a:spLocks noChangeAspect="1"/>
          </p:cNvSpPr>
          <p:nvPr/>
        </p:nvSpPr>
        <p:spPr>
          <a:xfrm>
            <a:off x="5980638" y="447597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8E48EA3D-0374-AC05-59C3-C049D7506746}"/>
              </a:ext>
            </a:extLst>
          </p:cNvPr>
          <p:cNvSpPr>
            <a:spLocks noChangeAspect="1"/>
          </p:cNvSpPr>
          <p:nvPr/>
        </p:nvSpPr>
        <p:spPr>
          <a:xfrm>
            <a:off x="2684925" y="447597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71293C-61C5-C23D-EBE8-01FD60B56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853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19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A08F-C826-2ECC-A7EE-AB113C078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5867A739-C94B-5FE4-704D-2A2AC87A57F2}"/>
              </a:ext>
            </a:extLst>
          </p:cNvPr>
          <p:cNvSpPr>
            <a:spLocks/>
          </p:cNvSpPr>
          <p:nvPr/>
        </p:nvSpPr>
        <p:spPr>
          <a:xfrm>
            <a:off x="591953" y="853945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A19A28-0CAF-0BAD-0FE1-FCFB048C1B6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8D62B5-3EF8-2596-B2EC-05540F5EB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853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24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F8740-5095-4E00-86B6-6FCF3605F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CB8CD5-7370-5A05-CAEB-8896780A8195}"/>
              </a:ext>
            </a:extLst>
          </p:cNvPr>
          <p:cNvSpPr txBox="1"/>
          <p:nvPr/>
        </p:nvSpPr>
        <p:spPr>
          <a:xfrm>
            <a:off x="394873" y="927865"/>
            <a:ext cx="7093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  المجموعة رقم 1 . من يمر للسبورة  ليشرح لنا كيف توصل للجواب ؟  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6">
            <a:extLst>
              <a:ext uri="{FF2B5EF4-FFF2-40B4-BE49-F238E27FC236}">
                <a16:creationId xmlns:a16="http://schemas.microsoft.com/office/drawing/2014/main" id="{7995F0EB-45B3-25EC-A9B1-61BA46826AA2}"/>
              </a:ext>
            </a:extLst>
          </p:cNvPr>
          <p:cNvGrpSpPr/>
          <p:nvPr/>
        </p:nvGrpSpPr>
        <p:grpSpPr>
          <a:xfrm>
            <a:off x="1655258" y="2354014"/>
            <a:ext cx="5833485" cy="2062726"/>
            <a:chOff x="1235984" y="2061496"/>
            <a:chExt cx="7058516" cy="249589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8271B8-EE7F-EB8B-8759-61614696E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CE5E3"/>
                </a:clrFrom>
                <a:clrTo>
                  <a:srgbClr val="FCE5E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5984" y="2061496"/>
              <a:ext cx="3188532" cy="2495898"/>
            </a:xfrm>
            <a:prstGeom prst="rect">
              <a:avLst/>
            </a:prstGeom>
          </p:spPr>
        </p:pic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EC22601A-BA2B-500C-FECC-1A5EF9E3E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CE5E3"/>
                </a:clrFrom>
                <a:clrTo>
                  <a:srgbClr val="FCE5E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05968" y="2061496"/>
              <a:ext cx="3188532" cy="2495898"/>
            </a:xfrm>
            <a:prstGeom prst="rect">
              <a:avLst/>
            </a:prstGeom>
          </p:spPr>
        </p:pic>
      </p:grpSp>
      <p:sp>
        <p:nvSpPr>
          <p:cNvPr id="6" name="Oval 80">
            <a:extLst>
              <a:ext uri="{FF2B5EF4-FFF2-40B4-BE49-F238E27FC236}">
                <a16:creationId xmlns:a16="http://schemas.microsoft.com/office/drawing/2014/main" id="{90C99A61-61F7-73D3-8BBC-D7715EFD229D}"/>
              </a:ext>
            </a:extLst>
          </p:cNvPr>
          <p:cNvSpPr>
            <a:spLocks noChangeAspect="1"/>
          </p:cNvSpPr>
          <p:nvPr/>
        </p:nvSpPr>
        <p:spPr>
          <a:xfrm>
            <a:off x="5980638" y="447597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FE9880B9-A268-7372-8F25-A09CA9EF4A65}"/>
              </a:ext>
            </a:extLst>
          </p:cNvPr>
          <p:cNvSpPr>
            <a:spLocks noChangeAspect="1"/>
          </p:cNvSpPr>
          <p:nvPr/>
        </p:nvSpPr>
        <p:spPr>
          <a:xfrm>
            <a:off x="2684925" y="447597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9" name="Image 5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449D882-FAC5-3354-380C-432C00364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8065" y="666588"/>
            <a:ext cx="1265850" cy="962541"/>
          </a:xfrm>
          <a:prstGeom prst="ellipse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C143D64-60DC-8137-5FC8-8E89036E4242}"/>
              </a:ext>
            </a:extLst>
          </p:cNvPr>
          <p:cNvSpPr/>
          <p:nvPr/>
        </p:nvSpPr>
        <p:spPr>
          <a:xfrm>
            <a:off x="4572000" y="1703672"/>
            <a:ext cx="3243713" cy="40041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93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6AE71-A63B-4C57-D885-47F72D002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336CE27-3F7F-B057-0EAE-499B36F49371}"/>
              </a:ext>
            </a:extLst>
          </p:cNvPr>
          <p:cNvSpPr txBox="1"/>
          <p:nvPr/>
        </p:nvSpPr>
        <p:spPr>
          <a:xfrm>
            <a:off x="715541" y="89925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 المجموعة التي بها عدد الزهور أكبر  من عدد المزهريات 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D65F5D-E1E4-F51D-C750-B23E315E6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08531"/>
            <a:ext cx="1008000" cy="1008000"/>
          </a:xfrm>
          <a:prstGeom prst="ellipse">
            <a:avLst/>
          </a:prstGeom>
        </p:spPr>
      </p:pic>
      <p:grpSp>
        <p:nvGrpSpPr>
          <p:cNvPr id="9" name="Groupe 25">
            <a:extLst>
              <a:ext uri="{FF2B5EF4-FFF2-40B4-BE49-F238E27FC236}">
                <a16:creationId xmlns:a16="http://schemas.microsoft.com/office/drawing/2014/main" id="{563B1AE8-BCF7-BADD-C468-B6F29BEDCC8A}"/>
              </a:ext>
            </a:extLst>
          </p:cNvPr>
          <p:cNvGrpSpPr/>
          <p:nvPr/>
        </p:nvGrpSpPr>
        <p:grpSpPr>
          <a:xfrm>
            <a:off x="1720786" y="2144889"/>
            <a:ext cx="5702429" cy="3025302"/>
            <a:chOff x="1435664" y="1949380"/>
            <a:chExt cx="6272672" cy="3327832"/>
          </a:xfrm>
        </p:grpSpPr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C8CA65FE-2393-6CAB-4DFB-930367A356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121502" y="4643815"/>
              <a:ext cx="633397" cy="633397"/>
            </a:xfrm>
            <a:prstGeom prst="ellipse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cs typeface="Calibri" panose="020F0502020204030204" pitchFamily="34" charset="0"/>
                </a:rPr>
                <a:t>1</a:t>
              </a:r>
              <a:endParaRPr lang="fr-MA" sz="4000" b="1" dirty="0"/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05BB869A-A67C-F7F1-6F45-4ADA39C253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96218" y="4643815"/>
              <a:ext cx="633397" cy="633397"/>
            </a:xfrm>
            <a:prstGeom prst="ellipse">
              <a:avLst/>
            </a:prstGeom>
            <a:solidFill>
              <a:srgbClr val="4A7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3200" b="1" dirty="0">
                  <a:cs typeface="Calibri" panose="020F0502020204030204" pitchFamily="34" charset="0"/>
                </a:rPr>
                <a:t>2</a:t>
              </a:r>
              <a:endParaRPr lang="fr-MA" sz="4000" b="1" dirty="0"/>
            </a:p>
          </p:txBody>
        </p:sp>
        <p:grpSp>
          <p:nvGrpSpPr>
            <p:cNvPr id="12" name="Groupe 28">
              <a:extLst>
                <a:ext uri="{FF2B5EF4-FFF2-40B4-BE49-F238E27FC236}">
                  <a16:creationId xmlns:a16="http://schemas.microsoft.com/office/drawing/2014/main" id="{F1D993E3-FA4B-33AD-5E9F-B2DFE6CB981E}"/>
                </a:ext>
              </a:extLst>
            </p:cNvPr>
            <p:cNvGrpSpPr/>
            <p:nvPr/>
          </p:nvGrpSpPr>
          <p:grpSpPr>
            <a:xfrm>
              <a:off x="1435664" y="1949380"/>
              <a:ext cx="6272672" cy="2457793"/>
              <a:chOff x="1435664" y="1949380"/>
              <a:chExt cx="6272672" cy="2457793"/>
            </a:xfrm>
          </p:grpSpPr>
          <p:pic>
            <p:nvPicPr>
              <p:cNvPr id="20" name="Image 29">
                <a:extLst>
                  <a:ext uri="{FF2B5EF4-FFF2-40B4-BE49-F238E27FC236}">
                    <a16:creationId xmlns:a16="http://schemas.microsoft.com/office/drawing/2014/main" id="{5A64B568-B090-B5FE-1093-656EBFDF3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CE5E3"/>
                  </a:clrFrom>
                  <a:clrTo>
                    <a:srgbClr val="FCE5E3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35664" y="1949380"/>
                <a:ext cx="2626844" cy="2457793"/>
              </a:xfrm>
              <a:prstGeom prst="rect">
                <a:avLst/>
              </a:prstGeom>
            </p:spPr>
          </p:pic>
          <p:pic>
            <p:nvPicPr>
              <p:cNvPr id="21" name="Image 30">
                <a:extLst>
                  <a:ext uri="{FF2B5EF4-FFF2-40B4-BE49-F238E27FC236}">
                    <a16:creationId xmlns:a16="http://schemas.microsoft.com/office/drawing/2014/main" id="{DB29C215-5434-99E5-3192-EA07A62A2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CE5E3"/>
                  </a:clrFrom>
                  <a:clrTo>
                    <a:srgbClr val="FCE5E3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881213" y="1989950"/>
                <a:ext cx="2827123" cy="241722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368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DABC5-3991-1F2D-9558-EFFE66970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1B647562-9464-28F1-B9A3-F47A8B696671}"/>
              </a:ext>
            </a:extLst>
          </p:cNvPr>
          <p:cNvSpPr>
            <a:spLocks/>
          </p:cNvSpPr>
          <p:nvPr/>
        </p:nvSpPr>
        <p:spPr>
          <a:xfrm>
            <a:off x="534202" y="815521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E2FCE78-5AB7-E655-3A62-048E044767F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495C77-1601-BCD7-2E45-33FAF1E06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21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702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70C7F-F980-7DF8-F98C-31E72E4FA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BBE46C6-E277-AD92-FFC0-57184777D375}"/>
              </a:ext>
            </a:extLst>
          </p:cNvPr>
          <p:cNvSpPr txBox="1"/>
          <p:nvPr/>
        </p:nvSpPr>
        <p:spPr>
          <a:xfrm>
            <a:off x="715541" y="92151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المجموعة رقم 2 . من يمر للسبورة  ليشرح لنا كيف توصل للجواب ؟ </a:t>
            </a: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C9D8A6DF-A82C-17B9-13A2-206B55151AE4}"/>
              </a:ext>
            </a:extLst>
          </p:cNvPr>
          <p:cNvSpPr>
            <a:spLocks noChangeAspect="1"/>
          </p:cNvSpPr>
          <p:nvPr/>
        </p:nvSpPr>
        <p:spPr>
          <a:xfrm>
            <a:off x="5980639" y="4594376"/>
            <a:ext cx="575815" cy="57581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1FD07C22-BB12-2401-23A5-12F83C2F003D}"/>
              </a:ext>
            </a:extLst>
          </p:cNvPr>
          <p:cNvSpPr>
            <a:spLocks noChangeAspect="1"/>
          </p:cNvSpPr>
          <p:nvPr/>
        </p:nvSpPr>
        <p:spPr>
          <a:xfrm>
            <a:off x="2684926" y="4594376"/>
            <a:ext cx="575815" cy="57581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91C64722-60CD-75FA-4050-517C3447F1EF}"/>
              </a:ext>
            </a:extLst>
          </p:cNvPr>
          <p:cNvGrpSpPr/>
          <p:nvPr/>
        </p:nvGrpSpPr>
        <p:grpSpPr>
          <a:xfrm>
            <a:off x="1720786" y="2144889"/>
            <a:ext cx="5702429" cy="2234357"/>
            <a:chOff x="1435664" y="1949380"/>
            <a:chExt cx="6272672" cy="2457793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51A7B027-58FC-7B3D-D816-78A2BC1E4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CE5E3"/>
                </a:clrFrom>
                <a:clrTo>
                  <a:srgbClr val="FCE5E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5664" y="1949380"/>
              <a:ext cx="2626844" cy="2457793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A6AA0D3C-9323-A26F-A6B1-AF4AF1646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CE5E3"/>
                </a:clrFrom>
                <a:clrTo>
                  <a:srgbClr val="FCE5E3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81213" y="1989950"/>
              <a:ext cx="2827123" cy="2417223"/>
            </a:xfrm>
            <a:prstGeom prst="rect">
              <a:avLst/>
            </a:prstGeom>
          </p:spPr>
        </p:pic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744B6B-FE83-1799-C68E-23C9461C02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2181"/>
            <a:ext cx="1008000" cy="1008000"/>
          </a:xfrm>
          <a:prstGeom prst="ellipse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AEB621B-8D71-AC28-F4D2-0B3E4DCC2939}"/>
              </a:ext>
            </a:extLst>
          </p:cNvPr>
          <p:cNvSpPr/>
          <p:nvPr/>
        </p:nvSpPr>
        <p:spPr>
          <a:xfrm>
            <a:off x="1328287" y="1703672"/>
            <a:ext cx="3243713" cy="40041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645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5C867-AD91-3871-F734-0536ED5C5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1CE6D6B-207E-E617-41DE-45E58BA2ADBE}"/>
              </a:ext>
            </a:extLst>
          </p:cNvPr>
          <p:cNvSpPr txBox="1"/>
          <p:nvPr/>
        </p:nvSpPr>
        <p:spPr>
          <a:xfrm>
            <a:off x="659598" y="89925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 المجموعة التي بها عدد الزهور يساوي عدد المزهريات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BACAC5A-67C9-E332-CF1C-1839F094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48" y="1986041"/>
            <a:ext cx="5934903" cy="3210373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5B30EDB-7CD6-45C0-112A-0FC10898DF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2181"/>
            <a:ext cx="1008000" cy="1008000"/>
          </a:xfrm>
          <a:prstGeom prst="ellipse">
            <a:avLst/>
          </a:prstGeom>
        </p:spPr>
      </p:pic>
      <p:sp>
        <p:nvSpPr>
          <p:cNvPr id="3" name="Oval 80">
            <a:extLst>
              <a:ext uri="{FF2B5EF4-FFF2-40B4-BE49-F238E27FC236}">
                <a16:creationId xmlns:a16="http://schemas.microsoft.com/office/drawing/2014/main" id="{6056585E-8744-6C78-B639-0A53631D900C}"/>
              </a:ext>
            </a:extLst>
          </p:cNvPr>
          <p:cNvSpPr>
            <a:spLocks noChangeAspect="1"/>
          </p:cNvSpPr>
          <p:nvPr/>
        </p:nvSpPr>
        <p:spPr>
          <a:xfrm>
            <a:off x="6025490" y="4569799"/>
            <a:ext cx="575815" cy="57581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EFEB74EC-D6BC-1084-AAD4-36933E748BC8}"/>
              </a:ext>
            </a:extLst>
          </p:cNvPr>
          <p:cNvSpPr>
            <a:spLocks noChangeAspect="1"/>
          </p:cNvSpPr>
          <p:nvPr/>
        </p:nvSpPr>
        <p:spPr>
          <a:xfrm>
            <a:off x="2723427" y="4569799"/>
            <a:ext cx="575815" cy="57581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</p:spTree>
    <p:extLst>
      <p:ext uri="{BB962C8B-B14F-4D97-AF65-F5344CB8AC3E}">
        <p14:creationId xmlns:p14="http://schemas.microsoft.com/office/powerpoint/2010/main" val="7263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DE698-7BB9-EF0A-C132-6C007662D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AE9C582A-679F-8148-50DD-2FCE3B5CCF15}"/>
              </a:ext>
            </a:extLst>
          </p:cNvPr>
          <p:cNvSpPr>
            <a:spLocks/>
          </p:cNvSpPr>
          <p:nvPr/>
        </p:nvSpPr>
        <p:spPr>
          <a:xfrm>
            <a:off x="499730" y="811111"/>
            <a:ext cx="6995908" cy="632672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  </a:t>
            </a:r>
          </a:p>
        </p:txBody>
      </p:sp>
      <p:pic>
        <p:nvPicPr>
          <p:cNvPr id="6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9B7027-46C4-F779-CD3C-50354B70CED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7163B3E-5565-BB56-2A6E-3573BAFF4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21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9762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3D45F-60A0-B55D-AFD0-C593923F0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5">
            <a:extLst>
              <a:ext uri="{FF2B5EF4-FFF2-40B4-BE49-F238E27FC236}">
                <a16:creationId xmlns:a16="http://schemas.microsoft.com/office/drawing/2014/main" id="{48D6FCB6-5A9C-2D4B-9692-CAD2F3CFE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48" y="1986041"/>
            <a:ext cx="5934903" cy="3210373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A7E8512-B53C-471B-30A2-3C7519177ECA}"/>
              </a:ext>
            </a:extLst>
          </p:cNvPr>
          <p:cNvSpPr txBox="1"/>
          <p:nvPr/>
        </p:nvSpPr>
        <p:spPr>
          <a:xfrm>
            <a:off x="752881" y="92151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المجموعة رقم 2. من يمر إلى السبورة ليشرح لنا كيف توصل للجواب ؟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795485-96AE-2E13-FB86-033760230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2181"/>
            <a:ext cx="1008000" cy="1008000"/>
          </a:xfrm>
          <a:prstGeom prst="ellipse">
            <a:avLst/>
          </a:prstGeom>
        </p:spPr>
      </p:pic>
      <p:sp>
        <p:nvSpPr>
          <p:cNvPr id="5" name="Oval 80">
            <a:extLst>
              <a:ext uri="{FF2B5EF4-FFF2-40B4-BE49-F238E27FC236}">
                <a16:creationId xmlns:a16="http://schemas.microsoft.com/office/drawing/2014/main" id="{33118057-86CA-9E01-869F-A59F397D2321}"/>
              </a:ext>
            </a:extLst>
          </p:cNvPr>
          <p:cNvSpPr>
            <a:spLocks noChangeAspect="1"/>
          </p:cNvSpPr>
          <p:nvPr/>
        </p:nvSpPr>
        <p:spPr>
          <a:xfrm>
            <a:off x="6025490" y="4569799"/>
            <a:ext cx="575815" cy="57581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4000" b="1" dirty="0"/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F61290F4-FFF8-9A63-F279-0E7CC4BA53DF}"/>
              </a:ext>
            </a:extLst>
          </p:cNvPr>
          <p:cNvSpPr>
            <a:spLocks noChangeAspect="1"/>
          </p:cNvSpPr>
          <p:nvPr/>
        </p:nvSpPr>
        <p:spPr>
          <a:xfrm>
            <a:off x="2723427" y="4569799"/>
            <a:ext cx="575815" cy="57581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C8130C-CFEC-97D8-FBB9-682A6A3A142E}"/>
              </a:ext>
            </a:extLst>
          </p:cNvPr>
          <p:cNvSpPr/>
          <p:nvPr/>
        </p:nvSpPr>
        <p:spPr>
          <a:xfrm>
            <a:off x="1328287" y="1703672"/>
            <a:ext cx="3243713" cy="40041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15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111849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44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open book with a picture of a cartoon character&#10;&#10;Description automatically generated">
            <a:extLst>
              <a:ext uri="{FF2B5EF4-FFF2-40B4-BE49-F238E27FC236}">
                <a16:creationId xmlns:a16="http://schemas.microsoft.com/office/drawing/2014/main" id="{01DC548F-CC03-729E-B8E0-1853E61EB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841" y="621431"/>
            <a:ext cx="10145683" cy="6763789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8" y="844006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25 سنطبق ما تعلمناه  في  النشاط رقم 4؛ سأشرح لكم التعليمة. انتظروا الانطلاقة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A173722-EC8C-65EE-F6AF-08AEAC70EF58}"/>
              </a:ext>
            </a:extLst>
          </p:cNvPr>
          <p:cNvSpPr/>
          <p:nvPr/>
        </p:nvSpPr>
        <p:spPr>
          <a:xfrm>
            <a:off x="1833312" y="2222726"/>
            <a:ext cx="2547676" cy="893985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50685" y="94028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3 دقائق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2883052-262B-5B5E-7217-5F0044FCF6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938" y="2627222"/>
            <a:ext cx="1995461" cy="199546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BCBBEC-6195-C2A3-6F06-47DA82B52376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DC2802FB-3B23-9262-E3E4-DD7FB9615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13EB53C-9436-40F3-4A56-0749C51BD81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0E4EBCA2-B238-64C7-A8A0-570257876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39" y="2683123"/>
            <a:ext cx="5677705" cy="1993186"/>
          </a:xfrm>
          <a:prstGeom prst="rect">
            <a:avLst/>
          </a:prstGeom>
        </p:spPr>
      </p:pic>
      <p:pic>
        <p:nvPicPr>
          <p:cNvPr id="5" name="Image 13">
            <a:extLst>
              <a:ext uri="{FF2B5EF4-FFF2-40B4-BE49-F238E27FC236}">
                <a16:creationId xmlns:a16="http://schemas.microsoft.com/office/drawing/2014/main" id="{D8E71C8A-4C6C-9434-E0B2-D5311C6562D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878" y="532836"/>
            <a:ext cx="1125323" cy="11253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بعد الإنجاز الفردي ستشتغلون في ثنائيات. كل واحد يقارن إنجازه مع إنجاز زميله، استعينوا  ببطاقة التذكر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CED836-F48A-8D34-9068-1E63DE784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601" y="2668153"/>
            <a:ext cx="2146632" cy="2146632"/>
          </a:xfrm>
          <a:prstGeom prst="rect">
            <a:avLst/>
          </a:prstGeom>
        </p:spPr>
      </p:pic>
      <p:pic>
        <p:nvPicPr>
          <p:cNvPr id="7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EA21383-2AB3-431F-4AFD-FB0A61A9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6B30E3-F32F-8EEB-6E06-95A0A35BA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46" y="2792916"/>
            <a:ext cx="4307541" cy="241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50685" y="92151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4312AD4-BC08-9CE4-6843-78FAB5D1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2296862"/>
            <a:ext cx="6870024" cy="24117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2F56984-7C3F-9CA2-E3B9-1398DA55364C}"/>
              </a:ext>
            </a:extLst>
          </p:cNvPr>
          <p:cNvSpPr txBox="1"/>
          <p:nvPr/>
        </p:nvSpPr>
        <p:spPr>
          <a:xfrm>
            <a:off x="6607277" y="4246953"/>
            <a:ext cx="51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×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0E8A2CA-F928-A9E4-BFAB-DE94DCB2E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21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6AA3E-5804-63AC-36D2-F154E1CCB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ED7FEBA-3832-476D-E3DD-8ABE3B1AF4B5}"/>
              </a:ext>
            </a:extLst>
          </p:cNvPr>
          <p:cNvSpPr txBox="1"/>
          <p:nvPr/>
        </p:nvSpPr>
        <p:spPr>
          <a:xfrm>
            <a:off x="499035" y="797861"/>
            <a:ext cx="698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 النشاط رقم 5 سأشرح لكم التعليمة؛ 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6DB1A6-5F26-4F79-360E-F81B0507ED5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938" y="2627222"/>
            <a:ext cx="1995461" cy="199546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A5ED3262-9645-79D7-8203-44DB5FA0A502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AB01A42-A38D-DA1B-8218-85EB70DC4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DFA7D75-F530-D347-F8C5-8F6DFDF08B8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33755FA-EEF3-60C9-41CA-61DD970EA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35" y="2627222"/>
            <a:ext cx="5591903" cy="2087164"/>
          </a:xfrm>
          <a:prstGeom prst="rect">
            <a:avLst/>
          </a:prstGeom>
        </p:spPr>
      </p:pic>
      <p:pic>
        <p:nvPicPr>
          <p:cNvPr id="4" name="Image 13">
            <a:extLst>
              <a:ext uri="{FF2B5EF4-FFF2-40B4-BE49-F238E27FC236}">
                <a16:creationId xmlns:a16="http://schemas.microsoft.com/office/drawing/2014/main" id="{2666F44B-CD7B-74DF-0976-6A41F12DD4A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878" y="532836"/>
            <a:ext cx="1125323" cy="11253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70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04F63-9D8D-4ECE-D7AE-DAA06294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915C7D4-6672-C261-5671-26B287B01434}"/>
              </a:ext>
            </a:extLst>
          </p:cNvPr>
          <p:cNvSpPr txBox="1"/>
          <p:nvPr/>
        </p:nvSpPr>
        <p:spPr>
          <a:xfrm>
            <a:off x="350685" y="92151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r>
              <a:rPr kumimoji="0" lang="ar-MA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5A5BE1-4274-675E-2F87-CECFF833F414}"/>
              </a:ext>
            </a:extLst>
          </p:cNvPr>
          <p:cNvSpPr txBox="1"/>
          <p:nvPr/>
        </p:nvSpPr>
        <p:spPr>
          <a:xfrm>
            <a:off x="6415548" y="4182177"/>
            <a:ext cx="51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×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3B1DF4-2CBF-C55A-3C48-8C673835A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899" y="2245356"/>
            <a:ext cx="6766202" cy="25254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8BC53F9-DDE6-B39E-A265-25863BD1D4D8}"/>
              </a:ext>
            </a:extLst>
          </p:cNvPr>
          <p:cNvSpPr txBox="1"/>
          <p:nvPr/>
        </p:nvSpPr>
        <p:spPr>
          <a:xfrm>
            <a:off x="4247530" y="4311722"/>
            <a:ext cx="51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×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B4F71D-2F1D-090B-DBEC-DB10C27D2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21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98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0BF59-D455-1A12-9518-68D2F17F2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17D3ED7-3A6D-29D6-1220-0932B8363247}"/>
              </a:ext>
            </a:extLst>
          </p:cNvPr>
          <p:cNvSpPr txBox="1"/>
          <p:nvPr/>
        </p:nvSpPr>
        <p:spPr>
          <a:xfrm>
            <a:off x="499035" y="817111"/>
            <a:ext cx="698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3 دقائق  لإنجاز النشاط رقم 6 سأشرح لكم التعليمة؛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83EE14A-5F7F-3371-5B77-955E6D2A3A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0938" y="2627222"/>
            <a:ext cx="1995461" cy="1995461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FBA1B53-32DD-AD1A-1F15-6F9FA7E304F1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61BEBC50-3747-03D9-C660-7C0219533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6B912F6-6B21-C872-FDB2-88CD73D0C658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3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AA163DD8-82A2-5C99-1B98-E25CCBB01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83" y="2652328"/>
            <a:ext cx="5677705" cy="2140898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9BC83B2-1A99-9ACE-5229-4278567E3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21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392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05F7B-D9F1-07B8-240F-0ABBDCD65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263F3FF-BC7C-834B-ECB0-13BE360B336F}"/>
              </a:ext>
            </a:extLst>
          </p:cNvPr>
          <p:cNvSpPr txBox="1"/>
          <p:nvPr/>
        </p:nvSpPr>
        <p:spPr>
          <a:xfrm>
            <a:off x="349731" y="94719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ar-MA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18B04E-B212-BC2B-80A1-9F89742C2FD7}"/>
              </a:ext>
            </a:extLst>
          </p:cNvPr>
          <p:cNvSpPr txBox="1"/>
          <p:nvPr/>
        </p:nvSpPr>
        <p:spPr>
          <a:xfrm>
            <a:off x="4055806" y="4370714"/>
            <a:ext cx="516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</a:rPr>
              <a:t>×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B983AF-9E91-AA4B-2A45-885767D2C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8" y="2262492"/>
            <a:ext cx="6870024" cy="25904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C95493-0A8E-0FBC-B5DC-83A8275A8447}"/>
              </a:ext>
            </a:extLst>
          </p:cNvPr>
          <p:cNvSpPr txBox="1"/>
          <p:nvPr/>
        </p:nvSpPr>
        <p:spPr>
          <a:xfrm>
            <a:off x="4225415" y="4370714"/>
            <a:ext cx="51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×</a:t>
            </a:r>
            <a:endParaRPr lang="fr-FR" sz="2400" b="1" dirty="0">
              <a:solidFill>
                <a:srgbClr val="C00000"/>
              </a:solidFill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F911B37-28CB-BE3D-25A5-683DE5CD8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0218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222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45404" y="330738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1929643" y="3663803"/>
            <a:ext cx="4915710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مجموعات باستعمال العبارات : </a:t>
            </a:r>
          </a:p>
          <a:p>
            <a:pPr algn="ctr" rtl="1">
              <a:spcAft>
                <a:spcPts val="600"/>
              </a:spcAft>
            </a:pPr>
            <a:r>
              <a:rPr lang="ar-MA" sz="24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أصغر من ،أكبر من ، يساوي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39946" y="950390"/>
            <a:ext cx="7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 ستنجزون النشاط رقم  7 .  سأمر بين الصفوف لمساعدتكم ومراقبة كراساتكم </a:t>
            </a:r>
            <a:endParaRPr lang="ar-MA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6835F5A-A06B-7666-B8AE-1D0A3129C26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342" y="2689791"/>
            <a:ext cx="2318973" cy="2318973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A60F802-C036-CC95-628E-A8958D465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31056"/>
            <a:ext cx="1008000" cy="1008000"/>
          </a:xfrm>
          <a:prstGeom prst="ellipse">
            <a:avLst/>
          </a:prstGeom>
        </p:spPr>
      </p:pic>
      <p:pic>
        <p:nvPicPr>
          <p:cNvPr id="6" name="Picture 5" descr="A picture of bees and flowers&#10;&#10;Description automatically generated">
            <a:extLst>
              <a:ext uri="{FF2B5EF4-FFF2-40B4-BE49-F238E27FC236}">
                <a16:creationId xmlns:a16="http://schemas.microsoft.com/office/drawing/2014/main" id="{8F551AAF-A216-7EF2-2F61-33C589F44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2" y="3181636"/>
            <a:ext cx="5588000" cy="182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of bees and flowers&#10;&#10;Description automatically generated">
            <a:extLst>
              <a:ext uri="{FF2B5EF4-FFF2-40B4-BE49-F238E27FC236}">
                <a16:creationId xmlns:a16="http://schemas.microsoft.com/office/drawing/2014/main" id="{A4E04049-8DF1-00A9-7F20-5DD9882CF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19" y="2775236"/>
            <a:ext cx="7246962" cy="236403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33760" y="937577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7A7AA4-9679-11AE-3A3E-30677FBFA9BC}"/>
              </a:ext>
            </a:extLst>
          </p:cNvPr>
          <p:cNvSpPr txBox="1"/>
          <p:nvPr/>
        </p:nvSpPr>
        <p:spPr>
          <a:xfrm>
            <a:off x="1945149" y="4632981"/>
            <a:ext cx="51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</a:rPr>
              <a:t>×</a:t>
            </a:r>
            <a:endParaRPr lang="fr-FR" sz="2800" b="1" dirty="0">
              <a:solidFill>
                <a:srgbClr val="C00000"/>
              </a:solidFill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76C559-D00B-E194-4B07-CE7C949AE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31056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19BD73B-5CCC-C241-1D7F-57D99E282C46}"/>
              </a:ext>
            </a:extLst>
          </p:cNvPr>
          <p:cNvGrpSpPr/>
          <p:nvPr/>
        </p:nvGrpSpPr>
        <p:grpSpPr>
          <a:xfrm>
            <a:off x="2656115" y="3065823"/>
            <a:ext cx="3473206" cy="726354"/>
            <a:chOff x="2611042" y="2436266"/>
            <a:chExt cx="3473206" cy="726354"/>
          </a:xfrm>
        </p:grpSpPr>
        <p:sp>
          <p:nvSpPr>
            <p:cNvPr id="5" name="Flowchart: Alternate Process 54">
              <a:extLst>
                <a:ext uri="{FF2B5EF4-FFF2-40B4-BE49-F238E27FC236}">
                  <a16:creationId xmlns:a16="http://schemas.microsoft.com/office/drawing/2014/main" id="{C965000E-4CF8-C955-4ADC-13D0005718CE}"/>
                </a:ext>
              </a:extLst>
            </p:cNvPr>
            <p:cNvSpPr/>
            <p:nvPr/>
          </p:nvSpPr>
          <p:spPr>
            <a:xfrm>
              <a:off x="2611042" y="2436266"/>
              <a:ext cx="3159262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Oval 80">
              <a:extLst>
                <a:ext uri="{FF2B5EF4-FFF2-40B4-BE49-F238E27FC236}">
                  <a16:creationId xmlns:a16="http://schemas.microsoft.com/office/drawing/2014/main" id="{C910D3F7-B68C-DC9E-57F2-53DD49C598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open book with a picture of a cartoon character&#10;&#10;Description automatically generated">
            <a:extLst>
              <a:ext uri="{FF2B5EF4-FFF2-40B4-BE49-F238E27FC236}">
                <a16:creationId xmlns:a16="http://schemas.microsoft.com/office/drawing/2014/main" id="{0055E5C5-0961-67E4-3B6D-8D2E6B437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842" y="621431"/>
            <a:ext cx="10145683" cy="67637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50685" y="912106"/>
            <a:ext cx="7190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altLang="fr-FR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24 و25.</a:t>
            </a:r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ar-MA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5DCDD1B-3412-B269-433F-314354DE4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2143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8FDE9F2-15F6-67BC-8F41-A49B8A982599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الحصة القادمة، سنقوم بتصحيح التمارين المنجزة في المنزل. إلى اللقاء </a:t>
            </a:r>
          </a:p>
        </p:txBody>
      </p: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6A5D7439-AC47-2991-A09D-6C5B409C0A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B399B3B4-8986-A49A-A3BF-DD80EDF0F9A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22B42E-70D5-AFFC-12E9-0A50B4357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5315" y="62143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62D6894C-DE47-8D9D-CD7C-9975963355CE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BCAE2C0A-8EE9-A8EE-A297-8BDF3EDC47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462DD5F4-F221-6436-FB3F-40FB61391C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3495" y="2239767"/>
            <a:ext cx="5072772" cy="2819009"/>
            <a:chOff x="2306080" y="2221113"/>
            <a:chExt cx="4675633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69433" y="3096873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6080" y="3155401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9669" y="3685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تفكيك الأعداد 3 و4</a:t>
              </a:r>
            </a:p>
          </p:txBody>
        </p:sp>
        <p:sp>
          <p:nvSpPr>
            <p:cNvPr id="3" name="ZoneTexte 16">
              <a:extLst>
                <a:ext uri="{FF2B5EF4-FFF2-40B4-BE49-F238E27FC236}">
                  <a16:creationId xmlns:a16="http://schemas.microsoft.com/office/drawing/2014/main" id="{167C2D0B-F6BB-A0E6-FAD4-7D41651473C4}"/>
                </a:ext>
              </a:extLst>
            </p:cNvPr>
            <p:cNvSpPr txBox="1"/>
            <p:nvPr/>
          </p:nvSpPr>
          <p:spPr>
            <a:xfrm>
              <a:off x="2359669" y="4159079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A6A6A6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58427" y="931674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9" name="Image 8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DD18EF5A-D917-61CB-F68C-F6BBE08438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pic>
        <p:nvPicPr>
          <p:cNvPr id="10" name="Nada-Wave">
            <a:hlinkClick r:id="" action="ppaction://media"/>
            <a:extLst>
              <a:ext uri="{FF2B5EF4-FFF2-40B4-BE49-F238E27FC236}">
                <a16:creationId xmlns:a16="http://schemas.microsoft.com/office/drawing/2014/main" id="{0B584AFD-9670-9834-A154-C217A0134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11" name="majd_wave">
            <a:hlinkClick r:id="" action="ppaction://media"/>
            <a:extLst>
              <a:ext uri="{FF2B5EF4-FFF2-40B4-BE49-F238E27FC236}">
                <a16:creationId xmlns:a16="http://schemas.microsoft.com/office/drawing/2014/main" id="{0B65F4E5-0AB2-818D-C4DB-A266D60467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A98C923-CCA2-B98A-43E7-2C81218EA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2340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600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BC694-0A78-C675-95EE-67580D533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79624D4-27A2-6081-B866-9FC36FF56905}"/>
              </a:ext>
            </a:extLst>
          </p:cNvPr>
          <p:cNvSpPr txBox="1"/>
          <p:nvPr/>
        </p:nvSpPr>
        <p:spPr>
          <a:xfrm>
            <a:off x="988242" y="916186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6 الصفحة 23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4548AF-45F1-AC8C-5D44-E0027F62A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145" name="Picture 144" descr="A screenshot of a game&#10;&#10;Description automatically generated">
            <a:extLst>
              <a:ext uri="{FF2B5EF4-FFF2-40B4-BE49-F238E27FC236}">
                <a16:creationId xmlns:a16="http://schemas.microsoft.com/office/drawing/2014/main" id="{70D58826-2FEA-F808-E0D9-3AECDB62B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88" y="2382910"/>
            <a:ext cx="7283824" cy="30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16222</TotalTime>
  <Words>953</Words>
  <Application>Microsoft Office PowerPoint</Application>
  <PresentationFormat>Affichage à l'écran (4:3)</PresentationFormat>
  <Paragraphs>237</Paragraphs>
  <Slides>65</Slides>
  <Notes>8</Notes>
  <HiddenSlides>0</HiddenSlides>
  <MMClips>5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65</vt:i4>
      </vt:variant>
    </vt:vector>
  </HeadingPairs>
  <TitlesOfParts>
    <vt:vector size="75" baseType="lpstr">
      <vt:lpstr>Effra CC Arbc</vt:lpstr>
      <vt:lpstr>Calibri</vt:lpstr>
      <vt:lpstr>DengXian</vt:lpstr>
      <vt:lpstr>Aptos</vt:lpstr>
      <vt:lpstr>Arial</vt:lpstr>
      <vt:lpstr>Dosis</vt:lpstr>
      <vt:lpstr>2_Conception personnalisée</vt:lpstr>
      <vt:lpstr>Page d'entree</vt:lpstr>
      <vt:lpstr>partie 1</vt:lpstr>
      <vt:lpstr>3_Conception personnalisée</vt:lpstr>
      <vt:lpstr>Présentation PowerPoint</vt:lpstr>
      <vt:lpstr>Présentation PowerPoint</vt:lpstr>
      <vt:lpstr>برمجة الأسبوع الثاني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155</cp:revision>
  <cp:lastPrinted>2025-08-13T10:11:39Z</cp:lastPrinted>
  <dcterms:created xsi:type="dcterms:W3CDTF">2025-08-01T12:31:49Z</dcterms:created>
  <dcterms:modified xsi:type="dcterms:W3CDTF">2025-11-06T18:13:41Z</dcterms:modified>
</cp:coreProperties>
</file>