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  <p:sldMasterId id="2147483852" r:id="rId2"/>
    <p:sldMasterId id="2147483880" r:id="rId3"/>
    <p:sldMasterId id="2147483897" r:id="rId4"/>
    <p:sldMasterId id="2147483904" r:id="rId5"/>
  </p:sldMasterIdLst>
  <p:notesMasterIdLst>
    <p:notesMasterId r:id="rId73"/>
  </p:notesMasterIdLst>
  <p:handoutMasterIdLst>
    <p:handoutMasterId r:id="rId74"/>
  </p:handoutMasterIdLst>
  <p:sldIdLst>
    <p:sldId id="779" r:id="rId6"/>
    <p:sldId id="911" r:id="rId7"/>
    <p:sldId id="931" r:id="rId8"/>
    <p:sldId id="780" r:id="rId9"/>
    <p:sldId id="781" r:id="rId10"/>
    <p:sldId id="783" r:id="rId11"/>
    <p:sldId id="746" r:id="rId12"/>
    <p:sldId id="784" r:id="rId13"/>
    <p:sldId id="964" r:id="rId14"/>
    <p:sldId id="1053" r:id="rId15"/>
    <p:sldId id="907" r:id="rId16"/>
    <p:sldId id="1022" r:id="rId17"/>
    <p:sldId id="1007" r:id="rId18"/>
    <p:sldId id="1023" r:id="rId19"/>
    <p:sldId id="936" r:id="rId20"/>
    <p:sldId id="1035" r:id="rId21"/>
    <p:sldId id="1036" r:id="rId22"/>
    <p:sldId id="1037" r:id="rId23"/>
    <p:sldId id="1038" r:id="rId24"/>
    <p:sldId id="1039" r:id="rId25"/>
    <p:sldId id="1040" r:id="rId26"/>
    <p:sldId id="1041" r:id="rId27"/>
    <p:sldId id="786" r:id="rId28"/>
    <p:sldId id="751" r:id="rId29"/>
    <p:sldId id="828" r:id="rId30"/>
    <p:sldId id="890" r:id="rId31"/>
    <p:sldId id="787" r:id="rId32"/>
    <p:sldId id="740" r:id="rId33"/>
    <p:sldId id="829" r:id="rId34"/>
    <p:sldId id="994" r:id="rId35"/>
    <p:sldId id="1042" r:id="rId36"/>
    <p:sldId id="1033" r:id="rId37"/>
    <p:sldId id="1034" r:id="rId38"/>
    <p:sldId id="1054" r:id="rId39"/>
    <p:sldId id="995" r:id="rId40"/>
    <p:sldId id="1057" r:id="rId41"/>
    <p:sldId id="996" r:id="rId42"/>
    <p:sldId id="1043" r:id="rId43"/>
    <p:sldId id="1044" r:id="rId44"/>
    <p:sldId id="1045" r:id="rId45"/>
    <p:sldId id="1046" r:id="rId46"/>
    <p:sldId id="909" r:id="rId47"/>
    <p:sldId id="976" r:id="rId48"/>
    <p:sldId id="834" r:id="rId49"/>
    <p:sldId id="987" r:id="rId50"/>
    <p:sldId id="1017" r:id="rId51"/>
    <p:sldId id="1047" r:id="rId52"/>
    <p:sldId id="1048" r:id="rId53"/>
    <p:sldId id="1049" r:id="rId54"/>
    <p:sldId id="1050" r:id="rId55"/>
    <p:sldId id="1051" r:id="rId56"/>
    <p:sldId id="1052" r:id="rId57"/>
    <p:sldId id="910" r:id="rId58"/>
    <p:sldId id="848" r:id="rId59"/>
    <p:sldId id="916" r:id="rId60"/>
    <p:sldId id="924" r:id="rId61"/>
    <p:sldId id="849" r:id="rId62"/>
    <p:sldId id="1055" r:id="rId63"/>
    <p:sldId id="788" r:id="rId64"/>
    <p:sldId id="956" r:id="rId65"/>
    <p:sldId id="850" r:id="rId66"/>
    <p:sldId id="1056" r:id="rId67"/>
    <p:sldId id="1021" r:id="rId68"/>
    <p:sldId id="789" r:id="rId69"/>
    <p:sldId id="794" r:id="rId70"/>
    <p:sldId id="793" r:id="rId71"/>
    <p:sldId id="930" r:id="rId72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C302"/>
    <a:srgbClr val="196082"/>
    <a:srgbClr val="3A8F98"/>
    <a:srgbClr val="16AB98"/>
    <a:srgbClr val="FCE5E3"/>
    <a:srgbClr val="FC8D00"/>
    <a:srgbClr val="F1A947"/>
    <a:srgbClr val="ACD7CA"/>
    <a:srgbClr val="83C5B9"/>
    <a:srgbClr val="0DA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96231" autoAdjust="0"/>
  </p:normalViewPr>
  <p:slideViewPr>
    <p:cSldViewPr snapToGrid="0">
      <p:cViewPr>
        <p:scale>
          <a:sx n="71" d="100"/>
          <a:sy n="71" d="100"/>
        </p:scale>
        <p:origin x="1166" y="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handoutMaster" Target="handoutMasters/handoutMaster1.xml"/><Relationship Id="rId79" Type="http://schemas.microsoft.com/office/2018/10/relationships/authors" Target="author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10/12/2025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10/12/2025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96991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38440-D34C-EF9E-3B94-786C030FA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E7D1F2B-FF4D-F080-746C-803D1CC667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C017683-5949-4B06-ACF7-105B977442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48DE068-8C2E-A28C-7E3A-3F1AA4CDAD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3424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03A7C-69C7-0A33-18BE-A938A0A9B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6D0621F-68B3-913F-CF1A-1AEB3716B8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5B24ADC-E990-5BAA-59DE-B6FC5425EF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3891A26-5A15-F5B8-8FAD-D7D40028FD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2188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23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BA636-B9BB-E925-22F4-AC03019C0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C32A342-C7CB-46DF-E3D9-0BFE70C088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5818CB4-7E44-965E-0F26-EFB75E099E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BDA9B3-D3F2-7AB4-4499-B7A702690C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43988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2171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73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07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71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91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91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35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15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64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26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014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02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75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29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34CBCAC-7244-7814-0408-DE98CD5355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7" r:id="rId2"/>
    <p:sldLayoutId id="2147483908" r:id="rId3"/>
    <p:sldLayoutId id="214748390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81A00B9-3027-4A34-9697-FC7A19F4DDD8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2" r:id="rId5"/>
    <p:sldLayoutId id="214748389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56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15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1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image" Target="../media/image14.gif"/><Relationship Id="rId4" Type="http://schemas.openxmlformats.org/officeDocument/2006/relationships/image" Target="../media/image1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4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mp4"/><Relationship Id="rId7" Type="http://schemas.openxmlformats.org/officeDocument/2006/relationships/image" Target="../media/image2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5.mp4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4"/><Relationship Id="rId7" Type="http://schemas.openxmlformats.org/officeDocument/2006/relationships/image" Target="../media/image14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2.png"/><Relationship Id="rId4" Type="http://schemas.openxmlformats.org/officeDocument/2006/relationships/video" Target="../media/media2.mp4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MA" sz="3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C8459A99-9365-E35A-D477-A155479E7D8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1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4E3C502A-2E4A-1ECB-5950-7B286CB4F372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371C8DF-7E69-0FA1-7D09-04B6E6430714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0853008F-8E0F-EBCA-9AC7-B41578E103CD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365E8AB9-2CFE-6C46-C86D-47565BB7DA6E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C09AE4A3-7943-8E51-CEF7-087DA7FFA6A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dirty="0"/>
                <a:t>2</a:t>
              </a:r>
              <a:endParaRPr lang="fr-FR" dirty="0"/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291DF364-7337-77F4-F55B-B6B1421C8B55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8A1EF291-6CBF-62E0-1236-99652288F1CA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9EC47780-686C-79D3-E016-28D0B9F0A25B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dirty="0"/>
                <a:t>3</a:t>
              </a:r>
              <a:endParaRPr lang="fr-FR" dirty="0"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23E4408B-0E4A-F5FB-9887-DE9B0D67963A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E875B120-05CA-1567-57C4-73118E5403B2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8C02679D-A751-BDD7-3856-AABDE0459C9D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dirty="0"/>
                <a:t>  4</a:t>
              </a:r>
              <a:endParaRPr lang="fr-FR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FF6701A5-1B7F-CB81-CC28-A5965B959D85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9641C319-695D-5997-FF12-4B3B219163CA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0EA4ECE4-2D2B-2422-17DE-7D05780CF0BB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dirty="0"/>
                <a:t>5</a:t>
              </a:r>
              <a:endParaRPr lang="fr-FR" dirty="0"/>
            </a:p>
          </p:txBody>
        </p:sp>
      </p:grp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05AB4150-7BCE-0C12-122D-5441D44BE58F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F971E43B-F47A-52F4-3861-B4619C10AF8A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-4.07407E-6 L -0.0934 -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8D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E6FBB-9FF8-62CE-3DC7-F693CBCC6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EE86F226-143F-51DD-2879-78F357843A83}"/>
              </a:ext>
            </a:extLst>
          </p:cNvPr>
          <p:cNvSpPr txBox="1"/>
          <p:nvPr/>
        </p:nvSpPr>
        <p:spPr>
          <a:xfrm>
            <a:off x="797150" y="839370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، سنقرأ الأعداد من 0 إلى 20 جماعة.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A3CD2E9-6DE5-524F-0BC3-EB3A5FBDE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BC02206B-A1F2-F594-40B2-937D714FAD3A}"/>
              </a:ext>
            </a:extLst>
          </p:cNvPr>
          <p:cNvGraphicFramePr>
            <a:graphicFrameLocks noGrp="1"/>
          </p:cNvGraphicFramePr>
          <p:nvPr/>
        </p:nvGraphicFramePr>
        <p:xfrm>
          <a:off x="797150" y="2751638"/>
          <a:ext cx="7128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4018658538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993339419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417100947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25593189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45674275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166703705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67438810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952827797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492000600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152616179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521332137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accent1"/>
                          </a:solidFill>
                        </a:rPr>
                        <a:t>0</a:t>
                      </a:r>
                      <a:endParaRPr lang="fr-FR" sz="28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accent1"/>
                          </a:solidFill>
                        </a:rPr>
                        <a:t>1</a:t>
                      </a:r>
                      <a:endParaRPr lang="fr-FR" sz="28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accent1"/>
                          </a:solidFill>
                        </a:rPr>
                        <a:t>2</a:t>
                      </a:r>
                      <a:endParaRPr lang="fr-FR" sz="28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accent1"/>
                          </a:solidFill>
                        </a:rPr>
                        <a:t>3</a:t>
                      </a:r>
                      <a:endParaRPr lang="fr-FR" sz="28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accent1"/>
                          </a:solidFill>
                        </a:rPr>
                        <a:t>4</a:t>
                      </a:r>
                      <a:endParaRPr lang="fr-FR" sz="28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accent1"/>
                          </a:solidFill>
                        </a:rPr>
                        <a:t>5</a:t>
                      </a:r>
                      <a:endParaRPr lang="fr-FR" sz="28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accent1"/>
                          </a:solidFill>
                        </a:rPr>
                        <a:t>6</a:t>
                      </a:r>
                      <a:endParaRPr lang="fr-FR" sz="28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accent1"/>
                          </a:solidFill>
                        </a:rPr>
                        <a:t>7</a:t>
                      </a:r>
                      <a:endParaRPr lang="fr-FR" sz="28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accent1"/>
                          </a:solidFill>
                        </a:rPr>
                        <a:t>8</a:t>
                      </a:r>
                      <a:endParaRPr lang="fr-FR" sz="28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accent1"/>
                          </a:solidFill>
                        </a:rPr>
                        <a:t>9</a:t>
                      </a:r>
                      <a:endParaRPr lang="fr-FR" sz="28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accent1"/>
                          </a:solidFill>
                        </a:rPr>
                        <a:t>10</a:t>
                      </a:r>
                      <a:endParaRPr lang="fr-FR" sz="28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285943"/>
                  </a:ext>
                </a:extLst>
              </a:tr>
            </a:tbl>
          </a:graphicData>
        </a:graphic>
      </p:graphicFrame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6328D57A-103E-216D-0AF0-0C5AFC04565F}"/>
              </a:ext>
            </a:extLst>
          </p:cNvPr>
          <p:cNvGraphicFramePr>
            <a:graphicFrameLocks noGrp="1"/>
          </p:cNvGraphicFramePr>
          <p:nvPr/>
        </p:nvGraphicFramePr>
        <p:xfrm>
          <a:off x="1445150" y="3588203"/>
          <a:ext cx="6480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1721977937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737768039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557561871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85801117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930009930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563445699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4110697169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08198710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4397654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28562343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accent1"/>
                          </a:solidFill>
                        </a:rPr>
                        <a:t>11</a:t>
                      </a:r>
                      <a:endParaRPr lang="fr-FR" sz="28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accent1"/>
                          </a:solidFill>
                        </a:rPr>
                        <a:t>12</a:t>
                      </a:r>
                      <a:endParaRPr lang="fr-FR" sz="28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accent1"/>
                          </a:solidFill>
                        </a:rPr>
                        <a:t>13</a:t>
                      </a:r>
                      <a:endParaRPr lang="fr-FR" sz="28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accent1"/>
                          </a:solidFill>
                        </a:rPr>
                        <a:t>14</a:t>
                      </a:r>
                      <a:endParaRPr lang="fr-FR" sz="28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accent1"/>
                          </a:solidFill>
                        </a:rPr>
                        <a:t>15</a:t>
                      </a:r>
                      <a:endParaRPr lang="fr-FR" sz="28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accent1"/>
                          </a:solidFill>
                        </a:rPr>
                        <a:t>16</a:t>
                      </a:r>
                      <a:endParaRPr lang="fr-FR" sz="28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accent1"/>
                          </a:solidFill>
                        </a:rPr>
                        <a:t>17</a:t>
                      </a:r>
                      <a:endParaRPr lang="fr-FR" sz="28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accent1"/>
                          </a:solidFill>
                        </a:rPr>
                        <a:t>18</a:t>
                      </a:r>
                      <a:endParaRPr lang="fr-FR" sz="28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accent1"/>
                          </a:solidFill>
                        </a:rPr>
                        <a:t>19</a:t>
                      </a:r>
                      <a:endParaRPr lang="fr-FR" sz="28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accent1"/>
                          </a:solidFill>
                        </a:rPr>
                        <a:t>20</a:t>
                      </a:r>
                      <a:endParaRPr lang="fr-FR" sz="28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69887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43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76332-2DE2-DFC5-7990-E72D897AC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E031935-E59F-E52F-5DAF-C81216A2900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3FA427E-0703-E05B-FD4C-1311494A3766}"/>
              </a:ext>
            </a:extLst>
          </p:cNvPr>
          <p:cNvGrpSpPr/>
          <p:nvPr/>
        </p:nvGrpSpPr>
        <p:grpSpPr>
          <a:xfrm>
            <a:off x="1934182" y="2239767"/>
            <a:ext cx="5012087" cy="2553459"/>
            <a:chOff x="2362015" y="2221113"/>
            <a:chExt cx="4619698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E36B9952-2810-47FC-9BFB-100A1F54F248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918419AD-18C2-9E19-A1CC-B3B70108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126368" y="3635261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D589E4DB-C8FB-D7E5-5763-A523A1C9FEDA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5324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قراءة الأعداد من 0 إلى 20</a:t>
              </a: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46CF81C5-8B37-6740-11A0-BE9D0DCB09A1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A49A3293-0652-D4A3-5DDD-973A18B45F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00D409B-43D3-B404-EF1F-920306DC31A8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5324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0991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218D3-63DA-3C37-CDE6-9D4924B77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5082E27-F9A7-6FBC-411E-5B3A73271B5A}"/>
              </a:ext>
            </a:extLst>
          </p:cNvPr>
          <p:cNvSpPr txBox="1"/>
          <p:nvPr/>
        </p:nvSpPr>
        <p:spPr>
          <a:xfrm>
            <a:off x="657031" y="82630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ألواحكم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BB36EC5-58A8-AF81-02D3-9BA8F5699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458E163-4A93-EEE2-A267-472B2B3AB68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08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E2F43-1C26-CC90-77A4-847B17200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D8756E6-B379-75EC-BD4B-511D3749F252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انتبهوا. اكتبوا على الألواح عدد البنات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في هذه الصورة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F694EBC-B4BC-BBE0-2E05-468EFD038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8CE1B43-CF06-AA4E-9AD3-2BB4580C8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572" y="4520669"/>
            <a:ext cx="632063" cy="28730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AEF4F7A-85AE-F50E-09A6-BE44618E3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675" y="2043093"/>
            <a:ext cx="5068650" cy="277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4CC53-FF1C-CF72-6B0F-793F11693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6FF570C-B69C-9FDE-7662-C98554E7DF79}"/>
              </a:ext>
            </a:extLst>
          </p:cNvPr>
          <p:cNvSpPr txBox="1"/>
          <p:nvPr/>
        </p:nvSpPr>
        <p:spPr>
          <a:xfrm>
            <a:off x="657031" y="81155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الألواح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B55E7BB-0965-C1F1-50CB-6B508D8DC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B8C3A72-DB95-67BB-9389-9F6C632D0AC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05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6A2FA-9E41-1407-7869-7EA415958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762F9CF-6A2F-2DAA-5439-1C743C9E437D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صححوا : عدد البنات في الصورة هو 3  ، من يقوم لعد البنات ؟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D1EA116-591B-54EA-C936-6D0EAFDBC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F571FF0-7937-72F7-1B3E-9A547AA82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572" y="4520669"/>
            <a:ext cx="632063" cy="28730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DE2C080-861A-F68A-2721-1F7575C3F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572" y="4520669"/>
            <a:ext cx="632063" cy="287301"/>
          </a:xfrm>
          <a:prstGeom prst="rect">
            <a:avLst/>
          </a:prstGeom>
        </p:spPr>
      </p:pic>
      <p:sp>
        <p:nvSpPr>
          <p:cNvPr id="13" name="Oval 80">
            <a:extLst>
              <a:ext uri="{FF2B5EF4-FFF2-40B4-BE49-F238E27FC236}">
                <a16:creationId xmlns:a16="http://schemas.microsoft.com/office/drawing/2014/main" id="{80E83EF4-F520-8C3F-FB67-600A70A6A857}"/>
              </a:ext>
            </a:extLst>
          </p:cNvPr>
          <p:cNvSpPr>
            <a:spLocks noChangeAspect="1"/>
          </p:cNvSpPr>
          <p:nvPr/>
        </p:nvSpPr>
        <p:spPr>
          <a:xfrm>
            <a:off x="4050585" y="4814908"/>
            <a:ext cx="1042831" cy="102195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7200" b="1" dirty="0">
                <a:solidFill>
                  <a:srgbClr val="C00000"/>
                </a:solidFill>
                <a:cs typeface="Calibri" panose="020F0502020204030204" pitchFamily="34" charset="0"/>
              </a:rPr>
              <a:t>3</a:t>
            </a:r>
            <a:endParaRPr lang="fr-MA" sz="8800" b="1" dirty="0">
              <a:solidFill>
                <a:srgbClr val="C00000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1647D7-09C7-BD57-F2EF-807E89E51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675" y="2043093"/>
            <a:ext cx="5068650" cy="2771815"/>
          </a:xfrm>
          <a:prstGeom prst="rect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323EBF29-29B5-231D-583B-0F6919D17558}"/>
              </a:ext>
            </a:extLst>
          </p:cNvPr>
          <p:cNvSpPr/>
          <p:nvPr/>
        </p:nvSpPr>
        <p:spPr>
          <a:xfrm>
            <a:off x="3097164" y="1846104"/>
            <a:ext cx="4009161" cy="17230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59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A82BE-5539-41D4-4286-178E4E049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F346CC2-5A92-0902-52C7-E1E2BDD93138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الآن . اكتبوا على الألواح عدد الأولاد  في هذه الصورة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FEB1F86-06A1-F941-0E12-305B46B2D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4056CE1-5C4C-42B8-172A-F5A1CA461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572" y="4520669"/>
            <a:ext cx="632063" cy="28730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946E662-F3F7-2A54-C56D-001D44F9C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675" y="2043093"/>
            <a:ext cx="5068650" cy="277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0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68FDB-3778-A4BB-D820-024860640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C01664B-1987-5566-AF5E-200175C23994}"/>
              </a:ext>
            </a:extLst>
          </p:cNvPr>
          <p:cNvSpPr txBox="1"/>
          <p:nvPr/>
        </p:nvSpPr>
        <p:spPr>
          <a:xfrm>
            <a:off x="657031" y="81155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الألواح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B61D7D9-FC85-4ADE-B195-37A65CA63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B06B16A-6CA5-3767-1909-0C524E1C52B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700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04180-94F5-95E6-A3E3-598550878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DD17CD47-E3EF-7141-95A2-DAEDFCC0057E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صححوا : عدد الأولاد  في الصورة هو 1  ، من يقوم ليعد الأولاد  ؟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280C005-D03B-F3B0-27D1-6FD95A54E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E0F11E6-B7F1-71BE-4CEB-9218219AE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572" y="4520669"/>
            <a:ext cx="632063" cy="28730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B0A1AAB-2951-DA5E-AC2E-81B0DFB8E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572" y="4520669"/>
            <a:ext cx="632063" cy="28730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80F69F1-D46C-C92C-EAB8-3CF787B45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675" y="2043093"/>
            <a:ext cx="5068650" cy="2771815"/>
          </a:xfrm>
          <a:prstGeom prst="rect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1E22CD4F-3FED-C4D0-3764-6A3436CAA70B}"/>
              </a:ext>
            </a:extLst>
          </p:cNvPr>
          <p:cNvSpPr/>
          <p:nvPr/>
        </p:nvSpPr>
        <p:spPr>
          <a:xfrm>
            <a:off x="2126163" y="2284164"/>
            <a:ext cx="1206971" cy="24005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CE05E1DA-9AD8-C40F-3C52-FFA644A6032B}"/>
              </a:ext>
            </a:extLst>
          </p:cNvPr>
          <p:cNvSpPr>
            <a:spLocks noChangeAspect="1"/>
          </p:cNvSpPr>
          <p:nvPr/>
        </p:nvSpPr>
        <p:spPr>
          <a:xfrm>
            <a:off x="3818581" y="4814908"/>
            <a:ext cx="1042831" cy="102195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7200" b="1" dirty="0">
                <a:solidFill>
                  <a:srgbClr val="C00000"/>
                </a:solidFill>
                <a:cs typeface="Calibri" panose="020F0502020204030204" pitchFamily="34" charset="0"/>
              </a:rPr>
              <a:t>1</a:t>
            </a:r>
            <a:endParaRPr lang="fr-MA" sz="8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32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AC00E-2F3D-B6A0-BA5A-FD73690B6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62447CF-7F24-1503-9C95-DCC895BFEF21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الآن . اكتبوا على الألواح عدد كل  ال</a:t>
            </a: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أطفال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في هذه الصورة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0669DE1-57BA-1685-6EBF-688220AA7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40AC85F-BA0A-4432-0EF5-3E5E0C45B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572" y="4520669"/>
            <a:ext cx="632063" cy="28730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95369FA-36B5-F923-97D4-93F97DC45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675" y="2043093"/>
            <a:ext cx="5068650" cy="277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5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A6D8B2-5030-6F3A-83E9-72037C4C3E8F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A0DA198-19E2-7340-F1C1-95E7C2B8EA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831586" y="4711230"/>
            <a:ext cx="783913" cy="566262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6E1205C-71BB-C71E-C6D2-1AD40E96BFD6}"/>
              </a:ext>
            </a:extLst>
          </p:cNvPr>
          <p:cNvSpPr/>
          <p:nvPr/>
        </p:nvSpPr>
        <p:spPr>
          <a:xfrm>
            <a:off x="1455447" y="292049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1537C42-57B6-7188-1116-665A0177E452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7A82DA2-51E8-71CD-0317-45D405CBAB13}"/>
              </a:ext>
            </a:extLst>
          </p:cNvPr>
          <p:cNvSpPr/>
          <p:nvPr/>
        </p:nvSpPr>
        <p:spPr>
          <a:xfrm>
            <a:off x="3715084" y="2905329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12" name="Image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4BD4DE0-3416-5FBD-1238-D1C7605B7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6" y="1674751"/>
            <a:ext cx="1196068" cy="1196068"/>
          </a:xfrm>
          <a:prstGeom prst="rect">
            <a:avLst/>
          </a:prstGeom>
        </p:spPr>
      </p:pic>
      <p:pic>
        <p:nvPicPr>
          <p:cNvPr id="13" name="Image 12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308892D1-BD5B-9606-899F-E66C8598B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740341" y="1741282"/>
            <a:ext cx="1397972" cy="1063006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8DA8454-DAD1-E41E-6F96-FD0AEE8C8AB3}"/>
              </a:ext>
            </a:extLst>
          </p:cNvPr>
          <p:cNvSpPr/>
          <p:nvPr/>
        </p:nvSpPr>
        <p:spPr>
          <a:xfrm>
            <a:off x="3757334" y="5322766"/>
            <a:ext cx="1689811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  <a:r>
              <a:rPr lang="fr-FR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ar-MA" sz="1300" b="1" kern="0" dirty="0">
              <a:solidFill>
                <a:srgbClr val="3A8F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D26B6BC-05E8-17EB-866A-881BB734B8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2080" y="1674752"/>
            <a:ext cx="1196067" cy="1196067"/>
          </a:xfrm>
          <a:prstGeom prst="rect">
            <a:avLst/>
          </a:prstGeom>
        </p:spPr>
      </p:pic>
      <p:pic>
        <p:nvPicPr>
          <p:cNvPr id="16" name="Image 15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E3660F96-6BC9-E8EE-BE07-B327ACE4D4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902" y="4571660"/>
            <a:ext cx="862304" cy="623125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9BBC39A-B19D-02E7-1B73-9B53695FBAA9}"/>
              </a:ext>
            </a:extLst>
          </p:cNvPr>
          <p:cNvSpPr/>
          <p:nvPr/>
        </p:nvSpPr>
        <p:spPr>
          <a:xfrm>
            <a:off x="6212838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pic>
        <p:nvPicPr>
          <p:cNvPr id="18" name="Image 17" descr="Une image contenant dessin humoristique, sourir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1F42AFDC-E5F5-F3DB-12F6-FBD1D2CDDE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119" y="4172644"/>
            <a:ext cx="1066385" cy="1066385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0B99BAF8-4D80-D29A-BCE5-236DFD68450D}"/>
              </a:ext>
            </a:extLst>
          </p:cNvPr>
          <p:cNvSpPr/>
          <p:nvPr/>
        </p:nvSpPr>
        <p:spPr>
          <a:xfrm>
            <a:off x="5974721" y="2905329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1BB25-2C83-6724-AA49-260629CE0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CA4EA9C-C79F-1E5D-2A5F-5C7D785CB4AE}"/>
              </a:ext>
            </a:extLst>
          </p:cNvPr>
          <p:cNvSpPr txBox="1"/>
          <p:nvPr/>
        </p:nvSpPr>
        <p:spPr>
          <a:xfrm>
            <a:off x="657031" y="81155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الألواح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2074350-0C8D-932C-8354-77D19A4F4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3C18F0E-3942-D30F-C5AC-17C94EB72CE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64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78063-8EFF-464F-D316-0EF577B62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BBFFF47-051D-1E00-93DD-63612AA1DAAB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صححوا : عدد الأطفال   في الصورة هو 4  ، من يقوم ليعد الأطفال  ؟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5CC881F-FED4-93AE-A66A-0DB3CA3AE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7B55EDC-7B68-9CDA-0621-90FE01256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572" y="4520669"/>
            <a:ext cx="632063" cy="28730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83B61C3-F307-F4C1-6D71-B870D53C0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572" y="4520669"/>
            <a:ext cx="632063" cy="28730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DD698BE-CF45-44D3-0EDE-D5D9F9E41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675" y="2043093"/>
            <a:ext cx="5068650" cy="2771815"/>
          </a:xfrm>
          <a:prstGeom prst="rect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A0E24057-980B-A906-8515-40A9001CABFC}"/>
              </a:ext>
            </a:extLst>
          </p:cNvPr>
          <p:cNvSpPr/>
          <p:nvPr/>
        </p:nvSpPr>
        <p:spPr>
          <a:xfrm>
            <a:off x="2096666" y="1902543"/>
            <a:ext cx="5068650" cy="17822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FD41CBD4-97CF-68DF-FE52-A78F3752F4F3}"/>
              </a:ext>
            </a:extLst>
          </p:cNvPr>
          <p:cNvSpPr>
            <a:spLocks noChangeAspect="1"/>
          </p:cNvSpPr>
          <p:nvPr/>
        </p:nvSpPr>
        <p:spPr>
          <a:xfrm>
            <a:off x="4050585" y="4814908"/>
            <a:ext cx="1042831" cy="102195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7200" b="1" dirty="0">
                <a:solidFill>
                  <a:srgbClr val="C00000"/>
                </a:solidFill>
                <a:cs typeface="Calibri" panose="020F0502020204030204" pitchFamily="34" charset="0"/>
              </a:rPr>
              <a:t>4</a:t>
            </a:r>
            <a:endParaRPr lang="fr-MA" sz="8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96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3CA3B-3172-9671-2427-19E9E122D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0B2785A-8D49-3A63-A5BE-304246E16098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3 و1 تعطينا 4 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3D77AA0-7372-55DD-BFD0-4AE68739D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D9C0BB4-EB80-FF53-B978-AD1C24325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572" y="4520669"/>
            <a:ext cx="632063" cy="28730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9EECF85-6D42-950A-5EF7-39E7B5ACF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572" y="4520669"/>
            <a:ext cx="632063" cy="28730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1188F8A-FFBB-331B-21EA-2E7CB37C1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675" y="2043093"/>
            <a:ext cx="5068650" cy="2771815"/>
          </a:xfrm>
          <a:prstGeom prst="rect">
            <a:avLst/>
          </a:prstGeom>
        </p:spPr>
      </p:pic>
      <p:sp>
        <p:nvSpPr>
          <p:cNvPr id="4" name="Oval 80">
            <a:extLst>
              <a:ext uri="{FF2B5EF4-FFF2-40B4-BE49-F238E27FC236}">
                <a16:creationId xmlns:a16="http://schemas.microsoft.com/office/drawing/2014/main" id="{AECBEB22-E771-9C86-C92C-D14EFE423CEA}"/>
              </a:ext>
            </a:extLst>
          </p:cNvPr>
          <p:cNvSpPr>
            <a:spLocks noChangeAspect="1"/>
          </p:cNvSpPr>
          <p:nvPr/>
        </p:nvSpPr>
        <p:spPr>
          <a:xfrm>
            <a:off x="3281516" y="5000798"/>
            <a:ext cx="2580968" cy="102195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600" b="1" dirty="0">
                <a:solidFill>
                  <a:srgbClr val="C00000"/>
                </a:solidFill>
                <a:cs typeface="Calibri" panose="020F0502020204030204" pitchFamily="34" charset="0"/>
              </a:rPr>
              <a:t>3 و1 تُعْطينا 4</a:t>
            </a:r>
            <a:endParaRPr lang="fr-MA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41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ADF0BDF-1DEF-EB7B-6D94-0B5134D0B265}"/>
              </a:ext>
            </a:extLst>
          </p:cNvPr>
          <p:cNvSpPr/>
          <p:nvPr/>
        </p:nvSpPr>
        <p:spPr>
          <a:xfrm>
            <a:off x="2105026" y="2677003"/>
            <a:ext cx="4933949" cy="18507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519A75-3686-B953-A1A8-E5D939ABE159}"/>
              </a:ext>
            </a:extLst>
          </p:cNvPr>
          <p:cNvSpPr txBox="1"/>
          <p:nvPr/>
        </p:nvSpPr>
        <p:spPr>
          <a:xfrm>
            <a:off x="1587685" y="3412579"/>
            <a:ext cx="45970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وضعيات الجمع </a:t>
            </a:r>
          </a:p>
        </p:txBody>
      </p:sp>
      <p:sp>
        <p:nvSpPr>
          <p:cNvPr id="11" name="Flowchart: Alternate Process 54">
            <a:extLst>
              <a:ext uri="{FF2B5EF4-FFF2-40B4-BE49-F238E27FC236}">
                <a16:creationId xmlns:a16="http://schemas.microsoft.com/office/drawing/2014/main" id="{02CE9C97-0F70-AE43-3953-109555BBB2A4}"/>
              </a:ext>
            </a:extLst>
          </p:cNvPr>
          <p:cNvSpPr/>
          <p:nvPr/>
        </p:nvSpPr>
        <p:spPr>
          <a:xfrm>
            <a:off x="3067666" y="2166867"/>
            <a:ext cx="3047384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B7C33798-A740-CEA9-49FE-C501F5D00596}"/>
              </a:ext>
            </a:extLst>
          </p:cNvPr>
          <p:cNvSpPr>
            <a:spLocks noChangeAspect="1"/>
          </p:cNvSpPr>
          <p:nvPr/>
        </p:nvSpPr>
        <p:spPr>
          <a:xfrm>
            <a:off x="5729755" y="2205686"/>
            <a:ext cx="644500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13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94CF05D-FB87-58F3-8FA7-4CEBE9245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73535" y="3358277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20716" y="871466"/>
            <a:ext cx="7377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الآن، سنتعرف مع ندى و مجد على وضعيات الجمع و استعمال الرمزين + و =  </a:t>
            </a:r>
          </a:p>
        </p:txBody>
      </p:sp>
      <p:pic>
        <p:nvPicPr>
          <p:cNvPr id="2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FEB96A49-5F2F-6CD1-D7BA-824966C2F28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3A992B2-2A49-BDC0-2820-F45AFC399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75" y="2123768"/>
            <a:ext cx="4014698" cy="390414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B68E0A6-D651-9376-9F83-2E98161CE5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8" y="2268578"/>
            <a:ext cx="2554216" cy="3836575"/>
          </a:xfrm>
          <a:prstGeom prst="rect">
            <a:avLst/>
          </a:prstGeom>
        </p:spPr>
      </p:pic>
      <p:pic>
        <p:nvPicPr>
          <p:cNvPr id="5" name="Image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C7F6F80-B6A0-ABB4-9B6E-422FD59695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عرض فيديو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النمذجة</a:t>
            </a:r>
            <a:endParaRPr lang="ar-MA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B89A5F20-0787-7ADA-D4FC-F862E4065E5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N1P2S1L1 ">
            <a:hlinkClick r:id="" action="ppaction://media"/>
            <a:extLst>
              <a:ext uri="{FF2B5EF4-FFF2-40B4-BE49-F238E27FC236}">
                <a16:creationId xmlns:a16="http://schemas.microsoft.com/office/drawing/2014/main" id="{64CF265C-96FD-6AD5-50E2-AD06445812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671" y="1790699"/>
            <a:ext cx="7637929" cy="429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0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7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5D1EB4C-D963-C71D-B9CC-88E564CFFCD6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بالخطوات المتبعة للتعبير بكتابة جمعية  ؟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6FC4986-0B51-D373-5D8D-BB95CFCEA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 descr="Une image contenant texte, écriture manuscrit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B660576F-A5E4-DC33-F88C-64BF672CF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113" y="2285999"/>
            <a:ext cx="4939773" cy="321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667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86ACEDE-536E-DADC-7E89-CC7B321C393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3B7C8A60-0812-ED05-DA8C-C2B3ACDD96C3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F82D7C7-842F-76E8-8107-50D55847C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895C21C0-E62A-FD46-DB7C-68A40D904531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F3835E11-1157-F4E9-1536-69FD6271D38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2A55F8BF-640F-7767-984D-E593FD48AD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97CD154-B55E-DB2C-AD2F-396551AE614B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A82D396E-F49A-AFD2-459C-CFCA505EC719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نريد التعبير بكتابة جمعية عن هذه الوضعية ، سننجز هذا النشاط خطوة  خطوة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ECEAC09-C2D2-EFA9-F6E7-65DB1F693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86A265A-FA38-0DC7-BD1B-992C168FD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763727"/>
            <a:ext cx="333422" cy="276264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5E5FFC1B-9318-E78C-9B36-047643C131EB}"/>
              </a:ext>
            </a:extLst>
          </p:cNvPr>
          <p:cNvGrpSpPr/>
          <p:nvPr/>
        </p:nvGrpSpPr>
        <p:grpSpPr>
          <a:xfrm>
            <a:off x="3364538" y="2412771"/>
            <a:ext cx="2414925" cy="2362311"/>
            <a:chOff x="3281339" y="1985068"/>
            <a:chExt cx="2414925" cy="236231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27D25C4-11F8-9722-7CA9-ACFA8ADC7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81339" y="2274648"/>
              <a:ext cx="2414925" cy="2072731"/>
            </a:xfrm>
            <a:prstGeom prst="rect">
              <a:avLst/>
            </a:prstGeom>
          </p:spPr>
        </p:pic>
        <p:sp>
          <p:nvSpPr>
            <p:cNvPr id="7" name="Flèche : courbe vers le haut 6">
              <a:extLst>
                <a:ext uri="{FF2B5EF4-FFF2-40B4-BE49-F238E27FC236}">
                  <a16:creationId xmlns:a16="http://schemas.microsoft.com/office/drawing/2014/main" id="{7A7EB86A-C964-8BEF-F5E7-3740C097B8AA}"/>
                </a:ext>
              </a:extLst>
            </p:cNvPr>
            <p:cNvSpPr/>
            <p:nvPr/>
          </p:nvSpPr>
          <p:spPr>
            <a:xfrm rot="10562800">
              <a:off x="3840238" y="1985068"/>
              <a:ext cx="963705" cy="501495"/>
            </a:xfrm>
            <a:prstGeom prst="curvedUpArrow">
              <a:avLst>
                <a:gd name="adj1" fmla="val 0"/>
                <a:gd name="adj2" fmla="val 50000"/>
                <a:gd name="adj3" fmla="val 35852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15EDB-96AB-F1CE-FA0C-784264B0C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10C64D1-27A3-57C0-9796-BE2A25BB5E12}"/>
              </a:ext>
            </a:extLst>
          </p:cNvPr>
          <p:cNvSpPr txBox="1"/>
          <p:nvPr/>
        </p:nvSpPr>
        <p:spPr>
          <a:xfrm>
            <a:off x="657031" y="854523"/>
            <a:ext cx="6786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 ؟ 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00CE68C-B31D-399E-7E2D-F05700651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D27A00E-BC3B-D04A-B154-8F2103562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670" y="5089144"/>
            <a:ext cx="1111031" cy="1489254"/>
          </a:xfrm>
          <a:prstGeom prst="ellipse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21A0F33A-B45B-44BB-020E-DA95A1BF528A}"/>
              </a:ext>
            </a:extLst>
          </p:cNvPr>
          <p:cNvGrpSpPr/>
          <p:nvPr/>
        </p:nvGrpSpPr>
        <p:grpSpPr>
          <a:xfrm>
            <a:off x="5792717" y="1673780"/>
            <a:ext cx="2135627" cy="560305"/>
            <a:chOff x="5856035" y="1827489"/>
            <a:chExt cx="2135627" cy="440397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45BFBA3-0DAC-ACF5-97BC-37CCE598C71C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الحد الأول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68F54E3A-82B0-7B39-5020-7CCBC8CF91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1265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1</a:t>
              </a:r>
              <a:endParaRPr lang="fr-MA" sz="1600" b="1" dirty="0"/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E75B2B0C-9AC8-9AC9-DAE3-F93913F62566}"/>
              </a:ext>
            </a:extLst>
          </p:cNvPr>
          <p:cNvGrpSpPr/>
          <p:nvPr/>
        </p:nvGrpSpPr>
        <p:grpSpPr>
          <a:xfrm>
            <a:off x="802700" y="1732698"/>
            <a:ext cx="2019819" cy="442468"/>
            <a:chOff x="866018" y="1825418"/>
            <a:chExt cx="2019819" cy="442468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E5D2583F-E10D-CAD6-DF55-D00C101D1F4F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المجموع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FA9700B1-A56D-525D-BEB6-CD9AFEA081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F0822DC5-C7ED-3B34-92E8-5629F1ED6D5D}"/>
              </a:ext>
            </a:extLst>
          </p:cNvPr>
          <p:cNvGrpSpPr/>
          <p:nvPr/>
        </p:nvGrpSpPr>
        <p:grpSpPr>
          <a:xfrm>
            <a:off x="3235501" y="1732698"/>
            <a:ext cx="2144233" cy="442468"/>
            <a:chOff x="3289342" y="1825418"/>
            <a:chExt cx="2144233" cy="442468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B8ED820A-0BD7-04B6-7D78-517E23711A25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أضيف  الحد  الثاني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9751C738-9970-A574-3C4C-9DBFD36A30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2</a:t>
              </a:r>
              <a:endParaRPr lang="fr-MA" sz="1600" b="1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F4D6F01E-B317-8099-CBA2-607F07DD625C}"/>
              </a:ext>
            </a:extLst>
          </p:cNvPr>
          <p:cNvGrpSpPr/>
          <p:nvPr/>
        </p:nvGrpSpPr>
        <p:grpSpPr>
          <a:xfrm>
            <a:off x="3364538" y="2457016"/>
            <a:ext cx="2414925" cy="2362311"/>
            <a:chOff x="3281339" y="1985068"/>
            <a:chExt cx="2414925" cy="2362311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4E6A8ABB-70EB-41E4-D916-ACD009E66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81339" y="2274648"/>
              <a:ext cx="2414925" cy="2072731"/>
            </a:xfrm>
            <a:prstGeom prst="rect">
              <a:avLst/>
            </a:prstGeom>
          </p:spPr>
        </p:pic>
        <p:sp>
          <p:nvSpPr>
            <p:cNvPr id="20" name="Flèche : courbe vers le haut 19">
              <a:extLst>
                <a:ext uri="{FF2B5EF4-FFF2-40B4-BE49-F238E27FC236}">
                  <a16:creationId xmlns:a16="http://schemas.microsoft.com/office/drawing/2014/main" id="{257FC150-D11B-DE1F-2AC6-C2CE1B5F316D}"/>
                </a:ext>
              </a:extLst>
            </p:cNvPr>
            <p:cNvSpPr/>
            <p:nvPr/>
          </p:nvSpPr>
          <p:spPr>
            <a:xfrm rot="10562800">
              <a:off x="3840238" y="1985068"/>
              <a:ext cx="963705" cy="501495"/>
            </a:xfrm>
            <a:prstGeom prst="curvedUpArrow">
              <a:avLst>
                <a:gd name="adj1" fmla="val 0"/>
                <a:gd name="adj2" fmla="val 50000"/>
                <a:gd name="adj3" fmla="val 35852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788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20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الأول  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فصل الملايين: قراءة وكتابة</a:t>
              </a:r>
              <a:endPara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2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defPPr>
                <a:defRPr lang="fr-FR"/>
              </a:defPPr>
              <a:lvl1pPr indent="0" algn="r" rtl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b="1" ker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ar-MA" sz="1600" dirty="0">
                  <a:solidFill>
                    <a:srgbClr val="FFFFFF">
                      <a:lumMod val="65000"/>
                    </a:srgbClr>
                  </a:solidFill>
                </a:rPr>
                <a:t>وضعيات الطرح 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A1B1189-AF18-4BA2-25D7-67905EF8A7FA}"/>
              </a:ext>
            </a:extLst>
          </p:cNvPr>
          <p:cNvGrpSpPr/>
          <p:nvPr/>
        </p:nvGrpSpPr>
        <p:grpSpPr>
          <a:xfrm>
            <a:off x="4427134" y="2471052"/>
            <a:ext cx="3780000" cy="1123837"/>
            <a:chOff x="648000" y="1949241"/>
            <a:chExt cx="3780000" cy="1123837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29D40F4D-751C-8593-FB38-864B9117CCE4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FFDA6D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29" name="Organigramme : Terminateur 21">
              <a:extLst>
                <a:ext uri="{FF2B5EF4-FFF2-40B4-BE49-F238E27FC236}">
                  <a16:creationId xmlns:a16="http://schemas.microsoft.com/office/drawing/2014/main" id="{E65D0AC4-1110-15B5-60EE-18BFB6BF000F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Espace réservé du texte 5">
              <a:extLst>
                <a:ext uri="{FF2B5EF4-FFF2-40B4-BE49-F238E27FC236}">
                  <a16:creationId xmlns:a16="http://schemas.microsoft.com/office/drawing/2014/main" id="{FFB4C9B3-E09A-1D96-45D0-9103463568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FEFB9"/>
            </a:solidFill>
          </p:spPr>
          <p:txBody>
            <a:bodyPr anchor="ctr"/>
            <a:lstStyle>
              <a:defPPr>
                <a:defRPr lang="fr-FR"/>
              </a:defPPr>
              <a:lvl1pPr indent="0" algn="r" rtl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b="1" ker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ar-MA" dirty="0"/>
                <a:t> وضعيات الجمع 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4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r" rtl="1">
                <a:buNone/>
                <a:defRPr/>
              </a:pPr>
              <a:r>
                <a:rPr lang="ar-MA" sz="1600" b="1" kern="0" dirty="0">
                  <a:solidFill>
                    <a:srgbClr val="FFFFFF">
                      <a:lumMod val="6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حساب فرق عددين باستعمال المستقيم العددي 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3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ar-MA" sz="1600" b="1" kern="0" dirty="0">
                  <a:solidFill>
                    <a:srgbClr val="FFFFFF">
                      <a:lumMod val="6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حساب مجموع عددين باستعمال المستقيم العددي </a:t>
              </a:r>
              <a:endPara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Arial" panose="020B0604020202020204" pitchFamily="34" charset="0"/>
                </a:rPr>
                <a:t>مُراجَعَةُ دُروسِ الْأُسْبوعِ الأول   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677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4A903-8443-9B0D-7C33-D8D168F08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706121A-2B8F-D9FD-1517-990122F3D812}"/>
              </a:ext>
            </a:extLst>
          </p:cNvPr>
          <p:cNvSpPr txBox="1"/>
          <p:nvPr/>
        </p:nvSpPr>
        <p:spPr>
          <a:xfrm>
            <a:off x="349731" y="854523"/>
            <a:ext cx="7093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اكتبوا على الألواح  الحد الأول أي عدد عناصر الجزء الأول الموجود داخل الكيس  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46D5227-C7FA-AC8F-6EA1-5444847FF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C9534638-3846-6355-1DBB-CCED7E2D3B8B}"/>
              </a:ext>
            </a:extLst>
          </p:cNvPr>
          <p:cNvGrpSpPr/>
          <p:nvPr/>
        </p:nvGrpSpPr>
        <p:grpSpPr>
          <a:xfrm>
            <a:off x="3364538" y="2457016"/>
            <a:ext cx="2414925" cy="2362311"/>
            <a:chOff x="3281339" y="1985068"/>
            <a:chExt cx="2414925" cy="2362311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3E95DCBE-E8A0-4BF1-DAFC-1AFBAFC1B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81339" y="2274648"/>
              <a:ext cx="2414925" cy="2072731"/>
            </a:xfrm>
            <a:prstGeom prst="rect">
              <a:avLst/>
            </a:prstGeom>
          </p:spPr>
        </p:pic>
        <p:sp>
          <p:nvSpPr>
            <p:cNvPr id="23" name="Flèche : courbe vers le haut 22">
              <a:extLst>
                <a:ext uri="{FF2B5EF4-FFF2-40B4-BE49-F238E27FC236}">
                  <a16:creationId xmlns:a16="http://schemas.microsoft.com/office/drawing/2014/main" id="{0AC4BD08-74A2-673B-7B48-FCB1B7B52DE2}"/>
                </a:ext>
              </a:extLst>
            </p:cNvPr>
            <p:cNvSpPr/>
            <p:nvPr/>
          </p:nvSpPr>
          <p:spPr>
            <a:xfrm rot="10562800">
              <a:off x="3840238" y="1985068"/>
              <a:ext cx="963705" cy="501495"/>
            </a:xfrm>
            <a:prstGeom prst="curvedUpArrow">
              <a:avLst>
                <a:gd name="adj1" fmla="val 0"/>
                <a:gd name="adj2" fmla="val 50000"/>
                <a:gd name="adj3" fmla="val 35852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E4D84473-FBA9-98BB-F095-34AD66F7549F}"/>
              </a:ext>
            </a:extLst>
          </p:cNvPr>
          <p:cNvGrpSpPr/>
          <p:nvPr/>
        </p:nvGrpSpPr>
        <p:grpSpPr>
          <a:xfrm>
            <a:off x="5792717" y="1673780"/>
            <a:ext cx="2135627" cy="560305"/>
            <a:chOff x="5856035" y="1827489"/>
            <a:chExt cx="2135627" cy="440397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7A679A97-06F6-13A4-BBCC-A7E512FEFBE5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الحد الأول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80">
              <a:extLst>
                <a:ext uri="{FF2B5EF4-FFF2-40B4-BE49-F238E27FC236}">
                  <a16:creationId xmlns:a16="http://schemas.microsoft.com/office/drawing/2014/main" id="{D9E7C332-B10B-EAA7-F3D0-A8138B9D52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1265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1</a:t>
              </a:r>
              <a:endParaRPr lang="fr-MA" sz="1600" b="1" dirty="0"/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B3E927DA-DA9F-CA4C-5E95-01580C63E0DF}"/>
              </a:ext>
            </a:extLst>
          </p:cNvPr>
          <p:cNvGrpSpPr/>
          <p:nvPr/>
        </p:nvGrpSpPr>
        <p:grpSpPr>
          <a:xfrm>
            <a:off x="802700" y="1732698"/>
            <a:ext cx="2019819" cy="442468"/>
            <a:chOff x="866018" y="1825418"/>
            <a:chExt cx="2019819" cy="442468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B9048C97-D68B-0D46-C65C-02B7616A0916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المجموع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D7B9A68B-43D0-4CB5-1059-C4124A2DD9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7248D6E3-6DAB-4827-301E-E89AB210BB7B}"/>
              </a:ext>
            </a:extLst>
          </p:cNvPr>
          <p:cNvGrpSpPr/>
          <p:nvPr/>
        </p:nvGrpSpPr>
        <p:grpSpPr>
          <a:xfrm>
            <a:off x="3235501" y="1732698"/>
            <a:ext cx="2144233" cy="442468"/>
            <a:chOff x="3289342" y="1825418"/>
            <a:chExt cx="2144233" cy="442468"/>
          </a:xfrm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B9D1ADE8-6EC8-8D28-55A5-1F9A2B2EEFEF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أضيف  الحد الثاني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8B4DABFC-3BF7-107B-FCED-96D5D8A13A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2</a:t>
              </a:r>
              <a:endParaRPr lang="fr-MA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2910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CB7EF-7A22-05E3-6843-8FDCE152D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3995534-524E-5931-677B-BB19CD46F4ED}"/>
              </a:ext>
            </a:extLst>
          </p:cNvPr>
          <p:cNvSpPr txBox="1"/>
          <p:nvPr/>
        </p:nvSpPr>
        <p:spPr>
          <a:xfrm>
            <a:off x="657031" y="81155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F87B09B-49F1-0BB2-9F9C-39A0218CC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B60995C-33F1-2561-FC90-EA71B95CF78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24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932CD-7B62-CFF3-68D4-D98D7B5E8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A78F0B3-4C4F-7AC9-255A-F03624C2D8D4}"/>
              </a:ext>
            </a:extLst>
          </p:cNvPr>
          <p:cNvSpPr txBox="1"/>
          <p:nvPr/>
        </p:nvSpPr>
        <p:spPr>
          <a:xfrm>
            <a:off x="657031" y="854523"/>
            <a:ext cx="6786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صححوا : الحد الأول هو عدد عناصر الجزء الأول  و هو :  4 ، نعد 1 -2-3-4 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930F662-55CA-6525-1158-3F13EE470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39B87DAD-C6B7-2BCD-141A-A6DDA4E3F8C6}"/>
              </a:ext>
            </a:extLst>
          </p:cNvPr>
          <p:cNvGrpSpPr/>
          <p:nvPr/>
        </p:nvGrpSpPr>
        <p:grpSpPr>
          <a:xfrm>
            <a:off x="3364538" y="2457016"/>
            <a:ext cx="2414925" cy="2362311"/>
            <a:chOff x="3281339" y="1985068"/>
            <a:chExt cx="2414925" cy="2362311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6313D2E4-6FA9-BF2F-C577-DE7982E41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81339" y="2274648"/>
              <a:ext cx="2414925" cy="2072731"/>
            </a:xfrm>
            <a:prstGeom prst="rect">
              <a:avLst/>
            </a:prstGeom>
          </p:spPr>
        </p:pic>
        <p:sp>
          <p:nvSpPr>
            <p:cNvPr id="25" name="Flèche : courbe vers le haut 24">
              <a:extLst>
                <a:ext uri="{FF2B5EF4-FFF2-40B4-BE49-F238E27FC236}">
                  <a16:creationId xmlns:a16="http://schemas.microsoft.com/office/drawing/2014/main" id="{B499E02E-C6EE-9BE7-2DF6-1FC109CECB59}"/>
                </a:ext>
              </a:extLst>
            </p:cNvPr>
            <p:cNvSpPr/>
            <p:nvPr/>
          </p:nvSpPr>
          <p:spPr>
            <a:xfrm rot="10562800">
              <a:off x="3840238" y="1985068"/>
              <a:ext cx="963705" cy="501495"/>
            </a:xfrm>
            <a:prstGeom prst="curvedUpArrow">
              <a:avLst>
                <a:gd name="adj1" fmla="val 0"/>
                <a:gd name="adj2" fmla="val 50000"/>
                <a:gd name="adj3" fmla="val 35852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A2E0CFFC-2055-E2A4-A3F8-CEEA1D252C57}"/>
              </a:ext>
            </a:extLst>
          </p:cNvPr>
          <p:cNvSpPr txBox="1"/>
          <p:nvPr/>
        </p:nvSpPr>
        <p:spPr>
          <a:xfrm>
            <a:off x="3907296" y="4836759"/>
            <a:ext cx="6647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6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4923796-7A80-13F3-5B24-167037C28144}"/>
              </a:ext>
            </a:extLst>
          </p:cNvPr>
          <p:cNvGrpSpPr/>
          <p:nvPr/>
        </p:nvGrpSpPr>
        <p:grpSpPr>
          <a:xfrm>
            <a:off x="5792717" y="1673780"/>
            <a:ext cx="2135627" cy="560305"/>
            <a:chOff x="5856035" y="1827489"/>
            <a:chExt cx="2135627" cy="440397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30BE0BEB-3E8B-B620-5AC0-76F60D8F8AEF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الحد الأول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80">
              <a:extLst>
                <a:ext uri="{FF2B5EF4-FFF2-40B4-BE49-F238E27FC236}">
                  <a16:creationId xmlns:a16="http://schemas.microsoft.com/office/drawing/2014/main" id="{6A0FAB33-E681-4E44-F53A-B1B0CEC601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1265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1</a:t>
              </a:r>
              <a:endParaRPr lang="fr-MA" sz="1600" b="1" dirty="0"/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BDE62EA8-028D-57E4-E566-4870D9D83ABE}"/>
              </a:ext>
            </a:extLst>
          </p:cNvPr>
          <p:cNvGrpSpPr/>
          <p:nvPr/>
        </p:nvGrpSpPr>
        <p:grpSpPr>
          <a:xfrm>
            <a:off x="802700" y="1732698"/>
            <a:ext cx="2019819" cy="442468"/>
            <a:chOff x="866018" y="1825418"/>
            <a:chExt cx="2019819" cy="442468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EB6C0974-0D99-34D1-1A70-1F1984B3021E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المجموع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6ABF72EC-B0D7-5F7C-0520-78BC11FD5C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F005205-7D33-C4E8-80BE-242CE911C96E}"/>
              </a:ext>
            </a:extLst>
          </p:cNvPr>
          <p:cNvGrpSpPr/>
          <p:nvPr/>
        </p:nvGrpSpPr>
        <p:grpSpPr>
          <a:xfrm>
            <a:off x="3235501" y="1732698"/>
            <a:ext cx="2144233" cy="442468"/>
            <a:chOff x="3289342" y="1825418"/>
            <a:chExt cx="2144233" cy="442468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02C70271-C3D1-9110-3582-2E75AC504FC9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أضيف  الحد الثاني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846AA969-5BE4-3DE9-91FC-B899A4A48D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2</a:t>
              </a:r>
              <a:endParaRPr lang="fr-MA" sz="1600" b="1" dirty="0"/>
            </a:p>
          </p:txBody>
        </p:sp>
      </p:grpSp>
      <p:sp>
        <p:nvSpPr>
          <p:cNvPr id="8" name="Ellipse 7">
            <a:extLst>
              <a:ext uri="{FF2B5EF4-FFF2-40B4-BE49-F238E27FC236}">
                <a16:creationId xmlns:a16="http://schemas.microsoft.com/office/drawing/2014/main" id="{5010E7F0-8C9E-4D82-C2ED-BDE1D3B531B3}"/>
              </a:ext>
            </a:extLst>
          </p:cNvPr>
          <p:cNvSpPr/>
          <p:nvPr/>
        </p:nvSpPr>
        <p:spPr>
          <a:xfrm>
            <a:off x="3598093" y="3586848"/>
            <a:ext cx="1194619" cy="11179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368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C1231-92A9-1A93-2806-92B359958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B5628BA-E0FB-D610-B1D4-2611E2896DBB}"/>
              </a:ext>
            </a:extLst>
          </p:cNvPr>
          <p:cNvSpPr txBox="1"/>
          <p:nvPr/>
        </p:nvSpPr>
        <p:spPr>
          <a:xfrm>
            <a:off x="657031" y="854523"/>
            <a:ext cx="6786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ماذا نفعل في الخطوة الثانية ؟  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512BE86-9CAE-08AB-FB1C-1D1080332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63C075F5-E57A-3E4E-D637-D45CF8A63CDD}"/>
              </a:ext>
            </a:extLst>
          </p:cNvPr>
          <p:cNvGrpSpPr/>
          <p:nvPr/>
        </p:nvGrpSpPr>
        <p:grpSpPr>
          <a:xfrm>
            <a:off x="5792717" y="1673780"/>
            <a:ext cx="2135627" cy="560305"/>
            <a:chOff x="5856035" y="1827489"/>
            <a:chExt cx="2135627" cy="440397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336BE168-3683-354B-353E-F511A289C4EE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الحد الأول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3B4FBC67-BDB9-8FBE-9A3F-7CCD18CB9A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1265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62F6BFA9-A2B7-2585-B713-72CB121BC066}"/>
              </a:ext>
            </a:extLst>
          </p:cNvPr>
          <p:cNvGrpSpPr/>
          <p:nvPr/>
        </p:nvGrpSpPr>
        <p:grpSpPr>
          <a:xfrm>
            <a:off x="802700" y="1732698"/>
            <a:ext cx="2019819" cy="442468"/>
            <a:chOff x="866018" y="1825418"/>
            <a:chExt cx="2019819" cy="442468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326BBA98-8EF9-E907-8A66-54457F02E7B4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المجموع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4294C837-62AA-A705-592C-A3F145065E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394AAF2-05A1-AB90-82B7-9B7522BB37F2}"/>
              </a:ext>
            </a:extLst>
          </p:cNvPr>
          <p:cNvGrpSpPr/>
          <p:nvPr/>
        </p:nvGrpSpPr>
        <p:grpSpPr>
          <a:xfrm>
            <a:off x="3235501" y="1732698"/>
            <a:ext cx="2144233" cy="442468"/>
            <a:chOff x="3289342" y="1825418"/>
            <a:chExt cx="2144233" cy="442468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ECEF2843-852A-1902-6633-7095884A4806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أضيف الحد الثاني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1A280C1B-6C6D-2D2A-A3D1-FD4A0AC241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2</a:t>
              </a:r>
              <a:endParaRPr lang="fr-MA" sz="1600" b="1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A3BA816B-1467-EAAE-C41A-781F5B64FA1C}"/>
              </a:ext>
            </a:extLst>
          </p:cNvPr>
          <p:cNvGrpSpPr/>
          <p:nvPr/>
        </p:nvGrpSpPr>
        <p:grpSpPr>
          <a:xfrm>
            <a:off x="3364538" y="2457016"/>
            <a:ext cx="2414925" cy="2362311"/>
            <a:chOff x="3281339" y="1985068"/>
            <a:chExt cx="2414925" cy="2362311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CBA58615-587A-C203-1CB4-FCE68EB88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81339" y="2274648"/>
              <a:ext cx="2414925" cy="2072731"/>
            </a:xfrm>
            <a:prstGeom prst="rect">
              <a:avLst/>
            </a:prstGeom>
          </p:spPr>
        </p:pic>
        <p:sp>
          <p:nvSpPr>
            <p:cNvPr id="22" name="Flèche : courbe vers le haut 21">
              <a:extLst>
                <a:ext uri="{FF2B5EF4-FFF2-40B4-BE49-F238E27FC236}">
                  <a16:creationId xmlns:a16="http://schemas.microsoft.com/office/drawing/2014/main" id="{5613CA84-8853-EB08-BC3D-1E27420A128B}"/>
                </a:ext>
              </a:extLst>
            </p:cNvPr>
            <p:cNvSpPr/>
            <p:nvPr/>
          </p:nvSpPr>
          <p:spPr>
            <a:xfrm rot="10562800">
              <a:off x="3840238" y="1985068"/>
              <a:ext cx="963705" cy="501495"/>
            </a:xfrm>
            <a:prstGeom prst="curvedUpArrow">
              <a:avLst>
                <a:gd name="adj1" fmla="val 0"/>
                <a:gd name="adj2" fmla="val 50000"/>
                <a:gd name="adj3" fmla="val 35852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AC886F28-85BA-98F4-2515-BC79234C0B7D}"/>
              </a:ext>
            </a:extLst>
          </p:cNvPr>
          <p:cNvSpPr txBox="1"/>
          <p:nvPr/>
        </p:nvSpPr>
        <p:spPr>
          <a:xfrm>
            <a:off x="3907296" y="4836759"/>
            <a:ext cx="6647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6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910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603D3-167F-3922-66C7-28EB03B21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CB61D3E-6626-6870-8528-F38F10502AA9}"/>
              </a:ext>
            </a:extLst>
          </p:cNvPr>
          <p:cNvSpPr txBox="1"/>
          <p:nvPr/>
        </p:nvSpPr>
        <p:spPr>
          <a:xfrm>
            <a:off x="102742" y="854523"/>
            <a:ext cx="7340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قوموا بحساب الحد الثاني أي عدد كرات خارج الكيس ثم إضافته الى الحد للحد الأول    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E950F3F-CABD-116C-F5B7-022A161AF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ADEF68D9-2D3E-A220-A090-65C35803C433}"/>
              </a:ext>
            </a:extLst>
          </p:cNvPr>
          <p:cNvGrpSpPr/>
          <p:nvPr/>
        </p:nvGrpSpPr>
        <p:grpSpPr>
          <a:xfrm>
            <a:off x="5792717" y="1673780"/>
            <a:ext cx="2135627" cy="560305"/>
            <a:chOff x="5856035" y="1827489"/>
            <a:chExt cx="2135627" cy="440397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202E7CE2-CD90-7BAF-18B3-5A62D173E755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الحد الأول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AC0EC488-2331-AA87-45A3-D9A4B29994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1265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46DC1CAE-94E1-10E7-3F29-7C998F043E41}"/>
              </a:ext>
            </a:extLst>
          </p:cNvPr>
          <p:cNvGrpSpPr/>
          <p:nvPr/>
        </p:nvGrpSpPr>
        <p:grpSpPr>
          <a:xfrm>
            <a:off x="802700" y="1732698"/>
            <a:ext cx="2019819" cy="442468"/>
            <a:chOff x="866018" y="1825418"/>
            <a:chExt cx="2019819" cy="442468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53BCAA74-1719-294A-BB65-D44CCFF52F4C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المجموع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9BBFA0D5-FB93-65AE-5340-6382155D59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DCB1B56-E9A4-C9FB-650B-36E1214D5212}"/>
              </a:ext>
            </a:extLst>
          </p:cNvPr>
          <p:cNvGrpSpPr/>
          <p:nvPr/>
        </p:nvGrpSpPr>
        <p:grpSpPr>
          <a:xfrm>
            <a:off x="3235501" y="1732698"/>
            <a:ext cx="2144233" cy="442468"/>
            <a:chOff x="3289342" y="1825418"/>
            <a:chExt cx="2144233" cy="442468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8D8DFA87-E6B3-B010-CE6A-42ED2835BD33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أضيف الحد الثاني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5D1642F8-EC22-D89A-10F2-DE121EA7D2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2</a:t>
              </a:r>
              <a:endParaRPr lang="fr-MA" sz="1600" b="1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CDBDE66-1A13-8CE4-2EED-6D12BE85BAEC}"/>
              </a:ext>
            </a:extLst>
          </p:cNvPr>
          <p:cNvGrpSpPr/>
          <p:nvPr/>
        </p:nvGrpSpPr>
        <p:grpSpPr>
          <a:xfrm>
            <a:off x="3364538" y="2457016"/>
            <a:ext cx="2414925" cy="2362311"/>
            <a:chOff x="3281339" y="1985068"/>
            <a:chExt cx="2414925" cy="2362311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3F3A875C-14F5-9235-7128-DA33711CC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81339" y="2274648"/>
              <a:ext cx="2414925" cy="2072731"/>
            </a:xfrm>
            <a:prstGeom prst="rect">
              <a:avLst/>
            </a:prstGeom>
          </p:spPr>
        </p:pic>
        <p:sp>
          <p:nvSpPr>
            <p:cNvPr id="22" name="Flèche : courbe vers le haut 21">
              <a:extLst>
                <a:ext uri="{FF2B5EF4-FFF2-40B4-BE49-F238E27FC236}">
                  <a16:creationId xmlns:a16="http://schemas.microsoft.com/office/drawing/2014/main" id="{5EABAA6D-8626-64AA-0D01-61ECE2F3ABCC}"/>
                </a:ext>
              </a:extLst>
            </p:cNvPr>
            <p:cNvSpPr/>
            <p:nvPr/>
          </p:nvSpPr>
          <p:spPr>
            <a:xfrm rot="10562800">
              <a:off x="3840238" y="1985068"/>
              <a:ext cx="963705" cy="501495"/>
            </a:xfrm>
            <a:prstGeom prst="curvedUpArrow">
              <a:avLst>
                <a:gd name="adj1" fmla="val 0"/>
                <a:gd name="adj2" fmla="val 50000"/>
                <a:gd name="adj3" fmla="val 35852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FE58F027-86F2-3995-6777-FAA4533CD3AF}"/>
              </a:ext>
            </a:extLst>
          </p:cNvPr>
          <p:cNvSpPr txBox="1"/>
          <p:nvPr/>
        </p:nvSpPr>
        <p:spPr>
          <a:xfrm>
            <a:off x="3907296" y="4836759"/>
            <a:ext cx="6647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6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55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3B85F-6233-944B-60F2-2402337CA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FE6CFFD-9EA8-A2C6-31A2-F141CE73B964}"/>
              </a:ext>
            </a:extLst>
          </p:cNvPr>
          <p:cNvSpPr txBox="1"/>
          <p:nvPr/>
        </p:nvSpPr>
        <p:spPr>
          <a:xfrm>
            <a:off x="657031" y="7525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D85D668-930C-107D-533B-F3EBFB0E9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C370239-32DA-F061-D464-00626437F73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1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98AB8-21F5-0628-47E4-18BBD120B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5188383-54D5-56E2-38EF-B73DCDB12355}"/>
              </a:ext>
            </a:extLst>
          </p:cNvPr>
          <p:cNvSpPr txBox="1"/>
          <p:nvPr/>
        </p:nvSpPr>
        <p:spPr>
          <a:xfrm>
            <a:off x="0" y="854523"/>
            <a:ext cx="7443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عدد عناصر هذا الجزء  هو 3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130D7D8-BB97-2A8C-7037-111BA31FA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03BF09B9-FADA-0D21-2433-ECED9C48E514}"/>
              </a:ext>
            </a:extLst>
          </p:cNvPr>
          <p:cNvGrpSpPr/>
          <p:nvPr/>
        </p:nvGrpSpPr>
        <p:grpSpPr>
          <a:xfrm>
            <a:off x="3364538" y="2457016"/>
            <a:ext cx="2414925" cy="2362311"/>
            <a:chOff x="3281339" y="1985068"/>
            <a:chExt cx="2414925" cy="2362311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CF63D56A-479D-4E4C-1596-A1160F72E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81339" y="2274648"/>
              <a:ext cx="2414925" cy="2072731"/>
            </a:xfrm>
            <a:prstGeom prst="rect">
              <a:avLst/>
            </a:prstGeom>
          </p:spPr>
        </p:pic>
        <p:sp>
          <p:nvSpPr>
            <p:cNvPr id="23" name="Flèche : courbe vers le haut 22">
              <a:extLst>
                <a:ext uri="{FF2B5EF4-FFF2-40B4-BE49-F238E27FC236}">
                  <a16:creationId xmlns:a16="http://schemas.microsoft.com/office/drawing/2014/main" id="{1CB394BD-C8D2-B349-8EA5-C746A2F5C3A4}"/>
                </a:ext>
              </a:extLst>
            </p:cNvPr>
            <p:cNvSpPr/>
            <p:nvPr/>
          </p:nvSpPr>
          <p:spPr>
            <a:xfrm rot="10562800">
              <a:off x="3840238" y="1985068"/>
              <a:ext cx="963705" cy="501495"/>
            </a:xfrm>
            <a:prstGeom prst="curvedUpArrow">
              <a:avLst>
                <a:gd name="adj1" fmla="val 0"/>
                <a:gd name="adj2" fmla="val 50000"/>
                <a:gd name="adj3" fmla="val 35852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E796984E-C8BA-FE94-6291-F3D64CA9B652}"/>
              </a:ext>
            </a:extLst>
          </p:cNvPr>
          <p:cNvSpPr txBox="1"/>
          <p:nvPr/>
        </p:nvSpPr>
        <p:spPr>
          <a:xfrm>
            <a:off x="2200909" y="4895750"/>
            <a:ext cx="41295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6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52648B64-FA00-BA53-A77E-B3B30169280F}"/>
              </a:ext>
            </a:extLst>
          </p:cNvPr>
          <p:cNvGrpSpPr/>
          <p:nvPr/>
        </p:nvGrpSpPr>
        <p:grpSpPr>
          <a:xfrm>
            <a:off x="5792717" y="1673780"/>
            <a:ext cx="2135627" cy="560305"/>
            <a:chOff x="5856035" y="1827489"/>
            <a:chExt cx="2135627" cy="440397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5C88D86D-5578-1BB0-A832-A86E5CE79A11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الحد الأول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1DE16E81-791E-40E3-5040-08929CF048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1265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6A426146-CAB0-81C5-AEEF-B83427B14FC1}"/>
              </a:ext>
            </a:extLst>
          </p:cNvPr>
          <p:cNvGrpSpPr/>
          <p:nvPr/>
        </p:nvGrpSpPr>
        <p:grpSpPr>
          <a:xfrm>
            <a:off x="802700" y="1732698"/>
            <a:ext cx="2019819" cy="442468"/>
            <a:chOff x="866018" y="1825418"/>
            <a:chExt cx="2019819" cy="442468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CCA0CD-CB77-78A8-1740-1CBACC660390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المجموع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EAA72DFE-206F-8B7E-7CCE-3A1519BD22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22013ADB-9742-2DB9-27C2-57EC2958DC97}"/>
              </a:ext>
            </a:extLst>
          </p:cNvPr>
          <p:cNvGrpSpPr/>
          <p:nvPr/>
        </p:nvGrpSpPr>
        <p:grpSpPr>
          <a:xfrm>
            <a:off x="3235501" y="1732698"/>
            <a:ext cx="2144233" cy="442468"/>
            <a:chOff x="3289342" y="1825418"/>
            <a:chExt cx="2144233" cy="442468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BFC338E6-F864-E329-E46B-F8E6FFB40115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أضيف الثاني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val 80">
              <a:extLst>
                <a:ext uri="{FF2B5EF4-FFF2-40B4-BE49-F238E27FC236}">
                  <a16:creationId xmlns:a16="http://schemas.microsoft.com/office/drawing/2014/main" id="{BB2FA63F-1D52-C0E5-43B3-18FA1CD5A3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2</a:t>
              </a:r>
              <a:endParaRPr lang="fr-MA" sz="1600" b="1" dirty="0"/>
            </a:p>
          </p:txBody>
        </p:sp>
      </p:grpSp>
      <p:sp>
        <p:nvSpPr>
          <p:cNvPr id="2" name="Ellipse 1">
            <a:extLst>
              <a:ext uri="{FF2B5EF4-FFF2-40B4-BE49-F238E27FC236}">
                <a16:creationId xmlns:a16="http://schemas.microsoft.com/office/drawing/2014/main" id="{FD4F7A89-FD37-B974-324B-338CE2252F67}"/>
              </a:ext>
            </a:extLst>
          </p:cNvPr>
          <p:cNvSpPr/>
          <p:nvPr/>
        </p:nvSpPr>
        <p:spPr>
          <a:xfrm>
            <a:off x="4657090" y="2670101"/>
            <a:ext cx="1194619" cy="11179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375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549D5-DE49-F8AC-FFE6-2B92A2FAA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3C70617-1B89-DB0D-F45F-582CDB4EEC0C}"/>
              </a:ext>
            </a:extLst>
          </p:cNvPr>
          <p:cNvSpPr txBox="1"/>
          <p:nvPr/>
        </p:nvSpPr>
        <p:spPr>
          <a:xfrm>
            <a:off x="0" y="854523"/>
            <a:ext cx="7443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لإضافة الحد  الثاني الى الحد الأول نضع الرمز + ثم نكتب عدد عناصر 3+4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20B5B16-3173-3335-3DEE-F3AC1F818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A419C004-AE7D-A599-C61F-B330E06213DC}"/>
              </a:ext>
            </a:extLst>
          </p:cNvPr>
          <p:cNvGrpSpPr/>
          <p:nvPr/>
        </p:nvGrpSpPr>
        <p:grpSpPr>
          <a:xfrm>
            <a:off x="3364538" y="2457016"/>
            <a:ext cx="2414925" cy="2362311"/>
            <a:chOff x="3281339" y="1985068"/>
            <a:chExt cx="2414925" cy="2362311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DBC52686-27C4-7DC3-2FE9-54109C5EF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81339" y="2274648"/>
              <a:ext cx="2414925" cy="2072731"/>
            </a:xfrm>
            <a:prstGeom prst="rect">
              <a:avLst/>
            </a:prstGeom>
          </p:spPr>
        </p:pic>
        <p:sp>
          <p:nvSpPr>
            <p:cNvPr id="23" name="Flèche : courbe vers le haut 22">
              <a:extLst>
                <a:ext uri="{FF2B5EF4-FFF2-40B4-BE49-F238E27FC236}">
                  <a16:creationId xmlns:a16="http://schemas.microsoft.com/office/drawing/2014/main" id="{475D3CF1-7734-0E71-7C0E-F6613138107C}"/>
                </a:ext>
              </a:extLst>
            </p:cNvPr>
            <p:cNvSpPr/>
            <p:nvPr/>
          </p:nvSpPr>
          <p:spPr>
            <a:xfrm rot="10562800">
              <a:off x="3840238" y="1985068"/>
              <a:ext cx="963705" cy="501495"/>
            </a:xfrm>
            <a:prstGeom prst="curvedUpArrow">
              <a:avLst>
                <a:gd name="adj1" fmla="val 0"/>
                <a:gd name="adj2" fmla="val 50000"/>
                <a:gd name="adj3" fmla="val 35852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30DE190D-EF3A-3AAA-EAC8-D1865BE92F38}"/>
              </a:ext>
            </a:extLst>
          </p:cNvPr>
          <p:cNvSpPr txBox="1"/>
          <p:nvPr/>
        </p:nvSpPr>
        <p:spPr>
          <a:xfrm>
            <a:off x="3094761" y="4836759"/>
            <a:ext cx="41295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6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fr-FR" sz="6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+ 3</a:t>
            </a:r>
            <a:r>
              <a:rPr lang="fr-FR" sz="6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F655D17D-4700-7073-346A-E14B7A9C3624}"/>
              </a:ext>
            </a:extLst>
          </p:cNvPr>
          <p:cNvGrpSpPr/>
          <p:nvPr/>
        </p:nvGrpSpPr>
        <p:grpSpPr>
          <a:xfrm>
            <a:off x="5792717" y="1673780"/>
            <a:ext cx="2135627" cy="560305"/>
            <a:chOff x="5856035" y="1827489"/>
            <a:chExt cx="2135627" cy="440397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A5B46D0C-D9AE-1CF2-D9D5-85CD56B50D8E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الحد الأول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84B2507F-566C-F5E0-7C22-5B5B2B6257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1265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8AFD08B6-6075-83C8-D321-E2F97F7A558B}"/>
              </a:ext>
            </a:extLst>
          </p:cNvPr>
          <p:cNvGrpSpPr/>
          <p:nvPr/>
        </p:nvGrpSpPr>
        <p:grpSpPr>
          <a:xfrm>
            <a:off x="802700" y="1732698"/>
            <a:ext cx="2019819" cy="442468"/>
            <a:chOff x="866018" y="1825418"/>
            <a:chExt cx="2019819" cy="442468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2C6534D0-86A7-0748-28B7-915099F07FBD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المجموع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C8A7E4F6-FB57-7815-250D-1D6BEF0C51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287DC79D-3EC4-44DA-6839-77E409E9957E}"/>
              </a:ext>
            </a:extLst>
          </p:cNvPr>
          <p:cNvGrpSpPr/>
          <p:nvPr/>
        </p:nvGrpSpPr>
        <p:grpSpPr>
          <a:xfrm>
            <a:off x="3235501" y="1732698"/>
            <a:ext cx="2144233" cy="442468"/>
            <a:chOff x="3289342" y="1825418"/>
            <a:chExt cx="2144233" cy="442468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F6867238-8F0F-F985-3715-F9C4471CBD8E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أضيف الثاني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val 80">
              <a:extLst>
                <a:ext uri="{FF2B5EF4-FFF2-40B4-BE49-F238E27FC236}">
                  <a16:creationId xmlns:a16="http://schemas.microsoft.com/office/drawing/2014/main" id="{39D6ADC5-0A52-7626-1886-9CFFDA39FA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2</a:t>
              </a:r>
              <a:endParaRPr lang="fr-MA" sz="1600" b="1" dirty="0"/>
            </a:p>
          </p:txBody>
        </p:sp>
      </p:grpSp>
      <p:sp>
        <p:nvSpPr>
          <p:cNvPr id="2" name="Ellipse 1">
            <a:extLst>
              <a:ext uri="{FF2B5EF4-FFF2-40B4-BE49-F238E27FC236}">
                <a16:creationId xmlns:a16="http://schemas.microsoft.com/office/drawing/2014/main" id="{1D7042AF-661E-E45F-F96B-B9AD60790E6F}"/>
              </a:ext>
            </a:extLst>
          </p:cNvPr>
          <p:cNvSpPr/>
          <p:nvPr/>
        </p:nvSpPr>
        <p:spPr>
          <a:xfrm>
            <a:off x="4657090" y="2670101"/>
            <a:ext cx="1194619" cy="11179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6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7F341-1C44-0BFA-0BA1-19890332C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5B377C5-FD05-FA38-1CC0-63EF20B397A3}"/>
              </a:ext>
            </a:extLst>
          </p:cNvPr>
          <p:cNvSpPr txBox="1"/>
          <p:nvPr/>
        </p:nvSpPr>
        <p:spPr>
          <a:xfrm>
            <a:off x="0" y="854523"/>
            <a:ext cx="7443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 ؟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9DF987D-7C82-C471-BAE6-9B8BCFE74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D7249621-5579-AB90-C56B-EE4AAD2D2B5B}"/>
              </a:ext>
            </a:extLst>
          </p:cNvPr>
          <p:cNvGrpSpPr/>
          <p:nvPr/>
        </p:nvGrpSpPr>
        <p:grpSpPr>
          <a:xfrm>
            <a:off x="3364538" y="2457016"/>
            <a:ext cx="2414925" cy="2362311"/>
            <a:chOff x="3281339" y="1985068"/>
            <a:chExt cx="2414925" cy="2362311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8C223F8D-7F0F-F985-D963-2A4C0C8C9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81339" y="2274648"/>
              <a:ext cx="2414925" cy="2072731"/>
            </a:xfrm>
            <a:prstGeom prst="rect">
              <a:avLst/>
            </a:prstGeom>
          </p:spPr>
        </p:pic>
        <p:sp>
          <p:nvSpPr>
            <p:cNvPr id="23" name="Flèche : courbe vers le haut 22">
              <a:extLst>
                <a:ext uri="{FF2B5EF4-FFF2-40B4-BE49-F238E27FC236}">
                  <a16:creationId xmlns:a16="http://schemas.microsoft.com/office/drawing/2014/main" id="{8EEDCDF5-26C5-B428-DA96-F841881B02C1}"/>
                </a:ext>
              </a:extLst>
            </p:cNvPr>
            <p:cNvSpPr/>
            <p:nvPr/>
          </p:nvSpPr>
          <p:spPr>
            <a:xfrm rot="10562800">
              <a:off x="3840238" y="1985068"/>
              <a:ext cx="963705" cy="501495"/>
            </a:xfrm>
            <a:prstGeom prst="curvedUpArrow">
              <a:avLst>
                <a:gd name="adj1" fmla="val 0"/>
                <a:gd name="adj2" fmla="val 50000"/>
                <a:gd name="adj3" fmla="val 35852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C0B2F7A9-A18B-4599-4968-1EF99F8FF4BE}"/>
              </a:ext>
            </a:extLst>
          </p:cNvPr>
          <p:cNvSpPr txBox="1"/>
          <p:nvPr/>
        </p:nvSpPr>
        <p:spPr>
          <a:xfrm>
            <a:off x="3094761" y="4836759"/>
            <a:ext cx="41295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6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+ 3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412CAC9-E9F0-28D6-6173-81F585129FC8}"/>
              </a:ext>
            </a:extLst>
          </p:cNvPr>
          <p:cNvGrpSpPr/>
          <p:nvPr/>
        </p:nvGrpSpPr>
        <p:grpSpPr>
          <a:xfrm>
            <a:off x="5792717" y="1673780"/>
            <a:ext cx="2135627" cy="560305"/>
            <a:chOff x="5856035" y="1827489"/>
            <a:chExt cx="2135627" cy="440397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931D439-6EF9-1AF3-4356-B2332C0DBAD9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الحد الأول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80">
              <a:extLst>
                <a:ext uri="{FF2B5EF4-FFF2-40B4-BE49-F238E27FC236}">
                  <a16:creationId xmlns:a16="http://schemas.microsoft.com/office/drawing/2014/main" id="{08DDBE28-B944-8D35-92F8-A392DDFF55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1265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9400949-DA86-F85F-1353-F5E061EE836C}"/>
              </a:ext>
            </a:extLst>
          </p:cNvPr>
          <p:cNvGrpSpPr/>
          <p:nvPr/>
        </p:nvGrpSpPr>
        <p:grpSpPr>
          <a:xfrm>
            <a:off x="802700" y="1732698"/>
            <a:ext cx="2019819" cy="442468"/>
            <a:chOff x="866018" y="1825418"/>
            <a:chExt cx="2019819" cy="442468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F9F1ADC-75F4-EE38-D0BD-8514C247AAA4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المجموع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B7065E57-0480-7207-1FD0-7D9255ADEF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F92C0055-DC31-4D37-76CF-7DDF82B5EEFE}"/>
              </a:ext>
            </a:extLst>
          </p:cNvPr>
          <p:cNvGrpSpPr/>
          <p:nvPr/>
        </p:nvGrpSpPr>
        <p:grpSpPr>
          <a:xfrm>
            <a:off x="3235501" y="1732698"/>
            <a:ext cx="2144233" cy="442468"/>
            <a:chOff x="3289342" y="1825418"/>
            <a:chExt cx="2144233" cy="442468"/>
          </a:xfrm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F94749E6-AE7F-8B94-FC4A-D37B088E09B6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أضيف الحد  الثاني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57F28FD7-0813-C37E-EDDA-C297EE04E3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31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C8C7E-4E8D-D269-8AA6-355440F09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614F5EC0-D935-4ACF-F8B7-CC68C8EA1A52}"/>
              </a:ext>
            </a:extLst>
          </p:cNvPr>
          <p:cNvSpPr txBox="1"/>
          <p:nvPr/>
        </p:nvSpPr>
        <p:spPr>
          <a:xfrm>
            <a:off x="0" y="854523"/>
            <a:ext cx="7443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مجموع الجزءين 4 و3  .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E2F34D6-8F3A-8723-E9CE-50048CB7A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5DC7CD1D-AAF5-9CDD-C981-8A0723300E87}"/>
              </a:ext>
            </a:extLst>
          </p:cNvPr>
          <p:cNvGrpSpPr/>
          <p:nvPr/>
        </p:nvGrpSpPr>
        <p:grpSpPr>
          <a:xfrm>
            <a:off x="3364538" y="2457016"/>
            <a:ext cx="2414925" cy="2362311"/>
            <a:chOff x="3281339" y="1985068"/>
            <a:chExt cx="2414925" cy="2362311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B13320F1-71A3-863E-FF7C-3E91F3D21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81339" y="2274648"/>
              <a:ext cx="2414925" cy="2072731"/>
            </a:xfrm>
            <a:prstGeom prst="rect">
              <a:avLst/>
            </a:prstGeom>
          </p:spPr>
        </p:pic>
        <p:sp>
          <p:nvSpPr>
            <p:cNvPr id="23" name="Flèche : courbe vers le haut 22">
              <a:extLst>
                <a:ext uri="{FF2B5EF4-FFF2-40B4-BE49-F238E27FC236}">
                  <a16:creationId xmlns:a16="http://schemas.microsoft.com/office/drawing/2014/main" id="{6240B1DD-6C61-5371-3903-BCC41C6E5002}"/>
                </a:ext>
              </a:extLst>
            </p:cNvPr>
            <p:cNvSpPr/>
            <p:nvPr/>
          </p:nvSpPr>
          <p:spPr>
            <a:xfrm rot="10562800">
              <a:off x="3840238" y="1985068"/>
              <a:ext cx="963705" cy="501495"/>
            </a:xfrm>
            <a:prstGeom prst="curvedUpArrow">
              <a:avLst>
                <a:gd name="adj1" fmla="val 0"/>
                <a:gd name="adj2" fmla="val 50000"/>
                <a:gd name="adj3" fmla="val 35852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59191B42-43AF-8AA7-9F36-234EDDD9EE53}"/>
              </a:ext>
            </a:extLst>
          </p:cNvPr>
          <p:cNvSpPr txBox="1"/>
          <p:nvPr/>
        </p:nvSpPr>
        <p:spPr>
          <a:xfrm>
            <a:off x="3094761" y="4836759"/>
            <a:ext cx="41295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6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+ 3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DBB57BF-711E-4B43-D53B-FD19202921E4}"/>
              </a:ext>
            </a:extLst>
          </p:cNvPr>
          <p:cNvGrpSpPr/>
          <p:nvPr/>
        </p:nvGrpSpPr>
        <p:grpSpPr>
          <a:xfrm>
            <a:off x="5792717" y="1673780"/>
            <a:ext cx="2135627" cy="560305"/>
            <a:chOff x="5856035" y="1827489"/>
            <a:chExt cx="2135627" cy="440397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CB3607D-F530-EB2C-A3D4-779B6B42C118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الحد الأول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80">
              <a:extLst>
                <a:ext uri="{FF2B5EF4-FFF2-40B4-BE49-F238E27FC236}">
                  <a16:creationId xmlns:a16="http://schemas.microsoft.com/office/drawing/2014/main" id="{14B77124-269D-1C81-8929-4D3EDD52FA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1265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4D014EE9-5891-65C4-E58D-31BABA7F49DB}"/>
              </a:ext>
            </a:extLst>
          </p:cNvPr>
          <p:cNvGrpSpPr/>
          <p:nvPr/>
        </p:nvGrpSpPr>
        <p:grpSpPr>
          <a:xfrm>
            <a:off x="802700" y="1732698"/>
            <a:ext cx="2019819" cy="442468"/>
            <a:chOff x="866018" y="1825418"/>
            <a:chExt cx="2019819" cy="442468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EB397694-C745-ECEF-AEEE-4D6B9D7AC1B4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المجموع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10D7C079-F841-4CFC-1C93-AE4F4607E0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6CBFC19E-7A58-8827-F0DA-5E24E7300A69}"/>
              </a:ext>
            </a:extLst>
          </p:cNvPr>
          <p:cNvGrpSpPr/>
          <p:nvPr/>
        </p:nvGrpSpPr>
        <p:grpSpPr>
          <a:xfrm>
            <a:off x="3235501" y="1732698"/>
            <a:ext cx="2144233" cy="442468"/>
            <a:chOff x="3289342" y="1825418"/>
            <a:chExt cx="2144233" cy="442468"/>
          </a:xfrm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60848913-EA3C-509C-FDC9-55C13DC84713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أضيف الحد   الثاني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0889ADF5-3B03-CE0B-EA78-9C425C79D1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616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703488"/>
            <a:ext cx="8178799" cy="49244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وضعيات الجمع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1203D17-5987-9C1D-274F-007AB7ACC6D6}"/>
              </a:ext>
            </a:extLst>
          </p:cNvPr>
          <p:cNvGrpSpPr/>
          <p:nvPr/>
        </p:nvGrpSpPr>
        <p:grpSpPr>
          <a:xfrm>
            <a:off x="1575537" y="2396692"/>
            <a:ext cx="5992927" cy="3701065"/>
            <a:chOff x="1430090" y="2108402"/>
            <a:chExt cx="6592220" cy="4071172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F2EFB428-8363-4AB4-957A-A809EC922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6200" y="2108402"/>
              <a:ext cx="3296110" cy="4071172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BD0D80F-5C12-5B01-C046-1924F2D13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0090" y="2108402"/>
              <a:ext cx="3296110" cy="4071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082D7-9718-8995-1363-6DF6F7B55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67D13C0-C00B-3AD9-62C9-793F32662922}"/>
              </a:ext>
            </a:extLst>
          </p:cNvPr>
          <p:cNvSpPr txBox="1"/>
          <p:nvPr/>
        </p:nvSpPr>
        <p:spPr>
          <a:xfrm>
            <a:off x="657031" y="7525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9E27115-7822-6C9D-EE8E-864AD07DD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BFB367A-0D81-88F6-AA94-38397B03FF9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98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51D63-6617-04B2-4B5A-B6847D505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FD05B27-6957-0D27-1DEC-9A7D7C1ACCC2}"/>
              </a:ext>
            </a:extLst>
          </p:cNvPr>
          <p:cNvSpPr txBox="1"/>
          <p:nvPr/>
        </p:nvSpPr>
        <p:spPr>
          <a:xfrm>
            <a:off x="0" y="692295"/>
            <a:ext cx="7443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لكتابة المجموع نضع الرمز = ثم نكتب عدد عناصر الكل و هو 7 ،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نعد 1-2-3-4-5-6-7.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93CB9B8-7EC1-21EA-2373-560E7C8CC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1A9ADE43-8296-E0CB-3B95-52E334794322}"/>
              </a:ext>
            </a:extLst>
          </p:cNvPr>
          <p:cNvGrpSpPr/>
          <p:nvPr/>
        </p:nvGrpSpPr>
        <p:grpSpPr>
          <a:xfrm>
            <a:off x="3364538" y="2457016"/>
            <a:ext cx="2414925" cy="2362311"/>
            <a:chOff x="3281339" y="1985068"/>
            <a:chExt cx="2414925" cy="2362311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456AC7E7-D112-F6AC-0576-731E3646D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81339" y="2274648"/>
              <a:ext cx="2414925" cy="2072731"/>
            </a:xfrm>
            <a:prstGeom prst="rect">
              <a:avLst/>
            </a:prstGeom>
          </p:spPr>
        </p:pic>
        <p:sp>
          <p:nvSpPr>
            <p:cNvPr id="23" name="Flèche : courbe vers le haut 22">
              <a:extLst>
                <a:ext uri="{FF2B5EF4-FFF2-40B4-BE49-F238E27FC236}">
                  <a16:creationId xmlns:a16="http://schemas.microsoft.com/office/drawing/2014/main" id="{5BEE14D0-70C2-6D15-C6B7-4FCD7E19580B}"/>
                </a:ext>
              </a:extLst>
            </p:cNvPr>
            <p:cNvSpPr/>
            <p:nvPr/>
          </p:nvSpPr>
          <p:spPr>
            <a:xfrm rot="10562800">
              <a:off x="3840238" y="1985068"/>
              <a:ext cx="963705" cy="501495"/>
            </a:xfrm>
            <a:prstGeom prst="curvedUpArrow">
              <a:avLst>
                <a:gd name="adj1" fmla="val 0"/>
                <a:gd name="adj2" fmla="val 50000"/>
                <a:gd name="adj3" fmla="val 35852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0AD77B71-EAAB-D7FE-B2CC-F10B91E3731E}"/>
              </a:ext>
            </a:extLst>
          </p:cNvPr>
          <p:cNvSpPr txBox="1"/>
          <p:nvPr/>
        </p:nvSpPr>
        <p:spPr>
          <a:xfrm>
            <a:off x="2507226" y="4836759"/>
            <a:ext cx="41295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6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+ 3 </a:t>
            </a:r>
            <a:r>
              <a:rPr lang="fr-FR" sz="6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 7</a:t>
            </a:r>
            <a:r>
              <a:rPr lang="fr-FR" sz="6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D96E383-099D-51BC-30E6-19BF9A716EDD}"/>
              </a:ext>
            </a:extLst>
          </p:cNvPr>
          <p:cNvGrpSpPr/>
          <p:nvPr/>
        </p:nvGrpSpPr>
        <p:grpSpPr>
          <a:xfrm>
            <a:off x="5792717" y="1673780"/>
            <a:ext cx="2135627" cy="560305"/>
            <a:chOff x="5856035" y="1827489"/>
            <a:chExt cx="2135627" cy="440397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9653187-09E7-15D5-07C3-9AC48369A08D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الحد الأول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80">
              <a:extLst>
                <a:ext uri="{FF2B5EF4-FFF2-40B4-BE49-F238E27FC236}">
                  <a16:creationId xmlns:a16="http://schemas.microsoft.com/office/drawing/2014/main" id="{E2AA657A-697B-DFD4-82E3-9F124E2545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1265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1D6DD499-31FC-7FF0-6933-647380D6A7DD}"/>
              </a:ext>
            </a:extLst>
          </p:cNvPr>
          <p:cNvGrpSpPr/>
          <p:nvPr/>
        </p:nvGrpSpPr>
        <p:grpSpPr>
          <a:xfrm>
            <a:off x="802700" y="1732698"/>
            <a:ext cx="2019819" cy="442468"/>
            <a:chOff x="866018" y="1825418"/>
            <a:chExt cx="2019819" cy="442468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720B9719-EFF7-D571-4405-3EB84C4EC076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أكتب المجموع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FCDCC0FA-310B-74B4-8DFE-C7BAA0BB65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1164613-CCDE-BBE2-9039-BE4975D526E0}"/>
              </a:ext>
            </a:extLst>
          </p:cNvPr>
          <p:cNvGrpSpPr/>
          <p:nvPr/>
        </p:nvGrpSpPr>
        <p:grpSpPr>
          <a:xfrm>
            <a:off x="3235501" y="1732698"/>
            <a:ext cx="2144233" cy="442468"/>
            <a:chOff x="3289342" y="1825418"/>
            <a:chExt cx="2144233" cy="442468"/>
          </a:xfrm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9E5D1066-1691-BD87-8DB0-48BFB1A976BD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أضيف الحد   الثاني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F7403173-4E9C-E0C1-0D77-DFCBF9E127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893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1329B-D13B-7ED3-9599-CDDD3C875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16F0021-DE70-F67D-81A5-DA05AE3C035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E3CC2EF-2E86-F08B-B19A-26406CAC95E7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BCAB96E-5622-9B80-701B-ED64ADC16A74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30109D8B-2504-0D99-4BB0-3DFB692CD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9500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AA9A8A2A-8FD7-1A77-FC59-D80EB1A69F07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676523F2-FD9D-94F0-20D8-56E4E3EC53DF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E44CFA8D-CF8A-891B-C297-B5EA18E609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5413F46-E5B5-63F1-F6EB-8FC1CDFF3949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DEB9FB8-7A44-2602-DB10-FDC1B238BF6A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59918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F5A67-CCBA-0E53-DE30-5610E2CCB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AAC1E49-C433-B0CB-5D91-096B28D6CF81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ألواحكم 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29AD5CE-0DFC-264C-FA04-78D0F3480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33E4876-B26B-1944-14B1-AA520662359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60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0AE04-E694-C068-E2A3-F89F3B02C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66C2BF1-5965-B5C1-10CD-CFAFB6EFB71E}"/>
              </a:ext>
            </a:extLst>
          </p:cNvPr>
          <p:cNvSpPr txBox="1"/>
          <p:nvPr/>
        </p:nvSpPr>
        <p:spPr>
          <a:xfrm>
            <a:off x="259310" y="824553"/>
            <a:ext cx="732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 على الألواح  الكتابة الجمعية المناسبة لهذه الصورة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BB1AD68-885D-8B9C-6FC0-67462CAF7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B4ADAD4-2A13-2C7A-4B02-E37FF56C4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5803" y="2319622"/>
            <a:ext cx="3832394" cy="221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0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61DD0-ECA6-BB71-4024-04FCBB6F1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F27218F-23B7-1F27-633B-5AAF037903F6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6BDC8F1-CCB2-B3E8-7683-F6C16A1FD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DD4E9BD-AA1D-1D62-4165-BC1142AC251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48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85498-6CD7-C85B-C3A0-D67E55AF2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9E9403D-3D06-E3D0-69CB-19EB74386D2D}"/>
              </a:ext>
            </a:extLst>
          </p:cNvPr>
          <p:cNvSpPr txBox="1"/>
          <p:nvPr/>
        </p:nvSpPr>
        <p:spPr>
          <a:xfrm>
            <a:off x="132736" y="824553"/>
            <a:ext cx="731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الكتابة الجمعية المناسبة هي 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+ 3 =6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من يشرح لنا   كيف توصل للجواب ؟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454C58B-C430-E795-DEE4-E52CBA76B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269F8E1-16A5-6C47-ECA2-A7955E9FF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5803" y="2319622"/>
            <a:ext cx="3832394" cy="221875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4FB54F3-2016-B926-A4F5-70176B81C53A}"/>
              </a:ext>
            </a:extLst>
          </p:cNvPr>
          <p:cNvSpPr txBox="1"/>
          <p:nvPr/>
        </p:nvSpPr>
        <p:spPr>
          <a:xfrm>
            <a:off x="2885778" y="4740785"/>
            <a:ext cx="3372444" cy="102155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 +  3 =  6 </a:t>
            </a:r>
          </a:p>
        </p:txBody>
      </p:sp>
    </p:spTree>
    <p:extLst>
      <p:ext uri="{BB962C8B-B14F-4D97-AF65-F5344CB8AC3E}">
        <p14:creationId xmlns:p14="http://schemas.microsoft.com/office/powerpoint/2010/main" val="215982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45264-0B62-D2B5-900E-B09582681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4860254-4C83-CC11-8FD7-923FC6EA2C38}"/>
              </a:ext>
            </a:extLst>
          </p:cNvPr>
          <p:cNvSpPr txBox="1"/>
          <p:nvPr/>
        </p:nvSpPr>
        <p:spPr>
          <a:xfrm>
            <a:off x="259310" y="824553"/>
            <a:ext cx="732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 على الألواح  الكتابة الجمعية المناسبة لهذه الصورة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E12E693-EE38-570B-EDE8-588AE6E16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34B165C-806C-ECB8-174C-D1FA87FF0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442" y="2238290"/>
            <a:ext cx="3559116" cy="238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1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FAC9E-3CFC-4312-AD2E-786ECB050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8E24850-84DD-FBE6-8753-58CB5173796E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F48F736-5E70-6ECC-DA32-13EFFC012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E437E04-1464-AD07-1F1D-AC8019F087E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80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E89B2-7B3B-23D2-1681-1C230CEF2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707284A-A289-C208-3C3E-29B7240CBE7D}"/>
              </a:ext>
            </a:extLst>
          </p:cNvPr>
          <p:cNvSpPr txBox="1"/>
          <p:nvPr/>
        </p:nvSpPr>
        <p:spPr>
          <a:xfrm>
            <a:off x="132736" y="824553"/>
            <a:ext cx="731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الكتابة الجمعية المناسبة هي 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+ 1 =5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من يشرح لنا  كيف توصل للجواب ؟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5730E3D-1C59-E210-9C2A-FB9CA3F78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43324D8-3D83-EA67-3B10-77D47F1F955E}"/>
              </a:ext>
            </a:extLst>
          </p:cNvPr>
          <p:cNvSpPr txBox="1"/>
          <p:nvPr/>
        </p:nvSpPr>
        <p:spPr>
          <a:xfrm>
            <a:off x="2885778" y="4740785"/>
            <a:ext cx="3372444" cy="102155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fr-FR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+  </a:t>
            </a:r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 </a:t>
            </a:r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fr-FR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6EF3400-718F-1633-A74C-3328C8542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291" y="2444943"/>
            <a:ext cx="2941418" cy="196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8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589B9F8-91F4-0E12-F451-42F92D77D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655689" y="5386638"/>
            <a:ext cx="558587" cy="75492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839D1C6-F51D-6885-BDAF-5715862E0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5" t="60837" r="-2620" b="18847"/>
          <a:stretch>
            <a:fillRect/>
          </a:stretch>
        </p:blipFill>
        <p:spPr>
          <a:xfrm>
            <a:off x="1655689" y="4652994"/>
            <a:ext cx="582917" cy="754926"/>
          </a:xfrm>
          <a:prstGeom prst="rect">
            <a:avLst/>
          </a:prstGeom>
        </p:spPr>
      </p:pic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04EA266-9099-13D5-4528-C41DBA725D8C}"/>
              </a:ext>
            </a:extLst>
          </p:cNvPr>
          <p:cNvGrpSpPr/>
          <p:nvPr/>
        </p:nvGrpSpPr>
        <p:grpSpPr>
          <a:xfrm>
            <a:off x="1626293" y="3237261"/>
            <a:ext cx="558588" cy="625740"/>
            <a:chOff x="965530" y="5471175"/>
            <a:chExt cx="558588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F49F5BC-26B3-0959-93F0-D7BABD791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CAE3A27B-280D-0F0F-CE90-5A9D62922FC8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B8BFC95E-823D-A607-9C55-21F3449E67BF}"/>
              </a:ext>
            </a:extLst>
          </p:cNvPr>
          <p:cNvGrpSpPr/>
          <p:nvPr/>
        </p:nvGrpSpPr>
        <p:grpSpPr>
          <a:xfrm>
            <a:off x="1653038" y="4011911"/>
            <a:ext cx="612561" cy="625740"/>
            <a:chOff x="976754" y="4005561"/>
            <a:chExt cx="612561" cy="62574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8DF5BCA-A089-BDAB-B309-5DD72699D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931F5B38-3F7D-91EA-CA16-1749E40EC858}"/>
                </a:ext>
              </a:extLst>
            </p:cNvPr>
            <p:cNvSpPr txBox="1"/>
            <p:nvPr/>
          </p:nvSpPr>
          <p:spPr>
            <a:xfrm>
              <a:off x="1030728" y="4161932"/>
              <a:ext cx="55858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900" b="1" dirty="0">
                  <a:solidFill>
                    <a:srgbClr val="33878B"/>
                  </a:solidFill>
                </a:rPr>
                <a:t>20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548BC549-231C-2215-8184-11F4CEDAB4A5}"/>
              </a:ext>
            </a:extLst>
          </p:cNvPr>
          <p:cNvGrpSpPr/>
          <p:nvPr/>
        </p:nvGrpSpPr>
        <p:grpSpPr>
          <a:xfrm>
            <a:off x="1653038" y="2477857"/>
            <a:ext cx="612560" cy="625740"/>
            <a:chOff x="976754" y="2489217"/>
            <a:chExt cx="612560" cy="625740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3A92200F-6086-EE68-F01D-911CA0E00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EE1E05AE-BB70-3AFB-A064-030C3DC9983B}"/>
                </a:ext>
              </a:extLst>
            </p:cNvPr>
            <p:cNvSpPr txBox="1"/>
            <p:nvPr/>
          </p:nvSpPr>
          <p:spPr>
            <a:xfrm>
              <a:off x="1033903" y="2641600"/>
              <a:ext cx="555411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  <a:r>
                <a:rPr lang="ar-MA" sz="1900" b="1" dirty="0">
                  <a:solidFill>
                    <a:srgbClr val="33878B"/>
                  </a:solidFill>
                </a:rPr>
                <a:t>2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61560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669F7-32E4-6DA6-8765-F497BF180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AE64158-A27E-5BEE-3174-C00F281B5DB8}"/>
              </a:ext>
            </a:extLst>
          </p:cNvPr>
          <p:cNvSpPr txBox="1"/>
          <p:nvPr/>
        </p:nvSpPr>
        <p:spPr>
          <a:xfrm>
            <a:off x="259310" y="824553"/>
            <a:ext cx="732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 على الألواح  الكتابة الجمعية المناسبة لهذه الصورة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147D8FC-53A8-83D6-C2FC-1B3759935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D8DAB281-3D23-6053-2F8C-DDB889C84799}"/>
              </a:ext>
            </a:extLst>
          </p:cNvPr>
          <p:cNvGrpSpPr/>
          <p:nvPr/>
        </p:nvGrpSpPr>
        <p:grpSpPr>
          <a:xfrm>
            <a:off x="2448233" y="2595716"/>
            <a:ext cx="4247535" cy="604684"/>
            <a:chOff x="2521974" y="2595716"/>
            <a:chExt cx="4247535" cy="60468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F6C2C49-606D-5E25-8DE2-DB58CC3CC247}"/>
                </a:ext>
              </a:extLst>
            </p:cNvPr>
            <p:cNvSpPr/>
            <p:nvPr/>
          </p:nvSpPr>
          <p:spPr>
            <a:xfrm>
              <a:off x="2521974" y="2595716"/>
              <a:ext cx="648929" cy="604684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FCB9DA-6B1D-BE5A-FF30-5D391D0057DC}"/>
                </a:ext>
              </a:extLst>
            </p:cNvPr>
            <p:cNvSpPr/>
            <p:nvPr/>
          </p:nvSpPr>
          <p:spPr>
            <a:xfrm>
              <a:off x="3421626" y="2595716"/>
              <a:ext cx="648929" cy="604684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0683A7-2D85-2915-82E3-8D2C7005CE5A}"/>
                </a:ext>
              </a:extLst>
            </p:cNvPr>
            <p:cNvSpPr/>
            <p:nvPr/>
          </p:nvSpPr>
          <p:spPr>
            <a:xfrm>
              <a:off x="4321278" y="2595716"/>
              <a:ext cx="648929" cy="604684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D91BAC-20AA-3E15-3BCA-9FBE21E4E3CB}"/>
                </a:ext>
              </a:extLst>
            </p:cNvPr>
            <p:cNvSpPr/>
            <p:nvPr/>
          </p:nvSpPr>
          <p:spPr>
            <a:xfrm>
              <a:off x="5220930" y="2595716"/>
              <a:ext cx="648929" cy="604684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1F5E39-CC68-8538-4896-D81C503F6BDA}"/>
                </a:ext>
              </a:extLst>
            </p:cNvPr>
            <p:cNvSpPr/>
            <p:nvPr/>
          </p:nvSpPr>
          <p:spPr>
            <a:xfrm>
              <a:off x="6120580" y="2595716"/>
              <a:ext cx="648929" cy="604684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5C0494FF-69A3-ED1D-C77A-A687E249E7B8}"/>
              </a:ext>
            </a:extLst>
          </p:cNvPr>
          <p:cNvGrpSpPr/>
          <p:nvPr/>
        </p:nvGrpSpPr>
        <p:grpSpPr>
          <a:xfrm>
            <a:off x="2448233" y="3429000"/>
            <a:ext cx="3347885" cy="604684"/>
            <a:chOff x="2521974" y="2595716"/>
            <a:chExt cx="3347885" cy="604684"/>
          </a:xfrm>
          <a:solidFill>
            <a:srgbClr val="FF0000"/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866A0EF-F913-D527-27D0-7ECE2E69B982}"/>
                </a:ext>
              </a:extLst>
            </p:cNvPr>
            <p:cNvSpPr/>
            <p:nvPr/>
          </p:nvSpPr>
          <p:spPr>
            <a:xfrm>
              <a:off x="2521974" y="2595716"/>
              <a:ext cx="648929" cy="604684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7104D17-6E84-82D1-F341-947829318770}"/>
                </a:ext>
              </a:extLst>
            </p:cNvPr>
            <p:cNvSpPr/>
            <p:nvPr/>
          </p:nvSpPr>
          <p:spPr>
            <a:xfrm>
              <a:off x="3421626" y="2595716"/>
              <a:ext cx="648929" cy="604684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4CB633A-24B7-E3C7-1101-8F0B04482D7B}"/>
                </a:ext>
              </a:extLst>
            </p:cNvPr>
            <p:cNvSpPr/>
            <p:nvPr/>
          </p:nvSpPr>
          <p:spPr>
            <a:xfrm>
              <a:off x="4321278" y="2595716"/>
              <a:ext cx="648929" cy="604684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75F4A96-6A56-F7C7-C9AC-0DF9AC326F82}"/>
                </a:ext>
              </a:extLst>
            </p:cNvPr>
            <p:cNvSpPr/>
            <p:nvPr/>
          </p:nvSpPr>
          <p:spPr>
            <a:xfrm>
              <a:off x="5220930" y="2595716"/>
              <a:ext cx="648929" cy="604684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02320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68DAA-0CC6-AAFF-D593-B01A07E45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8DA67614-FF75-ADCC-E3AE-DD5C3BD98399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5C4834E-B51C-A0C0-8483-A5DAA1593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9320325-C82F-AB5D-38B1-A309051A322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94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BCA74-BBAE-E5F5-7B24-ECA6DAB7E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7CAAA20-5816-7B91-10C3-0A5DCB69D6F9}"/>
              </a:ext>
            </a:extLst>
          </p:cNvPr>
          <p:cNvSpPr txBox="1"/>
          <p:nvPr/>
        </p:nvSpPr>
        <p:spPr>
          <a:xfrm>
            <a:off x="132736" y="824553"/>
            <a:ext cx="731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الكتابة الجمعية المناسبة هي 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+ 4 = 9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من يشرح لنا  كيف توصل للجواب ؟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A5977E6-936A-405F-3E01-284BDEB43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79274080-318C-775C-056C-6051C1784603}"/>
              </a:ext>
            </a:extLst>
          </p:cNvPr>
          <p:cNvGrpSpPr/>
          <p:nvPr/>
        </p:nvGrpSpPr>
        <p:grpSpPr>
          <a:xfrm>
            <a:off x="2448233" y="2595716"/>
            <a:ext cx="4247535" cy="604684"/>
            <a:chOff x="2521974" y="2595716"/>
            <a:chExt cx="4247535" cy="60468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CC70D07-F545-C20C-192C-DE92C391D9AF}"/>
                </a:ext>
              </a:extLst>
            </p:cNvPr>
            <p:cNvSpPr/>
            <p:nvPr/>
          </p:nvSpPr>
          <p:spPr>
            <a:xfrm>
              <a:off x="2521974" y="2595716"/>
              <a:ext cx="648929" cy="604684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6EBCC3E-9D63-50E8-6F62-A2A640963471}"/>
                </a:ext>
              </a:extLst>
            </p:cNvPr>
            <p:cNvSpPr/>
            <p:nvPr/>
          </p:nvSpPr>
          <p:spPr>
            <a:xfrm>
              <a:off x="3421626" y="2595716"/>
              <a:ext cx="648929" cy="604684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275379C-5BBB-7FCD-66CA-66FBA335FFCC}"/>
                </a:ext>
              </a:extLst>
            </p:cNvPr>
            <p:cNvSpPr/>
            <p:nvPr/>
          </p:nvSpPr>
          <p:spPr>
            <a:xfrm>
              <a:off x="4321278" y="2595716"/>
              <a:ext cx="648929" cy="604684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7D3A1EA-EF8C-EB4A-7606-E32A3A6EF5DC}"/>
                </a:ext>
              </a:extLst>
            </p:cNvPr>
            <p:cNvSpPr/>
            <p:nvPr/>
          </p:nvSpPr>
          <p:spPr>
            <a:xfrm>
              <a:off x="5220930" y="2595716"/>
              <a:ext cx="648929" cy="604684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DA9B373-0769-8757-5CB6-36D7938D3188}"/>
                </a:ext>
              </a:extLst>
            </p:cNvPr>
            <p:cNvSpPr/>
            <p:nvPr/>
          </p:nvSpPr>
          <p:spPr>
            <a:xfrm>
              <a:off x="6120580" y="2595716"/>
              <a:ext cx="648929" cy="604684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B4F84F7-8118-FE06-A9B7-1EC9C6632E3E}"/>
              </a:ext>
            </a:extLst>
          </p:cNvPr>
          <p:cNvGrpSpPr/>
          <p:nvPr/>
        </p:nvGrpSpPr>
        <p:grpSpPr>
          <a:xfrm>
            <a:off x="2448233" y="3429000"/>
            <a:ext cx="3347885" cy="604684"/>
            <a:chOff x="2521974" y="2595716"/>
            <a:chExt cx="3347885" cy="604684"/>
          </a:xfrm>
          <a:solidFill>
            <a:srgbClr val="FF0000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41BA389-BE4C-5D89-78B2-B7DAC7324276}"/>
                </a:ext>
              </a:extLst>
            </p:cNvPr>
            <p:cNvSpPr/>
            <p:nvPr/>
          </p:nvSpPr>
          <p:spPr>
            <a:xfrm>
              <a:off x="2521974" y="2595716"/>
              <a:ext cx="648929" cy="604684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C4B3967-C2A3-73B5-43FE-5246E0255CC1}"/>
                </a:ext>
              </a:extLst>
            </p:cNvPr>
            <p:cNvSpPr/>
            <p:nvPr/>
          </p:nvSpPr>
          <p:spPr>
            <a:xfrm>
              <a:off x="3421626" y="2595716"/>
              <a:ext cx="648929" cy="604684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70B762-488E-59C6-00FB-31303C11DEF1}"/>
                </a:ext>
              </a:extLst>
            </p:cNvPr>
            <p:cNvSpPr/>
            <p:nvPr/>
          </p:nvSpPr>
          <p:spPr>
            <a:xfrm>
              <a:off x="4321278" y="2595716"/>
              <a:ext cx="648929" cy="604684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601C73A-B0C4-99D0-8484-4F9F3BDAA923}"/>
                </a:ext>
              </a:extLst>
            </p:cNvPr>
            <p:cNvSpPr/>
            <p:nvPr/>
          </p:nvSpPr>
          <p:spPr>
            <a:xfrm>
              <a:off x="5220930" y="2595716"/>
              <a:ext cx="648929" cy="604684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1CCCD768-BE6F-44AD-467A-3805160081FF}"/>
              </a:ext>
            </a:extLst>
          </p:cNvPr>
          <p:cNvSpPr txBox="1"/>
          <p:nvPr/>
        </p:nvSpPr>
        <p:spPr>
          <a:xfrm>
            <a:off x="2885778" y="4740785"/>
            <a:ext cx="3372444" cy="102155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 +  4 =  9 </a:t>
            </a:r>
          </a:p>
        </p:txBody>
      </p:sp>
    </p:spTree>
    <p:extLst>
      <p:ext uri="{BB962C8B-B14F-4D97-AF65-F5344CB8AC3E}">
        <p14:creationId xmlns:p14="http://schemas.microsoft.com/office/powerpoint/2010/main" val="31056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F61E7-7B15-2D85-5C2A-AAFDE9815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C55B057-039B-76CD-40B1-C69303187F0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6A778D6-7ECA-4F95-17F8-83E78C591FC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3EB6B54-9C89-98DB-B237-D4645AF9DB05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08EC1298-D442-D7E6-2DF6-523E8C55C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89358" y="4302404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1FD1B9B4-2B22-DBAB-D1BF-0A36A47D365A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007A4D87-85C9-1582-2D29-628FD398D6BE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1F09177B-06E4-5EEA-DD36-ED4FD3B24D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435C44B-3647-F28B-B13A-3EB23F57B366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E7EDD139-CCCD-B520-99A6-D38B94EA5CF0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21544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107576" y="770266"/>
            <a:ext cx="733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64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سنطبق ما تعلمناه  في  النشاط رقم 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؛ سأشرح لكم التعليمة. انتظروا الانطلاقة</a:t>
            </a:r>
            <a:r>
              <a:rPr lang="ar-MA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78910C86-157F-64A1-480B-B759BA82C696}"/>
              </a:ext>
            </a:extLst>
          </p:cNvPr>
          <p:cNvGrpSpPr/>
          <p:nvPr/>
        </p:nvGrpSpPr>
        <p:grpSpPr>
          <a:xfrm>
            <a:off x="1575536" y="1866418"/>
            <a:ext cx="5992927" cy="3701065"/>
            <a:chOff x="1430090" y="2108402"/>
            <a:chExt cx="6592220" cy="4071172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A6F42A6-1A7C-ADEF-1089-B2B7CF78F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6200" y="2108402"/>
              <a:ext cx="3296110" cy="4071172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F9AAA14-453D-C159-8B03-2C2F6F86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0090" y="2108402"/>
              <a:ext cx="3296110" cy="4071172"/>
            </a:xfrm>
            <a:prstGeom prst="rect">
              <a:avLst/>
            </a:prstGeom>
          </p:spPr>
        </p:pic>
      </p:grp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5AA167E-0CF0-0023-DB69-F5A16454ABEF}"/>
              </a:ext>
            </a:extLst>
          </p:cNvPr>
          <p:cNvSpPr/>
          <p:nvPr/>
        </p:nvSpPr>
        <p:spPr>
          <a:xfrm>
            <a:off x="4668086" y="3716950"/>
            <a:ext cx="2775515" cy="1607218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 7 دقائق   للإنجاز؛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لمساعدتكم؛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D5BFF1D-B836-A707-73FB-86689EA7A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306" y="1788079"/>
            <a:ext cx="659337" cy="1014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B0E411B-4188-43EE-C85B-F44DB9D9E1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3522" y="2444817"/>
            <a:ext cx="2195007" cy="2195007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B941395C-8E94-600C-9B0A-13C2949037EB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C0181B79-F437-FC5E-B891-604B0B44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378F4A1-22EF-5D73-A121-B21D3B3A181B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7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1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0CCA7F4-32B0-017B-5F2C-08932B200F2A}"/>
              </a:ext>
            </a:extLst>
          </p:cNvPr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59532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6ACF02A-88A4-6C32-A013-926F4B9F9C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113" y="2057629"/>
            <a:ext cx="5073389" cy="364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ستشتغلون في ثنائيات كل واحد يقارن إنجازه مع إنجاز زميله، استعينوا  ببطاقة التذكر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0B48C7C-7E87-F4F9-F507-90259C882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0C9EF2F-4A1B-47CC-DB26-E1D327A2D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8601" y="2668153"/>
            <a:ext cx="2146632" cy="2146632"/>
          </a:xfrm>
          <a:prstGeom prst="rect">
            <a:avLst/>
          </a:prstGeom>
        </p:spPr>
      </p:pic>
      <p:pic>
        <p:nvPicPr>
          <p:cNvPr id="7" name="Image 6" descr="Une image contenant texte, écriture manuscrit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C06C37C9-F0EB-82BA-0F00-2E51B90F5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54" y="2429434"/>
            <a:ext cx="4477949" cy="291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27278" y="710259"/>
            <a:ext cx="711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جماعة :</a:t>
            </a: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يعين الأستاذ(ة) بعض المتعلمين للقيام إلى السبورة بالتناوب للتصحيح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BA467B1-3709-7048-E010-358313407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1423" y="2303612"/>
            <a:ext cx="5692178" cy="307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FF7F5-4BBA-2109-1D37-50F363835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58474B9-C30A-2C07-C767-A8FB9D7445C3}"/>
              </a:ext>
            </a:extLst>
          </p:cNvPr>
          <p:cNvSpPr txBox="1"/>
          <p:nvPr/>
        </p:nvSpPr>
        <p:spPr>
          <a:xfrm>
            <a:off x="327278" y="81349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BE687F1-9BD5-F88A-66CA-DE74FFC93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7AE1D04-9B3A-2901-F74E-B3E298E36F2A}"/>
              </a:ext>
            </a:extLst>
          </p:cNvPr>
          <p:cNvSpPr txBox="1"/>
          <p:nvPr/>
        </p:nvSpPr>
        <p:spPr>
          <a:xfrm>
            <a:off x="5471652" y="3205285"/>
            <a:ext cx="2153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</a:rPr>
              <a:t>3 + 4 = 7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2A7E85B-6013-30B4-7ABC-16F004E7A483}"/>
              </a:ext>
            </a:extLst>
          </p:cNvPr>
          <p:cNvSpPr txBox="1"/>
          <p:nvPr/>
        </p:nvSpPr>
        <p:spPr>
          <a:xfrm>
            <a:off x="5488906" y="4968712"/>
            <a:ext cx="2153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</a:rPr>
              <a:t>5 + 2 = 7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C1D8EA0-63BE-2B4A-8557-0E8CA2629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610" y="1999161"/>
            <a:ext cx="6888875" cy="366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5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2CEE3A2-DF80-4778-980D-1DEC5BD77AF3}"/>
              </a:ext>
            </a:extLst>
          </p:cNvPr>
          <p:cNvGrpSpPr/>
          <p:nvPr/>
        </p:nvGrpSpPr>
        <p:grpSpPr>
          <a:xfrm>
            <a:off x="2226504" y="2449061"/>
            <a:ext cx="4885812" cy="1993283"/>
            <a:chOff x="1974764" y="2436266"/>
            <a:chExt cx="4885812" cy="199328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3BA51F2D-2F8C-E9CA-20FC-D03D551D78E7}"/>
                </a:ext>
              </a:extLst>
            </p:cNvPr>
            <p:cNvSpPr/>
            <p:nvPr/>
          </p:nvSpPr>
          <p:spPr>
            <a:xfrm>
              <a:off x="1974764" y="2817096"/>
              <a:ext cx="4885812" cy="161245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6" name="Image 5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848C8FB6-1E4A-AB85-5207-3564C55F6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27044" y="3379444"/>
              <a:ext cx="631873" cy="63187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D6836E7D-F07A-D270-762B-DB039C312712}"/>
                </a:ext>
              </a:extLst>
            </p:cNvPr>
            <p:cNvSpPr txBox="1"/>
            <p:nvPr/>
          </p:nvSpPr>
          <p:spPr>
            <a:xfrm>
              <a:off x="2090295" y="3192168"/>
              <a:ext cx="3555109" cy="71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9" name="Flowchart: Alternate Process 54">
              <a:extLst>
                <a:ext uri="{FF2B5EF4-FFF2-40B4-BE49-F238E27FC236}">
                  <a16:creationId xmlns:a16="http://schemas.microsoft.com/office/drawing/2014/main" id="{5B00898C-6202-F55A-411E-E8805BE74CE0}"/>
                </a:ext>
              </a:extLst>
            </p:cNvPr>
            <p:cNvSpPr/>
            <p:nvPr/>
          </p:nvSpPr>
          <p:spPr>
            <a:xfrm>
              <a:off x="2739708" y="2436266"/>
              <a:ext cx="3030596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498186B8-6210-92AA-76DC-CB96CEC766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333F86A-391D-6CA4-8A77-0321B3372A7C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2706D1E4-1517-240C-0920-01154DA94254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5B94F4D-6A60-D599-4E02-578FC265989B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2D4355B-8FA8-CF27-F829-ECD4C37FC58B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AF74E30-342C-C238-814E-DFA6471FB263}"/>
              </a:ext>
            </a:extLst>
          </p:cNvPr>
          <p:cNvSpPr txBox="1"/>
          <p:nvPr/>
        </p:nvSpPr>
        <p:spPr>
          <a:xfrm>
            <a:off x="1012980" y="3835273"/>
            <a:ext cx="625989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تعرف وضعيات الجمع و استعمال الرمزين + و =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9C5A759-A054-588C-B335-93D1AD4957B3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572DAFE1-EEBD-8EAE-BDCF-94DE36C9C960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B770D008-79DE-D410-B981-E6C22B4D3151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2EC1B5B8-43A8-D671-48F3-F57A63A0434E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7B63F712-AE82-A8A0-E366-9CBD216A84CD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2" name="Chevron 5">
                <a:extLst>
                  <a:ext uri="{FF2B5EF4-FFF2-40B4-BE49-F238E27FC236}">
                    <a16:creationId xmlns:a16="http://schemas.microsoft.com/office/drawing/2014/main" id="{353216C9-FF74-520D-B529-9FF8E000174B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20B080CF-2FF1-1D7D-D44C-4C630FC39A9D}"/>
                  </a:ext>
                </a:extLst>
              </p:cNvPr>
              <p:cNvCxnSpPr>
                <a:cxnSpLocks/>
                <a:stCxn id="22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501445" y="809480"/>
            <a:ext cx="7020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ستنجزون النشاط رقم  3 الصفحة 65 .</a:t>
            </a:r>
          </a:p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 مراقبة كراساتكم 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62564FE-E75E-2402-A54E-BE8554A49E03}"/>
              </a:ext>
            </a:extLst>
          </p:cNvPr>
          <p:cNvGrpSpPr>
            <a:grpSpLocks/>
          </p:cNvGrpSpPr>
          <p:nvPr/>
        </p:nvGrpSpPr>
        <p:grpSpPr bwMode="auto">
          <a:xfrm>
            <a:off x="525463" y="922338"/>
            <a:ext cx="614362" cy="688975"/>
            <a:chOff x="924143" y="3511073"/>
            <a:chExt cx="614494" cy="68836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F2ED557-9DA1-2170-0C3F-084B3F585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B739CDB-3379-55B1-1500-48D27546F0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7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5" name="Image 21">
            <a:extLst>
              <a:ext uri="{FF2B5EF4-FFF2-40B4-BE49-F238E27FC236}">
                <a16:creationId xmlns:a16="http://schemas.microsoft.com/office/drawing/2014/main" id="{7CB77307-3774-C996-2A22-5D2808D9D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2586038"/>
            <a:ext cx="2479675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5A21D89-CC0A-1653-0612-0D1ABB90F45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BAC4C5-2EE7-3D9F-FFB4-0A3657139E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5536" y="1866418"/>
            <a:ext cx="2996464" cy="3701065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4D0B2A71-5F37-ADFD-2A1F-1D75CEC173FC}"/>
              </a:ext>
            </a:extLst>
          </p:cNvPr>
          <p:cNvSpPr/>
          <p:nvPr/>
        </p:nvSpPr>
        <p:spPr>
          <a:xfrm>
            <a:off x="1575536" y="2183267"/>
            <a:ext cx="2909456" cy="1979300"/>
          </a:xfrm>
          <a:prstGeom prst="roundRect">
            <a:avLst>
              <a:gd name="adj" fmla="val 7515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82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CB904-4EA3-8F97-B206-A6EB45FB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5F1FE4D-754E-EA9B-3C41-EF6D7FCC26A9}"/>
              </a:ext>
            </a:extLst>
          </p:cNvPr>
          <p:cNvSpPr txBox="1"/>
          <p:nvPr/>
        </p:nvSpPr>
        <p:spPr>
          <a:xfrm>
            <a:off x="1272261" y="912716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رقم  3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F6F3AAD-4899-09A2-AFB6-F29EE6F87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1EBA75B-B727-19FF-775A-CFE4CBC01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917" y="2028712"/>
            <a:ext cx="5668166" cy="397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EB72A-70E7-2043-C697-B19F23C17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1E7AE58-E8C4-4B01-6BA6-1807C15ED053}"/>
              </a:ext>
            </a:extLst>
          </p:cNvPr>
          <p:cNvSpPr txBox="1"/>
          <p:nvPr/>
        </p:nvSpPr>
        <p:spPr>
          <a:xfrm>
            <a:off x="1272261" y="765236"/>
            <a:ext cx="6249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جماعة :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يطلب الأستاذ(ة) من بعض المتعلمين القيام إلى السبورة بالتناوب للتصحيح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B0D5775-4D6E-BA17-D7DE-33366C632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2219518-21FC-530F-3A42-BEAB93176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917" y="2028712"/>
            <a:ext cx="5668166" cy="397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3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8F975-08F5-11E6-A740-760B4B742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E27E9C4-D07A-F68F-AE06-9FACC5595EFD}"/>
              </a:ext>
            </a:extLst>
          </p:cNvPr>
          <p:cNvSpPr txBox="1"/>
          <p:nvPr/>
        </p:nvSpPr>
        <p:spPr>
          <a:xfrm>
            <a:off x="1272261" y="912716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6D0C23C-C6EB-E78A-44D9-CF9F7BD7D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92AA257-2558-31F5-E67D-345181507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917" y="2028712"/>
            <a:ext cx="5668166" cy="397639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89249D0-FA84-AD84-F593-505B403CD29E}"/>
              </a:ext>
            </a:extLst>
          </p:cNvPr>
          <p:cNvSpPr txBox="1"/>
          <p:nvPr/>
        </p:nvSpPr>
        <p:spPr>
          <a:xfrm>
            <a:off x="2418735" y="3497368"/>
            <a:ext cx="2153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6</a:t>
            </a:r>
            <a:r>
              <a:rPr lang="fr-FR" sz="2400" b="1" dirty="0">
                <a:solidFill>
                  <a:srgbClr val="C00000"/>
                </a:solidFill>
              </a:rPr>
              <a:t> + </a:t>
            </a:r>
            <a:r>
              <a:rPr lang="ar-MA" sz="2400" b="1" dirty="0">
                <a:solidFill>
                  <a:srgbClr val="C00000"/>
                </a:solidFill>
              </a:rPr>
              <a:t>4</a:t>
            </a:r>
            <a:r>
              <a:rPr lang="fr-FR" sz="2400" b="1" dirty="0">
                <a:solidFill>
                  <a:srgbClr val="C00000"/>
                </a:solidFill>
              </a:rPr>
              <a:t> = </a:t>
            </a:r>
            <a:r>
              <a:rPr lang="ar-MA" sz="2400" b="1" dirty="0">
                <a:solidFill>
                  <a:srgbClr val="C00000"/>
                </a:solidFill>
              </a:rPr>
              <a:t>10</a:t>
            </a:r>
            <a:r>
              <a:rPr lang="fr-FR" sz="24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C027952-656B-2F7F-02D2-12F9B3470D96}"/>
              </a:ext>
            </a:extLst>
          </p:cNvPr>
          <p:cNvSpPr txBox="1"/>
          <p:nvPr/>
        </p:nvSpPr>
        <p:spPr>
          <a:xfrm>
            <a:off x="5095971" y="3488822"/>
            <a:ext cx="2153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7</a:t>
            </a:r>
            <a:r>
              <a:rPr lang="fr-FR" sz="2400" b="1" dirty="0">
                <a:solidFill>
                  <a:srgbClr val="C00000"/>
                </a:solidFill>
              </a:rPr>
              <a:t> + </a:t>
            </a:r>
            <a:r>
              <a:rPr lang="ar-MA" sz="2400" b="1" dirty="0">
                <a:solidFill>
                  <a:srgbClr val="C00000"/>
                </a:solidFill>
              </a:rPr>
              <a:t>2</a:t>
            </a:r>
            <a:r>
              <a:rPr lang="fr-FR" sz="2400" b="1" dirty="0">
                <a:solidFill>
                  <a:srgbClr val="C00000"/>
                </a:solidFill>
              </a:rPr>
              <a:t> = </a:t>
            </a:r>
            <a:r>
              <a:rPr lang="ar-MA" sz="2400" b="1" dirty="0">
                <a:solidFill>
                  <a:srgbClr val="C00000"/>
                </a:solidFill>
              </a:rPr>
              <a:t>9</a:t>
            </a:r>
            <a:r>
              <a:rPr lang="fr-FR" sz="24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C25DA0A-C719-7FFE-15A4-28D8CA93A074}"/>
              </a:ext>
            </a:extLst>
          </p:cNvPr>
          <p:cNvSpPr txBox="1"/>
          <p:nvPr/>
        </p:nvSpPr>
        <p:spPr>
          <a:xfrm>
            <a:off x="2418735" y="5374754"/>
            <a:ext cx="2153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5</a:t>
            </a:r>
            <a:r>
              <a:rPr lang="fr-FR" sz="2400" b="1" dirty="0">
                <a:solidFill>
                  <a:srgbClr val="C00000"/>
                </a:solidFill>
              </a:rPr>
              <a:t> + </a:t>
            </a:r>
            <a:r>
              <a:rPr lang="ar-MA" sz="2400" b="1" dirty="0">
                <a:solidFill>
                  <a:srgbClr val="C00000"/>
                </a:solidFill>
              </a:rPr>
              <a:t>3</a:t>
            </a:r>
            <a:r>
              <a:rPr lang="fr-FR" sz="2400" b="1" dirty="0">
                <a:solidFill>
                  <a:srgbClr val="C00000"/>
                </a:solidFill>
              </a:rPr>
              <a:t> = </a:t>
            </a:r>
            <a:r>
              <a:rPr lang="ar-MA" sz="2400" b="1" dirty="0">
                <a:solidFill>
                  <a:srgbClr val="C00000"/>
                </a:solidFill>
              </a:rPr>
              <a:t>8</a:t>
            </a:r>
            <a:r>
              <a:rPr lang="fr-FR" sz="24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0CD5084-E5E6-2F41-C434-B365218F1025}"/>
              </a:ext>
            </a:extLst>
          </p:cNvPr>
          <p:cNvSpPr txBox="1"/>
          <p:nvPr/>
        </p:nvSpPr>
        <p:spPr>
          <a:xfrm>
            <a:off x="5139333" y="5373992"/>
            <a:ext cx="2153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4</a:t>
            </a:r>
            <a:r>
              <a:rPr lang="fr-FR" sz="2400" b="1" dirty="0">
                <a:solidFill>
                  <a:srgbClr val="C00000"/>
                </a:solidFill>
              </a:rPr>
              <a:t> + </a:t>
            </a:r>
            <a:r>
              <a:rPr lang="ar-MA" sz="2400" b="1" dirty="0">
                <a:solidFill>
                  <a:srgbClr val="C00000"/>
                </a:solidFill>
              </a:rPr>
              <a:t>5</a:t>
            </a:r>
            <a:r>
              <a:rPr lang="fr-FR" sz="2400" b="1" dirty="0">
                <a:solidFill>
                  <a:srgbClr val="C00000"/>
                </a:solidFill>
              </a:rPr>
              <a:t> = </a:t>
            </a:r>
            <a:r>
              <a:rPr lang="ar-MA" sz="2400" b="1" dirty="0">
                <a:solidFill>
                  <a:srgbClr val="C00000"/>
                </a:solidFill>
              </a:rPr>
              <a:t>9</a:t>
            </a:r>
            <a:r>
              <a:rPr lang="fr-FR" sz="2400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F0B0993-B1A3-D83D-C5E3-A5A50F4D6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546" y="1880675"/>
            <a:ext cx="6018908" cy="413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1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A7212B6B-81FB-F7A5-26A1-62C8EBC6DECB}"/>
              </a:ext>
            </a:extLst>
          </p:cNvPr>
          <p:cNvSpPr/>
          <p:nvPr/>
        </p:nvSpPr>
        <p:spPr>
          <a:xfrm>
            <a:off x="2474259" y="3270851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AFF9BA03-130F-22A4-8128-E384B6766A1D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01242" y="792176"/>
            <a:ext cx="7190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altLang="fr-FR" sz="1600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 في المنزل، ستنجزون الأنشطة المتبقية على الصفحة </a:t>
            </a:r>
            <a:r>
              <a:rPr lang="fr-FR" altLang="fr-FR" sz="1600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65</a:t>
            </a:r>
            <a:r>
              <a:rPr lang="ar-MA" sz="1600" b="1" dirty="0">
                <a:solidFill>
                  <a:srgbClr val="83838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861350-4626-4D26-11F1-0DDEB4BDE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102CE80-5CDA-A23A-C0BE-E700682C91FA}"/>
              </a:ext>
            </a:extLst>
          </p:cNvPr>
          <p:cNvGrpSpPr/>
          <p:nvPr/>
        </p:nvGrpSpPr>
        <p:grpSpPr>
          <a:xfrm>
            <a:off x="1575536" y="1866418"/>
            <a:ext cx="5992927" cy="3701065"/>
            <a:chOff x="1430090" y="2108402"/>
            <a:chExt cx="6592220" cy="4071172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425948B-3327-7D76-9D27-F28D09266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6200" y="2108402"/>
              <a:ext cx="3296110" cy="4071172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5CA7ECF-9437-E5C6-A3E3-8895B34EB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0090" y="2108402"/>
              <a:ext cx="3296110" cy="4071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20154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 في الحصة القادمة.</a:t>
            </a:r>
          </a:p>
        </p:txBody>
      </p:sp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552FA271-1432-E2ED-5B85-4EE29D7D14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623D21C0-4775-D26E-FC48-E340E1528D7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6" name="Image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701FBCA-7091-F4F8-6C12-C820A134F7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BC43DE33-D759-8351-E079-6F17AE312D12}"/>
              </a:ext>
            </a:extLst>
          </p:cNvPr>
          <p:cNvSpPr txBox="1"/>
          <p:nvPr/>
        </p:nvSpPr>
        <p:spPr>
          <a:xfrm>
            <a:off x="1747838" y="259556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3" name="Image 2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32C2941E-266E-343E-E57A-1A4F98B2FFE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2">
            <a:extLst>
              <a:ext uri="{FF2B5EF4-FFF2-40B4-BE49-F238E27FC236}">
                <a16:creationId xmlns:a16="http://schemas.microsoft.com/office/drawing/2014/main" id="{AAE1906A-22ED-945C-2115-04BE99D1A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962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D30D09B-1B87-9D6D-BE2C-649FAA045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بكم في درس جديد مع مجد وندى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4601591-5E2B-516E-9BFD-9D064DC9A5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BA424EDD-9DE2-9C08-A95D-8375C5EF3D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04342" y="2299662"/>
            <a:ext cx="2104888" cy="3361537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8FCF0B15-52CA-B2F7-85A9-DA30C02E272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 b="2166"/>
          <a:stretch>
            <a:fillRect/>
          </a:stretch>
        </p:blipFill>
        <p:spPr>
          <a:xfrm>
            <a:off x="2283479" y="2270080"/>
            <a:ext cx="1932723" cy="336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A185CE1-F918-09F5-232A-57AE01259854}"/>
              </a:ext>
            </a:extLst>
          </p:cNvPr>
          <p:cNvGrpSpPr/>
          <p:nvPr/>
        </p:nvGrpSpPr>
        <p:grpSpPr>
          <a:xfrm>
            <a:off x="1902124" y="2239767"/>
            <a:ext cx="5044145" cy="2553459"/>
            <a:chOff x="2332467" y="2221113"/>
            <a:chExt cx="4649246" cy="2598313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4708F00E-29BE-940D-23A4-1FAA3084CFAB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B110D808-E65D-402B-D1E7-CE5BDF1DD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179956" y="3154977"/>
              <a:ext cx="631873" cy="63187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BA484E4-6BDA-FB66-1AB1-C68108CB2A55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قراءة الأعداد من 0 إلى 20 </a:t>
              </a:r>
            </a:p>
          </p:txBody>
        </p:sp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id="{57C1DEAE-197F-46E8-EB33-C418877862DC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C76D2BCB-9B47-0FE4-1F78-8958ED44BE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7C581BC-7D27-436B-A85D-8308E13E8224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8E3FE6E6-A6E3-3AED-648E-F4674961FB7F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endPara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797150" y="839370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سأقرأ الأعداد من 0 إلى 20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7CB29ED-251F-3DF7-B6AE-F565B1CCB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3C063762-C54B-3F39-5E25-6AE918123F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168826"/>
              </p:ext>
            </p:extLst>
          </p:nvPr>
        </p:nvGraphicFramePr>
        <p:xfrm>
          <a:off x="797150" y="2751638"/>
          <a:ext cx="7128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4018658538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993339419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417100947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25593189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45674275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166703705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674388106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952827797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492000600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152616179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521332137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accent1"/>
                          </a:solidFill>
                        </a:rPr>
                        <a:t>0</a:t>
                      </a:r>
                      <a:endParaRPr lang="fr-FR" sz="28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accent1"/>
                          </a:solidFill>
                        </a:rPr>
                        <a:t>1</a:t>
                      </a:r>
                      <a:endParaRPr lang="fr-FR" sz="28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accent1"/>
                          </a:solidFill>
                        </a:rPr>
                        <a:t>2</a:t>
                      </a:r>
                      <a:endParaRPr lang="fr-FR" sz="28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accent1"/>
                          </a:solidFill>
                        </a:rPr>
                        <a:t>3</a:t>
                      </a:r>
                      <a:endParaRPr lang="fr-FR" sz="28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accent1"/>
                          </a:solidFill>
                        </a:rPr>
                        <a:t>4</a:t>
                      </a:r>
                      <a:endParaRPr lang="fr-FR" sz="28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accent1"/>
                          </a:solidFill>
                        </a:rPr>
                        <a:t>5</a:t>
                      </a:r>
                      <a:endParaRPr lang="fr-FR" sz="28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accent1"/>
                          </a:solidFill>
                        </a:rPr>
                        <a:t>6</a:t>
                      </a:r>
                      <a:endParaRPr lang="fr-FR" sz="28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accent1"/>
                          </a:solidFill>
                        </a:rPr>
                        <a:t>7</a:t>
                      </a:r>
                      <a:endParaRPr lang="fr-FR" sz="28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accent1"/>
                          </a:solidFill>
                        </a:rPr>
                        <a:t>8</a:t>
                      </a:r>
                      <a:endParaRPr lang="fr-FR" sz="28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accent1"/>
                          </a:solidFill>
                        </a:rPr>
                        <a:t>9</a:t>
                      </a:r>
                      <a:endParaRPr lang="fr-FR" sz="28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accent1"/>
                          </a:solidFill>
                        </a:rPr>
                        <a:t>10</a:t>
                      </a:r>
                      <a:endParaRPr lang="fr-FR" sz="28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285943"/>
                  </a:ext>
                </a:extLst>
              </a:tr>
            </a:tbl>
          </a:graphicData>
        </a:graphic>
      </p:graphicFrame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24D2ADF4-17FD-8A24-7A5E-F42BCDBB29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548630"/>
              </p:ext>
            </p:extLst>
          </p:nvPr>
        </p:nvGraphicFramePr>
        <p:xfrm>
          <a:off x="1445150" y="3588203"/>
          <a:ext cx="6480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1721977937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737768039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557561871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858011173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930009930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563445699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4110697169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08198710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4397654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28562343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accent1"/>
                          </a:solidFill>
                        </a:rPr>
                        <a:t>11</a:t>
                      </a:r>
                      <a:endParaRPr lang="fr-FR" sz="28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accent1"/>
                          </a:solidFill>
                        </a:rPr>
                        <a:t>12</a:t>
                      </a:r>
                      <a:endParaRPr lang="fr-FR" sz="28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accent1"/>
                          </a:solidFill>
                        </a:rPr>
                        <a:t>13</a:t>
                      </a:r>
                      <a:endParaRPr lang="fr-FR" sz="28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accent1"/>
                          </a:solidFill>
                        </a:rPr>
                        <a:t>14</a:t>
                      </a:r>
                      <a:endParaRPr lang="fr-FR" sz="28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accent1"/>
                          </a:solidFill>
                        </a:rPr>
                        <a:t>15</a:t>
                      </a:r>
                      <a:endParaRPr lang="fr-FR" sz="28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accent1"/>
                          </a:solidFill>
                        </a:rPr>
                        <a:t>16</a:t>
                      </a:r>
                      <a:endParaRPr lang="fr-FR" sz="28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accent1"/>
                          </a:solidFill>
                        </a:rPr>
                        <a:t>17</a:t>
                      </a:r>
                      <a:endParaRPr lang="fr-FR" sz="28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accent1"/>
                          </a:solidFill>
                        </a:rPr>
                        <a:t>18</a:t>
                      </a:r>
                      <a:endParaRPr lang="fr-FR" sz="28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accent1"/>
                          </a:solidFill>
                        </a:rPr>
                        <a:t>19</a:t>
                      </a:r>
                      <a:endParaRPr lang="fr-FR" sz="28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800" dirty="0">
                          <a:solidFill>
                            <a:schemeClr val="accent1"/>
                          </a:solidFill>
                        </a:rPr>
                        <a:t>20</a:t>
                      </a:r>
                      <a:endParaRPr lang="fr-FR" sz="28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69887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236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17940</TotalTime>
  <Words>1018</Words>
  <Application>Microsoft Office PowerPoint</Application>
  <PresentationFormat>Affichage à l'écran (4:3)</PresentationFormat>
  <Paragraphs>301</Paragraphs>
  <Slides>67</Slides>
  <Notes>9</Notes>
  <HiddenSlides>0</HiddenSlides>
  <MMClips>5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67</vt:i4>
      </vt:variant>
    </vt:vector>
  </HeadingPairs>
  <TitlesOfParts>
    <vt:vector size="81" baseType="lpstr">
      <vt:lpstr>DengXian</vt:lpstr>
      <vt:lpstr>Aptos</vt:lpstr>
      <vt:lpstr>Aptos Display</vt:lpstr>
      <vt:lpstr>Arial</vt:lpstr>
      <vt:lpstr>Calibri</vt:lpstr>
      <vt:lpstr>Dosis</vt:lpstr>
      <vt:lpstr>Dosis SemiBold</vt:lpstr>
      <vt:lpstr>Effra CC Arbc</vt:lpstr>
      <vt:lpstr>Wingdings</vt:lpstr>
      <vt:lpstr>2_Conception personnalisée</vt:lpstr>
      <vt:lpstr>Page d'entree</vt:lpstr>
      <vt:lpstr>partie 1</vt:lpstr>
      <vt:lpstr>1_partie 1</vt:lpstr>
      <vt:lpstr>3_Conception personnalisée</vt:lpstr>
      <vt:lpstr>Présentation PowerPoint</vt:lpstr>
      <vt:lpstr>Présentation PowerPoint</vt:lpstr>
      <vt:lpstr>برمجة الأسبوع الأول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samir.bounaga@taalim.ma</dc:creator>
  <cp:lastModifiedBy>EL HAMDOUNI BTIHAJ</cp:lastModifiedBy>
  <cp:revision>195</cp:revision>
  <cp:lastPrinted>2025-08-13T10:11:39Z</cp:lastPrinted>
  <dcterms:created xsi:type="dcterms:W3CDTF">2025-08-01T12:31:49Z</dcterms:created>
  <dcterms:modified xsi:type="dcterms:W3CDTF">2025-12-10T08:21:21Z</dcterms:modified>
</cp:coreProperties>
</file>