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6.xml" ContentType="application/inkml+xml"/>
  <Override PartName="/ppt/notesSlides/notesSlide14.xml" ContentType="application/vnd.openxmlformats-officedocument.presentationml.notesSlide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4"/>
  </p:notesMasterIdLst>
  <p:handoutMasterIdLst>
    <p:handoutMasterId r:id="rId75"/>
  </p:handoutMasterIdLst>
  <p:sldIdLst>
    <p:sldId id="779" r:id="rId6"/>
    <p:sldId id="948" r:id="rId7"/>
    <p:sldId id="1109" r:id="rId8"/>
    <p:sldId id="964" r:id="rId9"/>
    <p:sldId id="1053" r:id="rId10"/>
    <p:sldId id="1057" r:id="rId11"/>
    <p:sldId id="1134" r:id="rId12"/>
    <p:sldId id="1135" r:id="rId13"/>
    <p:sldId id="1136" r:id="rId14"/>
    <p:sldId id="1137" r:id="rId15"/>
    <p:sldId id="907" r:id="rId16"/>
    <p:sldId id="1022" r:id="rId17"/>
    <p:sldId id="1007" r:id="rId18"/>
    <p:sldId id="1139" r:id="rId19"/>
    <p:sldId id="1140" r:id="rId20"/>
    <p:sldId id="1153" r:id="rId21"/>
    <p:sldId id="1141" r:id="rId22"/>
    <p:sldId id="1142" r:id="rId23"/>
    <p:sldId id="1148" r:id="rId24"/>
    <p:sldId id="1154" r:id="rId25"/>
    <p:sldId id="1151" r:id="rId26"/>
    <p:sldId id="1152" r:id="rId27"/>
    <p:sldId id="786" r:id="rId28"/>
    <p:sldId id="751" r:id="rId29"/>
    <p:sldId id="828" r:id="rId30"/>
    <p:sldId id="890" r:id="rId31"/>
    <p:sldId id="787" r:id="rId32"/>
    <p:sldId id="740" r:id="rId33"/>
    <p:sldId id="1101" r:id="rId34"/>
    <p:sldId id="1124" r:id="rId35"/>
    <p:sldId id="1125" r:id="rId36"/>
    <p:sldId id="1126" r:id="rId37"/>
    <p:sldId id="1127" r:id="rId38"/>
    <p:sldId id="1128" r:id="rId39"/>
    <p:sldId id="1129" r:id="rId40"/>
    <p:sldId id="1144" r:id="rId41"/>
    <p:sldId id="1145" r:id="rId42"/>
    <p:sldId id="1146" r:id="rId43"/>
    <p:sldId id="1147" r:id="rId44"/>
    <p:sldId id="1130" r:id="rId45"/>
    <p:sldId id="909" r:id="rId46"/>
    <p:sldId id="1091" r:id="rId47"/>
    <p:sldId id="1131" r:id="rId48"/>
    <p:sldId id="1132" r:id="rId49"/>
    <p:sldId id="1133" r:id="rId50"/>
    <p:sldId id="910" r:id="rId51"/>
    <p:sldId id="848" r:id="rId52"/>
    <p:sldId id="916" r:id="rId53"/>
    <p:sldId id="924" r:id="rId54"/>
    <p:sldId id="1055" r:id="rId55"/>
    <p:sldId id="1110" r:id="rId56"/>
    <p:sldId id="1111" r:id="rId57"/>
    <p:sldId id="1112" r:id="rId58"/>
    <p:sldId id="1113" r:id="rId59"/>
    <p:sldId id="1114" r:id="rId60"/>
    <p:sldId id="1116" r:id="rId61"/>
    <p:sldId id="1115" r:id="rId62"/>
    <p:sldId id="1117" r:id="rId63"/>
    <p:sldId id="1118" r:id="rId64"/>
    <p:sldId id="788" r:id="rId65"/>
    <p:sldId id="956" r:id="rId66"/>
    <p:sldId id="850" r:id="rId67"/>
    <p:sldId id="1021" r:id="rId68"/>
    <p:sldId id="1119" r:id="rId69"/>
    <p:sldId id="789" r:id="rId70"/>
    <p:sldId id="794" r:id="rId71"/>
    <p:sldId id="793" r:id="rId72"/>
    <p:sldId id="930" r:id="rId73"/>
  </p:sldIdLst>
  <p:sldSz cx="9144000" cy="6858000" type="screen4x3"/>
  <p:notesSz cx="6735763" cy="9866313"/>
  <p:embeddedFontLst>
    <p:embeddedFont>
      <p:font typeface="DengXian" panose="020B0604020202020204" charset="-122"/>
      <p:regular r:id="rId76"/>
    </p:embeddedFont>
    <p:embeddedFont>
      <p:font typeface="Dosis" panose="020B0604020202020204" charset="0"/>
      <p:regular r:id="rId77"/>
      <p:bold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082"/>
    <a:srgbClr val="FCC302"/>
    <a:srgbClr val="FFEFB9"/>
    <a:srgbClr val="FFDA6D"/>
    <a:srgbClr val="16AB98"/>
    <a:srgbClr val="ACD7CA"/>
    <a:srgbClr val="F1A947"/>
    <a:srgbClr val="3A8F98"/>
    <a:srgbClr val="FCE5E3"/>
    <a:srgbClr val="FC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5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83" Type="http://schemas.openxmlformats.org/officeDocument/2006/relationships/presProps" Target="presProp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4:17.3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5:29.3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5:29.3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6:00.9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6:00.9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6:00.9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6:00.9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4:21.7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4:27.6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4:51.4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4:51.4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4:51.4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5:07.3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5:29.3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5T10:35:29.3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BFF86F-2672-D0CF-D146-DB6B382B9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3BF59C23-E7F0-9499-492D-674EA59D9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61D4FF2-F936-76B1-C56A-262EE46CA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0EB32A5-D984-68ED-6FFA-F5A7F2157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758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336C29-CAA7-4D87-1BD3-9CA809DB5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BB80D7C-D13A-DF51-1965-B238425B9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C507D457-1188-2654-8ED4-4AD897522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6A74336-62ED-74EF-3DCF-1A475F118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2423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EE4FBD-7A3B-D814-4849-53B9BD93E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54034738-E249-4BCC-1735-69D942044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53D4F0B-B1A0-70B8-F68F-CC078B64C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EBF095C-4BDC-848E-65C4-3F3732326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0277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F63F69-8BBD-56C5-85DE-3DEA50CE3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A4E708E-E87B-2BB1-077B-8D4C95CFA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FA4B347D-8C96-BEC5-FDBF-8894D8F40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495878D-EA82-0A9D-2C3F-D2A92E210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8376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3A94C4-BADD-4B22-524B-DAC83D56D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07C88280-9151-5EEC-182F-54FF86CC8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7B0FB56-8830-3167-C414-8918D81FC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0536126-E162-62DD-B080-F35B3C0CB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9772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D91344-E5FA-CE5A-9C14-FDF119F73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01AF0AB-1FBC-AC82-AC24-BEC055C5A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CC34D9D-DEEE-B341-1185-C78C0AE9B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9E6BA80-D4F5-8312-92AF-73BA3E5C2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416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956A70-6B71-E61E-A50D-DA81D08F7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070FB3FD-94D3-6902-628A-A9BC83880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1B2BFAD-C19A-8C61-721D-E13B847B8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9408E20-20FC-3EC8-00B9-47422CEF5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755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FA253B-76DF-7808-B23B-4078D407A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9F5EE874-900F-1273-4239-3A8D2D6A7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29601ED5-DDAF-9CDE-3F72-7E8997F25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0F1DFDB-DB4A-EEB3-0769-D271FDE21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713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B3009C-31B0-00D9-65C3-B2D5194AC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02D91391-CA86-E41B-6BD0-2855BBE573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547CCF0-8B83-6921-33BF-EE4E515C6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8A7CAE9-705D-43DB-48F0-F04A5D5D4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158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4D6004-4B02-A882-F164-0FCFC31DF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87E5E4D-97C8-5282-D556-2B5D194C6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96F3271A-993B-A3F6-40CD-4897A4D5A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34FEA5F-4A3D-6288-C06E-49978D6EAE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608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8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4.gif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customXml" Target="../ink/ink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440.png"/><Relationship Id="rId4" Type="http://schemas.openxmlformats.org/officeDocument/2006/relationships/customXml" Target="../ink/ink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30.png"/><Relationship Id="rId7" Type="http://schemas.openxmlformats.org/officeDocument/2006/relationships/customXml" Target="../ink/ink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5.xml"/><Relationship Id="rId5" Type="http://schemas.openxmlformats.org/officeDocument/2006/relationships/image" Target="../media/image440.png"/><Relationship Id="rId4" Type="http://schemas.openxmlformats.org/officeDocument/2006/relationships/customXml" Target="../ink/ink4.xml"/><Relationship Id="rId9" Type="http://schemas.openxmlformats.org/officeDocument/2006/relationships/image" Target="../media/image4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30.png"/><Relationship Id="rId7" Type="http://schemas.openxmlformats.org/officeDocument/2006/relationships/customXml" Target="../ink/ink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9.xml"/><Relationship Id="rId5" Type="http://schemas.openxmlformats.org/officeDocument/2006/relationships/image" Target="../media/image440.png"/><Relationship Id="rId4" Type="http://schemas.openxmlformats.org/officeDocument/2006/relationships/customXml" Target="../ink/ink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30.png"/><Relationship Id="rId7" Type="http://schemas.openxmlformats.org/officeDocument/2006/relationships/customXml" Target="../ink/ink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3.xml"/><Relationship Id="rId5" Type="http://schemas.openxmlformats.org/officeDocument/2006/relationships/image" Target="../media/image440.png"/><Relationship Id="rId4" Type="http://schemas.openxmlformats.org/officeDocument/2006/relationships/customXml" Target="../ink/ink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24" Type="http://schemas.openxmlformats.org/officeDocument/2006/relationships/image" Target="../media/image550.png"/><Relationship Id="rId4" Type="http://schemas.openxmlformats.org/officeDocument/2006/relationships/customXml" Target="../ink/ink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560.png"/><Relationship Id="rId4" Type="http://schemas.openxmlformats.org/officeDocument/2006/relationships/customXml" Target="../ink/ink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3.mp4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A41C8C2-0032-C4EA-67E0-2287A1749CB6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0585F5FA-5F87-24AC-8D82-649945FD7BA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xmlns="" id="{58FFC1BA-4DC3-568D-7983-9DB93F907EE7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FB167BBC-65FF-C84F-08E8-94186B355D7E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1D2C9193-4871-16BA-1C06-1DC84B59BBF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xmlns="" id="{6B61A332-E666-ECA6-AA2C-2986F24525E7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24449331-6534-EE0F-BE9D-E67B3AF954BA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930803D4-0392-51BF-A3E0-54BE8304A4C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xmlns="" id="{A03D0667-6A44-1913-FBC2-50516F4EAD8F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44DF36FB-E958-D537-5350-5C1AFB15FB1E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xmlns="" id="{1FBD96E1-054E-CBB8-0B34-3DC4BE36FE9B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663E23A3-C098-A2B6-9EE0-6B38926DFE52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xmlns="" id="{83D8031B-8FAB-6D3A-BD8A-DEB55FA89EE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0.00162 L -0.09341 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01CA7C-F003-DFF5-ADB3-4E293A705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5450CCA-3D44-1111-4E69-A56ADEED677C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نستعين بالمستقيم العددي لحساب الفرق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6 – 9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587816B-8210-1648-4331-42CCF8EA1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FD582EA-88DD-72A5-00EC-73D002D4C753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353016F-8E24-8EDD-11E8-D6050791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0D7D3274-BAE3-DA3B-E7C0-0449433A417C}"/>
              </a:ext>
            </a:extLst>
          </p:cNvPr>
          <p:cNvSpPr/>
          <p:nvPr/>
        </p:nvSpPr>
        <p:spPr>
          <a:xfrm>
            <a:off x="6968869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8FC501E-6D48-6835-2E28-40747C037AFB}"/>
              </a:ext>
            </a:extLst>
          </p:cNvPr>
          <p:cNvSpPr txBox="1"/>
          <p:nvPr/>
        </p:nvSpPr>
        <p:spPr>
          <a:xfrm>
            <a:off x="2284187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002060"/>
                </a:solidFill>
              </a:rPr>
              <a:t>9</a:t>
            </a:r>
            <a:endParaRPr lang="fr-FR" sz="7000" dirty="0">
              <a:solidFill>
                <a:srgbClr val="00206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4CE32E7B-5CD0-0D76-39D3-86122C3EBF32}"/>
              </a:ext>
            </a:extLst>
          </p:cNvPr>
          <p:cNvSpPr txBox="1"/>
          <p:nvPr/>
        </p:nvSpPr>
        <p:spPr>
          <a:xfrm>
            <a:off x="4370961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002060"/>
                </a:solidFill>
              </a:rPr>
              <a:t>6</a:t>
            </a:r>
            <a:endParaRPr lang="fr-FR" sz="7000" dirty="0">
              <a:solidFill>
                <a:srgbClr val="00206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941AADFB-74D9-E116-7DB1-D8EF8A94AAAF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F15A281E-2312-039F-DBD3-16F52AAFD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66561" y="1917455"/>
            <a:ext cx="718759" cy="23778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6193463D-0556-8CA0-537C-304F731A4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17643" y="1968706"/>
            <a:ext cx="718759" cy="2377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468054D3-94D1-7E9F-DE5E-046E51C86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79107" y="1954845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AC7C7588-A5CB-014E-19A5-557BE8CCB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35380" y="1940984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9BD713EC-972A-AEAC-FD4B-689490095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94249" y="1930320"/>
            <a:ext cx="718759" cy="2377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E28AB5A-FFC7-BB51-C377-B0D0D52D8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26698" y="1917455"/>
            <a:ext cx="718759" cy="23778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BFE043E4-507F-4CC4-5FAF-50E6F8610A01}"/>
              </a:ext>
            </a:extLst>
          </p:cNvPr>
          <p:cNvSpPr/>
          <p:nvPr/>
        </p:nvSpPr>
        <p:spPr>
          <a:xfrm>
            <a:off x="3040505" y="2272707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B9BB7F1-E69B-952A-F21C-55F94834ADE2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FF0000"/>
                </a:solidFill>
              </a:rPr>
              <a:t>3</a:t>
            </a:r>
            <a:endParaRPr lang="fr-FR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E44C8E9-98BF-B557-7D49-8C2F6CF1E860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155BC063-CE78-FB18-7A7F-D816B1F5458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43E17E4-E7A3-C51F-6CE2-4052FA558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36094" y="4112904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53BF09ED-B2BC-773F-EA58-482619257290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B3721A46-4786-A852-F4DB-DFD9293CC5AB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xmlns="" id="{B8C603F0-99C3-59B4-D590-BD79B8DF8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D662DD50-3915-4924-8828-ACF465D590EE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6B434435-9E11-218E-272F-A1352C0C7CCD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EE2F43-1C26-CC90-77A4-847B17200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D8756E6-B379-75EC-BD4B-511D3749F252}"/>
              </a:ext>
            </a:extLst>
          </p:cNvPr>
          <p:cNvSpPr txBox="1"/>
          <p:nvPr/>
        </p:nvSpPr>
        <p:spPr>
          <a:xfrm>
            <a:off x="137218" y="882532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هذا مستطيل 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طول هذا الضلع باعتماد عدد </a:t>
            </a:r>
            <a:r>
              <a:rPr lang="ar-MA" b="1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التربيعات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F694EBC-B4BC-BBE0-2E05-468EFD038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8" name="Image 27" descr="Une image contenant ligne, carré, Parallèle, Tracé&#10;&#10;Le contenu généré par l’IA peut être incorrect.">
            <a:extLst>
              <a:ext uri="{FF2B5EF4-FFF2-40B4-BE49-F238E27FC236}">
                <a16:creationId xmlns:a16="http://schemas.microsoft.com/office/drawing/2014/main" xmlns="" id="{D515774F-1797-3952-7C0B-875629DD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48" y="1822908"/>
            <a:ext cx="4109705" cy="3212184"/>
          </a:xfrm>
          <a:prstGeom prst="rect">
            <a:avLst/>
          </a:prstGeom>
        </p:spPr>
      </p:pic>
      <p:sp>
        <p:nvSpPr>
          <p:cNvPr id="20" name="Flèche : bas 19">
            <a:extLst>
              <a:ext uri="{FF2B5EF4-FFF2-40B4-BE49-F238E27FC236}">
                <a16:creationId xmlns:a16="http://schemas.microsoft.com/office/drawing/2014/main" xmlns="" id="{7DADF01A-3F59-18D0-428B-0A9BBF3F5C96}"/>
              </a:ext>
            </a:extLst>
          </p:cNvPr>
          <p:cNvSpPr/>
          <p:nvPr/>
        </p:nvSpPr>
        <p:spPr>
          <a:xfrm>
            <a:off x="4378088" y="2097157"/>
            <a:ext cx="387824" cy="51802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91A261DE-7AF4-BB77-B03C-5B2377A0D2D5}"/>
              </a:ext>
            </a:extLst>
          </p:cNvPr>
          <p:cNvCxnSpPr/>
          <p:nvPr/>
        </p:nvCxnSpPr>
        <p:spPr>
          <a:xfrm>
            <a:off x="3455894" y="2756647"/>
            <a:ext cx="22456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1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E3F12B-2C4B-70A2-94BF-C8611887B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981AC94-0FCE-7546-F072-9F3CBA2AA5E4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DA0A78B-8939-F1D0-7D3A-A1D8D37DB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0383FFA-1B27-B806-9D3D-90E11AC643F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6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80557F-8817-62CA-BB70-687C814AB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F920EB8-D1D2-D338-690F-1708416E79C4}"/>
              </a:ext>
            </a:extLst>
          </p:cNvPr>
          <p:cNvSpPr txBox="1"/>
          <p:nvPr/>
        </p:nvSpPr>
        <p:spPr>
          <a:xfrm>
            <a:off x="146183" y="87374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طول هذا الضلع هو 5 </a:t>
            </a:r>
            <a:r>
              <a:rPr lang="ar-MA" b="1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تربيعات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. من يقوم ليعد </a:t>
            </a:r>
            <a:r>
              <a:rPr lang="ar-MA" b="1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التربيعات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؟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87F02E3-9D34-BCBF-4AF5-35E514A3B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0BFA8AC-30E2-24EA-4664-924A880921F5}"/>
              </a:ext>
            </a:extLst>
          </p:cNvPr>
          <p:cNvSpPr txBox="1"/>
          <p:nvPr/>
        </p:nvSpPr>
        <p:spPr>
          <a:xfrm>
            <a:off x="3201766" y="5153260"/>
            <a:ext cx="2740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5 </a:t>
            </a:r>
            <a:r>
              <a:rPr lang="ar-MA" sz="4800" b="1" dirty="0" err="1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تَرْبيعاتٍ</a:t>
            </a:r>
            <a:endParaRPr lang="fr-FR" sz="48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 descr="Une image contenant ligne, carré, Parallèle, Tracé&#10;&#10;Le contenu généré par l’IA peut être incorrect.">
            <a:extLst>
              <a:ext uri="{FF2B5EF4-FFF2-40B4-BE49-F238E27FC236}">
                <a16:creationId xmlns:a16="http://schemas.microsoft.com/office/drawing/2014/main" xmlns="" id="{C1B26943-2B05-AEC0-3A0B-DBD39E857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48" y="1822908"/>
            <a:ext cx="4109705" cy="3212184"/>
          </a:xfrm>
          <a:prstGeom prst="rect">
            <a:avLst/>
          </a:prstGeom>
        </p:spPr>
      </p:pic>
      <p:sp>
        <p:nvSpPr>
          <p:cNvPr id="19" name="Flèche : bas 18">
            <a:extLst>
              <a:ext uri="{FF2B5EF4-FFF2-40B4-BE49-F238E27FC236}">
                <a16:creationId xmlns:a16="http://schemas.microsoft.com/office/drawing/2014/main" xmlns="" id="{EBA58BA0-A582-2E21-D294-7E86A3C6DC4A}"/>
              </a:ext>
            </a:extLst>
          </p:cNvPr>
          <p:cNvSpPr/>
          <p:nvPr/>
        </p:nvSpPr>
        <p:spPr>
          <a:xfrm>
            <a:off x="4378088" y="2097157"/>
            <a:ext cx="387824" cy="51802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6BE7CFD3-474F-2865-2597-91FCBB530270}"/>
              </a:ext>
            </a:extLst>
          </p:cNvPr>
          <p:cNvCxnSpPr/>
          <p:nvPr/>
        </p:nvCxnSpPr>
        <p:spPr>
          <a:xfrm>
            <a:off x="3455894" y="2756647"/>
            <a:ext cx="22456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5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13B41E-8FD6-BF2F-1B79-0A84DA1FA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6156B9E-F8BA-2078-ACAB-22F37D29629C}"/>
              </a:ext>
            </a:extLst>
          </p:cNvPr>
          <p:cNvSpPr txBox="1"/>
          <p:nvPr/>
        </p:nvSpPr>
        <p:spPr>
          <a:xfrm>
            <a:off x="132735" y="856618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من يقول طول هذا الضلع المقابل؟ الضلعان المتقابلان لهما نفس الطول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BA09274-8212-DDF4-218C-B159672BC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EEB9F48-49FD-0C35-4C64-6CEF1708453F}"/>
              </a:ext>
            </a:extLst>
          </p:cNvPr>
          <p:cNvSpPr txBox="1"/>
          <p:nvPr/>
        </p:nvSpPr>
        <p:spPr>
          <a:xfrm>
            <a:off x="3201766" y="5153260"/>
            <a:ext cx="2740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5 </a:t>
            </a:r>
            <a:r>
              <a:rPr lang="ar-MA" sz="4800" b="1" dirty="0" err="1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تَرْبيعاتٍ</a:t>
            </a:r>
            <a:endParaRPr lang="fr-FR" sz="48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 descr="Une image contenant ligne, carré, Parallèle, Tracé&#10;&#10;Le contenu généré par l’IA peut être incorrect.">
            <a:extLst>
              <a:ext uri="{FF2B5EF4-FFF2-40B4-BE49-F238E27FC236}">
                <a16:creationId xmlns:a16="http://schemas.microsoft.com/office/drawing/2014/main" xmlns="" id="{4FD1DDAC-B5A0-817C-8F96-2F125FEB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48" y="1822908"/>
            <a:ext cx="4109705" cy="3212184"/>
          </a:xfrm>
          <a:prstGeom prst="rect">
            <a:avLst/>
          </a:prstGeom>
        </p:spPr>
      </p:pic>
      <p:sp>
        <p:nvSpPr>
          <p:cNvPr id="19" name="Flèche : bas 18">
            <a:extLst>
              <a:ext uri="{FF2B5EF4-FFF2-40B4-BE49-F238E27FC236}">
                <a16:creationId xmlns:a16="http://schemas.microsoft.com/office/drawing/2014/main" xmlns="" id="{654975F8-A693-0F3B-66A3-07C53A8F30A4}"/>
              </a:ext>
            </a:extLst>
          </p:cNvPr>
          <p:cNvSpPr/>
          <p:nvPr/>
        </p:nvSpPr>
        <p:spPr>
          <a:xfrm rot="10800000">
            <a:off x="4384811" y="4197110"/>
            <a:ext cx="387824" cy="51802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67948C10-69B2-B0A0-9F3E-70F4CFE16088}"/>
              </a:ext>
            </a:extLst>
          </p:cNvPr>
          <p:cNvCxnSpPr/>
          <p:nvPr/>
        </p:nvCxnSpPr>
        <p:spPr>
          <a:xfrm>
            <a:off x="3455894" y="4078941"/>
            <a:ext cx="22456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EB81718C-E3D6-CBD8-3471-9C2F2C9BCD1A}"/>
              </a:ext>
            </a:extLst>
          </p:cNvPr>
          <p:cNvCxnSpPr/>
          <p:nvPr/>
        </p:nvCxnSpPr>
        <p:spPr>
          <a:xfrm>
            <a:off x="3455894" y="2756647"/>
            <a:ext cx="22456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7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54704A-C14C-13F8-6F49-9306DAF24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ligne, carré, Parallèle, Tracé&#10;&#10;Le contenu généré par l’IA peut être incorrect.">
            <a:extLst>
              <a:ext uri="{FF2B5EF4-FFF2-40B4-BE49-F238E27FC236}">
                <a16:creationId xmlns:a16="http://schemas.microsoft.com/office/drawing/2014/main" xmlns="" id="{6383F0D2-3ED6-4BE9-AD5D-0FEDE646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148" y="1822908"/>
            <a:ext cx="4109705" cy="321218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0CD6104-E75B-C56D-2159-1B9C995B68DA}"/>
              </a:ext>
            </a:extLst>
          </p:cNvPr>
          <p:cNvSpPr txBox="1"/>
          <p:nvPr/>
        </p:nvSpPr>
        <p:spPr>
          <a:xfrm>
            <a:off x="141699" y="855638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اكتبوا على الألواح طول هذا الضلع باعتماد عدد </a:t>
            </a:r>
            <a:r>
              <a:rPr lang="ar-MA" b="1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التربيعات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C2AE85F-39E0-7293-62A3-FE488E3A8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xmlns="" id="{2C9E2F6F-3391-2354-4E87-B7A1CE41AA44}"/>
              </a:ext>
            </a:extLst>
          </p:cNvPr>
          <p:cNvSpPr/>
          <p:nvPr/>
        </p:nvSpPr>
        <p:spPr>
          <a:xfrm rot="16373163">
            <a:off x="2946415" y="3169988"/>
            <a:ext cx="387824" cy="51802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DE7E0787-E52C-E4D8-1BA4-6155F03D5715}"/>
              </a:ext>
            </a:extLst>
          </p:cNvPr>
          <p:cNvCxnSpPr/>
          <p:nvPr/>
        </p:nvCxnSpPr>
        <p:spPr>
          <a:xfrm>
            <a:off x="3460376" y="2770094"/>
            <a:ext cx="0" cy="133125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0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DE8947-6501-813F-F49C-41714E1C8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44349E3-3769-4810-45C7-607BD69FEF6C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5491C8B-62C1-B543-4763-5A0549C87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18FA4F6-B16E-3A1D-3B49-F4BFC6BB937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5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879935-D0CC-3329-4399-A0C5FAA7B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C43C044-5275-8FC6-4E9E-80C6F2F0BD18}"/>
              </a:ext>
            </a:extLst>
          </p:cNvPr>
          <p:cNvSpPr txBox="1"/>
          <p:nvPr/>
        </p:nvSpPr>
        <p:spPr>
          <a:xfrm>
            <a:off x="132735" y="87374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طول هذا الضلع هو 3 </a:t>
            </a:r>
            <a:r>
              <a:rPr lang="ar-MA" b="1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تربيعات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. من يقوم ليعد التربيعات؟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556CE1A-6F68-B7AD-7DB6-F1201FA77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3A5A707-4DE7-573B-04B1-919D3A378F65}"/>
              </a:ext>
            </a:extLst>
          </p:cNvPr>
          <p:cNvSpPr txBox="1"/>
          <p:nvPr/>
        </p:nvSpPr>
        <p:spPr>
          <a:xfrm>
            <a:off x="3201766" y="5153260"/>
            <a:ext cx="2740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3 </a:t>
            </a:r>
            <a:r>
              <a:rPr lang="ar-MA" sz="4800" b="1" dirty="0" err="1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تَرْبيعاتٍ</a:t>
            </a:r>
            <a:endParaRPr lang="fr-FR" sz="48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ligne, carré, Parallèle, Tracé&#10;&#10;Le contenu généré par l’IA peut être incorrect.">
            <a:extLst>
              <a:ext uri="{FF2B5EF4-FFF2-40B4-BE49-F238E27FC236}">
                <a16:creationId xmlns:a16="http://schemas.microsoft.com/office/drawing/2014/main" xmlns="" id="{3F0E547F-E56D-4C89-86DC-9C287ADCF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48" y="1822908"/>
            <a:ext cx="4109705" cy="3212184"/>
          </a:xfrm>
          <a:prstGeom prst="rect">
            <a:avLst/>
          </a:prstGeom>
        </p:spPr>
      </p:pic>
      <p:sp>
        <p:nvSpPr>
          <p:cNvPr id="10" name="Flèche : bas 9">
            <a:extLst>
              <a:ext uri="{FF2B5EF4-FFF2-40B4-BE49-F238E27FC236}">
                <a16:creationId xmlns:a16="http://schemas.microsoft.com/office/drawing/2014/main" xmlns="" id="{02C9621F-18F4-D834-73CF-9257D42BFC14}"/>
              </a:ext>
            </a:extLst>
          </p:cNvPr>
          <p:cNvSpPr/>
          <p:nvPr/>
        </p:nvSpPr>
        <p:spPr>
          <a:xfrm rot="16373163">
            <a:off x="2946415" y="3169988"/>
            <a:ext cx="387824" cy="51802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7DCF304D-564E-A555-A0E4-63352A8F032F}"/>
              </a:ext>
            </a:extLst>
          </p:cNvPr>
          <p:cNvCxnSpPr/>
          <p:nvPr/>
        </p:nvCxnSpPr>
        <p:spPr>
          <a:xfrm>
            <a:off x="3460376" y="2770094"/>
            <a:ext cx="0" cy="133125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39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87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A35F3B56-A555-B4A8-D912-B1EA31F3A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2294736"/>
            <a:ext cx="6870023" cy="30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07BB8C-B048-DD43-D380-A4BDDE738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44011E6-429A-770D-1C90-6B6EB9B5230D}"/>
              </a:ext>
            </a:extLst>
          </p:cNvPr>
          <p:cNvSpPr txBox="1"/>
          <p:nvPr/>
        </p:nvSpPr>
        <p:spPr>
          <a:xfrm>
            <a:off x="132735" y="889169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من يقرأ طول هذا الضلع المقابل؟ الضلعان المتقابلان لهما نفس الطول.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1E59C5C-4569-BFDB-78DD-256DFF46F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 descr="Une image contenant ligne, carré, Parallèle, Tracé&#10;&#10;Le contenu généré par l’IA peut être incorrect.">
            <a:extLst>
              <a:ext uri="{FF2B5EF4-FFF2-40B4-BE49-F238E27FC236}">
                <a16:creationId xmlns:a16="http://schemas.microsoft.com/office/drawing/2014/main" xmlns="" id="{7D55172D-4EA8-AFA5-DE86-9535571C3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48" y="1822908"/>
            <a:ext cx="4109705" cy="3212184"/>
          </a:xfrm>
          <a:prstGeom prst="rect">
            <a:avLst/>
          </a:prstGeom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xmlns="" id="{E0272CB8-3513-08C8-3B57-299B341050ED}"/>
              </a:ext>
            </a:extLst>
          </p:cNvPr>
          <p:cNvSpPr/>
          <p:nvPr/>
        </p:nvSpPr>
        <p:spPr>
          <a:xfrm rot="5400000">
            <a:off x="5800328" y="3211499"/>
            <a:ext cx="387824" cy="51802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454A94A9-1197-49C4-0C9A-732B65E3A1B6}"/>
              </a:ext>
            </a:extLst>
          </p:cNvPr>
          <p:cNvCxnSpPr/>
          <p:nvPr/>
        </p:nvCxnSpPr>
        <p:spPr>
          <a:xfrm>
            <a:off x="5692594" y="2770094"/>
            <a:ext cx="0" cy="133125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A77D172A-1A70-8F6C-F695-E3F3430A159B}"/>
              </a:ext>
            </a:extLst>
          </p:cNvPr>
          <p:cNvCxnSpPr/>
          <p:nvPr/>
        </p:nvCxnSpPr>
        <p:spPr>
          <a:xfrm>
            <a:off x="3460376" y="2770094"/>
            <a:ext cx="0" cy="133125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05C8CAC-3564-9F2F-EFB0-17FD3AAD4720}"/>
              </a:ext>
            </a:extLst>
          </p:cNvPr>
          <p:cNvSpPr txBox="1"/>
          <p:nvPr/>
        </p:nvSpPr>
        <p:spPr>
          <a:xfrm>
            <a:off x="3201766" y="5153260"/>
            <a:ext cx="2740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3 </a:t>
            </a:r>
            <a:r>
              <a:rPr lang="ar-MA" sz="4800" b="1" dirty="0" err="1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تَرْبيعاتٍ</a:t>
            </a:r>
            <a:endParaRPr lang="fr-FR" sz="48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F4DE6C-EB7B-46CC-7A61-D5A8A8841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9D7BF98-76EF-8A6E-2637-2138ECBA2A38}"/>
              </a:ext>
            </a:extLst>
          </p:cNvPr>
          <p:cNvSpPr txBox="1"/>
          <p:nvPr/>
        </p:nvSpPr>
        <p:spPr>
          <a:xfrm>
            <a:off x="119288" y="866758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في المستطيل ،الضلعان المتقابلان متقايسان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B1982B4-0DFD-F461-B78A-BB6F65EAB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 descr="Une image contenant ligne, carré, Parallèle, Tracé&#10;&#10;Le contenu généré par l’IA peut être incorrect.">
            <a:extLst>
              <a:ext uri="{FF2B5EF4-FFF2-40B4-BE49-F238E27FC236}">
                <a16:creationId xmlns:a16="http://schemas.microsoft.com/office/drawing/2014/main" xmlns="" id="{B831023F-0F9D-1F48-32FE-0C0DED215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48" y="1822908"/>
            <a:ext cx="4109705" cy="32121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F121F03C-3557-07C0-FB96-2364A1F62215}"/>
              </a:ext>
            </a:extLst>
          </p:cNvPr>
          <p:cNvCxnSpPr/>
          <p:nvPr/>
        </p:nvCxnSpPr>
        <p:spPr>
          <a:xfrm>
            <a:off x="3480178" y="2817988"/>
            <a:ext cx="0" cy="1222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7B54B6F5-62EB-17AF-AB93-0E7E63F106D9}"/>
              </a:ext>
            </a:extLst>
          </p:cNvPr>
          <p:cNvCxnSpPr/>
          <p:nvPr/>
        </p:nvCxnSpPr>
        <p:spPr>
          <a:xfrm>
            <a:off x="5693390" y="2817989"/>
            <a:ext cx="0" cy="1222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C179235C-7375-C009-A227-BCB0F28F4AF0}"/>
              </a:ext>
            </a:extLst>
          </p:cNvPr>
          <p:cNvCxnSpPr/>
          <p:nvPr/>
        </p:nvCxnSpPr>
        <p:spPr>
          <a:xfrm>
            <a:off x="3455894" y="4078941"/>
            <a:ext cx="224565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B53F33F8-7326-6DA1-193A-040AF2B54BE7}"/>
              </a:ext>
            </a:extLst>
          </p:cNvPr>
          <p:cNvCxnSpPr/>
          <p:nvPr/>
        </p:nvCxnSpPr>
        <p:spPr>
          <a:xfrm>
            <a:off x="3455894" y="2756647"/>
            <a:ext cx="224565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4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562B01-46B1-B441-6806-CF66F3412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FDB4FAD-92A0-A5D6-DB15-75BC57310E12}"/>
              </a:ext>
            </a:extLst>
          </p:cNvPr>
          <p:cNvSpPr txBox="1"/>
          <p:nvPr/>
        </p:nvSpPr>
        <p:spPr>
          <a:xfrm>
            <a:off x="137218" y="747103"/>
            <a:ext cx="7371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المربع جميع أضلاعه متقايسة ، طول كل ضلع في هذا المربع  هو 4 </a:t>
            </a:r>
            <a:r>
              <a:rPr lang="ar-MA" b="1" dirty="0" err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تربيعات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. </a:t>
            </a:r>
          </a:p>
          <a:p>
            <a:pPr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من يعد التربيعات؟  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59201C0-547C-4516-9045-9DB86ED63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 descr="Une image contenant carré, ligne, Rectangle, Parallèle&#10;&#10;Le contenu généré par l’IA peut être incorrect.">
            <a:extLst>
              <a:ext uri="{FF2B5EF4-FFF2-40B4-BE49-F238E27FC236}">
                <a16:creationId xmlns:a16="http://schemas.microsoft.com/office/drawing/2014/main" xmlns="" id="{812AB1D3-598D-56ED-E84F-400C0FD10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042" y="1743826"/>
            <a:ext cx="4460055" cy="349010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D83A4540-3B1C-29A2-A642-323E41B6752B}"/>
              </a:ext>
            </a:extLst>
          </p:cNvPr>
          <p:cNvCxnSpPr>
            <a:cxnSpLocks/>
          </p:cNvCxnSpPr>
          <p:nvPr/>
        </p:nvCxnSpPr>
        <p:spPr>
          <a:xfrm>
            <a:off x="3531603" y="2742343"/>
            <a:ext cx="0" cy="19168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8CD229C4-182E-5D74-3A1F-55ED710A4F97}"/>
              </a:ext>
            </a:extLst>
          </p:cNvPr>
          <p:cNvCxnSpPr>
            <a:cxnSpLocks/>
          </p:cNvCxnSpPr>
          <p:nvPr/>
        </p:nvCxnSpPr>
        <p:spPr>
          <a:xfrm>
            <a:off x="5499155" y="2762473"/>
            <a:ext cx="0" cy="1896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39CC1565-BB81-0249-CEF4-1F70F0F9D918}"/>
              </a:ext>
            </a:extLst>
          </p:cNvPr>
          <p:cNvCxnSpPr>
            <a:cxnSpLocks/>
          </p:cNvCxnSpPr>
          <p:nvPr/>
        </p:nvCxnSpPr>
        <p:spPr>
          <a:xfrm>
            <a:off x="3531603" y="2742343"/>
            <a:ext cx="1967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07E4B69D-DEDD-1D94-778B-D84DF5066FA9}"/>
              </a:ext>
            </a:extLst>
          </p:cNvPr>
          <p:cNvCxnSpPr>
            <a:cxnSpLocks/>
          </p:cNvCxnSpPr>
          <p:nvPr/>
        </p:nvCxnSpPr>
        <p:spPr>
          <a:xfrm>
            <a:off x="3531603" y="4696248"/>
            <a:ext cx="1967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F3433DF4-91A8-DAC7-20D2-674DC3F6AC79}"/>
              </a:ext>
            </a:extLst>
          </p:cNvPr>
          <p:cNvSpPr/>
          <p:nvPr/>
        </p:nvSpPr>
        <p:spPr>
          <a:xfrm>
            <a:off x="3498350" y="2664273"/>
            <a:ext cx="74708" cy="156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FE7E117B-9090-85C9-2E61-19FDEE551D3B}"/>
              </a:ext>
            </a:extLst>
          </p:cNvPr>
          <p:cNvSpPr/>
          <p:nvPr/>
        </p:nvSpPr>
        <p:spPr>
          <a:xfrm>
            <a:off x="5461802" y="2684404"/>
            <a:ext cx="74708" cy="156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E5DDAABA-C313-BCF3-0E10-56F4D06F46C4}"/>
              </a:ext>
            </a:extLst>
          </p:cNvPr>
          <p:cNvSpPr/>
          <p:nvPr/>
        </p:nvSpPr>
        <p:spPr>
          <a:xfrm>
            <a:off x="3498350" y="4617020"/>
            <a:ext cx="74708" cy="156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C895EED8-3325-D83F-AA56-D33D66C35B11}"/>
              </a:ext>
            </a:extLst>
          </p:cNvPr>
          <p:cNvSpPr/>
          <p:nvPr/>
        </p:nvSpPr>
        <p:spPr>
          <a:xfrm>
            <a:off x="5461802" y="4601232"/>
            <a:ext cx="74708" cy="1561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74E301A-9F5C-929B-C360-3ECCB1BF07EC}"/>
              </a:ext>
            </a:extLst>
          </p:cNvPr>
          <p:cNvSpPr txBox="1"/>
          <p:nvPr/>
        </p:nvSpPr>
        <p:spPr>
          <a:xfrm>
            <a:off x="3201766" y="5220625"/>
            <a:ext cx="2740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4 </a:t>
            </a:r>
            <a:r>
              <a:rPr lang="ar-MA" sz="4800" b="1" dirty="0" err="1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تَرْبيعاتٍ</a:t>
            </a:r>
            <a:endParaRPr lang="fr-FR" sz="4800" b="1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0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A519A75-3686-B953-A1A8-E5D939ABE159}"/>
              </a:ext>
            </a:extLst>
          </p:cNvPr>
          <p:cNvSpPr txBox="1"/>
          <p:nvPr/>
        </p:nvSpPr>
        <p:spPr>
          <a:xfrm>
            <a:off x="1951632" y="3412579"/>
            <a:ext cx="4355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رسم المربع و المستطيل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xmlns="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xmlns="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نرسم المربع و المستطيل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-P2-S3-L3 (1)">
            <a:hlinkClick r:id="" action="ppaction://media"/>
            <a:extLst>
              <a:ext uri="{FF2B5EF4-FFF2-40B4-BE49-F238E27FC236}">
                <a16:creationId xmlns:a16="http://schemas.microsoft.com/office/drawing/2014/main" xmlns="" id="{ED648D71-8D6E-BB7F-5DDC-EAA13971A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059" y="1698366"/>
            <a:ext cx="8014446" cy="450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بخطوات رسم المربع و المستطيل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ligne, diagramm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9E83ACC-B72C-4C83-8C6E-6B3CB7A3F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129" y="2119601"/>
            <a:ext cx="5907741" cy="32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أن نرسم  مربعا بالاستعانة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بالتربيعات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سننجز هذا النشاط خطوة خطوة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086664A-6ED5-D2B4-61EC-61FD0E280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xmlns="" id="{80591625-E2F7-2B02-E56D-056600A1B6B2}"/>
              </a:ext>
            </a:extLst>
          </p:cNvPr>
          <p:cNvSpPr/>
          <p:nvPr/>
        </p:nvSpPr>
        <p:spPr>
          <a:xfrm>
            <a:off x="3704290" y="327983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xmlns="" id="{F110927E-94E2-750D-495F-C58EFD06F1E7}"/>
              </a:ext>
            </a:extLst>
          </p:cNvPr>
          <p:cNvSpPr/>
          <p:nvPr/>
        </p:nvSpPr>
        <p:spPr>
          <a:xfrm>
            <a:off x="3711006" y="4918883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D46E92-6BA8-2629-5CC4-BFEFF6A8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D145061-446C-969D-8C2C-5A6B024C17C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CDA1F39-6F12-BB82-F375-85E2C2A86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45E7ECEF-3451-3BAE-BE8A-CBE227D3A25B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ED0914BF-A196-E772-9E10-A5A13A567D7A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الرؤوس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7C283120-2D05-499E-ACE2-5575E2258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E2A71E12-5D54-E9A3-2923-15AD9A1F0231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ECF0E2B8-9F18-9F4C-E66A-4FC70D520CD5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54091689-C32F-F359-7068-5504BED61E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20735518-36D5-53BB-41FB-FD1ACC1BE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sp>
        <p:nvSpPr>
          <p:cNvPr id="35" name="Organigramme : Connecteur 34">
            <a:extLst>
              <a:ext uri="{FF2B5EF4-FFF2-40B4-BE49-F238E27FC236}">
                <a16:creationId xmlns:a16="http://schemas.microsoft.com/office/drawing/2014/main" xmlns="" id="{F5027EB1-AC20-9074-9CF5-28BF77E48D26}"/>
              </a:ext>
            </a:extLst>
          </p:cNvPr>
          <p:cNvSpPr/>
          <p:nvPr/>
        </p:nvSpPr>
        <p:spPr>
          <a:xfrm>
            <a:off x="3704290" y="327983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rganigramme : Connecteur 35">
            <a:extLst>
              <a:ext uri="{FF2B5EF4-FFF2-40B4-BE49-F238E27FC236}">
                <a16:creationId xmlns:a16="http://schemas.microsoft.com/office/drawing/2014/main" xmlns="" id="{32E648DD-918C-FABA-5C44-E4618B25E5E8}"/>
              </a:ext>
            </a:extLst>
          </p:cNvPr>
          <p:cNvSpPr/>
          <p:nvPr/>
        </p:nvSpPr>
        <p:spPr>
          <a:xfrm>
            <a:off x="3711006" y="4918883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55764641-3B15-E7CF-BB70-F1F744440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51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E26D0B-6F3A-9C36-5C94-1B306819F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33E54100-E956-6DC5-D8EB-EF500DAB8A5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A6985CFA-DA14-DC06-26CF-B2307AA3A617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5DE9180-2D9E-06EC-DF90-62899CBD03CD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2C409127-8FB2-3BDE-2435-D76B8A3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90109" y="3686986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03ABE80C-441C-447E-5377-FBF13B9D41C8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xmlns="" id="{86CFD4EB-B486-8826-F74C-CB2B1F9F2E4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xmlns="" id="{6FAA8202-233F-A5F3-59BB-E75D333336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50186681-E9FE-A29B-AE7B-FB204791F97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الطرح في حدود 10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C0BBC729-F9AF-FC2C-425B-76CDC7C4EB55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315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695E11-6679-4B8C-227F-CF8B680A9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279CA21-0952-978E-DAB1-CFC9893F12F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الرأس الثالث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B60BDBA-6C45-F3DF-02BA-64F2FEF1E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2965699C-9285-9C5A-5DCC-B6414B5F1805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0E06EEEC-B8E7-88B6-D0BE-FAC40535F413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الرؤوس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12AC0CFF-97A3-1B07-2CFA-CD65ED4F2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B79117FE-6135-0AE8-9FDA-512455801E5F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D0004699-83E0-995D-D9EA-EE29B8BB2549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CFD8985D-C3A7-B6E0-3D4E-3DEF674E35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333ABE9-C5D6-5567-39F4-1AC0FBC5F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xmlns="" id="{A5500168-BD5B-37FA-D557-64C338E0935C}"/>
              </a:ext>
            </a:extLst>
          </p:cNvPr>
          <p:cNvSpPr/>
          <p:nvPr/>
        </p:nvSpPr>
        <p:spPr>
          <a:xfrm>
            <a:off x="3704290" y="327983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xmlns="" id="{8D0108F0-D1E3-3F2D-3E0B-ECA8EB8ACE31}"/>
              </a:ext>
            </a:extLst>
          </p:cNvPr>
          <p:cNvSpPr/>
          <p:nvPr/>
        </p:nvSpPr>
        <p:spPr>
          <a:xfrm>
            <a:off x="3711006" y="4918883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7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636A11-1857-3EA5-D82D-5644EAD10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011FA93-5ED0-B0B5-44A1-C2952E431D57}"/>
              </a:ext>
            </a:extLst>
          </p:cNvPr>
          <p:cNvSpPr txBox="1"/>
          <p:nvPr/>
        </p:nvSpPr>
        <p:spPr>
          <a:xfrm>
            <a:off x="101600" y="849493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لتحديد الرأس الثالث نعد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التربيعات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بين الرأسين ( 1-2-3-4-5) و نتذكر أن الأضلاع متقايسة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5DDF784-56B2-5FA3-956D-0EDA1DEA2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9CC6A492-02BB-E079-D205-3CE656C25885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239ABA86-2D1E-BAA2-8239-C4F84500CC6D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الرؤوس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51680EB0-4B51-FA09-6736-F377EC7C0C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17B5C90A-F061-C936-4799-6808821D3638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18AD1DBD-9B0B-F429-251A-E2AD069132B9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E90FABE4-DD5F-123B-460C-43F66867D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8F0D869-D0BE-73A2-63A5-A3A981690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xmlns="" id="{50D848F0-D1CA-6A30-04AC-FBE13E69BB14}"/>
              </a:ext>
            </a:extLst>
          </p:cNvPr>
          <p:cNvSpPr/>
          <p:nvPr/>
        </p:nvSpPr>
        <p:spPr>
          <a:xfrm>
            <a:off x="3704290" y="327983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xmlns="" id="{BC738B36-E626-4C54-8FD2-2088490D318C}"/>
              </a:ext>
            </a:extLst>
          </p:cNvPr>
          <p:cNvSpPr/>
          <p:nvPr/>
        </p:nvSpPr>
        <p:spPr>
          <a:xfrm>
            <a:off x="3711006" y="4918883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xmlns="" id="{2C9FA56A-767F-48FB-783B-271F39B48FA4}"/>
              </a:ext>
            </a:extLst>
          </p:cNvPr>
          <p:cNvSpPr/>
          <p:nvPr/>
        </p:nvSpPr>
        <p:spPr>
          <a:xfrm>
            <a:off x="5351222" y="3279832"/>
            <a:ext cx="88490" cy="1080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52C149-BCF3-6DBF-3B80-8A09D9176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A968FA4-F1B8-9C03-8CDB-F58E55DDD05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الرأس الرابع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5E145FE-C26A-4878-E4AC-9F41F6CD1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973D6D77-B2E6-0E86-0634-D5C2C61A4D30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9F2A2E62-A394-CE1C-972F-05800B1F53C2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الرؤوس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03A83C26-F4DD-B9AC-316E-572455B531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5166D47A-9AC1-BC15-113D-E5EA9429CE03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625E39E9-84BF-883B-E453-FA68C09C4681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B1D6461C-FA27-82EF-B8B7-0FD2AF905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25C9D7D6-969C-3936-580C-7564DAEC3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07" y="2953233"/>
            <a:ext cx="333422" cy="276264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xmlns="" id="{4D2C487F-528E-87C4-09F0-EDE21E8F6095}"/>
              </a:ext>
            </a:extLst>
          </p:cNvPr>
          <p:cNvSpPr/>
          <p:nvPr/>
        </p:nvSpPr>
        <p:spPr>
          <a:xfrm>
            <a:off x="4629597" y="3453064"/>
            <a:ext cx="84221" cy="14436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AF7CFD2-2FF2-7D2A-58D5-4378B83E7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xmlns="" id="{5E48CEF9-B791-AFE0-274D-6EAA841EF2D8}"/>
              </a:ext>
            </a:extLst>
          </p:cNvPr>
          <p:cNvSpPr/>
          <p:nvPr/>
        </p:nvSpPr>
        <p:spPr>
          <a:xfrm>
            <a:off x="3704290" y="3279832"/>
            <a:ext cx="88490" cy="16223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xmlns="" id="{6889F0BE-EBB7-EB20-F6C8-EBD5F91E05C4}"/>
              </a:ext>
            </a:extLst>
          </p:cNvPr>
          <p:cNvSpPr/>
          <p:nvPr/>
        </p:nvSpPr>
        <p:spPr>
          <a:xfrm>
            <a:off x="3711006" y="4918883"/>
            <a:ext cx="88490" cy="16223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xmlns="" id="{44D6D2B6-DD9A-6775-1DBA-84E6BC7B7887}"/>
              </a:ext>
            </a:extLst>
          </p:cNvPr>
          <p:cNvSpPr/>
          <p:nvPr/>
        </p:nvSpPr>
        <p:spPr>
          <a:xfrm>
            <a:off x="5351222" y="3279832"/>
            <a:ext cx="88490" cy="16223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38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CEF730-0B96-A618-3148-10C83376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C5DDFB7-23B7-8979-9DAF-8B89E21BAD4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نعد 5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تربيعات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ونضع نقطة الرأس الرابع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6A829ED-3CF2-C57E-86CB-8DE5F7976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52135146-7372-219D-D2FB-5BBB30BB714A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99B74D9B-EF77-948F-1BFE-A52DB5866C99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الرؤوس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5A7CE9CB-4F92-D9CE-D6C6-B23EDBC68E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B929DD17-9A79-FF46-A419-DB119E5DFCE8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FF8EA825-A90A-5886-B015-4486F35263CD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3155F4E2-505D-870C-6D28-68A6251E0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A7B178E-8E8C-763B-C426-4BA0E0BC0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xmlns="" id="{1D8E2E5E-F497-9D14-41E9-D920AC441E6D}"/>
              </a:ext>
            </a:extLst>
          </p:cNvPr>
          <p:cNvSpPr/>
          <p:nvPr/>
        </p:nvSpPr>
        <p:spPr>
          <a:xfrm>
            <a:off x="3704290" y="327983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xmlns="" id="{1C621F5F-6A30-EEAE-840C-BE2B1D000369}"/>
              </a:ext>
            </a:extLst>
          </p:cNvPr>
          <p:cNvSpPr/>
          <p:nvPr/>
        </p:nvSpPr>
        <p:spPr>
          <a:xfrm>
            <a:off x="3711006" y="4918883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xmlns="" id="{D5FEA963-63B8-0598-BDEC-4561B56949CC}"/>
              </a:ext>
            </a:extLst>
          </p:cNvPr>
          <p:cNvSpPr/>
          <p:nvPr/>
        </p:nvSpPr>
        <p:spPr>
          <a:xfrm>
            <a:off x="5351222" y="327983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xmlns="" id="{42DD689B-1414-B09D-61A4-B9AACBEE4A48}"/>
              </a:ext>
            </a:extLst>
          </p:cNvPr>
          <p:cNvSpPr/>
          <p:nvPr/>
        </p:nvSpPr>
        <p:spPr>
          <a:xfrm>
            <a:off x="5344506" y="4897600"/>
            <a:ext cx="88490" cy="1080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7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F09A21-4B83-ABC4-9416-B3C92486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E119F97-E491-33AE-9CC6-B1F4F8A0DD3F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8107A4E-E102-2821-7E22-26120D3EA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22E332F2-609A-5F79-D4EC-17E203E8AAC2}"/>
              </a:ext>
            </a:extLst>
          </p:cNvPr>
          <p:cNvGrpSpPr/>
          <p:nvPr/>
        </p:nvGrpSpPr>
        <p:grpSpPr>
          <a:xfrm>
            <a:off x="5792717" y="1718948"/>
            <a:ext cx="2061315" cy="466514"/>
            <a:chOff x="5856035" y="1862992"/>
            <a:chExt cx="2061315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F6BD9377-8185-1B49-8D4C-459882706683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أحدد الرؤوس </a:t>
              </a:r>
              <a:endParaRPr lang="fr-FR" sz="1600" b="1" dirty="0"/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DBCA725C-B5F7-05FE-9DD5-1B5B9242E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385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FD4C0EB3-7AA8-BACA-3A13-2CAAFF55822F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1A97C2B7-942A-5B8E-93CF-579DADB11D95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7173E2F7-CEC2-E6EF-1853-96402F11C4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2FFBD48-11A4-957D-C568-14EA1CBD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xmlns="" id="{99C8C3F9-2BF7-C962-AB7B-10259CD3F955}"/>
              </a:ext>
            </a:extLst>
          </p:cNvPr>
          <p:cNvSpPr/>
          <p:nvPr/>
        </p:nvSpPr>
        <p:spPr>
          <a:xfrm>
            <a:off x="3704290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xmlns="" id="{3814F52D-0986-21F5-A0A4-198F587088B5}"/>
              </a:ext>
            </a:extLst>
          </p:cNvPr>
          <p:cNvSpPr/>
          <p:nvPr/>
        </p:nvSpPr>
        <p:spPr>
          <a:xfrm>
            <a:off x="3711006" y="4923365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xmlns="" id="{60E87909-AF55-76A8-5E81-EA315B2CC7E9}"/>
              </a:ext>
            </a:extLst>
          </p:cNvPr>
          <p:cNvSpPr/>
          <p:nvPr/>
        </p:nvSpPr>
        <p:spPr>
          <a:xfrm>
            <a:off x="5351222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xmlns="" id="{5A80CA97-7960-9C70-EDFD-18B262D78210}"/>
              </a:ext>
            </a:extLst>
          </p:cNvPr>
          <p:cNvSpPr/>
          <p:nvPr/>
        </p:nvSpPr>
        <p:spPr>
          <a:xfrm>
            <a:off x="5344506" y="490208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0E9D8F8-D961-FE3A-D125-C38BD6801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82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755B4A-2D37-296D-75EE-F9A23D09D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82ACDD2-6025-4497-32BF-D2AF43139DA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ليرسم الأضلاع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978E76-3455-F3C6-8905-79B1B33FB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EA0FA76F-5EB1-0256-D15C-B5BD18CB9AFE}"/>
              </a:ext>
            </a:extLst>
          </p:cNvPr>
          <p:cNvGrpSpPr/>
          <p:nvPr/>
        </p:nvGrpSpPr>
        <p:grpSpPr>
          <a:xfrm>
            <a:off x="5792717" y="1718948"/>
            <a:ext cx="2061315" cy="466514"/>
            <a:chOff x="5856035" y="1862992"/>
            <a:chExt cx="2061315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0CE78268-4B36-9A4A-FA14-C2EEC374D0E6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أحدد الرؤوس </a:t>
              </a:r>
              <a:endParaRPr lang="fr-FR" sz="1600" b="1" dirty="0"/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D3DCEE59-2801-522E-A777-C69A0AE3DA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385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FDE27DE7-8985-73E0-059F-0663FC0B8B23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B3DFC507-88E9-8511-A015-8F17544C9F25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9D7E4799-761F-45C8-91ED-34F8465C2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E122FE1-A6AF-47DF-6CD4-FD17B539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4D62531-90C6-F869-998E-3A3C52DDD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xmlns="" id="{50F7441C-F1C4-2394-A7FC-5B29577AB35F}"/>
              </a:ext>
            </a:extLst>
          </p:cNvPr>
          <p:cNvSpPr/>
          <p:nvPr/>
        </p:nvSpPr>
        <p:spPr>
          <a:xfrm>
            <a:off x="3704290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xmlns="" id="{B4C82C36-B86D-BF9A-8D84-AED1ACF1ED79}"/>
              </a:ext>
            </a:extLst>
          </p:cNvPr>
          <p:cNvSpPr/>
          <p:nvPr/>
        </p:nvSpPr>
        <p:spPr>
          <a:xfrm>
            <a:off x="3711006" y="4923365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xmlns="" id="{A9629B78-CB76-AF8F-F94C-69DE7404A900}"/>
              </a:ext>
            </a:extLst>
          </p:cNvPr>
          <p:cNvSpPr/>
          <p:nvPr/>
        </p:nvSpPr>
        <p:spPr>
          <a:xfrm>
            <a:off x="5351222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xmlns="" id="{99624D9F-2948-C416-7357-B96598A09630}"/>
              </a:ext>
            </a:extLst>
          </p:cNvPr>
          <p:cNvSpPr/>
          <p:nvPr/>
        </p:nvSpPr>
        <p:spPr>
          <a:xfrm>
            <a:off x="5344506" y="490208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3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85365F-720C-EE3A-ACBA-F556AADBC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0494C04-7FB1-31C8-7996-A9BDD501FDD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نستعمل المسطرة والقلم : نرسم الضلع الأول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C165D0F-441B-3967-AA1C-EBF88E2FB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37A274DC-BB59-2FD3-8E4B-8D9AF7A9B25F}"/>
              </a:ext>
            </a:extLst>
          </p:cNvPr>
          <p:cNvGrpSpPr/>
          <p:nvPr/>
        </p:nvGrpSpPr>
        <p:grpSpPr>
          <a:xfrm>
            <a:off x="5792717" y="1718948"/>
            <a:ext cx="2061315" cy="466514"/>
            <a:chOff x="5856035" y="1862992"/>
            <a:chExt cx="2061315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EB49240B-34A1-CA5E-F769-77A918F1DE72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أحدد الرؤوس </a:t>
              </a:r>
              <a:endParaRPr lang="fr-FR" sz="1600" b="1" dirty="0"/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E47465D8-1CD0-AA3B-16F8-B9385A128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385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75D2E681-4748-A55F-15E0-1FC1A64D3B2F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4EA9DC7F-CFDB-A0DB-756F-333DF5CE098D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F65E9118-3685-374D-BBBC-F234B6C203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F5FEB73-3414-B12C-8EBB-143B53C40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07" y="2953233"/>
            <a:ext cx="333422" cy="276264"/>
          </a:xfrm>
          <a:prstGeom prst="rect">
            <a:avLst/>
          </a:prstGeom>
        </p:spPr>
      </p:pic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xmlns="" id="{15E4257A-9EB3-9816-382F-0AA9DA03426D}"/>
              </a:ext>
            </a:extLst>
          </p:cNvPr>
          <p:cNvSpPr/>
          <p:nvPr/>
        </p:nvSpPr>
        <p:spPr>
          <a:xfrm>
            <a:off x="4629597" y="3453064"/>
            <a:ext cx="84221" cy="14436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540CF8A-904C-73C7-41E5-5A1AABB9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pic>
        <p:nvPicPr>
          <p:cNvPr id="12" name="Image 11" descr="Une image contenant croquis, outil d’écriture, Dessin d’enfant, dessin&#10;&#10;Description générée automatiquement">
            <a:extLst>
              <a:ext uri="{FF2B5EF4-FFF2-40B4-BE49-F238E27FC236}">
                <a16:creationId xmlns:a16="http://schemas.microsoft.com/office/drawing/2014/main" xmlns="" id="{BFB53982-0D82-2CAA-C708-610A438FA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31" y="2662618"/>
            <a:ext cx="742668" cy="69833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F443533C-C397-DF1B-6D59-1D24615E23F9}"/>
              </a:ext>
            </a:extLst>
          </p:cNvPr>
          <p:cNvCxnSpPr>
            <a:cxnSpLocks/>
          </p:cNvCxnSpPr>
          <p:nvPr/>
        </p:nvCxnSpPr>
        <p:spPr>
          <a:xfrm>
            <a:off x="3751767" y="3360948"/>
            <a:ext cx="1650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Une image contenant instrument de mesure rigide, règle, main&#10;&#10;Description générée automatiquement">
            <a:extLst>
              <a:ext uri="{FF2B5EF4-FFF2-40B4-BE49-F238E27FC236}">
                <a16:creationId xmlns:a16="http://schemas.microsoft.com/office/drawing/2014/main" xmlns="" id="{BED09CA2-7049-051D-DDAC-E6BD43DC0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87" y="3372609"/>
            <a:ext cx="4216908" cy="1461780"/>
          </a:xfrm>
          <a:prstGeom prst="rect">
            <a:avLst/>
          </a:prstGeom>
        </p:spPr>
      </p:pic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xmlns="" id="{401538D5-4BF3-E15E-B600-B60350B44DFA}"/>
              </a:ext>
            </a:extLst>
          </p:cNvPr>
          <p:cNvSpPr/>
          <p:nvPr/>
        </p:nvSpPr>
        <p:spPr>
          <a:xfrm>
            <a:off x="3704290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xmlns="" id="{662954A4-1D4C-9970-F82C-560734480413}"/>
              </a:ext>
            </a:extLst>
          </p:cNvPr>
          <p:cNvSpPr/>
          <p:nvPr/>
        </p:nvSpPr>
        <p:spPr>
          <a:xfrm>
            <a:off x="3711006" y="4923365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xmlns="" id="{14F5136C-9544-812D-FEF5-5AA92CFEDAAC}"/>
              </a:ext>
            </a:extLst>
          </p:cNvPr>
          <p:cNvSpPr/>
          <p:nvPr/>
        </p:nvSpPr>
        <p:spPr>
          <a:xfrm>
            <a:off x="5351222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Connecteur 20">
            <a:extLst>
              <a:ext uri="{FF2B5EF4-FFF2-40B4-BE49-F238E27FC236}">
                <a16:creationId xmlns:a16="http://schemas.microsoft.com/office/drawing/2014/main" xmlns="" id="{36E5AFA9-5C6C-63CF-DA7A-39AC9DBF7544}"/>
              </a:ext>
            </a:extLst>
          </p:cNvPr>
          <p:cNvSpPr/>
          <p:nvPr/>
        </p:nvSpPr>
        <p:spPr>
          <a:xfrm>
            <a:off x="5344506" y="490208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5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18056 -0.0085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-4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692C54-9E10-6B23-BB4D-967C75BC5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19EEAAD-72C4-054E-8BD8-A7B2FEBC75C2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نرسم الضلع الثاني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5509648-1B88-DDF1-74C4-0C7F79314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E413CEC-C485-63DE-55D9-30C55CCB5266}"/>
              </a:ext>
            </a:extLst>
          </p:cNvPr>
          <p:cNvGrpSpPr/>
          <p:nvPr/>
        </p:nvGrpSpPr>
        <p:grpSpPr>
          <a:xfrm>
            <a:off x="5792717" y="1718948"/>
            <a:ext cx="2061315" cy="466514"/>
            <a:chOff x="5856035" y="1862992"/>
            <a:chExt cx="2061315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EBFE7CE9-0076-11B5-65B4-7E2CAB3AA185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أحدد الرؤوس </a:t>
              </a:r>
              <a:endParaRPr lang="fr-FR" sz="1600" b="1" dirty="0"/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5C136556-9852-4F7F-DFE9-E7B64E99EA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385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467487AA-54E1-F948-3678-73E9C682133F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8CC3AE74-26A4-036A-AB6C-2396FB80EB81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42A8CC2A-9F5E-C38A-4BED-A9FB58CF0E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051F719-D75D-432D-C1B5-2941846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07" y="2953233"/>
            <a:ext cx="333422" cy="276264"/>
          </a:xfrm>
          <a:prstGeom prst="rect">
            <a:avLst/>
          </a:prstGeom>
        </p:spPr>
      </p:pic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xmlns="" id="{649C1FC3-64C8-AC19-1B7D-233CC44B908C}"/>
              </a:ext>
            </a:extLst>
          </p:cNvPr>
          <p:cNvSpPr/>
          <p:nvPr/>
        </p:nvSpPr>
        <p:spPr>
          <a:xfrm>
            <a:off x="4629597" y="3453064"/>
            <a:ext cx="84221" cy="14436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C658807-360C-23CB-ADFF-6BF01843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16" y="2694327"/>
            <a:ext cx="3671967" cy="3013785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0D0BC4FF-E04E-5794-78B3-A4F5C820CDA3}"/>
              </a:ext>
            </a:extLst>
          </p:cNvPr>
          <p:cNvCxnSpPr>
            <a:cxnSpLocks/>
          </p:cNvCxnSpPr>
          <p:nvPr/>
        </p:nvCxnSpPr>
        <p:spPr>
          <a:xfrm>
            <a:off x="3751767" y="3360948"/>
            <a:ext cx="1650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croquis, outil d’écriture, Dessin d’enfant, dessin&#10;&#10;Description générée automatiquement">
            <a:extLst>
              <a:ext uri="{FF2B5EF4-FFF2-40B4-BE49-F238E27FC236}">
                <a16:creationId xmlns:a16="http://schemas.microsoft.com/office/drawing/2014/main" xmlns="" id="{06D237C0-9514-BF36-BA62-055DEC0BC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5702">
            <a:off x="5476884" y="3092900"/>
            <a:ext cx="742668" cy="698330"/>
          </a:xfrm>
          <a:prstGeom prst="rect">
            <a:avLst/>
          </a:prstGeom>
        </p:spPr>
      </p:pic>
      <p:pic>
        <p:nvPicPr>
          <p:cNvPr id="4" name="Image 3" descr="Une image contenant instrument de mesure rigide, règle, main&#10;&#10;Description générée automatiquement">
            <a:extLst>
              <a:ext uri="{FF2B5EF4-FFF2-40B4-BE49-F238E27FC236}">
                <a16:creationId xmlns:a16="http://schemas.microsoft.com/office/drawing/2014/main" xmlns="" id="{07AD973D-5576-2027-7EF6-BCA5410FB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021" y="3608818"/>
            <a:ext cx="4216908" cy="1461780"/>
          </a:xfrm>
          <a:prstGeom prst="rect">
            <a:avLst/>
          </a:prstGeom>
        </p:spPr>
      </p:pic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xmlns="" id="{5A1AD294-CE7F-A221-9F46-C3F985E0CC47}"/>
              </a:ext>
            </a:extLst>
          </p:cNvPr>
          <p:cNvSpPr/>
          <p:nvPr/>
        </p:nvSpPr>
        <p:spPr>
          <a:xfrm>
            <a:off x="3704290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xmlns="" id="{B35EA19A-EEE7-AAA0-9700-E31AE3633D0D}"/>
              </a:ext>
            </a:extLst>
          </p:cNvPr>
          <p:cNvSpPr/>
          <p:nvPr/>
        </p:nvSpPr>
        <p:spPr>
          <a:xfrm>
            <a:off x="3711006" y="4923365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xmlns="" id="{A491F78F-36A7-3C72-EEE3-C607B23E0C69}"/>
              </a:ext>
            </a:extLst>
          </p:cNvPr>
          <p:cNvSpPr/>
          <p:nvPr/>
        </p:nvSpPr>
        <p:spPr>
          <a:xfrm>
            <a:off x="5351222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xmlns="" id="{4C462646-BA6A-6B53-CBC8-0A9F6555482C}"/>
              </a:ext>
            </a:extLst>
          </p:cNvPr>
          <p:cNvSpPr/>
          <p:nvPr/>
        </p:nvSpPr>
        <p:spPr>
          <a:xfrm>
            <a:off x="5344506" y="490208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4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0.2358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DBA956-FDD8-BF26-FC68-7654E9A30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FEA7CAD-DD31-8551-40DD-73670949579C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نرسم الضلع الثالث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1D25B23-DBAA-4919-B191-8E9ECE166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FDCB7E0A-B634-BCC7-3AB1-F4E15AB148BB}"/>
              </a:ext>
            </a:extLst>
          </p:cNvPr>
          <p:cNvGrpSpPr/>
          <p:nvPr/>
        </p:nvGrpSpPr>
        <p:grpSpPr>
          <a:xfrm>
            <a:off x="5792717" y="1718948"/>
            <a:ext cx="2061315" cy="466514"/>
            <a:chOff x="5856035" y="1862992"/>
            <a:chExt cx="2061315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BAE3C0AB-17EE-2972-C33D-CDCB15BB8528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أحدد الرؤوس </a:t>
              </a:r>
              <a:endParaRPr lang="fr-FR" sz="1600" b="1" dirty="0"/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F7239A05-A8D5-2CA7-CA7B-1647D9E683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385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210E1A3C-CC45-9981-5690-972E84F645FD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4A16A420-B37D-0171-D8F5-BF47A1109D98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A15E4EEE-7836-91C8-459F-CFD8643CA0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3E5D357-A63C-ABB7-FE40-7289519D4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07" y="2953233"/>
            <a:ext cx="333422" cy="276264"/>
          </a:xfrm>
          <a:prstGeom prst="rect">
            <a:avLst/>
          </a:prstGeom>
        </p:spPr>
      </p:pic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xmlns="" id="{4B84B10C-B4B3-DD5D-5383-B421BFB4D132}"/>
              </a:ext>
            </a:extLst>
          </p:cNvPr>
          <p:cNvSpPr/>
          <p:nvPr/>
        </p:nvSpPr>
        <p:spPr>
          <a:xfrm>
            <a:off x="4629597" y="3453064"/>
            <a:ext cx="84221" cy="14436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937747D-6AD0-4E0C-D3F2-B66387B67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16" y="2694327"/>
            <a:ext cx="3671967" cy="3013785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56B6A541-D1CF-1F79-B799-0982E834DD29}"/>
              </a:ext>
            </a:extLst>
          </p:cNvPr>
          <p:cNvCxnSpPr>
            <a:cxnSpLocks/>
          </p:cNvCxnSpPr>
          <p:nvPr/>
        </p:nvCxnSpPr>
        <p:spPr>
          <a:xfrm>
            <a:off x="3751767" y="3360948"/>
            <a:ext cx="1650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B008EF0E-EF62-AC92-60EC-487CAA0FFC03}"/>
              </a:ext>
            </a:extLst>
          </p:cNvPr>
          <p:cNvCxnSpPr>
            <a:cxnSpLocks/>
          </p:cNvCxnSpPr>
          <p:nvPr/>
        </p:nvCxnSpPr>
        <p:spPr>
          <a:xfrm>
            <a:off x="5391365" y="3325904"/>
            <a:ext cx="0" cy="1646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Une image contenant croquis, outil d’écriture, Dessin d’enfant, dessin&#10;&#10;Description générée automatiquement">
            <a:extLst>
              <a:ext uri="{FF2B5EF4-FFF2-40B4-BE49-F238E27FC236}">
                <a16:creationId xmlns:a16="http://schemas.microsoft.com/office/drawing/2014/main" xmlns="" id="{9A8E1B3A-F53D-05D1-FB53-38BD63001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50" y="4309659"/>
            <a:ext cx="742668" cy="698330"/>
          </a:xfrm>
          <a:prstGeom prst="rect">
            <a:avLst/>
          </a:prstGeom>
        </p:spPr>
      </p:pic>
      <p:pic>
        <p:nvPicPr>
          <p:cNvPr id="15" name="Image 14" descr="Une image contenant instrument de mesure rigide, règle, main&#10;&#10;Description générée automatiquement">
            <a:extLst>
              <a:ext uri="{FF2B5EF4-FFF2-40B4-BE49-F238E27FC236}">
                <a16:creationId xmlns:a16="http://schemas.microsoft.com/office/drawing/2014/main" xmlns="" id="{E9B57E90-21F3-C562-3C99-7B146814C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75" y="5022235"/>
            <a:ext cx="4216908" cy="1461780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1B7F2051-05FA-CFE0-ABE0-9086CE5E7B02}"/>
              </a:ext>
            </a:extLst>
          </p:cNvPr>
          <p:cNvCxnSpPr>
            <a:cxnSpLocks/>
          </p:cNvCxnSpPr>
          <p:nvPr/>
        </p:nvCxnSpPr>
        <p:spPr>
          <a:xfrm>
            <a:off x="3725544" y="5008491"/>
            <a:ext cx="16608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xmlns="" id="{02DF0753-3460-4E2B-E578-0A5D59F0BBCA}"/>
              </a:ext>
            </a:extLst>
          </p:cNvPr>
          <p:cNvSpPr/>
          <p:nvPr/>
        </p:nvSpPr>
        <p:spPr>
          <a:xfrm>
            <a:off x="3704290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xmlns="" id="{C2EEB098-A74E-DA8C-7DB1-82FD8EFD2476}"/>
              </a:ext>
            </a:extLst>
          </p:cNvPr>
          <p:cNvSpPr/>
          <p:nvPr/>
        </p:nvSpPr>
        <p:spPr>
          <a:xfrm>
            <a:off x="3711006" y="4923365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xmlns="" id="{292ECDF5-0440-2C50-0143-54676296CAAD}"/>
              </a:ext>
            </a:extLst>
          </p:cNvPr>
          <p:cNvSpPr/>
          <p:nvPr/>
        </p:nvSpPr>
        <p:spPr>
          <a:xfrm>
            <a:off x="5351222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xmlns="" id="{7F38B79A-DEB2-6CD5-1D40-A01580028BC2}"/>
              </a:ext>
            </a:extLst>
          </p:cNvPr>
          <p:cNvSpPr/>
          <p:nvPr/>
        </p:nvSpPr>
        <p:spPr>
          <a:xfrm>
            <a:off x="5344506" y="490208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4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18056 0.0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7F7B58-3BAA-88CF-4BEA-55AC88836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8FA1ED5B-ECF3-D0DF-7DCF-4BD7CD463D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في الأخير نرسم الضلع الرابع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9BD265C-5DC8-24D5-FA69-D3F170906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E43682DE-F081-B07A-F184-750A6DB33BFF}"/>
              </a:ext>
            </a:extLst>
          </p:cNvPr>
          <p:cNvGrpSpPr/>
          <p:nvPr/>
        </p:nvGrpSpPr>
        <p:grpSpPr>
          <a:xfrm>
            <a:off x="5792717" y="1718948"/>
            <a:ext cx="2061315" cy="466514"/>
            <a:chOff x="5856035" y="1862992"/>
            <a:chExt cx="2061315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01133230-569D-B914-DE06-BF65ED7D45B7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أحدد الرؤوس </a:t>
              </a:r>
              <a:endParaRPr lang="fr-FR" sz="1600" b="1" dirty="0"/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72D1781A-778B-7617-238D-A19E61F59A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385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DD9010A2-1899-3315-365B-1FEE60A3CB24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184B94E6-5144-50E5-5B99-CE3EF2B9103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C81342FE-F10F-70DE-DDBF-923511BB73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05459B1-F503-BEAF-02B1-D31188BDA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07" y="2953233"/>
            <a:ext cx="333422" cy="276264"/>
          </a:xfrm>
          <a:prstGeom prst="rect">
            <a:avLst/>
          </a:prstGeom>
        </p:spPr>
      </p:pic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xmlns="" id="{33D3F292-1005-BCB6-E3CA-42678FC30BD2}"/>
              </a:ext>
            </a:extLst>
          </p:cNvPr>
          <p:cNvSpPr/>
          <p:nvPr/>
        </p:nvSpPr>
        <p:spPr>
          <a:xfrm>
            <a:off x="4629597" y="3453064"/>
            <a:ext cx="84221" cy="14436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07A510-8505-A855-8D78-524DB24EA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16" y="2694327"/>
            <a:ext cx="3671967" cy="3013785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7932A920-9D8F-7005-F4CF-A71B6834F833}"/>
              </a:ext>
            </a:extLst>
          </p:cNvPr>
          <p:cNvCxnSpPr>
            <a:cxnSpLocks/>
          </p:cNvCxnSpPr>
          <p:nvPr/>
        </p:nvCxnSpPr>
        <p:spPr>
          <a:xfrm>
            <a:off x="3751767" y="3360948"/>
            <a:ext cx="1650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C8A1D64C-27DA-ED75-A4FF-161A7C214F70}"/>
              </a:ext>
            </a:extLst>
          </p:cNvPr>
          <p:cNvCxnSpPr>
            <a:cxnSpLocks/>
          </p:cNvCxnSpPr>
          <p:nvPr/>
        </p:nvCxnSpPr>
        <p:spPr>
          <a:xfrm>
            <a:off x="5391365" y="3339552"/>
            <a:ext cx="0" cy="1646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2F7B481A-6409-47A3-0E03-4FA6D0B4D0CF}"/>
              </a:ext>
            </a:extLst>
          </p:cNvPr>
          <p:cNvCxnSpPr>
            <a:cxnSpLocks/>
          </p:cNvCxnSpPr>
          <p:nvPr/>
        </p:nvCxnSpPr>
        <p:spPr>
          <a:xfrm>
            <a:off x="3725544" y="4994843"/>
            <a:ext cx="16608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croquis, outil d’écriture, Dessin d’enfant, dessin&#10;&#10;Description générée automatiquement">
            <a:extLst>
              <a:ext uri="{FF2B5EF4-FFF2-40B4-BE49-F238E27FC236}">
                <a16:creationId xmlns:a16="http://schemas.microsoft.com/office/drawing/2014/main" xmlns="" id="{013D8934-E09E-40B3-7098-39F189A8E1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5702">
            <a:off x="3826463" y="3055771"/>
            <a:ext cx="742668" cy="698330"/>
          </a:xfrm>
          <a:prstGeom prst="rect">
            <a:avLst/>
          </a:prstGeom>
        </p:spPr>
      </p:pic>
      <p:pic>
        <p:nvPicPr>
          <p:cNvPr id="4" name="Image 3" descr="Une image contenant instrument de mesure rigide, règle, main&#10;&#10;Description générée automatiquement">
            <a:extLst>
              <a:ext uri="{FF2B5EF4-FFF2-40B4-BE49-F238E27FC236}">
                <a16:creationId xmlns:a16="http://schemas.microsoft.com/office/drawing/2014/main" xmlns="" id="{EA3DEA2D-6EA2-8C35-CEB8-C3E0E2714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754" y="3663409"/>
            <a:ext cx="4216908" cy="146178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039692D3-C7A6-6CDA-2970-43B908D86FE8}"/>
              </a:ext>
            </a:extLst>
          </p:cNvPr>
          <p:cNvCxnSpPr>
            <a:cxnSpLocks/>
          </p:cNvCxnSpPr>
          <p:nvPr/>
        </p:nvCxnSpPr>
        <p:spPr>
          <a:xfrm>
            <a:off x="3741098" y="3380495"/>
            <a:ext cx="0" cy="1646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xmlns="" id="{81EF9061-597F-B957-954F-ED981076419B}"/>
              </a:ext>
            </a:extLst>
          </p:cNvPr>
          <p:cNvSpPr/>
          <p:nvPr/>
        </p:nvSpPr>
        <p:spPr>
          <a:xfrm>
            <a:off x="3704290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xmlns="" id="{B84100E5-E0B1-8FE8-3D18-1CCDB235CDD5}"/>
              </a:ext>
            </a:extLst>
          </p:cNvPr>
          <p:cNvSpPr/>
          <p:nvPr/>
        </p:nvSpPr>
        <p:spPr>
          <a:xfrm>
            <a:off x="3711006" y="4923365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Connecteur 18">
            <a:extLst>
              <a:ext uri="{FF2B5EF4-FFF2-40B4-BE49-F238E27FC236}">
                <a16:creationId xmlns:a16="http://schemas.microsoft.com/office/drawing/2014/main" xmlns="" id="{D8325200-B5B6-DAF8-578E-B3E875854BA3}"/>
              </a:ext>
            </a:extLst>
          </p:cNvPr>
          <p:cNvSpPr/>
          <p:nvPr/>
        </p:nvSpPr>
        <p:spPr>
          <a:xfrm>
            <a:off x="5351222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Connecteur 19">
            <a:extLst>
              <a:ext uri="{FF2B5EF4-FFF2-40B4-BE49-F238E27FC236}">
                <a16:creationId xmlns:a16="http://schemas.microsoft.com/office/drawing/2014/main" xmlns="" id="{1F9DE990-9A2C-E588-A2AB-95DF19F88822}"/>
              </a:ext>
            </a:extLst>
          </p:cNvPr>
          <p:cNvSpPr/>
          <p:nvPr/>
        </p:nvSpPr>
        <p:spPr>
          <a:xfrm>
            <a:off x="5344506" y="490208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86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2.22222E-6 0.2358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78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10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3A5E8B3-6A5F-C7D1-7E83-79086990441B}"/>
              </a:ext>
            </a:extLst>
          </p:cNvPr>
          <p:cNvSpPr txBox="1"/>
          <p:nvPr/>
        </p:nvSpPr>
        <p:spPr>
          <a:xfrm>
            <a:off x="3207224" y="2838734"/>
            <a:ext cx="206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Insérer la page 9 du livret de calcul mental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A1484E3-E412-C6D3-9EC7-03676731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60" y="1655207"/>
            <a:ext cx="3372321" cy="464884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9C0F7E3-4FC9-53E2-5670-1B6239EE03CB}"/>
              </a:ext>
            </a:extLst>
          </p:cNvPr>
          <p:cNvSpPr/>
          <p:nvPr/>
        </p:nvSpPr>
        <p:spPr>
          <a:xfrm>
            <a:off x="1220429" y="4216357"/>
            <a:ext cx="2861187" cy="8979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xmlns="" id="{56706C7C-23EC-F12E-D514-5F15A8658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152" y="1673780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52FB8D-6CD8-0DB6-E226-602C79120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389F365-2572-FA93-F822-D81AA6F34E23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رسمنا الأضلاع فحصلنا على مربع  طول ضلعه 5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تربيعات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37A3B0-CCFC-7C18-A22C-F02D57972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22111B59-069B-5DF3-F361-57905D51AA27}"/>
              </a:ext>
            </a:extLst>
          </p:cNvPr>
          <p:cNvGrpSpPr/>
          <p:nvPr/>
        </p:nvGrpSpPr>
        <p:grpSpPr>
          <a:xfrm>
            <a:off x="5792717" y="1718948"/>
            <a:ext cx="2061315" cy="466514"/>
            <a:chOff x="5856035" y="1862992"/>
            <a:chExt cx="2061315" cy="366678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4B365555-F997-4361-7561-D29822009C59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أحدد الرؤوس </a:t>
              </a:r>
              <a:endParaRPr lang="fr-FR" sz="1600" b="1" dirty="0"/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xmlns="" id="{ADBB0B31-5648-122C-5455-DD032A468E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385" y="1865705"/>
              <a:ext cx="363965" cy="3639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EBC717DE-9744-2D37-47C9-4B9FF29EE12D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5E3794F8-CDE5-6E00-0909-C8FF4DAF7D0B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أرسم الأضلاع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xmlns="" id="{EC3ED603-75A2-3772-6693-AD49D37A6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5904C02-D524-3379-5ADE-DADA19B75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207" y="2953233"/>
            <a:ext cx="333422" cy="2762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B80F7A6-2CF8-CB3E-14DE-425DD0A4A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16" y="2674361"/>
            <a:ext cx="3671967" cy="30137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369ED68-4FBA-46A1-5BBD-1EBE0CEA8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69C4DB6E-7974-A2D4-99EB-7E73CE7351AD}"/>
              </a:ext>
            </a:extLst>
          </p:cNvPr>
          <p:cNvCxnSpPr>
            <a:cxnSpLocks/>
          </p:cNvCxnSpPr>
          <p:nvPr/>
        </p:nvCxnSpPr>
        <p:spPr>
          <a:xfrm>
            <a:off x="3792780" y="3366898"/>
            <a:ext cx="15822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D3A5A0CF-7DCF-BD39-EC53-1D46AE15E6A0}"/>
              </a:ext>
            </a:extLst>
          </p:cNvPr>
          <p:cNvCxnSpPr>
            <a:cxnSpLocks/>
          </p:cNvCxnSpPr>
          <p:nvPr/>
        </p:nvCxnSpPr>
        <p:spPr>
          <a:xfrm>
            <a:off x="5383960" y="3395911"/>
            <a:ext cx="0" cy="15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F1269A29-6BDA-ECB1-1C6F-550EBCE17D15}"/>
              </a:ext>
            </a:extLst>
          </p:cNvPr>
          <p:cNvCxnSpPr>
            <a:cxnSpLocks/>
          </p:cNvCxnSpPr>
          <p:nvPr/>
        </p:nvCxnSpPr>
        <p:spPr>
          <a:xfrm>
            <a:off x="3758519" y="3388280"/>
            <a:ext cx="0" cy="154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D5AA26CA-C385-A1C7-6D8A-A571611749C4}"/>
              </a:ext>
            </a:extLst>
          </p:cNvPr>
          <p:cNvCxnSpPr>
            <a:cxnSpLocks/>
          </p:cNvCxnSpPr>
          <p:nvPr/>
        </p:nvCxnSpPr>
        <p:spPr>
          <a:xfrm>
            <a:off x="3780879" y="4972766"/>
            <a:ext cx="15822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xmlns="" id="{4B5F7A70-5EE1-08D5-34C2-995D808D6C46}"/>
              </a:ext>
            </a:extLst>
          </p:cNvPr>
          <p:cNvSpPr/>
          <p:nvPr/>
        </p:nvSpPr>
        <p:spPr>
          <a:xfrm>
            <a:off x="3704290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xmlns="" id="{34B52E0D-003D-155F-DE90-340951E0496B}"/>
              </a:ext>
            </a:extLst>
          </p:cNvPr>
          <p:cNvSpPr/>
          <p:nvPr/>
        </p:nvSpPr>
        <p:spPr>
          <a:xfrm>
            <a:off x="3711006" y="4923365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xmlns="" id="{F7685D69-6AF8-AF81-3224-5D1886188713}"/>
              </a:ext>
            </a:extLst>
          </p:cNvPr>
          <p:cNvSpPr/>
          <p:nvPr/>
        </p:nvSpPr>
        <p:spPr>
          <a:xfrm>
            <a:off x="5351222" y="3284314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xmlns="" id="{05AA787B-02B9-F12A-5DA3-57286902B786}"/>
              </a:ext>
            </a:extLst>
          </p:cNvPr>
          <p:cNvSpPr/>
          <p:nvPr/>
        </p:nvSpPr>
        <p:spPr>
          <a:xfrm>
            <a:off x="5344506" y="4902082"/>
            <a:ext cx="88490" cy="10800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9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الرأس الرابع للمستطيل ؟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4124ADF-FD25-754D-4B95-A9DA92D38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7" y="2246658"/>
            <a:ext cx="3671967" cy="30137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EEB13B38-86A7-243A-77F8-CA1BC95C9D01}"/>
                  </a:ext>
                </a:extLst>
              </p14:cNvPr>
              <p14:cNvContentPartPr/>
              <p14:nvPr/>
            </p14:nvContentPartPr>
            <p14:xfrm>
              <a:off x="3752984" y="3274861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EEB13B38-86A7-243A-77F8-CA1BC95C9D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6984" y="323922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xmlns="" id="{23126E1A-90DE-4940-1486-4877E5F40FB0}"/>
                  </a:ext>
                </a:extLst>
              </p14:cNvPr>
              <p14:cNvContentPartPr/>
              <p14:nvPr/>
            </p14:nvContentPartPr>
            <p14:xfrm>
              <a:off x="3752984" y="4230301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3126E1A-90DE-4940-1486-4877E5F40F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6984" y="419430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EFF12E61-AF86-F6B7-F1E8-0E034CFD4D19}"/>
                  </a:ext>
                </a:extLst>
              </p14:cNvPr>
              <p14:cNvContentPartPr/>
              <p14:nvPr/>
            </p14:nvContentPartPr>
            <p14:xfrm>
              <a:off x="5704184" y="4244341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EFF12E61-AF86-F6B7-F1E8-0E034CFD4D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8544" y="4208341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87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E57B1A-6A62-463A-FDFB-B49056D01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D53F8FF-F6A9-2AD3-62B9-D54C2A789FFE}"/>
              </a:ext>
            </a:extLst>
          </p:cNvPr>
          <p:cNvSpPr txBox="1"/>
          <p:nvPr/>
        </p:nvSpPr>
        <p:spPr>
          <a:xfrm>
            <a:off x="101600" y="849493"/>
            <a:ext cx="74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:لتحديد  الرأس الرابع للمستطيل نتذكر أن الضلعين المتقابلين متقايسان ثم نعد </a:t>
            </a:r>
            <a:r>
              <a:rPr lang="ar-M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التربيعات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4CE033B-075E-9DFA-CA92-F16004E63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56F1921-80E8-CF67-C458-2B491661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7" y="2246658"/>
            <a:ext cx="3671967" cy="30137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xmlns="" id="{4902C0E7-D7DA-FDDB-1F8D-F44814FCCC51}"/>
                  </a:ext>
                </a:extLst>
              </p14:cNvPr>
              <p14:cNvContentPartPr/>
              <p14:nvPr/>
            </p14:nvContentPartPr>
            <p14:xfrm>
              <a:off x="3752984" y="3274861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4902C0E7-D7DA-FDDB-1F8D-F44814FCCC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6984" y="323922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1AAAAF0E-0C1A-B79E-3C25-9090AAD2D3A1}"/>
                  </a:ext>
                </a:extLst>
              </p14:cNvPr>
              <p14:cNvContentPartPr/>
              <p14:nvPr/>
            </p14:nvContentPartPr>
            <p14:xfrm>
              <a:off x="3752984" y="4230301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1AAAAF0E-0C1A-B79E-3C25-9090AAD2D3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6984" y="419430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E2CD3AD4-9D0F-F3B4-F34E-F3BF76F58406}"/>
                  </a:ext>
                </a:extLst>
              </p14:cNvPr>
              <p14:cNvContentPartPr/>
              <p14:nvPr/>
            </p14:nvContentPartPr>
            <p14:xfrm>
              <a:off x="5704184" y="4244341"/>
              <a:ext cx="360" cy="3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E2CD3AD4-9D0F-F3B4-F34E-F3BF76F584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8544" y="420834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xmlns="" id="{F965C357-BDF9-6B1D-A076-4A8BBB1DB108}"/>
                  </a:ext>
                </a:extLst>
              </p14:cNvPr>
              <p14:cNvContentPartPr/>
              <p14:nvPr/>
            </p14:nvContentPartPr>
            <p14:xfrm>
              <a:off x="5731544" y="3274861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F965C357-BDF9-6B1D-A076-4A8BBB1DB1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5904" y="3239221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89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3B1CBC-B711-33EC-A82F-BE7C662F7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A77D3BA-D899-0341-4667-E76810BDAE8D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ليرسم الأضلاع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5007CD7-F834-78F2-B57A-2CB8BB16A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BF455E9-5CA8-F9BD-8389-783977D9C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7" y="2246658"/>
            <a:ext cx="3671967" cy="30137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xmlns="" id="{EB4361D0-E2FE-B152-EF60-C605309EB591}"/>
                  </a:ext>
                </a:extLst>
              </p14:cNvPr>
              <p14:cNvContentPartPr/>
              <p14:nvPr/>
            </p14:nvContentPartPr>
            <p14:xfrm>
              <a:off x="3752984" y="3274861"/>
              <a:ext cx="360" cy="36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EB4361D0-E2FE-B152-EF60-C605309EB5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6984" y="323922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xmlns="" id="{D235C87B-89A5-6941-7469-746D10F9CF31}"/>
                  </a:ext>
                </a:extLst>
              </p14:cNvPr>
              <p14:cNvContentPartPr/>
              <p14:nvPr/>
            </p14:nvContentPartPr>
            <p14:xfrm>
              <a:off x="3752984" y="4230301"/>
              <a:ext cx="360" cy="36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D235C87B-89A5-6941-7469-746D10F9CF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6984" y="419430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xmlns="" id="{1A000384-1634-2DDD-FA6A-7A81DBF8D0AA}"/>
                  </a:ext>
                </a:extLst>
              </p14:cNvPr>
              <p14:cNvContentPartPr/>
              <p14:nvPr/>
            </p14:nvContentPartPr>
            <p14:xfrm>
              <a:off x="5704184" y="4244341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1A000384-1634-2DDD-FA6A-7A81DBF8D0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8544" y="420834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xmlns="" id="{340A2FBF-A94A-9D1F-A459-805E0BC9766D}"/>
                  </a:ext>
                </a:extLst>
              </p14:cNvPr>
              <p14:cNvContentPartPr/>
              <p14:nvPr/>
            </p14:nvContentPartPr>
            <p14:xfrm>
              <a:off x="5731544" y="3274861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340A2FBF-A94A-9D1F-A459-805E0BC976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95904" y="3239221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47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FEEBC4-7F4B-D8BB-75A5-785E8A33A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996B6FC-F188-16FC-1991-D7AE56CC57B4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نرسم الأضلاع باستعمال المسطرة و القلم فنحصل على مستطيل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E1BDADA-5072-EC6D-40DE-9842031DE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B4974127-A9F2-9891-BD6D-89A60BFF2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7" y="2246658"/>
            <a:ext cx="3671967" cy="30137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xmlns="" id="{58CD67FB-63E9-53D1-762C-1FCFAC04B085}"/>
                  </a:ext>
                </a:extLst>
              </p14:cNvPr>
              <p14:cNvContentPartPr/>
              <p14:nvPr/>
            </p14:nvContentPartPr>
            <p14:xfrm>
              <a:off x="3752984" y="3274861"/>
              <a:ext cx="360" cy="360"/>
            </p14:xfrm>
          </p:contentPart>
        </mc:Choice>
        <mc:Fallback xmlns=""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58CD67FB-63E9-53D1-762C-1FCFAC04B0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6984" y="323922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Encre 32">
                <a:extLst>
                  <a:ext uri="{FF2B5EF4-FFF2-40B4-BE49-F238E27FC236}">
                    <a16:creationId xmlns:a16="http://schemas.microsoft.com/office/drawing/2014/main" xmlns="" id="{97AA57AC-153B-64EF-55B2-EAB1582AE96F}"/>
                  </a:ext>
                </a:extLst>
              </p14:cNvPr>
              <p14:cNvContentPartPr/>
              <p14:nvPr/>
            </p14:nvContentPartPr>
            <p14:xfrm>
              <a:off x="3752984" y="4230301"/>
              <a:ext cx="360" cy="360"/>
            </p14:xfrm>
          </p:contentPart>
        </mc:Choice>
        <mc:Fallback xmlns="">
          <p:pic>
            <p:nvPicPr>
              <p:cNvPr id="33" name="Encre 32">
                <a:extLst>
                  <a:ext uri="{FF2B5EF4-FFF2-40B4-BE49-F238E27FC236}">
                    <a16:creationId xmlns:a16="http://schemas.microsoft.com/office/drawing/2014/main" id="{97AA57AC-153B-64EF-55B2-EAB1582AE9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6984" y="419430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xmlns="" id="{7FDC1BC9-275D-95FF-665B-9D46E0055767}"/>
                  </a:ext>
                </a:extLst>
              </p14:cNvPr>
              <p14:cNvContentPartPr/>
              <p14:nvPr/>
            </p14:nvContentPartPr>
            <p14:xfrm>
              <a:off x="5704184" y="4244341"/>
              <a:ext cx="360" cy="36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7FDC1BC9-275D-95FF-665B-9D46E00557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8544" y="420834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xmlns="" id="{F3B83A9F-45B8-B3AA-E605-04EC14C9E4B0}"/>
                  </a:ext>
                </a:extLst>
              </p14:cNvPr>
              <p14:cNvContentPartPr/>
              <p14:nvPr/>
            </p14:nvContentPartPr>
            <p14:xfrm>
              <a:off x="5731544" y="3274861"/>
              <a:ext cx="360" cy="36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F3B83A9F-45B8-B3AA-E605-04EC14C9E4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95904" y="3239221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81A792F-F7F0-AB4F-48BA-1CC715105A99}"/>
              </a:ext>
            </a:extLst>
          </p:cNvPr>
          <p:cNvSpPr/>
          <p:nvPr/>
        </p:nvSpPr>
        <p:spPr>
          <a:xfrm>
            <a:off x="3766632" y="3261213"/>
            <a:ext cx="1948680" cy="969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6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89 سنطبق ما تعلمناه  في  النشاطين رقم 5 و6؛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007EF48-0E2A-6EA0-5383-EB1460E5A48D}"/>
              </a:ext>
            </a:extLst>
          </p:cNvPr>
          <p:cNvGrpSpPr/>
          <p:nvPr/>
        </p:nvGrpSpPr>
        <p:grpSpPr>
          <a:xfrm>
            <a:off x="1048300" y="1813794"/>
            <a:ext cx="6897062" cy="4131127"/>
            <a:chOff x="1467561" y="2195931"/>
            <a:chExt cx="6897062" cy="4131127"/>
          </a:xfrm>
        </p:grpSpPr>
        <p:pic>
          <p:nvPicPr>
            <p:cNvPr id="8" name="Image 7" descr="Une image contenant texte, capture d’écran, diagramm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6D4311D8-AEFA-DE8C-6725-6AF602361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6092" y="2195931"/>
              <a:ext cx="3448531" cy="4131127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diagramme, ligne&#10;&#10;Le contenu généré par l’IA peut être incorrect.">
              <a:extLst>
                <a:ext uri="{FF2B5EF4-FFF2-40B4-BE49-F238E27FC236}">
                  <a16:creationId xmlns:a16="http://schemas.microsoft.com/office/drawing/2014/main" xmlns="" id="{13CBECE1-5DCB-51D1-3B4E-AEF67731D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7561" y="2195931"/>
              <a:ext cx="3448531" cy="4131127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5AA167E-0CF0-0023-DB69-F5A16454ABEF}"/>
              </a:ext>
            </a:extLst>
          </p:cNvPr>
          <p:cNvSpPr/>
          <p:nvPr/>
        </p:nvSpPr>
        <p:spPr>
          <a:xfrm>
            <a:off x="1384808" y="3345902"/>
            <a:ext cx="2775515" cy="1198608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8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4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xmlns="" id="{49509FA2-6999-F6BF-08E3-C569349C3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37" y="2699283"/>
            <a:ext cx="5677705" cy="194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4" name="Image 3" descr="Une image contenant texte, ligne, diagramm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B7838155-9E98-89BD-D9E8-331DD5E51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06" y="2543124"/>
            <a:ext cx="4666129" cy="258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فرق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العددين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xmlns="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955262" y="4744133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22C7DACF-3F3F-4EA3-D8EA-0019ADDA466A}"/>
              </a:ext>
            </a:extLst>
          </p:cNvPr>
          <p:cNvSpPr/>
          <p:nvPr/>
        </p:nvSpPr>
        <p:spPr>
          <a:xfrm>
            <a:off x="4026309" y="4824562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Police&#10;&#10;Le contenu généré par l’IA peut être incorrect.">
            <a:extLst>
              <a:ext uri="{FF2B5EF4-FFF2-40B4-BE49-F238E27FC236}">
                <a16:creationId xmlns:a16="http://schemas.microsoft.com/office/drawing/2014/main" xmlns="" id="{4DD50B4E-0BD8-E01B-15B6-79E254A9F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989" y="2345144"/>
            <a:ext cx="6870023" cy="18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جماعة: أولا نحدد الرؤوس، لتحديد الرأس الرابع ،نعد </a:t>
            </a:r>
            <a:r>
              <a:rPr lang="ar-MA" b="1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التربيعات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بين الرأسين،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(1-2-3-4-5-6-7-8  لدينا 8 </a:t>
            </a:r>
            <a:r>
              <a:rPr lang="ar-MA" b="1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تربيعات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C3E6D22-6651-C7AA-9F3E-5BAB3FFEC9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106" y="1914262"/>
            <a:ext cx="6633789" cy="3923115"/>
          </a:xfrm>
          <a:prstGeom prst="roundRect">
            <a:avLst>
              <a:gd name="adj" fmla="val 5856"/>
            </a:avLst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5AFD345-D37B-11FF-F7A5-6340F36CABA3}"/>
              </a:ext>
            </a:extLst>
          </p:cNvPr>
          <p:cNvSpPr/>
          <p:nvPr/>
        </p:nvSpPr>
        <p:spPr>
          <a:xfrm>
            <a:off x="3392364" y="2209895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79230A0-C165-9687-85FD-0C348EC8CE37}"/>
              </a:ext>
            </a:extLst>
          </p:cNvPr>
          <p:cNvSpPr/>
          <p:nvPr/>
        </p:nvSpPr>
        <p:spPr>
          <a:xfrm>
            <a:off x="3704889" y="2209895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F163D4F-4261-564D-89E3-C0159C9D4D79}"/>
              </a:ext>
            </a:extLst>
          </p:cNvPr>
          <p:cNvSpPr/>
          <p:nvPr/>
        </p:nvSpPr>
        <p:spPr>
          <a:xfrm>
            <a:off x="4032162" y="2209895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FEA12BB-F076-4A24-E82D-B8DFE49A1D66}"/>
              </a:ext>
            </a:extLst>
          </p:cNvPr>
          <p:cNvSpPr/>
          <p:nvPr/>
        </p:nvSpPr>
        <p:spPr>
          <a:xfrm>
            <a:off x="4359435" y="2209895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10DE60B-7526-F7B7-A34F-B8B52329D9C4}"/>
              </a:ext>
            </a:extLst>
          </p:cNvPr>
          <p:cNvSpPr/>
          <p:nvPr/>
        </p:nvSpPr>
        <p:spPr>
          <a:xfrm>
            <a:off x="4694154" y="2209895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1C07158-310A-E6B3-2CF3-359C3F23D299}"/>
              </a:ext>
            </a:extLst>
          </p:cNvPr>
          <p:cNvSpPr/>
          <p:nvPr/>
        </p:nvSpPr>
        <p:spPr>
          <a:xfrm>
            <a:off x="5008585" y="2209895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CCD84B1-0FE1-915D-56E4-4E2FB9D5F521}"/>
              </a:ext>
            </a:extLst>
          </p:cNvPr>
          <p:cNvSpPr/>
          <p:nvPr/>
        </p:nvSpPr>
        <p:spPr>
          <a:xfrm>
            <a:off x="5343304" y="2209895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EB0253B-72E7-13FF-0DF5-0DA9A8539D34}"/>
              </a:ext>
            </a:extLst>
          </p:cNvPr>
          <p:cNvSpPr/>
          <p:nvPr/>
        </p:nvSpPr>
        <p:spPr>
          <a:xfrm>
            <a:off x="5656921" y="2206832"/>
            <a:ext cx="359529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187E2DE-D2FD-347A-93FC-FBAC902F0295}"/>
              </a:ext>
            </a:extLst>
          </p:cNvPr>
          <p:cNvSpPr/>
          <p:nvPr/>
        </p:nvSpPr>
        <p:spPr>
          <a:xfrm>
            <a:off x="6016450" y="2564117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CFC2588-88B3-1B00-7881-A5D099065226}"/>
              </a:ext>
            </a:extLst>
          </p:cNvPr>
          <p:cNvSpPr/>
          <p:nvPr/>
        </p:nvSpPr>
        <p:spPr>
          <a:xfrm>
            <a:off x="6016450" y="2891390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9ACBCA1-5791-4D8B-4DF7-5896313CD964}"/>
              </a:ext>
            </a:extLst>
          </p:cNvPr>
          <p:cNvSpPr/>
          <p:nvPr/>
        </p:nvSpPr>
        <p:spPr>
          <a:xfrm>
            <a:off x="6016450" y="3206151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D05D6FE-5C62-60B0-EEF2-8C6E820597E9}"/>
              </a:ext>
            </a:extLst>
          </p:cNvPr>
          <p:cNvSpPr/>
          <p:nvPr/>
        </p:nvSpPr>
        <p:spPr>
          <a:xfrm>
            <a:off x="6016450" y="3530511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29FBD98-D80D-2CC1-3C9D-3FCA462A5ED5}"/>
              </a:ext>
            </a:extLst>
          </p:cNvPr>
          <p:cNvSpPr/>
          <p:nvPr/>
        </p:nvSpPr>
        <p:spPr>
          <a:xfrm>
            <a:off x="6016450" y="3857784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8347781-0FE4-FD8C-1B7D-B0C45B494F5C}"/>
              </a:ext>
            </a:extLst>
          </p:cNvPr>
          <p:cNvSpPr/>
          <p:nvPr/>
        </p:nvSpPr>
        <p:spPr>
          <a:xfrm>
            <a:off x="6016450" y="4182144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57398D-3FFA-5218-9D1C-479BB3D56E63}"/>
              </a:ext>
            </a:extLst>
          </p:cNvPr>
          <p:cNvSpPr/>
          <p:nvPr/>
        </p:nvSpPr>
        <p:spPr>
          <a:xfrm>
            <a:off x="6016450" y="4512305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9C435B-087B-1006-1437-5CA56F1A9E38}"/>
              </a:ext>
            </a:extLst>
          </p:cNvPr>
          <p:cNvSpPr/>
          <p:nvPr/>
        </p:nvSpPr>
        <p:spPr>
          <a:xfrm>
            <a:off x="6016450" y="4851413"/>
            <a:ext cx="327273" cy="3272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646AAC0E-93F9-3290-F3AC-72559DF8BA85}"/>
              </a:ext>
            </a:extLst>
          </p:cNvPr>
          <p:cNvSpPr/>
          <p:nvPr/>
        </p:nvSpPr>
        <p:spPr>
          <a:xfrm>
            <a:off x="5926842" y="5138939"/>
            <a:ext cx="144200" cy="1586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8E431A-0369-D41B-FEB6-0198B1480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D831757-E73D-A6EF-58B9-DAC1849D7CCD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استعملوا الآن المسطرة وقلم الرصاص واربطوا بين النقط لرسم المربع.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1E8C19F-CE60-8352-FC83-A93B7EE8C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D5DF53B-F682-C40E-EFBD-FF1F221386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106" y="1914262"/>
            <a:ext cx="6633789" cy="3923115"/>
          </a:xfrm>
          <a:prstGeom prst="roundRect">
            <a:avLst>
              <a:gd name="adj" fmla="val 5856"/>
            </a:avLst>
          </a:prstGeom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xmlns="" id="{0884577D-1B38-574E-3644-01241CD46B56}"/>
              </a:ext>
            </a:extLst>
          </p:cNvPr>
          <p:cNvSpPr/>
          <p:nvPr/>
        </p:nvSpPr>
        <p:spPr>
          <a:xfrm>
            <a:off x="5926842" y="5138939"/>
            <a:ext cx="144200" cy="1586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3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F1153C-BCBE-E620-98D6-F10F0732B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2F8CA87-37BF-91E4-9552-60250A62590C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ثانيا نرسم الأضلاع  : نرسم الضلع الأول 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801DA01-6D52-E571-0667-34BD9057E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87BF541-513F-4A41-5A9C-CBCD6D7CE3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106" y="1914262"/>
            <a:ext cx="6633789" cy="3923115"/>
          </a:xfrm>
          <a:prstGeom prst="roundRect">
            <a:avLst>
              <a:gd name="adj" fmla="val 5856"/>
            </a:avLst>
          </a:prstGeom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xmlns="" id="{19766FA5-F71A-9ABB-4BDA-DD4FECCD38A9}"/>
              </a:ext>
            </a:extLst>
          </p:cNvPr>
          <p:cNvSpPr/>
          <p:nvPr/>
        </p:nvSpPr>
        <p:spPr>
          <a:xfrm>
            <a:off x="5926842" y="5138939"/>
            <a:ext cx="144200" cy="1586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croquis, outil d’écriture, Dessin d’enfant, dessin&#10;&#10;Description générée automatiquement">
            <a:extLst>
              <a:ext uri="{FF2B5EF4-FFF2-40B4-BE49-F238E27FC236}">
                <a16:creationId xmlns:a16="http://schemas.microsoft.com/office/drawing/2014/main" xmlns="" id="{CA95C8D3-F850-97FE-719C-9BE966D8D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79" y="1840938"/>
            <a:ext cx="742668" cy="698330"/>
          </a:xfrm>
          <a:prstGeom prst="rect">
            <a:avLst/>
          </a:prstGeom>
        </p:spPr>
      </p:pic>
      <p:pic>
        <p:nvPicPr>
          <p:cNvPr id="3" name="Image 2" descr="Une image contenant instrument de mesure rigide, règle, main&#10;&#10;Description générée automatiquement">
            <a:extLst>
              <a:ext uri="{FF2B5EF4-FFF2-40B4-BE49-F238E27FC236}">
                <a16:creationId xmlns:a16="http://schemas.microsoft.com/office/drawing/2014/main" xmlns="" id="{A49662C5-24E8-2C32-FB34-C1583FE4A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86" y="2539268"/>
            <a:ext cx="4216908" cy="146178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ACE5C0DF-EF76-36F6-6675-E9A3CC307326}"/>
              </a:ext>
            </a:extLst>
          </p:cNvPr>
          <p:cNvCxnSpPr>
            <a:cxnSpLocks/>
          </p:cNvCxnSpPr>
          <p:nvPr/>
        </p:nvCxnSpPr>
        <p:spPr>
          <a:xfrm flipV="1">
            <a:off x="3352879" y="2539268"/>
            <a:ext cx="2573963" cy="5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9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28681 -0.0009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5027F6-853A-49DB-A8BB-7DAC14BDC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2ECAF76-82D1-F46A-6C31-D1497BAE1B4E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 الضلع الثاني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0177333-5004-2D1F-973C-1056E61D0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9FF75CE-BAFA-E523-58E6-CFDCE92F55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106" y="1914262"/>
            <a:ext cx="6633789" cy="3923115"/>
          </a:xfrm>
          <a:prstGeom prst="roundRect">
            <a:avLst>
              <a:gd name="adj" fmla="val 5856"/>
            </a:avLst>
          </a:prstGeom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xmlns="" id="{8150CD62-DCBE-2810-311B-B158188DC04B}"/>
              </a:ext>
            </a:extLst>
          </p:cNvPr>
          <p:cNvSpPr/>
          <p:nvPr/>
        </p:nvSpPr>
        <p:spPr>
          <a:xfrm>
            <a:off x="5926842" y="5138939"/>
            <a:ext cx="144200" cy="1586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154E741C-013A-8614-4BB6-AB03A2823FF6}"/>
              </a:ext>
            </a:extLst>
          </p:cNvPr>
          <p:cNvCxnSpPr>
            <a:cxnSpLocks/>
          </p:cNvCxnSpPr>
          <p:nvPr/>
        </p:nvCxnSpPr>
        <p:spPr>
          <a:xfrm flipV="1">
            <a:off x="3352879" y="2539268"/>
            <a:ext cx="2573963" cy="5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croquis, outil d’écriture, Dessin d’enfant, dessin&#10;&#10;Description générée automatiquement">
            <a:extLst>
              <a:ext uri="{FF2B5EF4-FFF2-40B4-BE49-F238E27FC236}">
                <a16:creationId xmlns:a16="http://schemas.microsoft.com/office/drawing/2014/main" xmlns="" id="{8E70C074-CDE6-330C-937C-5D34FEA49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49933">
            <a:off x="6102610" y="2438098"/>
            <a:ext cx="742668" cy="698330"/>
          </a:xfrm>
          <a:prstGeom prst="rect">
            <a:avLst/>
          </a:prstGeom>
        </p:spPr>
      </p:pic>
      <p:pic>
        <p:nvPicPr>
          <p:cNvPr id="8" name="Image 7" descr="Une image contenant instrument de mesure rigide, règle, main&#10;&#10;Description générée automatiquement">
            <a:extLst>
              <a:ext uri="{FF2B5EF4-FFF2-40B4-BE49-F238E27FC236}">
                <a16:creationId xmlns:a16="http://schemas.microsoft.com/office/drawing/2014/main" xmlns="" id="{C5991814-5441-C08B-2ACD-DC96FF715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8766" y="3251036"/>
            <a:ext cx="4216908" cy="146178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82FFC7B3-9ABA-1F70-A04A-57E53CC04931}"/>
              </a:ext>
            </a:extLst>
          </p:cNvPr>
          <p:cNvCxnSpPr>
            <a:cxnSpLocks/>
          </p:cNvCxnSpPr>
          <p:nvPr/>
        </p:nvCxnSpPr>
        <p:spPr>
          <a:xfrm>
            <a:off x="6008110" y="2539268"/>
            <a:ext cx="0" cy="25996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9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417 L -0.00052 0.3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9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13B4D1-2338-53E0-4FAB-E17561B0D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9A4B545-1869-1CC4-36BD-889C0648B261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 الضلع الثالث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0403DF9-4BF6-34B6-863E-BEC59A5A9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6174DFB-432B-1382-C830-D0529B04E2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106" y="1914262"/>
            <a:ext cx="6633789" cy="3923115"/>
          </a:xfrm>
          <a:prstGeom prst="roundRect">
            <a:avLst>
              <a:gd name="adj" fmla="val 5856"/>
            </a:avLst>
          </a:prstGeom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xmlns="" id="{2BD5593A-B6CA-BC4C-B8EF-2BD2C3B0C93B}"/>
              </a:ext>
            </a:extLst>
          </p:cNvPr>
          <p:cNvSpPr/>
          <p:nvPr/>
        </p:nvSpPr>
        <p:spPr>
          <a:xfrm>
            <a:off x="5926842" y="5138939"/>
            <a:ext cx="144200" cy="1586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6DFD92-C9CF-269D-00B9-50B816A1D38D}"/>
              </a:ext>
            </a:extLst>
          </p:cNvPr>
          <p:cNvCxnSpPr>
            <a:cxnSpLocks/>
          </p:cNvCxnSpPr>
          <p:nvPr/>
        </p:nvCxnSpPr>
        <p:spPr>
          <a:xfrm flipV="1">
            <a:off x="3352879" y="2539268"/>
            <a:ext cx="2573963" cy="5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D9AA4582-19A2-BCE9-13F7-334F9FD503EB}"/>
              </a:ext>
            </a:extLst>
          </p:cNvPr>
          <p:cNvCxnSpPr>
            <a:cxnSpLocks/>
          </p:cNvCxnSpPr>
          <p:nvPr/>
        </p:nvCxnSpPr>
        <p:spPr>
          <a:xfrm>
            <a:off x="6008110" y="2539268"/>
            <a:ext cx="0" cy="25996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croquis, outil d’écriture, Dessin d’enfant, dessin&#10;&#10;Description générée automatiquement">
            <a:extLst>
              <a:ext uri="{FF2B5EF4-FFF2-40B4-BE49-F238E27FC236}">
                <a16:creationId xmlns:a16="http://schemas.microsoft.com/office/drawing/2014/main" xmlns="" id="{43FAFDC1-4562-4F30-81F2-E013CFD814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07">
            <a:off x="3336613" y="4545562"/>
            <a:ext cx="742668" cy="698330"/>
          </a:xfrm>
          <a:prstGeom prst="rect">
            <a:avLst/>
          </a:prstGeom>
        </p:spPr>
      </p:pic>
      <p:pic>
        <p:nvPicPr>
          <p:cNvPr id="3" name="Image 2" descr="Une image contenant instrument de mesure rigide, règle, main&#10;&#10;Description générée automatiquement">
            <a:extLst>
              <a:ext uri="{FF2B5EF4-FFF2-40B4-BE49-F238E27FC236}">
                <a16:creationId xmlns:a16="http://schemas.microsoft.com/office/drawing/2014/main" xmlns="" id="{4F1C3D53-2657-E48F-E5EC-C1C2EE687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04" y="5192367"/>
            <a:ext cx="4216908" cy="146178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474D072D-6FFC-177F-1DE7-8A7C336C3E38}"/>
              </a:ext>
            </a:extLst>
          </p:cNvPr>
          <p:cNvCxnSpPr>
            <a:cxnSpLocks/>
          </p:cNvCxnSpPr>
          <p:nvPr/>
        </p:nvCxnSpPr>
        <p:spPr>
          <a:xfrm>
            <a:off x="3352879" y="5200283"/>
            <a:ext cx="26552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64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2.59259E-6 L 0.29305 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006447-8617-CFC5-7573-951BC9051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9A30B62-739A-463B-365D-0DC7A7630D05}"/>
              </a:ext>
            </a:extLst>
          </p:cNvPr>
          <p:cNvSpPr txBox="1"/>
          <p:nvPr/>
        </p:nvSpPr>
        <p:spPr>
          <a:xfrm>
            <a:off x="327278" y="813495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الضلع الرابع و الأخير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تتم إعادة نمذجة رسم مربع على السبورة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F071456-EDF1-F65B-E55C-87DF71C24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003507F-3F96-C836-56AB-9FF9D10CDD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106" y="1914262"/>
            <a:ext cx="6633789" cy="3923115"/>
          </a:xfrm>
          <a:prstGeom prst="roundRect">
            <a:avLst>
              <a:gd name="adj" fmla="val 5856"/>
            </a:avLst>
          </a:prstGeom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xmlns="" id="{8BE9FA71-8315-4D5E-A715-4CA58A23DD2E}"/>
              </a:ext>
            </a:extLst>
          </p:cNvPr>
          <p:cNvSpPr/>
          <p:nvPr/>
        </p:nvSpPr>
        <p:spPr>
          <a:xfrm>
            <a:off x="5926842" y="5138939"/>
            <a:ext cx="144200" cy="1586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D3FBE04D-9695-88D1-072F-F6C18E77BEDE}"/>
              </a:ext>
            </a:extLst>
          </p:cNvPr>
          <p:cNvCxnSpPr>
            <a:cxnSpLocks/>
          </p:cNvCxnSpPr>
          <p:nvPr/>
        </p:nvCxnSpPr>
        <p:spPr>
          <a:xfrm flipV="1">
            <a:off x="3352879" y="2539268"/>
            <a:ext cx="2573963" cy="5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27D201E7-E01D-FC98-B222-B827240DC8BA}"/>
              </a:ext>
            </a:extLst>
          </p:cNvPr>
          <p:cNvCxnSpPr>
            <a:cxnSpLocks/>
          </p:cNvCxnSpPr>
          <p:nvPr/>
        </p:nvCxnSpPr>
        <p:spPr>
          <a:xfrm>
            <a:off x="6008110" y="2539268"/>
            <a:ext cx="0" cy="25996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AA1B846C-A729-70EB-6EDC-B2D337041E25}"/>
              </a:ext>
            </a:extLst>
          </p:cNvPr>
          <p:cNvCxnSpPr>
            <a:cxnSpLocks/>
          </p:cNvCxnSpPr>
          <p:nvPr/>
        </p:nvCxnSpPr>
        <p:spPr>
          <a:xfrm>
            <a:off x="3352879" y="5200283"/>
            <a:ext cx="265523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croquis, outil d’écriture, Dessin d’enfant, dessin&#10;&#10;Description générée automatiquement">
            <a:extLst>
              <a:ext uri="{FF2B5EF4-FFF2-40B4-BE49-F238E27FC236}">
                <a16:creationId xmlns:a16="http://schemas.microsoft.com/office/drawing/2014/main" xmlns="" id="{B362DF08-9EF9-C0C7-77C0-7FA2166E12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49933">
            <a:off x="3437841" y="2399766"/>
            <a:ext cx="742668" cy="698330"/>
          </a:xfrm>
          <a:prstGeom prst="rect">
            <a:avLst/>
          </a:prstGeom>
        </p:spPr>
      </p:pic>
      <p:pic>
        <p:nvPicPr>
          <p:cNvPr id="8" name="Image 7" descr="Une image contenant instrument de mesure rigide, règle, main&#10;&#10;Description générée automatiquement">
            <a:extLst>
              <a:ext uri="{FF2B5EF4-FFF2-40B4-BE49-F238E27FC236}">
                <a16:creationId xmlns:a16="http://schemas.microsoft.com/office/drawing/2014/main" xmlns="" id="{83475648-81E2-6074-2F32-9C61A65D1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328" y="3239996"/>
            <a:ext cx="4216908" cy="146178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CECF30AB-6515-DE7D-0692-42F0BA0741D1}"/>
              </a:ext>
            </a:extLst>
          </p:cNvPr>
          <p:cNvCxnSpPr>
            <a:cxnSpLocks/>
          </p:cNvCxnSpPr>
          <p:nvPr/>
        </p:nvCxnSpPr>
        <p:spPr>
          <a:xfrm flipH="1">
            <a:off x="3352673" y="2539268"/>
            <a:ext cx="12479" cy="25996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6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125 L -0.00521 0.4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93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486657-945F-99A4-EBC0-88E64444E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5593E7B-AF68-A4E0-0600-CD8FF4680381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ننتقل إلى النشاط رقم 6 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BD34280-AB0F-9394-04E6-D8A7E0888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texte, capture d’écran, ligne, nombre&#10;&#10;Le contenu généré par l’IA peut être incorrect.">
            <a:extLst>
              <a:ext uri="{FF2B5EF4-FFF2-40B4-BE49-F238E27FC236}">
                <a16:creationId xmlns:a16="http://schemas.microsoft.com/office/drawing/2014/main" xmlns="" id="{BF1D7D42-6541-0A8D-4858-6D0DBECEB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793" y="1673780"/>
            <a:ext cx="6563641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B1D7FC-65A0-2BCC-5819-4055FAA18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F2720BC-5EA2-8D87-8D9E-8406D99A05B8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أولا نحدد الرؤوس : نعد </a:t>
            </a:r>
            <a:r>
              <a:rPr lang="ar-MA" b="1" noProof="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التربيعات</a:t>
            </a:r>
            <a:r>
              <a:rPr lang="ar-MA" b="1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لتحديد الرأس الرابع( 1 -2-3-4-5-6-7)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B46AA23-A893-4FDF-4350-86E06648E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4" name="Image 13" descr="Une image contenant capture d’écran, carré, lign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CD5D02B-DB57-5AF4-7103-2DA8976495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9785" y="2291587"/>
            <a:ext cx="5944430" cy="34485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410FD8A-D3D5-D0A3-6B09-41CD90D30E0A}"/>
              </a:ext>
            </a:extLst>
          </p:cNvPr>
          <p:cNvSpPr/>
          <p:nvPr/>
        </p:nvSpPr>
        <p:spPr>
          <a:xfrm>
            <a:off x="6234834" y="4995681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26DC025-3A61-7F5D-250B-4D84B6D54047}"/>
              </a:ext>
            </a:extLst>
          </p:cNvPr>
          <p:cNvSpPr/>
          <p:nvPr/>
        </p:nvSpPr>
        <p:spPr>
          <a:xfrm>
            <a:off x="6234834" y="4701136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29F4928-7EB2-088E-A279-8D90BFD12ED3}"/>
              </a:ext>
            </a:extLst>
          </p:cNvPr>
          <p:cNvSpPr/>
          <p:nvPr/>
        </p:nvSpPr>
        <p:spPr>
          <a:xfrm>
            <a:off x="6234834" y="4392943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847344F-4D2E-CBB0-67F2-FD10DFD02E20}"/>
              </a:ext>
            </a:extLst>
          </p:cNvPr>
          <p:cNvSpPr/>
          <p:nvPr/>
        </p:nvSpPr>
        <p:spPr>
          <a:xfrm>
            <a:off x="6234833" y="4084750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AFB5ED9-2DFE-BF67-76F1-60B235A1AB67}"/>
              </a:ext>
            </a:extLst>
          </p:cNvPr>
          <p:cNvSpPr/>
          <p:nvPr/>
        </p:nvSpPr>
        <p:spPr>
          <a:xfrm>
            <a:off x="6234832" y="3769733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F573566-5CB0-FF59-686B-35B5D1445FF2}"/>
              </a:ext>
            </a:extLst>
          </p:cNvPr>
          <p:cNvSpPr/>
          <p:nvPr/>
        </p:nvSpPr>
        <p:spPr>
          <a:xfrm>
            <a:off x="6234832" y="3461540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3F5B0A5-6351-D5CD-C4AF-5FE69A577ABF}"/>
              </a:ext>
            </a:extLst>
          </p:cNvPr>
          <p:cNvSpPr/>
          <p:nvPr/>
        </p:nvSpPr>
        <p:spPr>
          <a:xfrm>
            <a:off x="6234832" y="3166995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19747DB-1CE9-2897-DB85-1A320F57A4E6}"/>
              </a:ext>
            </a:extLst>
          </p:cNvPr>
          <p:cNvSpPr/>
          <p:nvPr/>
        </p:nvSpPr>
        <p:spPr>
          <a:xfrm>
            <a:off x="1924416" y="5010428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D435E29-55D3-42B7-C05D-26E18BE401F4}"/>
              </a:ext>
            </a:extLst>
          </p:cNvPr>
          <p:cNvSpPr/>
          <p:nvPr/>
        </p:nvSpPr>
        <p:spPr>
          <a:xfrm>
            <a:off x="1924416" y="4702236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DE29F06-E659-4804-0B3F-234498D23980}"/>
              </a:ext>
            </a:extLst>
          </p:cNvPr>
          <p:cNvSpPr/>
          <p:nvPr/>
        </p:nvSpPr>
        <p:spPr>
          <a:xfrm>
            <a:off x="1924416" y="4394043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F7D8901-F198-3A42-FECD-742F68312F2F}"/>
              </a:ext>
            </a:extLst>
          </p:cNvPr>
          <p:cNvSpPr/>
          <p:nvPr/>
        </p:nvSpPr>
        <p:spPr>
          <a:xfrm>
            <a:off x="1924416" y="4092674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78017E7-D993-CF07-F0DA-C5DC2660D6AF}"/>
              </a:ext>
            </a:extLst>
          </p:cNvPr>
          <p:cNvSpPr/>
          <p:nvPr/>
        </p:nvSpPr>
        <p:spPr>
          <a:xfrm>
            <a:off x="1924416" y="3783381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BAEE943-79F1-2E06-A9A0-70FDAD569738}"/>
              </a:ext>
            </a:extLst>
          </p:cNvPr>
          <p:cNvSpPr/>
          <p:nvPr/>
        </p:nvSpPr>
        <p:spPr>
          <a:xfrm>
            <a:off x="1924416" y="3483112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8D68D2D-814E-F369-FD32-C14DD4D0360A}"/>
              </a:ext>
            </a:extLst>
          </p:cNvPr>
          <p:cNvSpPr/>
          <p:nvPr/>
        </p:nvSpPr>
        <p:spPr>
          <a:xfrm>
            <a:off x="1918792" y="3166995"/>
            <a:ext cx="294545" cy="2945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xmlns="" id="{08284354-3114-BCE7-64E6-11CA7EAD206F}"/>
              </a:ext>
            </a:extLst>
          </p:cNvPr>
          <p:cNvSpPr/>
          <p:nvPr/>
        </p:nvSpPr>
        <p:spPr>
          <a:xfrm>
            <a:off x="2141294" y="3102602"/>
            <a:ext cx="144086" cy="1446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6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819C98-8B4D-80D4-3D5E-50F967886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0D37F34-2F90-89C6-5646-BCB5697E5BEE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استعملوا الآن المسطرة وقلم الرصاص واربطوا بين النقط لرسم المستطيل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24A8421-F3E8-60BB-D632-1ECA15F152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4" name="Image 13" descr="Une image contenant capture d’écran, carré, lign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7824636-8709-0600-9E8A-35F6037250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9785" y="2291587"/>
            <a:ext cx="5944430" cy="3448531"/>
          </a:xfrm>
          <a:prstGeom prst="rect">
            <a:avLst/>
          </a:prstGeom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xmlns="" id="{38E22141-CB76-8A5B-F5E3-DD7D2EAA13A2}"/>
              </a:ext>
            </a:extLst>
          </p:cNvPr>
          <p:cNvSpPr/>
          <p:nvPr/>
        </p:nvSpPr>
        <p:spPr>
          <a:xfrm>
            <a:off x="2141294" y="3102602"/>
            <a:ext cx="144086" cy="1446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9DE8CC-BC40-65F7-A450-EE2DE783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51929C5-D709-D1D3-D370-F3A54115E82A}"/>
              </a:ext>
            </a:extLst>
          </p:cNvPr>
          <p:cNvSpPr txBox="1"/>
          <p:nvPr/>
        </p:nvSpPr>
        <p:spPr>
          <a:xfrm>
            <a:off x="327278" y="813495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ثانيا : نرسم الأضلاع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إعادة نمذجة رسم المستطيل على السبورة   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CC8DE34-56CD-D410-AFFD-9B3834015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4" name="Image 13" descr="Une image contenant capture d’écran, carré, lign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A828EB0C-D702-5ED3-9DD0-5EF92EA55F3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E5E3"/>
              </a:clrFrom>
              <a:clrTo>
                <a:srgbClr val="FCE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9785" y="2291587"/>
            <a:ext cx="5944430" cy="3448531"/>
          </a:xfrm>
          <a:prstGeom prst="rect">
            <a:avLst/>
          </a:prstGeom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xmlns="" id="{18C1D1C5-48A9-400D-0A5D-20678E9BA34B}"/>
              </a:ext>
            </a:extLst>
          </p:cNvPr>
          <p:cNvSpPr/>
          <p:nvPr/>
        </p:nvSpPr>
        <p:spPr>
          <a:xfrm>
            <a:off x="2141294" y="3102602"/>
            <a:ext cx="144086" cy="1446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xmlns="" id="{E1B71517-D319-2512-1B5B-4251D1437D4A}"/>
              </a:ext>
            </a:extLst>
          </p:cNvPr>
          <p:cNvCxnSpPr>
            <a:cxnSpLocks/>
          </p:cNvCxnSpPr>
          <p:nvPr/>
        </p:nvCxnSpPr>
        <p:spPr>
          <a:xfrm flipV="1">
            <a:off x="2229043" y="3174919"/>
            <a:ext cx="3980688" cy="182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croquis, outil d’écriture, Dessin d’enfant, dessin&#10;&#10;Description générée automatiquement">
            <a:extLst>
              <a:ext uri="{FF2B5EF4-FFF2-40B4-BE49-F238E27FC236}">
                <a16:creationId xmlns:a16="http://schemas.microsoft.com/office/drawing/2014/main" xmlns="" id="{65C311FF-D785-4B6F-863D-920ADA932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07">
            <a:off x="2165972" y="2522538"/>
            <a:ext cx="742668" cy="698330"/>
          </a:xfrm>
          <a:prstGeom prst="rect">
            <a:avLst/>
          </a:prstGeom>
        </p:spPr>
      </p:pic>
      <p:pic>
        <p:nvPicPr>
          <p:cNvPr id="4" name="Image 3" descr="Une image contenant instrument de mesure rigide, règle, main&#10;&#10;Description générée automatiquement">
            <a:extLst>
              <a:ext uri="{FF2B5EF4-FFF2-40B4-BE49-F238E27FC236}">
                <a16:creationId xmlns:a16="http://schemas.microsoft.com/office/drawing/2014/main" xmlns="" id="{3123E7BA-8265-165F-C52A-7E5952172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06" y="3204371"/>
            <a:ext cx="5509188" cy="1248642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D3DFEA57-F7A9-4214-7B96-A48ED707630D}"/>
              </a:ext>
            </a:extLst>
          </p:cNvPr>
          <p:cNvCxnSpPr>
            <a:cxnSpLocks/>
          </p:cNvCxnSpPr>
          <p:nvPr/>
        </p:nvCxnSpPr>
        <p:spPr>
          <a:xfrm>
            <a:off x="6196083" y="3129898"/>
            <a:ext cx="0" cy="21381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EC249F1F-947B-258C-09E3-9D4AB90D54D8}"/>
              </a:ext>
            </a:extLst>
          </p:cNvPr>
          <p:cNvCxnSpPr>
            <a:cxnSpLocks/>
          </p:cNvCxnSpPr>
          <p:nvPr/>
        </p:nvCxnSpPr>
        <p:spPr>
          <a:xfrm>
            <a:off x="2285380" y="5306487"/>
            <a:ext cx="39054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18B74728-3077-98AC-FBF5-5FF8CC4B67AD}"/>
              </a:ext>
            </a:extLst>
          </p:cNvPr>
          <p:cNvCxnSpPr>
            <a:cxnSpLocks/>
          </p:cNvCxnSpPr>
          <p:nvPr/>
        </p:nvCxnSpPr>
        <p:spPr>
          <a:xfrm>
            <a:off x="2226985" y="3193205"/>
            <a:ext cx="0" cy="2074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E989911-216B-C733-802E-ABBDD9035DB6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CA9C05F-7352-A767-1045-0CB9C1D93909}"/>
              </a:ext>
            </a:extLst>
          </p:cNvPr>
          <p:cNvSpPr txBox="1"/>
          <p:nvPr/>
        </p:nvSpPr>
        <p:spPr>
          <a:xfrm>
            <a:off x="3753139" y="2715903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71D51AA-E6B4-0FA8-8A22-4B64DC46C9F3}"/>
              </a:ext>
            </a:extLst>
          </p:cNvPr>
          <p:cNvSpPr txBox="1"/>
          <p:nvPr/>
        </p:nvSpPr>
        <p:spPr>
          <a:xfrm>
            <a:off x="7303832" y="2661310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CA2A9D8-802A-D666-C453-D71F414D5ED2}"/>
              </a:ext>
            </a:extLst>
          </p:cNvPr>
          <p:cNvSpPr txBox="1"/>
          <p:nvPr/>
        </p:nvSpPr>
        <p:spPr>
          <a:xfrm>
            <a:off x="3705097" y="250870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2BEB58E-9011-6A43-5CA1-91FDAAD82CDD}"/>
              </a:ext>
            </a:extLst>
          </p:cNvPr>
          <p:cNvSpPr txBox="1"/>
          <p:nvPr/>
        </p:nvSpPr>
        <p:spPr>
          <a:xfrm>
            <a:off x="7282793" y="2476686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A2F4B97-6F7C-2CD1-25BF-569ACE2279B9}"/>
              </a:ext>
            </a:extLst>
          </p:cNvPr>
          <p:cNvSpPr txBox="1"/>
          <p:nvPr/>
        </p:nvSpPr>
        <p:spPr>
          <a:xfrm>
            <a:off x="7191696" y="2501158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2CA601A-2281-53A0-9D3B-449C210CF716}"/>
              </a:ext>
            </a:extLst>
          </p:cNvPr>
          <p:cNvSpPr txBox="1"/>
          <p:nvPr/>
        </p:nvSpPr>
        <p:spPr>
          <a:xfrm>
            <a:off x="7295873" y="234514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00BD44B-19D1-53D1-32A2-4ABD0153A5F4}"/>
              </a:ext>
            </a:extLst>
          </p:cNvPr>
          <p:cNvSpPr txBox="1"/>
          <p:nvPr/>
        </p:nvSpPr>
        <p:spPr>
          <a:xfrm>
            <a:off x="3782635" y="3532633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AAD6032-30F2-CDB7-6D23-346D4C6677B2}"/>
              </a:ext>
            </a:extLst>
          </p:cNvPr>
          <p:cNvSpPr txBox="1"/>
          <p:nvPr/>
        </p:nvSpPr>
        <p:spPr>
          <a:xfrm>
            <a:off x="7295873" y="3532632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Police&#10;&#10;Le contenu généré par l’IA peut être incorrect.">
            <a:extLst>
              <a:ext uri="{FF2B5EF4-FFF2-40B4-BE49-F238E27FC236}">
                <a16:creationId xmlns:a16="http://schemas.microsoft.com/office/drawing/2014/main" xmlns="" id="{B4A7066A-BFB8-86F0-73B4-2280C0DDE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2345144"/>
            <a:ext cx="6870023" cy="187419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77A0EF4-B0E7-BF62-EE88-DA5FBD8420D4}"/>
              </a:ext>
            </a:extLst>
          </p:cNvPr>
          <p:cNvSpPr txBox="1"/>
          <p:nvPr/>
        </p:nvSpPr>
        <p:spPr>
          <a:xfrm>
            <a:off x="3643793" y="2354113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68BF319-39A0-A312-E453-1026EFDD67B2}"/>
              </a:ext>
            </a:extLst>
          </p:cNvPr>
          <p:cNvSpPr txBox="1"/>
          <p:nvPr/>
        </p:nvSpPr>
        <p:spPr>
          <a:xfrm>
            <a:off x="7204780" y="234079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3F9A3ED-5C79-24D6-A040-B9A4D49C4577}"/>
              </a:ext>
            </a:extLst>
          </p:cNvPr>
          <p:cNvSpPr txBox="1"/>
          <p:nvPr/>
        </p:nvSpPr>
        <p:spPr>
          <a:xfrm>
            <a:off x="3646907" y="3542896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4155E06-8E60-B39C-2E28-102B1593D3A4}"/>
              </a:ext>
            </a:extLst>
          </p:cNvPr>
          <p:cNvSpPr txBox="1"/>
          <p:nvPr/>
        </p:nvSpPr>
        <p:spPr>
          <a:xfrm>
            <a:off x="7179764" y="3565521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xmlns="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النشاطين  رقم  7  و8 الصفحة 89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xmlns="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xmlns="" id="{BA27BF39-A102-0002-1F87-AEDED9050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911" y="1542566"/>
            <a:ext cx="3315163" cy="4505954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4D0B2A71-5F37-ADFD-2A1F-1D75CEC173FC}"/>
              </a:ext>
            </a:extLst>
          </p:cNvPr>
          <p:cNvSpPr/>
          <p:nvPr/>
        </p:nvSpPr>
        <p:spPr>
          <a:xfrm>
            <a:off x="1598764" y="4488197"/>
            <a:ext cx="2909456" cy="1407636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النشاطان 7  و8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lign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B5E3D04E-7858-0CA0-6078-19B9E3FA1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516" y="2210593"/>
            <a:ext cx="3773835" cy="2821504"/>
          </a:xfrm>
          <a:prstGeom prst="rect">
            <a:avLst/>
          </a:prstGeom>
        </p:spPr>
      </p:pic>
      <p:pic>
        <p:nvPicPr>
          <p:cNvPr id="3" name="Image 2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xmlns="" id="{53FDA571-EB4F-8A38-0F24-7F0BBBE46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6" y="2216509"/>
            <a:ext cx="3874392" cy="2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E27E9C4-D07A-F68F-AE06-9FACC5595EFD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النشاط رقم 7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D3CDBC88-B301-F391-7904-75FE5B62D80F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754244" y="5323223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 descr="Une image contenant texte, capture d’écran, lign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190D0868-126D-C3B6-E89B-B77D12828FA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60513" y="2068099"/>
            <a:ext cx="5022974" cy="375542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04D62050-2D39-DA73-0A33-D04C75D98CB1}"/>
              </a:ext>
            </a:extLst>
          </p:cNvPr>
          <p:cNvSpPr/>
          <p:nvPr/>
        </p:nvSpPr>
        <p:spPr>
          <a:xfrm>
            <a:off x="5515523" y="5179284"/>
            <a:ext cx="108254" cy="1195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C7891BEA-3C7D-4D77-2ECB-B9C9BC12D75A}"/>
              </a:ext>
            </a:extLst>
          </p:cNvPr>
          <p:cNvCxnSpPr>
            <a:cxnSpLocks/>
          </p:cNvCxnSpPr>
          <p:nvPr/>
        </p:nvCxnSpPr>
        <p:spPr>
          <a:xfrm>
            <a:off x="5570750" y="3429000"/>
            <a:ext cx="1" cy="17797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E3E12D3C-4B86-532B-73C0-B9391E31EF9D}"/>
              </a:ext>
            </a:extLst>
          </p:cNvPr>
          <p:cNvCxnSpPr>
            <a:cxnSpLocks/>
          </p:cNvCxnSpPr>
          <p:nvPr/>
        </p:nvCxnSpPr>
        <p:spPr>
          <a:xfrm>
            <a:off x="3727509" y="3414252"/>
            <a:ext cx="1" cy="17797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21BB03D3-0FD1-E97F-F2C1-5038D48C0995}"/>
              </a:ext>
            </a:extLst>
          </p:cNvPr>
          <p:cNvCxnSpPr>
            <a:cxnSpLocks/>
          </p:cNvCxnSpPr>
          <p:nvPr/>
        </p:nvCxnSpPr>
        <p:spPr>
          <a:xfrm>
            <a:off x="3726517" y="3393743"/>
            <a:ext cx="18578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6DE44174-A0DA-9E9C-09CF-59B778653241}"/>
              </a:ext>
            </a:extLst>
          </p:cNvPr>
          <p:cNvCxnSpPr>
            <a:cxnSpLocks/>
          </p:cNvCxnSpPr>
          <p:nvPr/>
        </p:nvCxnSpPr>
        <p:spPr>
          <a:xfrm>
            <a:off x="3716714" y="5236076"/>
            <a:ext cx="18578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367188-3827-6CD8-5C34-A74A7256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3E27AF4-2E34-3DC4-7C59-D3D0504AE5AE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8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2065DE0-2FBB-3992-46D6-A20B1278D1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84B76346-8207-C228-2AE2-CEE208C09FF2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84B76346-8207-C228-2AE2-CEE208C09F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4244" y="5322863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xmlns="" id="{43C4DD30-4214-6D0E-E208-9212F2E9C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93" y="2144478"/>
            <a:ext cx="5156815" cy="3747548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8C612868-9945-5ADB-B940-FEA44A88CEA8}"/>
              </a:ext>
            </a:extLst>
          </p:cNvPr>
          <p:cNvCxnSpPr>
            <a:cxnSpLocks/>
          </p:cNvCxnSpPr>
          <p:nvPr/>
        </p:nvCxnSpPr>
        <p:spPr>
          <a:xfrm>
            <a:off x="6036157" y="3395613"/>
            <a:ext cx="0" cy="19452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xmlns="" id="{CB8EE5D4-AF27-4980-2BBA-0D2D681EB3B4}"/>
              </a:ext>
            </a:extLst>
          </p:cNvPr>
          <p:cNvSpPr/>
          <p:nvPr/>
        </p:nvSpPr>
        <p:spPr>
          <a:xfrm>
            <a:off x="6002593" y="3384754"/>
            <a:ext cx="73742" cy="117987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DA1A26A8-2A11-AE66-59F9-97861577AF0C}"/>
              </a:ext>
            </a:extLst>
          </p:cNvPr>
          <p:cNvCxnSpPr>
            <a:cxnSpLocks/>
          </p:cNvCxnSpPr>
          <p:nvPr/>
        </p:nvCxnSpPr>
        <p:spPr>
          <a:xfrm>
            <a:off x="3351426" y="3443747"/>
            <a:ext cx="26732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3AEADFD0-4C86-CE27-72BA-0D3F7932A698}"/>
              </a:ext>
            </a:extLst>
          </p:cNvPr>
          <p:cNvCxnSpPr>
            <a:cxnSpLocks/>
          </p:cNvCxnSpPr>
          <p:nvPr/>
        </p:nvCxnSpPr>
        <p:spPr>
          <a:xfrm>
            <a:off x="3322047" y="3414620"/>
            <a:ext cx="0" cy="19386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BD064478-C19C-E27E-96F1-62DE671B7DD3}"/>
              </a:ext>
            </a:extLst>
          </p:cNvPr>
          <p:cNvCxnSpPr>
            <a:cxnSpLocks/>
          </p:cNvCxnSpPr>
          <p:nvPr/>
        </p:nvCxnSpPr>
        <p:spPr>
          <a:xfrm>
            <a:off x="3322047" y="5326115"/>
            <a:ext cx="26732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0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88 و 89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B32B495-CD9F-0B58-D89E-31851E95F0E4}"/>
              </a:ext>
            </a:extLst>
          </p:cNvPr>
          <p:cNvGrpSpPr/>
          <p:nvPr/>
        </p:nvGrpSpPr>
        <p:grpSpPr>
          <a:xfrm>
            <a:off x="1048300" y="1813794"/>
            <a:ext cx="6897062" cy="4131127"/>
            <a:chOff x="1467561" y="2195931"/>
            <a:chExt cx="6897062" cy="4131127"/>
          </a:xfrm>
        </p:grpSpPr>
        <p:pic>
          <p:nvPicPr>
            <p:cNvPr id="8" name="Image 7" descr="Une image contenant texte, capture d’écran, diagramm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1B4579F4-61E5-81B2-2866-245414E09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6092" y="2195931"/>
              <a:ext cx="3448531" cy="4131127"/>
            </a:xfrm>
            <a:prstGeom prst="rect">
              <a:avLst/>
            </a:prstGeom>
          </p:spPr>
        </p:pic>
        <p:pic>
          <p:nvPicPr>
            <p:cNvPr id="9" name="Image 8" descr="Une image contenant texte, capture d’écran, diagramme, ligne&#10;&#10;Le contenu généré par l’IA peut être incorrect.">
              <a:extLst>
                <a:ext uri="{FF2B5EF4-FFF2-40B4-BE49-F238E27FC236}">
                  <a16:creationId xmlns:a16="http://schemas.microsoft.com/office/drawing/2014/main" xmlns="" id="{3063B8FB-3253-D5E5-B374-97E82BF88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7561" y="2195931"/>
              <a:ext cx="3448531" cy="4131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xmlns="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xmlns="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7DB71E-2F5F-AD20-0A3B-C2032A6D4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4B42206-74F7-E483-3AD5-A34D658BBAB7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سنستعين بالمستقيم العددي لحساب الفرق :  5 – 5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D713007-2D9B-584E-565F-AB59C729F1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0719180-CC8C-685A-D4B8-1BAB3D5CB5D6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ABB8E41-975C-A40D-B24E-162E0EF15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9861F693-4A82-1E6E-273B-DD603B4F821D}"/>
              </a:ext>
            </a:extLst>
          </p:cNvPr>
          <p:cNvSpPr/>
          <p:nvPr/>
        </p:nvSpPr>
        <p:spPr>
          <a:xfrm>
            <a:off x="4341001" y="2301374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A427C726-3EB0-9CCB-AED2-EF9011560F9B}"/>
              </a:ext>
            </a:extLst>
          </p:cNvPr>
          <p:cNvSpPr txBox="1"/>
          <p:nvPr/>
        </p:nvSpPr>
        <p:spPr>
          <a:xfrm>
            <a:off x="2284187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ECBBE99E-269F-5386-9F30-14725396A04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7CEEE90-276A-F0B5-1435-3F4021E8E57E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F97DD9E6-CF8C-7602-91E6-F27E5E860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45625" y="1853683"/>
            <a:ext cx="718759" cy="23778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6BD34788-13D0-A59D-E5FF-4BE156C2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96707" y="1904934"/>
            <a:ext cx="718759" cy="2377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6CF415C-B3C9-6A94-01F1-17A41E13F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58171" y="1891073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53E108B6-D1C8-AA40-5282-6BA1815C6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14444" y="1877212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A073F145-4F30-5FAB-94D7-417C2239E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73313" y="1866548"/>
            <a:ext cx="718759" cy="237785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xmlns="" id="{BB83B5BF-2C29-C173-32C3-ECAE8516DD75}"/>
              </a:ext>
            </a:extLst>
          </p:cNvPr>
          <p:cNvSpPr/>
          <p:nvPr/>
        </p:nvSpPr>
        <p:spPr>
          <a:xfrm>
            <a:off x="1132745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F6E35A6D-765D-B20E-E5DA-9D0A2721844C}"/>
              </a:ext>
            </a:extLst>
          </p:cNvPr>
          <p:cNvSpPr txBox="1"/>
          <p:nvPr/>
        </p:nvSpPr>
        <p:spPr>
          <a:xfrm>
            <a:off x="6233333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7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417C43-152B-1E4F-950E-B02EA5B37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C6D2CFE-778F-BF11-4F0F-1FADA3737C52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نستعين بالمستقيم العددي لحساب الفرق  5 – 8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79143E2-B076-42D0-363E-4705982EAC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D3E81F3-4BC3-CD6C-A39F-5AD34347258A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EA12931-CADA-5667-5248-B3D8BD181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2C123D20-F969-D377-996A-C8C6B847EE64}"/>
              </a:ext>
            </a:extLst>
          </p:cNvPr>
          <p:cNvSpPr/>
          <p:nvPr/>
        </p:nvSpPr>
        <p:spPr>
          <a:xfrm>
            <a:off x="6300957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6E0A469-0643-B549-4AD0-EB803722FB9C}"/>
              </a:ext>
            </a:extLst>
          </p:cNvPr>
          <p:cNvSpPr txBox="1"/>
          <p:nvPr/>
        </p:nvSpPr>
        <p:spPr>
          <a:xfrm>
            <a:off x="2284187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002060"/>
                </a:solidFill>
              </a:rPr>
              <a:t>8</a:t>
            </a:r>
            <a:endParaRPr lang="fr-FR" sz="7000" dirty="0">
              <a:solidFill>
                <a:srgbClr val="00206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B3F3A3FF-A238-537D-21E5-B1A47296D2C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29DFFE37-968B-07D5-D3D2-DC081AAA770F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DD786DD3-6E36-10F6-70B0-8D14620D3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09807" y="1907737"/>
            <a:ext cx="718759" cy="23778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3DE2CD9D-7498-893E-A97B-F40A2E7C8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60889" y="1958988"/>
            <a:ext cx="718759" cy="2377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8E227C23-39F2-4800-73FB-86CC5F1A9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22353" y="1945127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21F7F039-04E4-B310-8146-29F76A2C3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78626" y="1931266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89739CB4-526F-8020-5287-928A0BDDA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37495" y="1920602"/>
            <a:ext cx="718759" cy="237785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xmlns="" id="{857D6AB9-6676-5BBE-2FB4-BC0B5D7565B7}"/>
              </a:ext>
            </a:extLst>
          </p:cNvPr>
          <p:cNvSpPr/>
          <p:nvPr/>
        </p:nvSpPr>
        <p:spPr>
          <a:xfrm>
            <a:off x="3054671" y="2277924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7B393A8E-059E-F993-FF23-7BDC596C94DC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FF0000"/>
                </a:solidFill>
              </a:rPr>
              <a:t>3</a:t>
            </a:r>
            <a:endParaRPr lang="fr-FR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98C436-8108-5303-54FE-A83BF33F6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ECE66B6-BA2A-F364-9DE0-D0C9CADA894F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نستعين بالمستقيم العددي لحساب الفرق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5 – 6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019DC9D-F019-2509-7586-EF8E5EE1D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167266A-796E-05A3-5233-F5171F63DFFD}"/>
              </a:ext>
            </a:extLst>
          </p:cNvPr>
          <p:cNvSpPr txBox="1"/>
          <p:nvPr/>
        </p:nvSpPr>
        <p:spPr>
          <a:xfrm>
            <a:off x="5407741" y="3529572"/>
            <a:ext cx="66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002060"/>
                </a:solidFill>
              </a:rPr>
              <a:t>=</a:t>
            </a:r>
            <a:endParaRPr lang="fr-FR" sz="6000" dirty="0">
              <a:solidFill>
                <a:srgbClr val="00206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902A0C2-4535-BF12-4832-23FB5D3D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746" y="2040139"/>
            <a:ext cx="6878509" cy="689826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CD39881D-A63C-CC03-B050-443AE14B2D00}"/>
              </a:ext>
            </a:extLst>
          </p:cNvPr>
          <p:cNvSpPr/>
          <p:nvPr/>
        </p:nvSpPr>
        <p:spPr>
          <a:xfrm>
            <a:off x="4986089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637AE6BD-1DB0-420D-0F4A-4442303176C7}"/>
              </a:ext>
            </a:extLst>
          </p:cNvPr>
          <p:cNvSpPr txBox="1"/>
          <p:nvPr/>
        </p:nvSpPr>
        <p:spPr>
          <a:xfrm>
            <a:off x="2284187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002060"/>
                </a:solidFill>
              </a:rPr>
              <a:t>6</a:t>
            </a:r>
            <a:endParaRPr lang="fr-FR" sz="7000" dirty="0">
              <a:solidFill>
                <a:srgbClr val="00206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2B091AB0-0343-523C-FCCD-D9AB147702F1}"/>
              </a:ext>
            </a:extLst>
          </p:cNvPr>
          <p:cNvSpPr txBox="1"/>
          <p:nvPr/>
        </p:nvSpPr>
        <p:spPr>
          <a:xfrm>
            <a:off x="4370961" y="3356284"/>
            <a:ext cx="734599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7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047B5B89-8470-8193-910E-E373C9600525}"/>
              </a:ext>
            </a:extLst>
          </p:cNvPr>
          <p:cNvSpPr txBox="1"/>
          <p:nvPr/>
        </p:nvSpPr>
        <p:spPr>
          <a:xfrm>
            <a:off x="3456087" y="34290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4400" b="1" dirty="0">
                <a:solidFill>
                  <a:srgbClr val="002060"/>
                </a:solidFill>
              </a:rPr>
              <a:t>_</a:t>
            </a:r>
            <a:endParaRPr lang="fr-FR" sz="4400" b="1" dirty="0">
              <a:solidFill>
                <a:srgbClr val="00206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D76BBD05-25DF-A7BA-5595-8EA326EB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86801" y="1883102"/>
            <a:ext cx="718759" cy="23778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B0F875E-768F-CFAF-850B-F856FC1D0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37883" y="1934353"/>
            <a:ext cx="718759" cy="2377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FBD86DB-7740-4CAD-B7EC-1DA44F599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99347" y="1920492"/>
            <a:ext cx="718759" cy="23778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A0C7F295-B2EC-AEE1-6E73-242E08FDC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55620" y="1906631"/>
            <a:ext cx="718759" cy="2377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F36905DB-EF04-E66B-D0EC-6917EF690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14489" y="1895967"/>
            <a:ext cx="718759" cy="237785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xmlns="" id="{8C41F565-9D85-B4DB-F9B8-EA02F437E61E}"/>
              </a:ext>
            </a:extLst>
          </p:cNvPr>
          <p:cNvSpPr/>
          <p:nvPr/>
        </p:nvSpPr>
        <p:spPr>
          <a:xfrm>
            <a:off x="1756813" y="2287513"/>
            <a:ext cx="310046" cy="442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16EB3FCE-C462-E547-D8B0-2D81C2C45166}"/>
              </a:ext>
            </a:extLst>
          </p:cNvPr>
          <p:cNvSpPr txBox="1"/>
          <p:nvPr/>
        </p:nvSpPr>
        <p:spPr>
          <a:xfrm>
            <a:off x="6233333" y="3356284"/>
            <a:ext cx="755881" cy="12374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r-MA" sz="7000" dirty="0">
                <a:solidFill>
                  <a:srgbClr val="FF0000"/>
                </a:solidFill>
              </a:rPr>
              <a:t>1</a:t>
            </a:r>
            <a:endParaRPr lang="fr-FR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0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</p:bld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18954</TotalTime>
  <Words>827</Words>
  <Application>Microsoft Office PowerPoint</Application>
  <PresentationFormat>Affichage à l'écran (4:3)</PresentationFormat>
  <Paragraphs>217</Paragraphs>
  <Slides>68</Slides>
  <Notes>14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68</vt:i4>
      </vt:variant>
    </vt:vector>
  </HeadingPairs>
  <TitlesOfParts>
    <vt:vector size="80" baseType="lpstr">
      <vt:lpstr>Effra CC Arbc</vt:lpstr>
      <vt:lpstr>Aptos Display</vt:lpstr>
      <vt:lpstr>Arial</vt:lpstr>
      <vt:lpstr>DengXian</vt:lpstr>
      <vt:lpstr>Dosis</vt:lpstr>
      <vt:lpstr>Aptos</vt:lpstr>
      <vt:lpstr>Calibri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214</cp:revision>
  <cp:lastPrinted>2025-08-13T10:11:39Z</cp:lastPrinted>
  <dcterms:created xsi:type="dcterms:W3CDTF">2025-08-01T12:31:49Z</dcterms:created>
  <dcterms:modified xsi:type="dcterms:W3CDTF">2025-12-30T08:03:13Z</dcterms:modified>
</cp:coreProperties>
</file>