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1"/>
  </p:notesMasterIdLst>
  <p:handoutMasterIdLst>
    <p:handoutMasterId r:id="rId72"/>
  </p:handoutMasterIdLst>
  <p:sldIdLst>
    <p:sldId id="779" r:id="rId6"/>
    <p:sldId id="780" r:id="rId7"/>
    <p:sldId id="964" r:id="rId8"/>
    <p:sldId id="1053" r:id="rId9"/>
    <p:sldId id="1057" r:id="rId10"/>
    <p:sldId id="1121" r:id="rId11"/>
    <p:sldId id="1144" r:id="rId12"/>
    <p:sldId id="1157" r:id="rId13"/>
    <p:sldId id="1098" r:id="rId14"/>
    <p:sldId id="1145" r:id="rId15"/>
    <p:sldId id="1146" r:id="rId16"/>
    <p:sldId id="1147" r:id="rId17"/>
    <p:sldId id="1148" r:id="rId18"/>
    <p:sldId id="1149" r:id="rId19"/>
    <p:sldId id="1151" r:id="rId20"/>
    <p:sldId id="1152" r:id="rId21"/>
    <p:sldId id="1153" r:id="rId22"/>
    <p:sldId id="1154" r:id="rId23"/>
    <p:sldId id="1155" r:id="rId24"/>
    <p:sldId id="1156" r:id="rId25"/>
    <p:sldId id="786" r:id="rId26"/>
    <p:sldId id="751" r:id="rId27"/>
    <p:sldId id="828" r:id="rId28"/>
    <p:sldId id="890" r:id="rId29"/>
    <p:sldId id="787" r:id="rId30"/>
    <p:sldId id="740" r:id="rId31"/>
    <p:sldId id="1091" r:id="rId32"/>
    <p:sldId id="1159" r:id="rId33"/>
    <p:sldId id="1158" r:id="rId34"/>
    <p:sldId id="1104" r:id="rId35"/>
    <p:sldId id="1160" r:id="rId36"/>
    <p:sldId id="1071" r:id="rId37"/>
    <p:sldId id="1130" r:id="rId38"/>
    <p:sldId id="1161" r:id="rId39"/>
    <p:sldId id="1163" r:id="rId40"/>
    <p:sldId id="1162" r:id="rId41"/>
    <p:sldId id="1164" r:id="rId42"/>
    <p:sldId id="909" r:id="rId43"/>
    <p:sldId id="976" r:id="rId44"/>
    <p:sldId id="834" r:id="rId45"/>
    <p:sldId id="987" r:id="rId46"/>
    <p:sldId id="1017" r:id="rId47"/>
    <p:sldId id="1165" r:id="rId48"/>
    <p:sldId id="1166" r:id="rId49"/>
    <p:sldId id="1167" r:id="rId50"/>
    <p:sldId id="1168" r:id="rId51"/>
    <p:sldId id="1169" r:id="rId52"/>
    <p:sldId id="1170" r:id="rId53"/>
    <p:sldId id="1171" r:id="rId54"/>
    <p:sldId id="1172" r:id="rId55"/>
    <p:sldId id="1173" r:id="rId56"/>
    <p:sldId id="910" r:id="rId57"/>
    <p:sldId id="848" r:id="rId58"/>
    <p:sldId id="916" r:id="rId59"/>
    <p:sldId id="924" r:id="rId60"/>
    <p:sldId id="849" r:id="rId61"/>
    <p:sldId id="1055" r:id="rId62"/>
    <p:sldId id="788" r:id="rId63"/>
    <p:sldId id="956" r:id="rId64"/>
    <p:sldId id="850" r:id="rId65"/>
    <p:sldId id="1143" r:id="rId66"/>
    <p:sldId id="789" r:id="rId67"/>
    <p:sldId id="794" r:id="rId68"/>
    <p:sldId id="793" r:id="rId69"/>
    <p:sldId id="930" r:id="rId70"/>
  </p:sldIdLst>
  <p:sldSz cx="9144000" cy="6858000" type="screen4x3"/>
  <p:notesSz cx="6735763" cy="9866313"/>
  <p:embeddedFontLst>
    <p:embeddedFont>
      <p:font typeface="DengXian" panose="020B0604020202020204" charset="-122"/>
      <p:regular r:id="rId73"/>
      <p:bold r:id="rId74"/>
    </p:embeddedFont>
    <p:embeddedFont>
      <p:font typeface="Dosis" panose="020B0604020202020204" charset="0"/>
      <p:regular r:id="rId75"/>
      <p:bold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96082"/>
    <a:srgbClr val="FFEFB9"/>
    <a:srgbClr val="FFDA6D"/>
    <a:srgbClr val="16AB98"/>
    <a:srgbClr val="FC8D00"/>
    <a:srgbClr val="ACD7CA"/>
    <a:srgbClr val="F1A947"/>
    <a:srgbClr val="3A8F98"/>
    <a:srgbClr val="FC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5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3.fntdata"/><Relationship Id="rId83" Type="http://schemas.openxmlformats.org/officeDocument/2006/relationships/theme" Target="theme/theme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4.fntdata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168497-E03E-EE47-2DB7-2A1E964DA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78D2FA6-C5CE-1A1B-25BC-FB77DA1CF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B6A7E64-B3FC-C16A-0566-C01A5D087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4642752-E9DF-BB03-1A0F-0E444220D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813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C4676E-2C1B-CE0B-164A-9FE02A56B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62AC771B-5C7E-801E-5423-08AE57976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9295F7B-203C-CA2C-CB04-63A331AA8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7AE4D82-F486-4262-0191-54FBDEE85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3198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DE5922-68BA-82F7-5EF6-444A561C6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0CAFCB3-CB88-B0BC-0B95-5AE479767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E1544C3-704E-A79D-933A-6437D837B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B1E460-B247-8676-B1C7-205991336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541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80F9C6-A7A9-9395-260D-021BC4DC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159F6AE-90B5-877C-75F9-C380786F4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A11CE84-C2BA-FD57-EE6C-1A874A642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1EF1DE1-7845-54D4-EFA9-63003460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371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2.gif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58.png"/><Relationship Id="rId4" Type="http://schemas.openxmlformats.org/officeDocument/2006/relationships/customXml" Target="../ink/ink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3D3D844-C550-89D8-6C7E-C94B070A61E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A662D2F-6FE3-EB1E-7707-28402E977EC8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A0005C3-B0D5-BD85-6411-8D3E6681F0E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890F368-F3F5-034D-3B7A-F18AC4AE77EE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D9961B04-2327-CDDD-69DE-3033809B2D50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362E50C9-235F-030D-91E0-CCEAD919FF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ECB165BC-48AA-F636-F6E4-0E4193B05A1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5806CCC2-9D9C-731C-02C5-336CB8879665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92D8BB02-673E-49BD-5705-9D4142F1510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E13FEC3E-27CE-2086-C8D0-DCA48CD0076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2A5340D4-0A03-EFAE-069E-8E4F450621C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BCB4817F-6831-702E-5B0C-D041CB51F25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411CBBCA-421B-98C6-A7C6-DDCA9E1DBF8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BF43FFB1-96C4-DEB5-5709-FD495B712B40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E86E59F3-C78B-6018-47AF-944313BDF57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xmlns="" id="{8203229B-0D86-1021-2F0E-641F482C446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xmlns="" id="{EB21BC65-BA22-2EE9-17E7-48B99B31FFA3}"/>
              </a:ext>
            </a:extLst>
          </p:cNvPr>
          <p:cNvSpPr/>
          <p:nvPr/>
        </p:nvSpPr>
        <p:spPr>
          <a:xfrm>
            <a:off x="5701350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xmlns="" id="{6C5789C0-18CB-2A99-4067-A0E71EB4A76D}"/>
              </a:ext>
            </a:extLst>
          </p:cNvPr>
          <p:cNvSpPr/>
          <p:nvPr/>
        </p:nvSpPr>
        <p:spPr>
          <a:xfrm>
            <a:off x="6556767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76353C-5E4A-D631-3F50-FEC10BD7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6223D99-6B15-E1D3-DB1D-C7FFAD335B63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E844E47-E032-FE44-E398-D0E16E680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2DDBE3B-2562-4B7A-CEE8-121839FA583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EA67FF-D71F-CD0E-BE3F-D4F039C1E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4C864CD-5172-D960-ECC5-0F7D79E2363C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عشرة  10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CAD5173-1880-D34D-5364-BBA20D0AB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309BF9A-60A2-0D20-8FDC-C1C1BF229364}"/>
              </a:ext>
            </a:extLst>
          </p:cNvPr>
          <p:cNvSpPr txBox="1"/>
          <p:nvPr/>
        </p:nvSpPr>
        <p:spPr>
          <a:xfrm>
            <a:off x="3597972" y="2067804"/>
            <a:ext cx="1948057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عَشَرَةٌ</a:t>
            </a:r>
            <a:endParaRPr lang="fr-FR" sz="7000" dirty="0">
              <a:solidFill>
                <a:srgbClr val="00206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D1861F1-ADE6-A70C-5225-DE3B23B90873}"/>
              </a:ext>
            </a:extLst>
          </p:cNvPr>
          <p:cNvSpPr txBox="1"/>
          <p:nvPr/>
        </p:nvSpPr>
        <p:spPr>
          <a:xfrm>
            <a:off x="3923990" y="4147439"/>
            <a:ext cx="1296021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10</a:t>
            </a:r>
            <a:endParaRPr lang="fr-FR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5287B8-275A-F079-6936-BBE188A0F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8802860-4F05-083B-2B91-6CEA6CEA35DA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 على الألواح  العدد بالأرقام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C224AE-58DB-9FCB-D12E-A5328107E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4DF86CC-AE66-E582-59B8-ED3069F73C84}"/>
              </a:ext>
            </a:extLst>
          </p:cNvPr>
          <p:cNvSpPr txBox="1"/>
          <p:nvPr/>
        </p:nvSpPr>
        <p:spPr>
          <a:xfrm>
            <a:off x="2813328" y="2114687"/>
            <a:ext cx="3456057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إِحْدى عَشَر</a:t>
            </a:r>
            <a:endParaRPr lang="fr-FR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774F5F-15C1-8130-4662-5EDF0540F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840F74F-8DB4-882B-CE51-F1786139BA75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7E9329E-3CB0-D329-4A04-CEC1A1652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08E5D99-D999-C7AC-021C-EF36403800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3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615EF-EC7C-6069-62A9-7B9AE919B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361A117-32C1-1BF4-A9E5-5CDC3C0B30EB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إحدى عشرة 11 . من يقرأ العدد؟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CBBF3C1-0DC4-218A-0D46-373785C6D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E6B0ED3-01CF-EABF-3FD4-42EA4DAC9D6A}"/>
              </a:ext>
            </a:extLst>
          </p:cNvPr>
          <p:cNvSpPr txBox="1"/>
          <p:nvPr/>
        </p:nvSpPr>
        <p:spPr>
          <a:xfrm>
            <a:off x="2813328" y="2114687"/>
            <a:ext cx="3456057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إِحْدى عَشَر</a:t>
            </a:r>
            <a:endParaRPr lang="fr-FR" sz="7000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42237CD-3EFE-E2D4-523D-FEB8AC62AE62}"/>
              </a:ext>
            </a:extLst>
          </p:cNvPr>
          <p:cNvSpPr txBox="1"/>
          <p:nvPr/>
        </p:nvSpPr>
        <p:spPr>
          <a:xfrm>
            <a:off x="3923989" y="4147439"/>
            <a:ext cx="1234736" cy="128266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11</a:t>
            </a:r>
            <a:endParaRPr lang="fr-FR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9AF7AD-581D-2B8F-8C7F-394ED6CB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63AAF3B-5F4C-A5BA-98EA-37582F2A69A5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 على الألواح  العدد بالأرقام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424F07-10B9-CE8A-76A0-029C8E1F2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3B285D7-7BCB-D748-3565-F7B72B42E0E5}"/>
              </a:ext>
            </a:extLst>
          </p:cNvPr>
          <p:cNvSpPr txBox="1"/>
          <p:nvPr/>
        </p:nvSpPr>
        <p:spPr>
          <a:xfrm>
            <a:off x="2844796" y="2135029"/>
            <a:ext cx="3454408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أَرْبَعَةَ عَشَر</a:t>
            </a:r>
            <a:endParaRPr lang="fr-FR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9F1B3E-5636-468D-B3ED-655A4A889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A34E298-A185-16AC-05E1-F0BF45F33F06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7E71718-007F-8D5D-47D8-E2A77CE90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0BBDDD1-FCF7-1BE9-69A8-90BFF20A729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2497E8-59C2-DFAA-2867-798CA1F99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1B2D06D-C546-DF54-7575-0D0D6E011017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أربعة عشر . من يقرأ العدد؟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48AD363-EE7D-ED36-E16B-7377623D2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45A6D75-E470-418B-844D-8C5F41B5CA60}"/>
              </a:ext>
            </a:extLst>
          </p:cNvPr>
          <p:cNvSpPr txBox="1"/>
          <p:nvPr/>
        </p:nvSpPr>
        <p:spPr>
          <a:xfrm>
            <a:off x="3923989" y="4147439"/>
            <a:ext cx="1296021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14</a:t>
            </a:r>
            <a:endParaRPr lang="fr-FR" sz="70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190ECDC-2E13-2A3B-79FA-91666F1B211A}"/>
              </a:ext>
            </a:extLst>
          </p:cNvPr>
          <p:cNvSpPr txBox="1"/>
          <p:nvPr/>
        </p:nvSpPr>
        <p:spPr>
          <a:xfrm>
            <a:off x="2844796" y="2135029"/>
            <a:ext cx="3454408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أَرْبَعَةَ عَشَر</a:t>
            </a:r>
            <a:endParaRPr lang="fr-FR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9148F8-6B06-56C8-D7A9-4214F8024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7797F37-CF20-E112-19B0-A824BB2DA71C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 على الألواح  العدد بالأرقام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6A6A054-F28C-87C4-B4C8-C561A6E22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EEB9382-60E4-972B-383E-A42E18374A63}"/>
              </a:ext>
            </a:extLst>
          </p:cNvPr>
          <p:cNvSpPr txBox="1"/>
          <p:nvPr/>
        </p:nvSpPr>
        <p:spPr>
          <a:xfrm>
            <a:off x="2834074" y="2135029"/>
            <a:ext cx="3475851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ثَمانِيَةَ عَشَر</a:t>
            </a:r>
            <a:endParaRPr lang="fr-FR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76F951-1442-C4B6-4FAB-56AA48905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ACA146E-F686-BCE6-08AA-75A7BB7646B0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549E328-7371-1CDC-0C8F-17C19AD2D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D53DC06-CAD1-86DB-67AE-18F53CCBAC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71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302133" y="1673992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الأعداد من 11 إلى 19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51D4A139-32B7-6318-FEC7-6DFE31B6E66A}"/>
              </a:ext>
            </a:extLst>
          </p:cNvPr>
          <p:cNvGrpSpPr/>
          <p:nvPr/>
        </p:nvGrpSpPr>
        <p:grpSpPr>
          <a:xfrm>
            <a:off x="1204443" y="2166435"/>
            <a:ext cx="6735115" cy="4203907"/>
            <a:chOff x="1596166" y="2166435"/>
            <a:chExt cx="6735115" cy="420390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97A79ADF-C805-0C02-2319-8BE24846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9434" y="2166435"/>
              <a:ext cx="3381847" cy="420390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4B1D807F-A14D-A0FE-1D93-1E8645EB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166" y="2166435"/>
              <a:ext cx="3353268" cy="4203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2EA1C8-BD41-07B4-D64D-2BE4D28C1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0438C0D-AD89-A0AE-8F1F-68037D64C43D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ثمانية عشر  . من يقرأ العدد؟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604CAB3-C485-2767-8E80-DED4B63D2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6A91E7B-47FB-07D7-0CD2-2E6FE21B33FA}"/>
              </a:ext>
            </a:extLst>
          </p:cNvPr>
          <p:cNvSpPr txBox="1"/>
          <p:nvPr/>
        </p:nvSpPr>
        <p:spPr>
          <a:xfrm>
            <a:off x="3923989" y="4147439"/>
            <a:ext cx="1296021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18</a:t>
            </a:r>
            <a:endParaRPr lang="fr-FR" sz="7000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5DB7031-ECA6-3988-DE48-75F9A57E2C56}"/>
              </a:ext>
            </a:extLst>
          </p:cNvPr>
          <p:cNvSpPr txBox="1"/>
          <p:nvPr/>
        </p:nvSpPr>
        <p:spPr>
          <a:xfrm>
            <a:off x="2834074" y="2135029"/>
            <a:ext cx="3475851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ثَمانِيَةَ عَشَر</a:t>
            </a:r>
            <a:endParaRPr lang="fr-FR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2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519A75-3686-B953-A1A8-E5D939ABE159}"/>
              </a:ext>
            </a:extLst>
          </p:cNvPr>
          <p:cNvSpPr txBox="1"/>
          <p:nvPr/>
        </p:nvSpPr>
        <p:spPr>
          <a:xfrm>
            <a:off x="2202160" y="3412579"/>
            <a:ext cx="41054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 كتابة و تمثيل الأعداد من 11 إلى 19 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xmlns="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xmlns="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نقرأ و نمثل و نكتب الأعداد من 11 إلى 19 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2S5L2V2">
            <a:hlinkClick r:id="" action="ppaction://media"/>
            <a:extLst>
              <a:ext uri="{FF2B5EF4-FFF2-40B4-BE49-F238E27FC236}">
                <a16:creationId xmlns:a16="http://schemas.microsoft.com/office/drawing/2014/main" xmlns="" id="{DD865442-740D-E52E-6F56-892C7D0F3C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849" y="1884829"/>
            <a:ext cx="7773398" cy="43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كتابة العدد الممثل بالمكعبات و القضبان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50C5230-617C-37CD-A54F-77C44C5C9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859" y="2323209"/>
            <a:ext cx="5490882" cy="30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نكتب العدد الممثل بالقضبان و المكعبات، سننجز هذا النشاط 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86A265A-FA38-0DC7-BD1B-992C168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907A6AF-4E28-9C70-6E90-7555C9B62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789" y="1762418"/>
            <a:ext cx="1202422" cy="25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2028155-4F24-70C5-88D4-8E32EEC3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1C5A399-B1ED-4FA9-14D8-8BC6C1A08AFF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82C9CA54-A52E-F5E9-00A8-DC703719C9B1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0BDB2AD1-A64C-3657-5C2F-696FBE0DD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1D007EA-1336-DC9B-F7B0-6817A1B019AB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E98A92BC-CB90-AC91-5F34-C2A0C50DF98E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523A8A9A-FE62-7F86-D7B5-431041472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3637305-A08A-9D18-AEFD-BA97DA2B6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23CAD39-2D6C-6213-85EB-74C9B3E6F949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CCA7B827-06CF-24A3-A98E-C6FE2FE5E0E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AFEC70B2-44AE-AF28-A029-18687AB4B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A4A59C1-3080-9858-11A4-02FA18995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EDD2D5-7F23-5249-ED9A-ACBEFC151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EA9DC01-FBCD-78CF-4971-3EBAFE1E2A5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المكعبات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059085A-453E-5B12-8EC5-05826F0D4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18C6ED6-7062-D4E1-CC98-E3B3FEB3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5FA551F3-1787-3DB8-AE45-78CDEDCEA6A8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7D0CA1EB-BC0E-83EB-252E-11AA47DDB16F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9FCA08AB-6ACD-E5AE-BA37-83425664F6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1BEEED6-6BA9-9FAE-2533-86C07C754BC5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E98F7AFC-6E51-429D-4431-ADDC7150AD29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0A98A929-2A23-23F6-7C92-4C918CDC49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0A9BB861-AE0E-91C6-CAC8-7AD821CE6D28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E478CBF9-7ADB-0063-A230-2E75D770D007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AD4CC576-198C-1172-9590-F9452EADF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745668E-3CF2-E057-46A1-23DC51E0D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38D80F9D-13FC-615A-0B64-B4069751C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812540"/>
              </p:ext>
            </p:extLst>
          </p:nvPr>
        </p:nvGraphicFramePr>
        <p:xfrm>
          <a:off x="3066888" y="4376292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3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AF16FE-2E1E-666D-85BE-0DE9BD95D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5637728-DD8A-3111-0038-E994C75EE0F2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3CA0B74-3283-0F77-15BB-F4A5538D3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4DE62EF-F982-4C4C-6CD5-E668C2538C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9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12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xmlns="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texte, Appareils électroniques, capture d’écran, calculatrice&#10;&#10;Le contenu généré par l’IA peut être incorrect.">
            <a:extLst>
              <a:ext uri="{FF2B5EF4-FFF2-40B4-BE49-F238E27FC236}">
                <a16:creationId xmlns:a16="http://schemas.microsoft.com/office/drawing/2014/main" xmlns="" id="{97BA6EB3-3BE3-53CF-3EF7-387D93CD7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7" y="1618299"/>
            <a:ext cx="3331405" cy="462027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9C0F7E3-4FC9-53E2-5670-1B6239EE03CB}"/>
              </a:ext>
            </a:extLst>
          </p:cNvPr>
          <p:cNvSpPr/>
          <p:nvPr/>
        </p:nvSpPr>
        <p:spPr>
          <a:xfrm>
            <a:off x="1272796" y="3539613"/>
            <a:ext cx="2995306" cy="6931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0A5DA6-2601-F3B5-8A2E-11EFE95B4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E5AECB1-17A6-053E-7330-DF93EB4979F6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نعد المكعبات ( 1-2) ، نكتب 2 في خانة الوحدات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55F2AFC-FAB8-1CD4-A2EA-2B10087A2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4B0B0F1-3A12-0590-7756-77DE698FF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7370632-753E-E87B-F73D-3BC6D57D4149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3AC8BB80-5593-1ED2-3949-9480AFC3AA14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03BD9BCF-00A3-48D7-B8CB-C545B292F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3FFA4D0A-B8D4-2D56-F591-9DBA7B510588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28BB034B-FF52-E4D0-2D4A-C4C384ECDDC0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FE7E4304-0B60-EC74-D4D7-5F36AAE91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051BA85B-1D5A-F5C1-718B-071BF78B9CBE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C3D15551-0EFE-95A9-4F7B-31687F606F41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9DFAB8BA-F286-73ED-6B38-D5BE179E81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281BA33-742C-E798-4986-57C04EE49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xmlns="" id="{05398F4A-E597-4987-A8BE-8400E1C5A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566695"/>
              </p:ext>
            </p:extLst>
          </p:nvPr>
        </p:nvGraphicFramePr>
        <p:xfrm>
          <a:off x="3066888" y="4376292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539B346F-4685-A742-7230-9987BB1F90EE}"/>
              </a:ext>
            </a:extLst>
          </p:cNvPr>
          <p:cNvSpPr txBox="1"/>
          <p:nvPr/>
        </p:nvSpPr>
        <p:spPr>
          <a:xfrm>
            <a:off x="4488802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4D51A7-F7E6-AA1C-1F6B-40323984F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C65E706-D7D3-0688-1B32-31E3C0E35E8E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 اكتبوا على الألواح عدد القضبان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B3DAFAE-6DA5-C0ED-C60B-727B60DE5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09245E7-AEBA-60B8-CCA7-9F60882AC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CB953AE2-23C5-29A3-B419-12CE20FC0644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BC258E0D-D5EC-043F-CE73-16B8CE849FE4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EAE9E5FA-711E-5FAB-C170-FF2A7A976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E7A8AF02-636C-94ED-CB1B-91B9AD30C257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AFDAA754-3944-A3C9-E2D0-A67F73B7724D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xmlns="" id="{7BD84B9E-D038-FC30-8365-FAB4CD317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0F738F1B-F35D-7893-314C-72B4D16C859B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45628BFB-E3B9-E7C3-82EF-6E068AAB8FF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8946CB17-8B5C-1EC6-E51D-2CC3B418C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7C9546-45DA-9A79-D809-D1B41049C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xmlns="" id="{175B4A18-1587-F163-317E-C50B84EE4D1B}"/>
              </a:ext>
            </a:extLst>
          </p:cNvPr>
          <p:cNvGraphicFramePr>
            <a:graphicFrameLocks noGrp="1"/>
          </p:cNvGraphicFramePr>
          <p:nvPr/>
        </p:nvGraphicFramePr>
        <p:xfrm>
          <a:off x="3066888" y="4376292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B3EA774-0AC2-4FFC-0365-A03C3F904B9B}"/>
              </a:ext>
            </a:extLst>
          </p:cNvPr>
          <p:cNvSpPr txBox="1"/>
          <p:nvPr/>
        </p:nvSpPr>
        <p:spPr>
          <a:xfrm>
            <a:off x="4488802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2A0D50-DC27-B34A-BF3F-E9FE0FB18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35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D10A5D-BA5F-5FB6-2A69-C8550E006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64B9798-F264-D499-5EBD-5EDB541E3E11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CAC6138-214D-694A-BF79-52DA9F605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16AA99-C0FE-F4E9-8797-3E958D64257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0DAD3B-1DA0-57FC-FCBB-BD8AD1E04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A526CAB-B5B5-FC98-49A3-AED565EB404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نعد القضبان( 1 )، عدد القضبان هو 1 أي عشرة واحدة ، نكتب 1 في خانة العشرات 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3006642-BEE3-6363-AEC0-E56CC9B2C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3653DA7-1688-2520-6A59-C87F2F6E5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C221E54-A712-7AB2-07D9-193032F6D906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3BEA885A-F06E-B1DD-F35D-10C043E9D4B5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A7E6FA72-B482-3CDA-A457-E45D4C6CD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27F6560-3F59-F29E-ADBC-4726EEB6ABB4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F335D3CD-1228-6B77-D847-ED6204E87DD7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905535D1-88CF-234E-FFCD-D677C2AAA7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B3AEA63-BBB0-D96D-1C9C-853127C3973B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E1E9353F-2E5B-EEAD-E004-A9289785863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37E5AD7B-69F3-E045-BDB1-B7EC093819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6302AD-A483-6119-C6B1-F6553A5D0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xmlns="" id="{4B3E00EA-F282-4ED7-69F4-AD5147B7FACD}"/>
              </a:ext>
            </a:extLst>
          </p:cNvPr>
          <p:cNvGraphicFramePr>
            <a:graphicFrameLocks noGrp="1"/>
          </p:cNvGraphicFramePr>
          <p:nvPr/>
        </p:nvGraphicFramePr>
        <p:xfrm>
          <a:off x="3066888" y="4376292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8914B43-53A2-930A-885F-945505FFED60}"/>
              </a:ext>
            </a:extLst>
          </p:cNvPr>
          <p:cNvSpPr txBox="1"/>
          <p:nvPr/>
        </p:nvSpPr>
        <p:spPr>
          <a:xfrm>
            <a:off x="4488802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73256426-FDBC-E8A9-6122-356C2ED56928}"/>
              </a:ext>
            </a:extLst>
          </p:cNvPr>
          <p:cNvSpPr txBox="1"/>
          <p:nvPr/>
        </p:nvSpPr>
        <p:spPr>
          <a:xfrm>
            <a:off x="3239197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F522FC-8415-397D-7B1E-8EA48AC2C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706D7DD-ABA3-8497-9C50-863B7A1242A5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581B0AB-B9DB-0E40-00E8-2E086BC4E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8C007D3-0430-4988-3C7D-A36A30422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CE5BC68-8897-44AC-4834-4C866D346C32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013C2AC8-0082-8F10-A91F-6C2E1BE02C54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1B35C0F5-EB95-AE76-71B5-A270B97F9E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B0FBB91-5A70-5345-F60A-6689F8EE29C7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B4983DD2-5BDB-F17A-AE9E-14313856D3A1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CE1DADA7-7433-C77B-1FD3-AF05F9E64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E5601AD-F659-6E72-22A7-4E7DDDD60BC9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15419FF7-A5E9-7912-389A-5F5BE0745D4A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C6AA756E-1C73-2352-08A4-9688B6716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0DEDBD8-565F-293E-F772-5E1C755CC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xmlns="" id="{0788BE09-46A5-EB63-5898-2E37531F4848}"/>
              </a:ext>
            </a:extLst>
          </p:cNvPr>
          <p:cNvGraphicFramePr>
            <a:graphicFrameLocks noGrp="1"/>
          </p:cNvGraphicFramePr>
          <p:nvPr/>
        </p:nvGraphicFramePr>
        <p:xfrm>
          <a:off x="3066888" y="4376292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B44D029C-B43B-C63A-8EEF-42948115FB9F}"/>
              </a:ext>
            </a:extLst>
          </p:cNvPr>
          <p:cNvSpPr txBox="1"/>
          <p:nvPr/>
        </p:nvSpPr>
        <p:spPr>
          <a:xfrm>
            <a:off x="4488802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B776CDE4-D751-F04F-4A83-AB55CADB0DE5}"/>
              </a:ext>
            </a:extLst>
          </p:cNvPr>
          <p:cNvSpPr txBox="1"/>
          <p:nvPr/>
        </p:nvSpPr>
        <p:spPr>
          <a:xfrm>
            <a:off x="3239197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556DABB-4475-8358-3928-AE278C3DF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75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43EDC2-0C69-DF7D-3ADE-ED1F2331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5314F1D-ED31-D250-1162-3FA362D1F04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الممثل بالمكعبات و القضبان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BAFF82-1047-B09E-6D69-EB1613D4E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BA0DAA6-3BA4-22EF-7C69-4272BD541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2829B6D-FA5F-4C7E-EEE2-C55AD80F7AA1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1D2309E5-862A-4BE5-E0E4-4F16B1E3FAF3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F306E516-512B-7C7B-EAAC-AF55DE3B38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3026537-5E1C-9C75-FD62-1130F7CD8F62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4B27F31B-4628-8CE3-998C-F038958B3341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1665B47E-975D-0792-7B3D-E3647CEA7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7B40EB3-ACEC-99BC-1ACE-495313B6F2DA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55881E1E-6D98-F7C4-80CB-1E3DBF8199EA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9FC088EF-BCD7-ED28-4B33-5080946BB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920B7F7-D2CF-89AA-A003-12C33699B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xmlns="" id="{6AEEF342-3633-54CD-9AE4-7611E33B409F}"/>
              </a:ext>
            </a:extLst>
          </p:cNvPr>
          <p:cNvGraphicFramePr>
            <a:graphicFrameLocks noGrp="1"/>
          </p:cNvGraphicFramePr>
          <p:nvPr/>
        </p:nvGraphicFramePr>
        <p:xfrm>
          <a:off x="3066888" y="4376292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6BEF8AD-D0DB-8E0D-2A7A-21D7BEC93256}"/>
              </a:ext>
            </a:extLst>
          </p:cNvPr>
          <p:cNvSpPr txBox="1"/>
          <p:nvPr/>
        </p:nvSpPr>
        <p:spPr>
          <a:xfrm>
            <a:off x="4488802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FFB81DD2-F6BC-4F9F-EAB6-416343F40A94}"/>
              </a:ext>
            </a:extLst>
          </p:cNvPr>
          <p:cNvSpPr txBox="1"/>
          <p:nvPr/>
        </p:nvSpPr>
        <p:spPr>
          <a:xfrm>
            <a:off x="3239197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50382C-0559-EA6A-8F76-954DBF6F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0844F89-B66B-806E-44B7-D3F34DBF0973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5D70694-834C-36FD-D5D3-A4134E5FC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47B7549-0B53-E760-3B3B-470E40E44B2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2305A8-E859-F5F0-79B4-69F804541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05D7846-47B0-7BFA-2BB6-4465BA9BD644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العدد الممثل بالمكعبات و القضبان هو 12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53BD398-46E0-967B-4EB6-E617D0784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6A0A08E-E6C3-81CA-A973-7492F0CF6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D064D9A-4D74-C27A-B191-0ABA4C0001F7}"/>
              </a:ext>
            </a:extLst>
          </p:cNvPr>
          <p:cNvGrpSpPr/>
          <p:nvPr/>
        </p:nvGrpSpPr>
        <p:grpSpPr>
          <a:xfrm>
            <a:off x="5990961" y="1801293"/>
            <a:ext cx="2051371" cy="455287"/>
            <a:chOff x="5856035" y="1862992"/>
            <a:chExt cx="2051371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BACEA55-AAC6-F339-FD15-B11E44748CD8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أَعد  المكعبات وأكتب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C0082995-1772-CBA7-2B81-07BA78D1A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6529" y="1888083"/>
              <a:ext cx="330877" cy="3253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9083080A-5C77-50BD-61BB-4C91259A4F16}"/>
              </a:ext>
            </a:extLst>
          </p:cNvPr>
          <p:cNvGrpSpPr/>
          <p:nvPr/>
        </p:nvGrpSpPr>
        <p:grpSpPr>
          <a:xfrm>
            <a:off x="3371914" y="1784428"/>
            <a:ext cx="1825644" cy="440397"/>
            <a:chOff x="2204165" y="1795482"/>
            <a:chExt cx="2144233" cy="44039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92C0A897-CF84-668A-5440-CCBAE6EBB1D1}"/>
                </a:ext>
              </a:extLst>
            </p:cNvPr>
            <p:cNvSpPr/>
            <p:nvPr/>
          </p:nvSpPr>
          <p:spPr>
            <a:xfrm>
              <a:off x="2204165" y="1802875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القضبان و أَكتب عددها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4EEA402A-4A1F-3D14-2144-C51C31611F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001" y="179548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EF98A1F-20FC-5456-186A-9724FF32ADCD}"/>
              </a:ext>
            </a:extLst>
          </p:cNvPr>
          <p:cNvGrpSpPr/>
          <p:nvPr/>
        </p:nvGrpSpPr>
        <p:grpSpPr>
          <a:xfrm>
            <a:off x="558693" y="178442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956A7BC7-7DB4-1AB4-5353-3364C279DDB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  العدد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301C274D-52BB-0416-5978-A05975215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191A27C-8A75-5136-A53C-69F0CCF57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32" y="2405412"/>
            <a:ext cx="919336" cy="1907281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xmlns="" id="{206088EA-4D51-23C7-D12B-6FD7C4ED6771}"/>
              </a:ext>
            </a:extLst>
          </p:cNvPr>
          <p:cNvGraphicFramePr>
            <a:graphicFrameLocks noGrp="1"/>
          </p:cNvGraphicFramePr>
          <p:nvPr/>
        </p:nvGraphicFramePr>
        <p:xfrm>
          <a:off x="3066888" y="4376292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ED3BEFDA-C4E2-55E6-2EBE-5EFE16B07F36}"/>
              </a:ext>
            </a:extLst>
          </p:cNvPr>
          <p:cNvSpPr txBox="1"/>
          <p:nvPr/>
        </p:nvSpPr>
        <p:spPr>
          <a:xfrm>
            <a:off x="4488802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A407CC62-D2F5-47BA-5603-F4AD21F7378F}"/>
              </a:ext>
            </a:extLst>
          </p:cNvPr>
          <p:cNvSpPr txBox="1"/>
          <p:nvPr/>
        </p:nvSpPr>
        <p:spPr>
          <a:xfrm>
            <a:off x="3239197" y="4770737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868657D-027A-DB03-26E9-7D5525DA1390}"/>
              </a:ext>
            </a:extLst>
          </p:cNvPr>
          <p:cNvSpPr txBox="1"/>
          <p:nvPr/>
        </p:nvSpPr>
        <p:spPr>
          <a:xfrm>
            <a:off x="4182532" y="5540178"/>
            <a:ext cx="778937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الكتابات الجمعية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xmlns="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955262" y="5053850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22C7DACF-3F3F-4EA3-D8EA-0019ADDA466A}"/>
              </a:ext>
            </a:extLst>
          </p:cNvPr>
          <p:cNvSpPr/>
          <p:nvPr/>
        </p:nvSpPr>
        <p:spPr>
          <a:xfrm>
            <a:off x="4026309" y="5134279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E0CC127-2BEB-5AE6-D398-76126E8F1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919" y="2165984"/>
            <a:ext cx="6606162" cy="15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العدد الممثل بالمكعبات و القضبان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C769D83-B946-CB04-19A1-534EDE7DA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126" y="1607392"/>
            <a:ext cx="1229749" cy="235539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1AF8274F-3676-8547-B143-E73DC8D5C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220030"/>
              </p:ext>
            </p:extLst>
          </p:nvPr>
        </p:nvGraphicFramePr>
        <p:xfrm>
          <a:off x="3150085" y="4089689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A37497-9CE2-B83F-DBCD-B2E342084A5E}"/>
              </a:ext>
            </a:extLst>
          </p:cNvPr>
          <p:cNvSpPr txBox="1"/>
          <p:nvPr/>
        </p:nvSpPr>
        <p:spPr>
          <a:xfrm>
            <a:off x="4131606" y="5250608"/>
            <a:ext cx="880789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F27218F-23B7-1F27-633B-5AAF037903F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185498-6CD7-C85B-C3A0-D67E55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9E9403D-3D06-E3D0-69CB-19EB74386D2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الممثل هو 14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454C58B-C430-E795-DEE4-E52CBA76B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5BFD90E-34D8-BFA0-4E55-7C16985AC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126" y="1607392"/>
            <a:ext cx="1229749" cy="235539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70548125-6959-3D00-E4CD-C0959D78F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104269"/>
              </p:ext>
            </p:extLst>
          </p:nvPr>
        </p:nvGraphicFramePr>
        <p:xfrm>
          <a:off x="3150085" y="4089689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636C7EB-9B9C-3E28-CF7D-C578A6E44417}"/>
              </a:ext>
            </a:extLst>
          </p:cNvPr>
          <p:cNvSpPr txBox="1"/>
          <p:nvPr/>
        </p:nvSpPr>
        <p:spPr>
          <a:xfrm>
            <a:off x="4488802" y="4466584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FBDE5BD8-157E-A56A-BD33-734AB65CBBE4}"/>
              </a:ext>
            </a:extLst>
          </p:cNvPr>
          <p:cNvSpPr txBox="1"/>
          <p:nvPr/>
        </p:nvSpPr>
        <p:spPr>
          <a:xfrm>
            <a:off x="3239197" y="4439288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0D744A0-18AF-E785-6BFC-C3027AAEFCFA}"/>
              </a:ext>
            </a:extLst>
          </p:cNvPr>
          <p:cNvSpPr txBox="1"/>
          <p:nvPr/>
        </p:nvSpPr>
        <p:spPr>
          <a:xfrm>
            <a:off x="4182532" y="5181433"/>
            <a:ext cx="835690" cy="84385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B5C518-752A-8861-7494-F114280D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520D904-A2F5-B09A-E457-3762F51049E6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العدد الممثل بالمكعبات و القضبان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58CE62F-5DA6-FF40-2A4E-5388A31E7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FFC3E172-3A3B-F448-4EDB-810479E86328}"/>
              </a:ext>
            </a:extLst>
          </p:cNvPr>
          <p:cNvGraphicFramePr>
            <a:graphicFrameLocks noGrp="1"/>
          </p:cNvGraphicFramePr>
          <p:nvPr/>
        </p:nvGraphicFramePr>
        <p:xfrm>
          <a:off x="3150085" y="4089689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3EE61BF-F42E-88B3-F45C-028EF6AFA842}"/>
              </a:ext>
            </a:extLst>
          </p:cNvPr>
          <p:cNvSpPr txBox="1"/>
          <p:nvPr/>
        </p:nvSpPr>
        <p:spPr>
          <a:xfrm>
            <a:off x="4131606" y="5250608"/>
            <a:ext cx="880789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E319586-C1D4-0CA1-DFE7-2506D9C55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377" y="1612177"/>
            <a:ext cx="1699247" cy="23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4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E4903C-4AB6-7391-B279-1E81DEF1B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B11BEA5-3E77-1BA3-C3A1-E574B8A542B5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C2CE72B-DE57-2A1F-921D-484C5BAB1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4BB8CEC-2673-C5DB-D44C-12360484550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74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0C8C48-B761-9AF2-0A29-FF23798C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0315B06-7478-978B-DE25-11CE01916C52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الممثل هو 16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6FE28BA-14BE-812A-1ED5-183709441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123BA249-ED30-36B4-DDC5-CD6E4EA82E0E}"/>
              </a:ext>
            </a:extLst>
          </p:cNvPr>
          <p:cNvGraphicFramePr>
            <a:graphicFrameLocks noGrp="1"/>
          </p:cNvGraphicFramePr>
          <p:nvPr/>
        </p:nvGraphicFramePr>
        <p:xfrm>
          <a:off x="3150085" y="4089689"/>
          <a:ext cx="284382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14">
                  <a:extLst>
                    <a:ext uri="{9D8B030D-6E8A-4147-A177-3AD203B41FA5}">
                      <a16:colId xmlns:a16="http://schemas.microsoft.com/office/drawing/2014/main" xmlns="" val="992727371"/>
                    </a:ext>
                  </a:extLst>
                </a:gridCol>
                <a:gridCol w="1421914">
                  <a:extLst>
                    <a:ext uri="{9D8B030D-6E8A-4147-A177-3AD203B41FA5}">
                      <a16:colId xmlns:a16="http://schemas.microsoft.com/office/drawing/2014/main" xmlns="" val="1502252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عَشَراتٌ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b="1" dirty="0">
                          <a:solidFill>
                            <a:srgbClr val="196082"/>
                          </a:solidFill>
                        </a:rPr>
                        <a:t>وَحَداتٌ</a:t>
                      </a:r>
                      <a:endParaRPr lang="fr-FR" sz="2800" b="1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7896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r-FR" sz="280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196082"/>
                        </a:solidFill>
                      </a:endParaRPr>
                    </a:p>
                  </a:txBody>
                  <a:tcPr marL="42657" marR="42657" anchor="ctr"/>
                </a:tc>
                <a:extLst>
                  <a:ext uri="{0D108BD9-81ED-4DB2-BD59-A6C34878D82A}">
                    <a16:rowId xmlns:a16="http://schemas.microsoft.com/office/drawing/2014/main" xmlns="" val="389481786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5E8AA42-E7DD-775B-28C1-CD629496A1BA}"/>
              </a:ext>
            </a:extLst>
          </p:cNvPr>
          <p:cNvSpPr txBox="1"/>
          <p:nvPr/>
        </p:nvSpPr>
        <p:spPr>
          <a:xfrm>
            <a:off x="4488802" y="4466584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2D1C19A-ADB7-7726-9581-9633A8453A32}"/>
              </a:ext>
            </a:extLst>
          </p:cNvPr>
          <p:cNvSpPr txBox="1"/>
          <p:nvPr/>
        </p:nvSpPr>
        <p:spPr>
          <a:xfrm>
            <a:off x="3239197" y="4439288"/>
            <a:ext cx="133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0DFDF23-6D2D-040B-E6C1-0EC9D1CC717A}"/>
              </a:ext>
            </a:extLst>
          </p:cNvPr>
          <p:cNvSpPr txBox="1"/>
          <p:nvPr/>
        </p:nvSpPr>
        <p:spPr>
          <a:xfrm>
            <a:off x="4182532" y="5181433"/>
            <a:ext cx="835690" cy="84385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fr-FR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E5862FF-8FCC-76FC-56E0-0F37CAFD3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377" y="1612177"/>
            <a:ext cx="1699247" cy="23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7E104E-5FE7-87E7-B023-EE86CD9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2891D8D-A023-B526-4B3F-BEE055B7BC8A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مثلوا  على الألواح  هذا العدد بالمكعبات و </a:t>
            </a:r>
            <a:r>
              <a:rPr lang="ar-MA" b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القضبان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3C5CCBF-364D-36F6-873B-A2052C8A3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9898520-7BED-497A-8F6A-7C98EE05A1CF}"/>
              </a:ext>
            </a:extLst>
          </p:cNvPr>
          <p:cNvSpPr txBox="1"/>
          <p:nvPr/>
        </p:nvSpPr>
        <p:spPr>
          <a:xfrm>
            <a:off x="4131606" y="4321459"/>
            <a:ext cx="880789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BDE993-ADBC-4242-5A22-2C771F258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DCFAE70-609F-6842-19AB-9EDB779A1254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C8F9185-D395-6BCC-0957-7805B4E3C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DF7385A-20EE-98FE-F2BF-2670F0496B5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8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6FAAC-8FD0-6BE8-4E88-4F0C1AF02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045820F-4F26-F8CB-39EE-4D65C5200D65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نمثل العدد بمكعبين و قضيب واحد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CAF8042-3B41-EDF0-5C46-14E8BDBB9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 252">
            <a:extLst>
              <a:ext uri="{FF2B5EF4-FFF2-40B4-BE49-F238E27FC236}">
                <a16:creationId xmlns:a16="http://schemas.microsoft.com/office/drawing/2014/main" xmlns="" id="{9C9E51E2-50CF-752D-5AB8-784A0E930193}"/>
              </a:ext>
            </a:extLst>
          </p:cNvPr>
          <p:cNvGrpSpPr/>
          <p:nvPr/>
        </p:nvGrpSpPr>
        <p:grpSpPr>
          <a:xfrm>
            <a:off x="3985742" y="1780977"/>
            <a:ext cx="305161" cy="2460598"/>
            <a:chOff x="2576458" y="237743"/>
            <a:chExt cx="648000" cy="5133295"/>
          </a:xfrm>
          <a:solidFill>
            <a:srgbClr val="C00000"/>
          </a:solidFill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xmlns="" id="{D98DBFA3-1043-16B1-3251-9C40FCA857F2}"/>
                </a:ext>
              </a:extLst>
            </p:cNvPr>
            <p:cNvSpPr/>
            <p:nvPr/>
          </p:nvSpPr>
          <p:spPr>
            <a:xfrm>
              <a:off x="2576458" y="4723038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xmlns="" id="{BBD44B23-0B94-3223-3C46-6000D697C79E}"/>
                </a:ext>
              </a:extLst>
            </p:cNvPr>
            <p:cNvSpPr/>
            <p:nvPr/>
          </p:nvSpPr>
          <p:spPr>
            <a:xfrm>
              <a:off x="2576458" y="4224671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xmlns="" id="{485158A7-B154-20EC-7055-70A530F57FD7}"/>
                </a:ext>
              </a:extLst>
            </p:cNvPr>
            <p:cNvSpPr/>
            <p:nvPr/>
          </p:nvSpPr>
          <p:spPr>
            <a:xfrm>
              <a:off x="2576458" y="3726305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xmlns="" id="{3756462C-F44F-BCED-9ED4-81B5AFCD32C9}"/>
                </a:ext>
              </a:extLst>
            </p:cNvPr>
            <p:cNvSpPr/>
            <p:nvPr/>
          </p:nvSpPr>
          <p:spPr>
            <a:xfrm>
              <a:off x="2576458" y="3227939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xmlns="" id="{EC829F02-6397-7104-D9B9-D90AA923CC5A}"/>
                </a:ext>
              </a:extLst>
            </p:cNvPr>
            <p:cNvSpPr/>
            <p:nvPr/>
          </p:nvSpPr>
          <p:spPr>
            <a:xfrm>
              <a:off x="2576458" y="2729573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xmlns="" id="{7DBB2276-E802-4900-AF52-0171F96C2A2A}"/>
                </a:ext>
              </a:extLst>
            </p:cNvPr>
            <p:cNvSpPr/>
            <p:nvPr/>
          </p:nvSpPr>
          <p:spPr>
            <a:xfrm>
              <a:off x="2576458" y="2231207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xmlns="" id="{9F2525E5-26A5-4FC3-BA0B-E6DDEC615D10}"/>
                </a:ext>
              </a:extLst>
            </p:cNvPr>
            <p:cNvSpPr/>
            <p:nvPr/>
          </p:nvSpPr>
          <p:spPr>
            <a:xfrm>
              <a:off x="2576458" y="1732841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xmlns="" id="{FF4A7700-73C5-5501-E98F-693E864B10CD}"/>
                </a:ext>
              </a:extLst>
            </p:cNvPr>
            <p:cNvSpPr/>
            <p:nvPr/>
          </p:nvSpPr>
          <p:spPr>
            <a:xfrm>
              <a:off x="2576458" y="1234475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xmlns="" id="{E1A63BD2-192D-B78B-0630-DBEF983102BF}"/>
                </a:ext>
              </a:extLst>
            </p:cNvPr>
            <p:cNvSpPr/>
            <p:nvPr/>
          </p:nvSpPr>
          <p:spPr>
            <a:xfrm>
              <a:off x="2576458" y="736109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xmlns="" id="{E1EDC7A9-4580-A7A5-99EB-38CDDEA54D9D}"/>
                </a:ext>
              </a:extLst>
            </p:cNvPr>
            <p:cNvSpPr/>
            <p:nvPr/>
          </p:nvSpPr>
          <p:spPr>
            <a:xfrm>
              <a:off x="2576458" y="237743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0D74E791-E417-8FAC-16DD-C60D4478069D}"/>
              </a:ext>
            </a:extLst>
          </p:cNvPr>
          <p:cNvSpPr txBox="1"/>
          <p:nvPr/>
        </p:nvSpPr>
        <p:spPr>
          <a:xfrm>
            <a:off x="4131606" y="4321459"/>
            <a:ext cx="880789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xmlns="" id="{0C47E93C-159E-1ED0-1709-FE23962E2F90}"/>
              </a:ext>
            </a:extLst>
          </p:cNvPr>
          <p:cNvSpPr/>
          <p:nvPr/>
        </p:nvSpPr>
        <p:spPr>
          <a:xfrm>
            <a:off x="4707234" y="3732016"/>
            <a:ext cx="305161" cy="310613"/>
          </a:xfrm>
          <a:prstGeom prst="cub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973E7753-AFEF-62E8-D4C4-9C672BDE75E3}"/>
              </a:ext>
            </a:extLst>
          </p:cNvPr>
          <p:cNvSpPr/>
          <p:nvPr/>
        </p:nvSpPr>
        <p:spPr>
          <a:xfrm>
            <a:off x="5276145" y="3732016"/>
            <a:ext cx="305161" cy="310613"/>
          </a:xfrm>
          <a:prstGeom prst="cub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45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372895-53C3-C510-2728-C2C921E45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70209D0-6AC3-B015-CABE-8C0F09126458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مثلوا  على الألواح  هذا العدد بالمكعبات و القضبان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639F7E-F219-2D14-0315-7E6802BC35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AE15F58-54D8-CCEF-F789-A7C208345650}"/>
              </a:ext>
            </a:extLst>
          </p:cNvPr>
          <p:cNvSpPr txBox="1"/>
          <p:nvPr/>
        </p:nvSpPr>
        <p:spPr>
          <a:xfrm>
            <a:off x="4131606" y="4321459"/>
            <a:ext cx="880789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E989911-216B-C733-802E-ABBDD9035DB6}"/>
              </a:ext>
            </a:extLst>
          </p:cNvPr>
          <p:cNvSpPr txBox="1"/>
          <p:nvPr/>
        </p:nvSpPr>
        <p:spPr>
          <a:xfrm>
            <a:off x="0" y="780378"/>
            <a:ext cx="7458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16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يسأل الأستاذ(ة) التلاميذ  عن عدد الأخطاء المرتكبة لتحديد بطل الحساب الذهني ويحفز المتعثرين </a:t>
            </a:r>
            <a:r>
              <a:rPr kumimoji="0" lang="ar-MA" sz="16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6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7242FA-BA70-2553-BE81-20D113666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11" y="2433030"/>
            <a:ext cx="7266778" cy="17241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68ED8E7-680B-DD28-5AFC-24587FFAB3E0}"/>
              </a:ext>
            </a:extLst>
          </p:cNvPr>
          <p:cNvSpPr txBox="1"/>
          <p:nvPr/>
        </p:nvSpPr>
        <p:spPr>
          <a:xfrm>
            <a:off x="2501488" y="2433030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78E9D04-D21E-9596-B370-49C627AB5356}"/>
              </a:ext>
            </a:extLst>
          </p:cNvPr>
          <p:cNvSpPr txBox="1"/>
          <p:nvPr/>
        </p:nvSpPr>
        <p:spPr>
          <a:xfrm>
            <a:off x="2466253" y="3465709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7A70566-A91F-C65B-9770-63620B498EAF}"/>
              </a:ext>
            </a:extLst>
          </p:cNvPr>
          <p:cNvSpPr txBox="1"/>
          <p:nvPr/>
        </p:nvSpPr>
        <p:spPr>
          <a:xfrm>
            <a:off x="5063943" y="3495205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6F6BC72-EDB0-C325-04FA-1BB32C549F9B}"/>
              </a:ext>
            </a:extLst>
          </p:cNvPr>
          <p:cNvSpPr txBox="1"/>
          <p:nvPr/>
        </p:nvSpPr>
        <p:spPr>
          <a:xfrm>
            <a:off x="5049195" y="2487602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3B2256-6845-46EE-CD41-73C3F43E7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7A3AF44-6CCE-875A-17F6-14A5C86F25C5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06FC02B-EA75-4906-B6ED-678ABD2EB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87EEC2E-1B96-211C-05A8-3E9C7C0BA1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1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2B3330-97CE-B901-6297-F45B0B8C2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972FF15-EB80-07D3-B6EF-E8B0DF29A045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نمثل العدد ب  5 مكعبات  و قضيب واحد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DBCB12-504E-965B-3F8C-4ECF0AD8D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 252">
            <a:extLst>
              <a:ext uri="{FF2B5EF4-FFF2-40B4-BE49-F238E27FC236}">
                <a16:creationId xmlns:a16="http://schemas.microsoft.com/office/drawing/2014/main" xmlns="" id="{6756B2A0-C5CB-BDB5-321C-F8D1F3D936FA}"/>
              </a:ext>
            </a:extLst>
          </p:cNvPr>
          <p:cNvGrpSpPr/>
          <p:nvPr/>
        </p:nvGrpSpPr>
        <p:grpSpPr>
          <a:xfrm>
            <a:off x="3985742" y="1780977"/>
            <a:ext cx="305161" cy="2460598"/>
            <a:chOff x="2576458" y="237743"/>
            <a:chExt cx="648000" cy="5133295"/>
          </a:xfrm>
          <a:solidFill>
            <a:srgbClr val="C00000"/>
          </a:solidFill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xmlns="" id="{1A5B9328-356C-4752-D2DF-ECDA288B9306}"/>
                </a:ext>
              </a:extLst>
            </p:cNvPr>
            <p:cNvSpPr/>
            <p:nvPr/>
          </p:nvSpPr>
          <p:spPr>
            <a:xfrm>
              <a:off x="2576458" y="4723038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xmlns="" id="{8A973C4E-B15F-2DE2-83AD-EB5B4F2253F4}"/>
                </a:ext>
              </a:extLst>
            </p:cNvPr>
            <p:cNvSpPr/>
            <p:nvPr/>
          </p:nvSpPr>
          <p:spPr>
            <a:xfrm>
              <a:off x="2576458" y="4224671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xmlns="" id="{D8203A8E-10EB-8468-6067-56346B4AD818}"/>
                </a:ext>
              </a:extLst>
            </p:cNvPr>
            <p:cNvSpPr/>
            <p:nvPr/>
          </p:nvSpPr>
          <p:spPr>
            <a:xfrm>
              <a:off x="2576458" y="3726305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xmlns="" id="{DCF128D4-0FA2-4983-D6A1-A72254AA4B95}"/>
                </a:ext>
              </a:extLst>
            </p:cNvPr>
            <p:cNvSpPr/>
            <p:nvPr/>
          </p:nvSpPr>
          <p:spPr>
            <a:xfrm>
              <a:off x="2576458" y="3227939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xmlns="" id="{7F2E1E02-8FAD-8207-F05C-A5AE82114FDC}"/>
                </a:ext>
              </a:extLst>
            </p:cNvPr>
            <p:cNvSpPr/>
            <p:nvPr/>
          </p:nvSpPr>
          <p:spPr>
            <a:xfrm>
              <a:off x="2576458" y="2729573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xmlns="" id="{8EF88A30-9F2F-1291-F76B-16D4F07EA482}"/>
                </a:ext>
              </a:extLst>
            </p:cNvPr>
            <p:cNvSpPr/>
            <p:nvPr/>
          </p:nvSpPr>
          <p:spPr>
            <a:xfrm>
              <a:off x="2576458" y="2231207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xmlns="" id="{3809D47D-5F45-D544-9CEC-22F6CA8DDAE6}"/>
                </a:ext>
              </a:extLst>
            </p:cNvPr>
            <p:cNvSpPr/>
            <p:nvPr/>
          </p:nvSpPr>
          <p:spPr>
            <a:xfrm>
              <a:off x="2576458" y="1732841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xmlns="" id="{8418EDD0-DAA1-D753-1C8D-58EB203B7DE8}"/>
                </a:ext>
              </a:extLst>
            </p:cNvPr>
            <p:cNvSpPr/>
            <p:nvPr/>
          </p:nvSpPr>
          <p:spPr>
            <a:xfrm>
              <a:off x="2576458" y="1234475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xmlns="" id="{BC8A17D6-1DDE-CA2A-F779-A1C9EB8F4E95}"/>
                </a:ext>
              </a:extLst>
            </p:cNvPr>
            <p:cNvSpPr/>
            <p:nvPr/>
          </p:nvSpPr>
          <p:spPr>
            <a:xfrm>
              <a:off x="2576458" y="736109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xmlns="" id="{3815AA49-29AC-5879-94CF-D307D1D18A1A}"/>
                </a:ext>
              </a:extLst>
            </p:cNvPr>
            <p:cNvSpPr/>
            <p:nvPr/>
          </p:nvSpPr>
          <p:spPr>
            <a:xfrm>
              <a:off x="2576458" y="237743"/>
              <a:ext cx="648000" cy="648000"/>
            </a:xfrm>
            <a:prstGeom prst="cub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2158AFBC-7B8A-93BC-82EC-826108E28203}"/>
              </a:ext>
            </a:extLst>
          </p:cNvPr>
          <p:cNvSpPr txBox="1"/>
          <p:nvPr/>
        </p:nvSpPr>
        <p:spPr>
          <a:xfrm>
            <a:off x="4131606" y="4321459"/>
            <a:ext cx="880789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xmlns="" id="{3C448EBE-BFF4-1476-CA24-0596A6AA9165}"/>
              </a:ext>
            </a:extLst>
          </p:cNvPr>
          <p:cNvSpPr/>
          <p:nvPr/>
        </p:nvSpPr>
        <p:spPr>
          <a:xfrm>
            <a:off x="4707234" y="3732016"/>
            <a:ext cx="305161" cy="310613"/>
          </a:xfrm>
          <a:prstGeom prst="cub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xmlns="" id="{7D97697E-AD5A-495E-C319-02B71B170C6B}"/>
              </a:ext>
            </a:extLst>
          </p:cNvPr>
          <p:cNvSpPr/>
          <p:nvPr/>
        </p:nvSpPr>
        <p:spPr>
          <a:xfrm>
            <a:off x="5276145" y="3732016"/>
            <a:ext cx="305161" cy="310613"/>
          </a:xfrm>
          <a:prstGeom prst="cub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xmlns="" id="{E291F448-C5F3-332D-7981-29A97E987772}"/>
              </a:ext>
            </a:extLst>
          </p:cNvPr>
          <p:cNvSpPr/>
          <p:nvPr/>
        </p:nvSpPr>
        <p:spPr>
          <a:xfrm>
            <a:off x="4707234" y="3254242"/>
            <a:ext cx="305161" cy="310613"/>
          </a:xfrm>
          <a:prstGeom prst="cub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xmlns="" id="{CB590B03-5AD1-8055-7960-E7FE1277D54A}"/>
              </a:ext>
            </a:extLst>
          </p:cNvPr>
          <p:cNvSpPr/>
          <p:nvPr/>
        </p:nvSpPr>
        <p:spPr>
          <a:xfrm>
            <a:off x="5352926" y="3214300"/>
            <a:ext cx="305161" cy="310613"/>
          </a:xfrm>
          <a:prstGeom prst="cub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xmlns="" id="{AD0EF82C-1D8D-79B9-26F5-296F95CAB13F}"/>
              </a:ext>
            </a:extLst>
          </p:cNvPr>
          <p:cNvSpPr/>
          <p:nvPr/>
        </p:nvSpPr>
        <p:spPr>
          <a:xfrm>
            <a:off x="5106759" y="2736526"/>
            <a:ext cx="305161" cy="310613"/>
          </a:xfrm>
          <a:prstGeom prst="cub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31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106 سنطبق ما تعلمناه  في  النشاط رقم 3؛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604A25F-99F7-2C43-CD09-854458292193}"/>
              </a:ext>
            </a:extLst>
          </p:cNvPr>
          <p:cNvGrpSpPr/>
          <p:nvPr/>
        </p:nvGrpSpPr>
        <p:grpSpPr>
          <a:xfrm>
            <a:off x="1204442" y="1883827"/>
            <a:ext cx="6735115" cy="4203907"/>
            <a:chOff x="1596166" y="2166435"/>
            <a:chExt cx="6735115" cy="42039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8480BABA-917B-046E-6DAA-78B09492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9434" y="2166435"/>
              <a:ext cx="3381847" cy="420390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89730D4F-18CF-BB49-0443-CD0EB4A7A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6166" y="2166435"/>
              <a:ext cx="3353268" cy="4203907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5AA167E-0CF0-0023-DB69-F5A16454ABEF}"/>
              </a:ext>
            </a:extLst>
          </p:cNvPr>
          <p:cNvSpPr/>
          <p:nvPr/>
        </p:nvSpPr>
        <p:spPr>
          <a:xfrm>
            <a:off x="4860875" y="4385538"/>
            <a:ext cx="2775515" cy="1410577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C06894F-26AF-5839-ED3C-91838038A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51" y="2259369"/>
            <a:ext cx="5589771" cy="27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835" y="3151093"/>
            <a:ext cx="1663691" cy="1663691"/>
          </a:xfrm>
          <a:prstGeom prst="rect">
            <a:avLst/>
          </a:prstGeom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53CDCBCE-DE57-E299-FAA8-F585EA18A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41" y="2376997"/>
            <a:ext cx="5490882" cy="30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BCD603B-7A75-3DD5-9D5A-7080945E7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17" y="2191871"/>
            <a:ext cx="7015565" cy="34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9F8853F-7E2B-4911-8521-E5E05CE0E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32" y="1884184"/>
            <a:ext cx="7430537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xmlns="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B86E6E-BD4D-3F80-5CC4-32C14B68E852}"/>
              </a:ext>
            </a:extLst>
          </p:cNvPr>
          <p:cNvSpPr txBox="1"/>
          <p:nvPr/>
        </p:nvSpPr>
        <p:spPr>
          <a:xfrm>
            <a:off x="501445" y="754888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4 الصفحة 105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xmlns="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6632E09-9825-5430-80E3-088C9B929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442" y="1883827"/>
            <a:ext cx="3353268" cy="4203907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D0B2A71-5F37-ADFD-2A1F-1D75CEC173FC}"/>
              </a:ext>
            </a:extLst>
          </p:cNvPr>
          <p:cNvSpPr/>
          <p:nvPr/>
        </p:nvSpPr>
        <p:spPr>
          <a:xfrm>
            <a:off x="1484957" y="2328279"/>
            <a:ext cx="2774222" cy="1413542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0C55EC-75C8-C2ED-2255-8E36C327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9DA8C3C-F4F3-5CDB-87B7-6F0F020B725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82E7E91-4E97-F33F-A51A-6DDD8B0E7E9D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C5321912-B3C9-6649-E564-B88D6D93477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477A3635-C2A1-A9C0-6E73-74C34EC4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8882" y="4187553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39BB54A5-AA57-C0B3-D7A4-E6964806FBA8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61AAB2AA-D674-1BEF-3F18-8E138A4011A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D5B3AF98-04C1-88C3-E100-ECF4659E0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21A8254E-781F-6B34-F269-A5419B6DDCF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بالإكمال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B7287A21-D7CB-BEBA-29B8-2931C4E97814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9049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4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AB85703-1278-0543-632C-2E4A4E07D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02" y="2152568"/>
            <a:ext cx="7290397" cy="363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005794-44EF-4552-B3EA-9B4E44BF4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A6EE49-ADBC-E4AF-6D68-38E7855F6F00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3D0085-4AD0-BFE4-022F-1193DAFB8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2D96EDAE-B797-2B24-D1CC-BB83F317A49E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2D96EDAE-B797-2B24-D1CC-BB83F317A4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4244" y="5322863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A208781-61D9-3473-76DE-3DB9B1444F3F}"/>
              </a:ext>
            </a:extLst>
          </p:cNvPr>
          <p:cNvSpPr txBox="1"/>
          <p:nvPr/>
        </p:nvSpPr>
        <p:spPr>
          <a:xfrm>
            <a:off x="1388560" y="4522501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DB0A22F-F58D-293F-D0DE-21589C191671}"/>
              </a:ext>
            </a:extLst>
          </p:cNvPr>
          <p:cNvSpPr txBox="1"/>
          <p:nvPr/>
        </p:nvSpPr>
        <p:spPr>
          <a:xfrm>
            <a:off x="3848057" y="4522501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FC4CFA2E-5F6B-F980-0BDF-20B9F1C59799}"/>
              </a:ext>
            </a:extLst>
          </p:cNvPr>
          <p:cNvSpPr txBox="1"/>
          <p:nvPr/>
        </p:nvSpPr>
        <p:spPr>
          <a:xfrm>
            <a:off x="5583973" y="4529183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4D2115CC-512A-89E3-084C-E7DB6EA05F1D}"/>
              </a:ext>
            </a:extLst>
          </p:cNvPr>
          <p:cNvSpPr txBox="1"/>
          <p:nvPr/>
        </p:nvSpPr>
        <p:spPr>
          <a:xfrm>
            <a:off x="7319889" y="4523834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582833B6-2651-2D40-254E-BC37F9DAC11A}"/>
              </a:ext>
            </a:extLst>
          </p:cNvPr>
          <p:cNvSpPr txBox="1"/>
          <p:nvPr/>
        </p:nvSpPr>
        <p:spPr>
          <a:xfrm>
            <a:off x="6699324" y="4529183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78C038F5-018C-D66D-CA3C-900D77A19AD4}"/>
              </a:ext>
            </a:extLst>
          </p:cNvPr>
          <p:cNvSpPr txBox="1"/>
          <p:nvPr/>
        </p:nvSpPr>
        <p:spPr>
          <a:xfrm>
            <a:off x="4980129" y="4541214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2C747154-FDB5-AEE0-3FFB-5FA791EC18BE}"/>
              </a:ext>
            </a:extLst>
          </p:cNvPr>
          <p:cNvSpPr txBox="1"/>
          <p:nvPr/>
        </p:nvSpPr>
        <p:spPr>
          <a:xfrm>
            <a:off x="3183772" y="4522501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xmlns="" id="{1571D790-725D-9818-63E1-A16FDC78AF39}"/>
              </a:ext>
            </a:extLst>
          </p:cNvPr>
          <p:cNvSpPr txBox="1"/>
          <p:nvPr/>
        </p:nvSpPr>
        <p:spPr>
          <a:xfrm>
            <a:off x="3385802" y="5134838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4DBAB6D8-0566-9A2F-F143-035880D8919A}"/>
              </a:ext>
            </a:extLst>
          </p:cNvPr>
          <p:cNvSpPr txBox="1"/>
          <p:nvPr/>
        </p:nvSpPr>
        <p:spPr>
          <a:xfrm>
            <a:off x="5113421" y="5144193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1FC7AA92-960B-B9ED-1C40-483990E2006A}"/>
              </a:ext>
            </a:extLst>
          </p:cNvPr>
          <p:cNvSpPr txBox="1"/>
          <p:nvPr/>
        </p:nvSpPr>
        <p:spPr>
          <a:xfrm>
            <a:off x="6878050" y="5154702"/>
            <a:ext cx="65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D912216-C871-0762-A2FB-81144A0D3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68" y="2171992"/>
            <a:ext cx="7125065" cy="36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106 و 107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340048C-3D25-5014-217B-9D158424D130}"/>
              </a:ext>
            </a:extLst>
          </p:cNvPr>
          <p:cNvGrpSpPr/>
          <p:nvPr/>
        </p:nvGrpSpPr>
        <p:grpSpPr>
          <a:xfrm>
            <a:off x="1204442" y="1883827"/>
            <a:ext cx="6735115" cy="4203907"/>
            <a:chOff x="1596166" y="2166435"/>
            <a:chExt cx="6735115" cy="42039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404803DB-F7A4-639F-236C-CF7A1C27F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9434" y="2166435"/>
              <a:ext cx="3381847" cy="420390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1E9376B5-E3A6-71C8-5DBB-3D8A2839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6166" y="2166435"/>
              <a:ext cx="3353268" cy="4203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xmlns="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D07A2E-1E0D-1131-1D4F-934E0CFB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441A5E8-1251-6BBE-C8EA-3843C8FEDEA0}"/>
              </a:ext>
            </a:extLst>
          </p:cNvPr>
          <p:cNvSpPr txBox="1"/>
          <p:nvPr/>
        </p:nvSpPr>
        <p:spPr>
          <a:xfrm>
            <a:off x="657031" y="752267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، سنقرأ الأعداد من 10 إلى 20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جماعة 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لقراءة الأعداد ؟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0D911FB-88DE-508F-7935-81A3F08B4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81EF0B-6F8C-1069-2361-13B26B73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689204"/>
            <a:ext cx="6870024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F3B555-3FD6-2ED3-0729-33DFDA5CE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3BEF085-B268-6831-1C53-172897EBAD7D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16F37F2-7F91-EA67-B382-C09902F4F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8487A2B-B874-55F9-875C-56FD969BE85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0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C4621C-503E-7C5D-764B-BC9D8487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73BFBE7-E07D-D094-AB89-90B1E4FE57E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 على الألواح  العدد بالأرقام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3039E4-63BA-82DF-8F8B-1928B74EA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4FF6C67-767C-CADD-897F-EF60D821EE31}"/>
              </a:ext>
            </a:extLst>
          </p:cNvPr>
          <p:cNvSpPr txBox="1"/>
          <p:nvPr/>
        </p:nvSpPr>
        <p:spPr>
          <a:xfrm>
            <a:off x="3597970" y="2067804"/>
            <a:ext cx="1948057" cy="12939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ar-MA" sz="7000" dirty="0">
                <a:solidFill>
                  <a:srgbClr val="002060"/>
                </a:solidFill>
              </a:rPr>
              <a:t>عَشَرَةٌ</a:t>
            </a:r>
            <a:endParaRPr lang="fr-FR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19211</TotalTime>
  <Words>800</Words>
  <Application>Microsoft Office PowerPoint</Application>
  <PresentationFormat>Affichage à l'écran (4:3)</PresentationFormat>
  <Paragraphs>237</Paragraphs>
  <Slides>65</Slides>
  <Notes>8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65</vt:i4>
      </vt:variant>
    </vt:vector>
  </HeadingPairs>
  <TitlesOfParts>
    <vt:vector size="77" baseType="lpstr">
      <vt:lpstr>Aptos Display</vt:lpstr>
      <vt:lpstr>DengXian</vt:lpstr>
      <vt:lpstr>Arial</vt:lpstr>
      <vt:lpstr>Dosis</vt:lpstr>
      <vt:lpstr>Aptos</vt:lpstr>
      <vt:lpstr>Effra CC Arbc</vt:lpstr>
      <vt:lpstr>Calibri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225</cp:revision>
  <cp:lastPrinted>2025-08-13T10:11:39Z</cp:lastPrinted>
  <dcterms:created xsi:type="dcterms:W3CDTF">2025-08-01T12:31:49Z</dcterms:created>
  <dcterms:modified xsi:type="dcterms:W3CDTF">2026-01-13T09:28:57Z</dcterms:modified>
</cp:coreProperties>
</file>