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42" r:id="rId1"/>
    <p:sldMasterId id="2147483852" r:id="rId2"/>
    <p:sldMasterId id="2147483880" r:id="rId3"/>
    <p:sldMasterId id="2147483897" r:id="rId4"/>
    <p:sldMasterId id="2147483904" r:id="rId5"/>
  </p:sldMasterIdLst>
  <p:notesMasterIdLst>
    <p:notesMasterId r:id="rId65"/>
  </p:notesMasterIdLst>
  <p:handoutMasterIdLst>
    <p:handoutMasterId r:id="rId66"/>
  </p:handoutMasterIdLst>
  <p:sldIdLst>
    <p:sldId id="779" r:id="rId6"/>
    <p:sldId id="780" r:id="rId7"/>
    <p:sldId id="948" r:id="rId8"/>
    <p:sldId id="1168" r:id="rId9"/>
    <p:sldId id="1169" r:id="rId10"/>
    <p:sldId id="964" r:id="rId11"/>
    <p:sldId id="1053" r:id="rId12"/>
    <p:sldId id="1057" r:id="rId13"/>
    <p:sldId id="1121" r:id="rId14"/>
    <p:sldId id="1098" r:id="rId15"/>
    <p:sldId id="1186" r:id="rId16"/>
    <p:sldId id="1187" r:id="rId17"/>
    <p:sldId id="1188" r:id="rId18"/>
    <p:sldId id="1189" r:id="rId19"/>
    <p:sldId id="1190" r:id="rId20"/>
    <p:sldId id="1191" r:id="rId21"/>
    <p:sldId id="1192" r:id="rId22"/>
    <p:sldId id="786" r:id="rId23"/>
    <p:sldId id="751" r:id="rId24"/>
    <p:sldId id="828" r:id="rId25"/>
    <p:sldId id="890" r:id="rId26"/>
    <p:sldId id="787" r:id="rId27"/>
    <p:sldId id="740" r:id="rId28"/>
    <p:sldId id="1091" r:id="rId29"/>
    <p:sldId id="1170" r:id="rId30"/>
    <p:sldId id="1171" r:id="rId31"/>
    <p:sldId id="1172" r:id="rId32"/>
    <p:sldId id="1173" r:id="rId33"/>
    <p:sldId id="1174" r:id="rId34"/>
    <p:sldId id="1175" r:id="rId35"/>
    <p:sldId id="1176" r:id="rId36"/>
    <p:sldId id="909" r:id="rId37"/>
    <p:sldId id="976" r:id="rId38"/>
    <p:sldId id="834" r:id="rId39"/>
    <p:sldId id="987" r:id="rId40"/>
    <p:sldId id="1017" r:id="rId41"/>
    <p:sldId id="1177" r:id="rId42"/>
    <p:sldId id="1178" r:id="rId43"/>
    <p:sldId id="1179" r:id="rId44"/>
    <p:sldId id="1180" r:id="rId45"/>
    <p:sldId id="1181" r:id="rId46"/>
    <p:sldId id="1182" r:id="rId47"/>
    <p:sldId id="1183" r:id="rId48"/>
    <p:sldId id="1184" r:id="rId49"/>
    <p:sldId id="1185" r:id="rId50"/>
    <p:sldId id="910" r:id="rId51"/>
    <p:sldId id="848" r:id="rId52"/>
    <p:sldId id="916" r:id="rId53"/>
    <p:sldId id="924" r:id="rId54"/>
    <p:sldId id="849" r:id="rId55"/>
    <p:sldId id="1055" r:id="rId56"/>
    <p:sldId id="788" r:id="rId57"/>
    <p:sldId id="956" r:id="rId58"/>
    <p:sldId id="850" r:id="rId59"/>
    <p:sldId id="1143" r:id="rId60"/>
    <p:sldId id="789" r:id="rId61"/>
    <p:sldId id="794" r:id="rId62"/>
    <p:sldId id="793" r:id="rId63"/>
    <p:sldId id="930" r:id="rId64"/>
  </p:sldIdLst>
  <p:sldSz cx="9144000" cy="6858000" type="screen4x3"/>
  <p:notesSz cx="6735763" cy="9866313"/>
  <p:embeddedFontLst>
    <p:embeddedFont>
      <p:font typeface="Dosis" panose="020B0604020202020204" charset="0"/>
      <p:regular r:id="rId67"/>
      <p:bold r:id="rId68"/>
    </p:embeddedFont>
    <p:embeddedFont>
      <p:font typeface="Calibri" panose="020F0502020204030204" pitchFamily="34" charset="0"/>
      <p:regular r:id="rId69"/>
      <p:bold r:id="rId70"/>
      <p:italic r:id="rId71"/>
      <p:boldItalic r:id="rId72"/>
    </p:embeddedFont>
    <p:embeddedFont>
      <p:font typeface="Microsoft Uighur" panose="02000000000000000000" pitchFamily="2" charset="-78"/>
      <p:regular r:id="rId73"/>
      <p:bold r:id="rId74"/>
    </p:embeddedFont>
    <p:embeddedFont>
      <p:font typeface="DengXian" panose="020B0604020202020204" charset="-122"/>
      <p:regular r:id="rId75"/>
      <p:bold r:id="rId76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6082"/>
    <a:srgbClr val="FFEFB9"/>
    <a:srgbClr val="FFDA6D"/>
    <a:srgbClr val="FCC302"/>
    <a:srgbClr val="16AB98"/>
    <a:srgbClr val="FC8D00"/>
    <a:srgbClr val="ACD7CA"/>
    <a:srgbClr val="F1A947"/>
    <a:srgbClr val="3A8F98"/>
    <a:srgbClr val="FCE5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6231" autoAdjust="0"/>
  </p:normalViewPr>
  <p:slideViewPr>
    <p:cSldViewPr snapToGrid="0">
      <p:cViewPr varScale="1">
        <p:scale>
          <a:sx n="70" d="100"/>
          <a:sy n="70" d="100"/>
        </p:scale>
        <p:origin x="14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45" d="100"/>
          <a:sy n="145" d="100"/>
        </p:scale>
        <p:origin x="6528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font" Target="fonts/font2.fntdata"/><Relationship Id="rId84" Type="http://schemas.microsoft.com/office/2018/10/relationships/authors" Target="authors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8.fntdata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font" Target="fonts/font3.fntdata"/><Relationship Id="rId77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6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10.fntdata"/><Relationship Id="rId7" Type="http://schemas.openxmlformats.org/officeDocument/2006/relationships/slide" Target="slides/slide2.xml"/><Relationship Id="rId71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xmlns="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xmlns="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xmlns="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xmlns="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2-02T10:57:45.90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8192,'0'0'0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14/01/2026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3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80F9C6-A7A9-9395-260D-021BC4DC5C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C159F6AE-90B5-877C-75F9-C380786F4B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A11CE84-C2BA-FD57-EE6C-1A874A642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21EF1DE1-7845-54D4-EFA9-630034604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55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237190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8448492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39DC77-2EA4-389F-56E3-434A108B3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11C6E3FA-9530-3BA7-7C33-E2B007A528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1B364F31-46FA-48CA-2AC3-986737A82C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A5225CB1-FDB1-7846-9688-BD6DCA10D74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44850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96991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266336-6942-F027-3777-A4C533F7A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A812CE03-CED6-031D-4132-8D70F87ADA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5E579229-696E-F67E-DC63-4233F0F7C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C03FBB9D-8B34-4B5B-D90B-58A48A8BC1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37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48893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580594-33A3-0393-0EE8-2D03B58788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8BE29E3-1AA9-EC0F-7E86-0FBFB8E0E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0EB8E087-4A8C-1A04-03B7-1B86756666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6D1D48EC-CFBC-1756-F3F9-C418219746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60180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4B380F-51DA-0377-779F-9DBF9204B4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2B1BFECC-BAFB-D0D5-0DD1-3D0C6D754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E92E3BFA-CFD7-D9F2-29E6-B6AAB4FA2F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43B55EF0-ED27-07BA-2D4F-9122FF360D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43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8388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69723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0BBA636-B9BB-E925-22F4-AC03019C0F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xmlns="" id="{7C32A342-C7CB-46DF-E3D9-0BFE70C088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xmlns="" id="{35818CB4-7E44-965E-0F26-EFB75E099E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xmlns="" id="{89BDA9B3-D3F2-7AB4-4499-B7A702690C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51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43988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21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93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173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07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271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191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91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14203CE-A6F3-0DF1-19D4-001BCA2285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350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54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xmlns="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4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014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7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529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dessin humoristique, Dessin animé, clipart, Visage humain&#10;&#10;Le contenu généré par l’IA peut être incorrect.">
            <a:extLst>
              <a:ext uri="{FF2B5EF4-FFF2-40B4-BE49-F238E27FC236}">
                <a16:creationId xmlns:a16="http://schemas.microsoft.com/office/drawing/2014/main" xmlns="" id="{CFE8E8FC-4652-B539-90E0-46B3B0C8CE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9" r="7361"/>
          <a:stretch>
            <a:fillRect/>
          </a:stretch>
        </p:blipFill>
        <p:spPr>
          <a:xfrm>
            <a:off x="5805182" y="2290195"/>
            <a:ext cx="2791188" cy="250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248FBA9-0260-EEC4-FC52-6FCEA7F049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6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834CBCAC-7244-7814-0408-DE98CD53559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xmlns="" id="{C8391F29-5347-1197-51B1-705CF6A71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xmlns="" id="{ECDE83C8-B88B-DE6F-CD71-EC5691F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xmlns="" id="{C1C16659-5936-FC97-79ED-A29CBD9A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95D3480B-2F81-6D11-52FE-78CEFB085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06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291BC93-8BFE-BEA9-733E-46BF967BC5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4834" y="-25150"/>
            <a:ext cx="9180125" cy="688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11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EA94FCE5-80EA-C642-745F-2F32DEE14D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50" y="0"/>
            <a:ext cx="9196250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091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3753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907" r:id="rId2"/>
    <p:sldLayoutId id="2147483908" r:id="rId3"/>
    <p:sldLayoutId id="2147483909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itre 6">
            <a:extLst>
              <a:ext uri="{FF2B5EF4-FFF2-40B4-BE49-F238E27FC236}">
                <a16:creationId xmlns:a16="http://schemas.microsoft.com/office/drawing/2014/main" xmlns="" id="{261A4975-EFCA-7B46-58B4-2A7C84239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086" y="3774332"/>
            <a:ext cx="1880680" cy="11997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dirty="0"/>
              <a:t>المرحلة</a:t>
            </a:r>
            <a:r>
              <a:rPr lang="fr-FR" dirty="0"/>
              <a:t> 1 </a:t>
            </a:r>
            <a:r>
              <a:rPr lang="ar-SA" dirty="0"/>
              <a:t> </a:t>
            </a:r>
            <a:endParaRPr lang="fr-FR" dirty="0"/>
          </a:p>
        </p:txBody>
      </p:sp>
      <p:pic>
        <p:nvPicPr>
          <p:cNvPr id="2" name="Google Shape;10;p35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881A00B9-3027-4A34-9697-FC7A19F4DDD8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6692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887" r:id="rId2"/>
    <p:sldLayoutId id="2147483890" r:id="rId3"/>
    <p:sldLayoutId id="2147483891" r:id="rId4"/>
    <p:sldLayoutId id="2147483892" r:id="rId5"/>
    <p:sldLayoutId id="2147483896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563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715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5.gif"/><Relationship Id="rId4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8.png"/><Relationship Id="rId5" Type="http://schemas.openxmlformats.org/officeDocument/2006/relationships/image" Target="../media/image58.png"/><Relationship Id="rId4" Type="http://schemas.openxmlformats.org/officeDocument/2006/relationships/customXml" Target="../ink/ink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mp4"/><Relationship Id="rId7" Type="http://schemas.openxmlformats.org/officeDocument/2006/relationships/image" Target="../media/image5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10.xml"/><Relationship Id="rId4" Type="http://schemas.openxmlformats.org/officeDocument/2006/relationships/video" Target="../media/media3.mp4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vgsilh.com/ar/image/34139.html" TargetMode="External"/><Relationship Id="rId5" Type="http://schemas.openxmlformats.org/officeDocument/2006/relationships/image" Target="../media/image3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itre 6">
            <a:extLst>
              <a:ext uri="{FF2B5EF4-FFF2-40B4-BE49-F238E27FC236}">
                <a16:creationId xmlns:a16="http://schemas.microsoft.com/office/drawing/2014/main" xmlns="" id="{F692E3D3-369C-1966-E673-3DD75E4E733A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sz="36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itre 1">
            <a:extLst>
              <a:ext uri="{FF2B5EF4-FFF2-40B4-BE49-F238E27FC236}">
                <a16:creationId xmlns:a16="http://schemas.microsoft.com/office/drawing/2014/main" xmlns="" id="{C8459A99-9365-E35A-D477-A155479E7D81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5</a:t>
            </a:r>
            <a:endParaRPr lang="fr-FR" dirty="0">
              <a:ea typeface="DengXian" panose="02010600030101010101" pitchFamily="2" charset="-122"/>
            </a:endParaRPr>
          </a:p>
        </p:txBody>
      </p:sp>
      <p:sp>
        <p:nvSpPr>
          <p:cNvPr id="24" name="Titre 1">
            <a:extLst>
              <a:ext uri="{FF2B5EF4-FFF2-40B4-BE49-F238E27FC236}">
                <a16:creationId xmlns:a16="http://schemas.microsoft.com/office/drawing/2014/main" xmlns="" id="{4E3C502A-2E4A-1ECB-5950-7B286CB4F372}"/>
              </a:ext>
            </a:extLst>
          </p:cNvPr>
          <p:cNvSpPr txBox="1">
            <a:spLocks/>
          </p:cNvSpPr>
          <p:nvPr/>
        </p:nvSpPr>
        <p:spPr>
          <a:xfrm rot="931040">
            <a:off x="654186" y="4123583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3D3D844-C550-89D8-6C7E-C94B070A61E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8A662D2F-6FE3-EB1E-7707-28402E977EC8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5A0005C3-B0D5-BD85-6411-8D3E6681F0E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890F368-F3F5-034D-3B7A-F18AC4AE77EE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140998B-28F2-9F84-8EA9-321E322A4EC4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727FADB6-F93D-949B-8FF2-3ECBD947E2A5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B9E1BF9-E4A2-00BC-6771-E97D51824C6A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6CE79EA-FDC9-06BC-F6BB-D1F27D96148B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8F387385-A3F4-1600-C640-0705CE8BE65F}"/>
              </a:ext>
            </a:extLst>
          </p:cNvPr>
          <p:cNvGrpSpPr/>
          <p:nvPr/>
        </p:nvGrpSpPr>
        <p:grpSpPr>
          <a:xfrm>
            <a:off x="7304202" y="6006607"/>
            <a:ext cx="1124468" cy="288630"/>
            <a:chOff x="5372100" y="5877672"/>
            <a:chExt cx="1124468" cy="288630"/>
          </a:xfrm>
        </p:grpSpPr>
        <p:sp>
          <p:nvSpPr>
            <p:cNvPr id="8" name="Rectangle : coins arrondis 7">
              <a:extLst>
                <a:ext uri="{FF2B5EF4-FFF2-40B4-BE49-F238E27FC236}">
                  <a16:creationId xmlns:a16="http://schemas.microsoft.com/office/drawing/2014/main" xmlns="" id="{012A1947-9848-D2CE-0980-06B5977F5F95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17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xmlns="" id="{239372CF-5FD6-E4C2-F1CE-D7E37545B0F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A4D698EC-0FB2-A0DB-8450-A36736426541}"/>
              </a:ext>
            </a:extLst>
          </p:cNvPr>
          <p:cNvGrpSpPr/>
          <p:nvPr/>
        </p:nvGrpSpPr>
        <p:grpSpPr>
          <a:xfrm>
            <a:off x="2412979" y="6021421"/>
            <a:ext cx="1124468" cy="288630"/>
            <a:chOff x="5372100" y="5877672"/>
            <a:chExt cx="1124468" cy="288630"/>
          </a:xfrm>
        </p:grpSpPr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xmlns="" id="{24C59D10-4404-8D26-1165-468FD9E80116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ar-AE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الدرس </a:t>
              </a:r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xmlns="" id="{4F8C2490-180F-4DA7-FA3F-FB1F904BDB55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A5553D-74B8-CA92-00BF-F92A50250831}"/>
              </a:ext>
            </a:extLst>
          </p:cNvPr>
          <p:cNvGrpSpPr/>
          <p:nvPr/>
        </p:nvGrpSpPr>
        <p:grpSpPr>
          <a:xfrm>
            <a:off x="816191" y="6021421"/>
            <a:ext cx="1124468" cy="288630"/>
            <a:chOff x="5372100" y="5877672"/>
            <a:chExt cx="1124468" cy="288630"/>
          </a:xfrm>
        </p:grpSpPr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xmlns="" id="{9397A0B2-9DCE-BA77-BFFA-83727C795F3F}"/>
                </a:ext>
              </a:extLst>
            </p:cNvPr>
            <p:cNvSpPr/>
            <p:nvPr/>
          </p:nvSpPr>
          <p:spPr>
            <a:xfrm>
              <a:off x="5372100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7FC5C2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مراجعة </a:t>
              </a:r>
              <a:endParaRPr lang="fr-FR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3B6FAB62-996C-1870-72CC-80EC5135B0BD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xmlns="" id="{C38FB45D-743D-2993-AAEA-62797D3914A1}"/>
              </a:ext>
            </a:extLst>
          </p:cNvPr>
          <p:cNvSpPr/>
          <p:nvPr/>
        </p:nvSpPr>
        <p:spPr>
          <a:xfrm>
            <a:off x="3980349" y="6006120"/>
            <a:ext cx="1124468" cy="28863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r"/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Ellipse 32">
            <a:extLst>
              <a:ext uri="{FF2B5EF4-FFF2-40B4-BE49-F238E27FC236}">
                <a16:creationId xmlns:a16="http://schemas.microsoft.com/office/drawing/2014/main" xmlns="" id="{C096EC9E-CCC9-4324-E8D7-E9B01F3F7291}"/>
              </a:ext>
            </a:extLst>
          </p:cNvPr>
          <p:cNvSpPr/>
          <p:nvPr/>
        </p:nvSpPr>
        <p:spPr>
          <a:xfrm>
            <a:off x="4835766" y="6021879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xmlns="" id="{9D9563BB-14F2-E435-5E1A-5C42E5616ECC}"/>
              </a:ext>
            </a:extLst>
          </p:cNvPr>
          <p:cNvSpPr/>
          <p:nvPr/>
        </p:nvSpPr>
        <p:spPr>
          <a:xfrm>
            <a:off x="5701350" y="5987532"/>
            <a:ext cx="1124468" cy="288630"/>
          </a:xfrm>
          <a:prstGeom prst="roundRect">
            <a:avLst>
              <a:gd name="adj" fmla="val 50000"/>
            </a:avLst>
          </a:prstGeom>
          <a:solidFill>
            <a:srgbClr val="7FC5C2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الدرس </a:t>
            </a:r>
            <a:r>
              <a:rPr lang="ar-MA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</a:t>
            </a:r>
            <a:endParaRPr lang="fr-FR" sz="1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xmlns="" id="{52BFA5C9-2EF5-B85D-3C91-815D8B236E82}"/>
              </a:ext>
            </a:extLst>
          </p:cNvPr>
          <p:cNvSpPr/>
          <p:nvPr/>
        </p:nvSpPr>
        <p:spPr>
          <a:xfrm>
            <a:off x="6556767" y="6003291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0499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3.61111E-6 0.00162 L -0.09341 0.0011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mph" presetSubtype="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8D0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5C4621C-503E-7C5D-764B-BC9D8487FD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73BFBE7-E07D-D094-AB89-90B1E4FE57E9}"/>
              </a:ext>
            </a:extLst>
          </p:cNvPr>
          <p:cNvSpPr txBox="1"/>
          <p:nvPr/>
        </p:nvSpPr>
        <p:spPr>
          <a:xfrm>
            <a:off x="132735" y="746761"/>
            <a:ext cx="737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انتبهوا، شاركت  هذه الحيوانات  في  سباق على لوح التزلج. :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الكلب – السلحفاة – الفأر – الأرنب </a:t>
            </a: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D3039E4-63BA-82DF-8F8B-1928B74EA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FC789E28-4B70-25A1-EFDB-065A486ACF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61ADA658-3347-1F73-F924-E9AC812433DA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466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63B1EE-AC61-C1C7-3E76-3C21989FE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6C800B0-F9F6-A7A3-8CE6-22CA2CC77051}"/>
              </a:ext>
            </a:extLst>
          </p:cNvPr>
          <p:cNvSpPr txBox="1"/>
          <p:nvPr/>
        </p:nvSpPr>
        <p:spPr>
          <a:xfrm>
            <a:off x="132735" y="717265"/>
            <a:ext cx="73716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سنرتب هذه الحيوانات حسب قربها من خط الوصول .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من يقوم ليحدد الحيوان الأقرب إلى خط الوصول ؟</a:t>
            </a: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3A5F4F3-A0F0-4ED1-592D-CE365FF715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1CEAE2F1-47DB-DA44-3B22-FB4C166FA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93F4217E-B5B8-3185-ED8D-BBDB24BDC10E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40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62F13F1-C691-76E4-2F82-BB9639F16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5EB92F3-045B-BF99-C3B8-CD9407E664F7}"/>
              </a:ext>
            </a:extLst>
          </p:cNvPr>
          <p:cNvSpPr txBox="1"/>
          <p:nvPr/>
        </p:nvSpPr>
        <p:spPr>
          <a:xfrm>
            <a:off x="132735" y="835249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نصحح: الحيوان الأقرب إلى خط الوصول هو  السلحفاة </a:t>
            </a:r>
          </a:p>
          <a:p>
            <a:pPr lvl="0" algn="r">
              <a:defRPr/>
            </a:pP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FBA4424-015E-A050-F03B-3F83FFBE5C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D5DD8DED-4D75-3975-80E7-ACDF302EE7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4B1C0349-B327-57B4-0813-DD71B26F827F}"/>
              </a:ext>
            </a:extLst>
          </p:cNvPr>
          <p:cNvCxnSpPr>
            <a:cxnSpLocks/>
          </p:cNvCxnSpPr>
          <p:nvPr/>
        </p:nvCxnSpPr>
        <p:spPr>
          <a:xfrm flipH="1">
            <a:off x="2295590" y="3687097"/>
            <a:ext cx="727829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59A059C9-7B24-76AA-6537-910E0A110E91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E2060534-0A4C-3A39-2B4E-D3DA140EA947}"/>
              </a:ext>
            </a:extLst>
          </p:cNvPr>
          <p:cNvSpPr/>
          <p:nvPr/>
        </p:nvSpPr>
        <p:spPr>
          <a:xfrm>
            <a:off x="3023419" y="3141408"/>
            <a:ext cx="1039737" cy="855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8053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4465890-0B6D-F478-4D71-040258C156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DF4982FE-DC87-D385-DA90-803E60F971F6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ما هو الحيوان الأقرب إلى خط الوصول  بعد السلحفاة؟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116D948-DACB-6C82-7AF0-3E0640EAE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C9B72AEF-96DA-AAB0-BF25-B820A1404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65C84EDB-15CA-7CC1-5710-F3623B03E445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339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3D5862F-CA94-3D84-83AF-EE1EB7E6E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4B30B611-AEBE-E934-0966-1796280F61AD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نصحح: الحيوان الذي يأتي بعد السلحفاة من حيث القرب من خط الوصول هو الفأر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297CAD5-32B2-9B77-3582-EAEE6022D6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A048AE28-C20F-932A-2992-15003093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584FDA5A-0F9F-8724-C552-C1F75D92C7DB}"/>
              </a:ext>
            </a:extLst>
          </p:cNvPr>
          <p:cNvCxnSpPr>
            <a:cxnSpLocks/>
          </p:cNvCxnSpPr>
          <p:nvPr/>
        </p:nvCxnSpPr>
        <p:spPr>
          <a:xfrm flipH="1">
            <a:off x="2536723" y="3052917"/>
            <a:ext cx="1488352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F5CB0504-7361-DD90-1905-C2A80156FA5F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2071C18D-663A-A73E-AD4E-1F7F009E6952}"/>
              </a:ext>
            </a:extLst>
          </p:cNvPr>
          <p:cNvSpPr/>
          <p:nvPr/>
        </p:nvSpPr>
        <p:spPr>
          <a:xfrm>
            <a:off x="3849355" y="2514602"/>
            <a:ext cx="1039737" cy="855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6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F52BC3F-EB98-D10B-103D-474B13F1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2F6050F9-A39F-99E3-B72A-5C858D9A8164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ما هو الحيوان الذي يأتي بعد الفأر؟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9B798AD1-F682-52B1-CE6E-5C642CA5B21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A34F4600-B696-8851-8EFD-243C5C8AD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A0B44684-0983-F2B7-4B5D-D95B7D083D5A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808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95D6C8-C7F5-F181-6B7E-8234C40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FDA5CB11-336F-4153-B698-035390A0C409}"/>
              </a:ext>
            </a:extLst>
          </p:cNvPr>
          <p:cNvSpPr txBox="1"/>
          <p:nvPr/>
        </p:nvSpPr>
        <p:spPr>
          <a:xfrm>
            <a:off x="132735" y="746761"/>
            <a:ext cx="737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نصحح: الحيوان الذي يأتي بعد الفأر من حيث القرب من خط الوصول هو الكلب </a:t>
            </a:r>
          </a:p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و يأتي بعده الأرنب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D366D7B-9DE0-809B-276D-82400D640B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435017FB-79B7-4B0A-FEAD-882AD0C4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FFB91D49-2E79-795E-BC98-3E10A22EB9D8}"/>
              </a:ext>
            </a:extLst>
          </p:cNvPr>
          <p:cNvCxnSpPr>
            <a:cxnSpLocks/>
          </p:cNvCxnSpPr>
          <p:nvPr/>
        </p:nvCxnSpPr>
        <p:spPr>
          <a:xfrm flipH="1">
            <a:off x="2227007" y="3687098"/>
            <a:ext cx="3244643" cy="0"/>
          </a:xfrm>
          <a:prstGeom prst="line">
            <a:avLst/>
          </a:prstGeom>
          <a:ln w="38100">
            <a:solidFill>
              <a:srgbClr val="FF0000"/>
            </a:solidFill>
            <a:prstDash val="solid"/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C66F496F-54C1-902B-B9DA-50AC61C6C653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xmlns="" id="{2E6CD54F-5E1D-915F-A683-55B90E1D508E}"/>
              </a:ext>
            </a:extLst>
          </p:cNvPr>
          <p:cNvSpPr/>
          <p:nvPr/>
        </p:nvSpPr>
        <p:spPr>
          <a:xfrm>
            <a:off x="5262986" y="3045541"/>
            <a:ext cx="1039737" cy="8554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938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9892A17-AFCA-3FC0-91DF-8D7ECCC7D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7141150-049E-2F59-D8C6-6A2A7F793FE3}"/>
              </a:ext>
            </a:extLst>
          </p:cNvPr>
          <p:cNvSpPr txBox="1"/>
          <p:nvPr/>
        </p:nvSpPr>
        <p:spPr>
          <a:xfrm>
            <a:off x="132735" y="835249"/>
            <a:ext cx="7371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>
              <a:defRPr/>
            </a:pPr>
            <a:r>
              <a:rPr lang="ar-MA" b="1" dirty="0">
                <a:solidFill>
                  <a:srgbClr val="A5A5A5"/>
                </a:solidFill>
                <a:latin typeface="Calibri"/>
                <a:cs typeface="Calibri"/>
                <a:sym typeface="Calibri"/>
              </a:rPr>
              <a:t>إذن الأقرب من خط الوصول هو : السلحفاة  وبعده الفأر ثم الكلب وبعده الأرنب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DA0B2C3-4EAB-053B-BA78-9D6FCF4EF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xmlns="" id="{E373BB92-058D-BAEE-8E31-AADD9CBC8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488" y="2431675"/>
            <a:ext cx="7557025" cy="1994651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4051949E-F325-32F0-5A1F-B127FE811C8A}"/>
              </a:ext>
            </a:extLst>
          </p:cNvPr>
          <p:cNvCxnSpPr>
            <a:cxnSpLocks/>
          </p:cNvCxnSpPr>
          <p:nvPr/>
        </p:nvCxnSpPr>
        <p:spPr>
          <a:xfrm flipV="1">
            <a:off x="2182763" y="2593908"/>
            <a:ext cx="491118" cy="140290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26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ADF0BDF-1DEF-EB7B-6D94-0B5134D0B265}"/>
              </a:ext>
            </a:extLst>
          </p:cNvPr>
          <p:cNvSpPr/>
          <p:nvPr/>
        </p:nvSpPr>
        <p:spPr>
          <a:xfrm>
            <a:off x="2105026" y="2677003"/>
            <a:ext cx="4933949" cy="185075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A519A75-3686-B953-A1A8-E5D939ABE159}"/>
              </a:ext>
            </a:extLst>
          </p:cNvPr>
          <p:cNvSpPr txBox="1"/>
          <p:nvPr/>
        </p:nvSpPr>
        <p:spPr>
          <a:xfrm>
            <a:off x="2202160" y="3412579"/>
            <a:ext cx="410540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الأعداد الترتيبية و التعبير عن الرتبة   </a:t>
            </a:r>
          </a:p>
        </p:txBody>
      </p:sp>
      <p:sp>
        <p:nvSpPr>
          <p:cNvPr id="11" name="Flowchart: Alternate Process 54">
            <a:extLst>
              <a:ext uri="{FF2B5EF4-FFF2-40B4-BE49-F238E27FC236}">
                <a16:creationId xmlns:a16="http://schemas.microsoft.com/office/drawing/2014/main" xmlns="" id="{02CE9C97-0F70-AE43-3953-109555BBB2A4}"/>
              </a:ext>
            </a:extLst>
          </p:cNvPr>
          <p:cNvSpPr/>
          <p:nvPr/>
        </p:nvSpPr>
        <p:spPr>
          <a:xfrm>
            <a:off x="3067666" y="2166867"/>
            <a:ext cx="3047384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نمذجة 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Oval 80">
            <a:extLst>
              <a:ext uri="{FF2B5EF4-FFF2-40B4-BE49-F238E27FC236}">
                <a16:creationId xmlns:a16="http://schemas.microsoft.com/office/drawing/2014/main" xmlns="" id="{B7C33798-A740-CEA9-49FE-C501F5D00596}"/>
              </a:ext>
            </a:extLst>
          </p:cNvPr>
          <p:cNvSpPr>
            <a:spLocks noChangeAspect="1"/>
          </p:cNvSpPr>
          <p:nvPr/>
        </p:nvSpPr>
        <p:spPr>
          <a:xfrm>
            <a:off x="5729755" y="2205686"/>
            <a:ext cx="644500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 dirty="0"/>
              <a:t>2</a:t>
            </a:r>
            <a:endParaRPr lang="fr-MA" sz="3200" b="1" dirty="0"/>
          </a:p>
        </p:txBody>
      </p:sp>
      <p:pic>
        <p:nvPicPr>
          <p:cNvPr id="13" name="Image 2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C94CF05D-FB87-58F3-8FA7-4CEBE9245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0015" y="3358277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794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20716" y="871466"/>
            <a:ext cx="73773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الآن، سنتعرف مع ندى و مجد على الأعداد الترتيبية و التعبير عن الرتبة    </a:t>
            </a:r>
          </a:p>
        </p:txBody>
      </p:sp>
      <p:pic>
        <p:nvPicPr>
          <p:cNvPr id="2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FEB96A49-5F2F-6CD1-D7BA-824966C2F28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3A992B2-2A49-BDC0-2820-F45AFC3998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975" y="2123768"/>
            <a:ext cx="4014698" cy="390414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B68E0A6-D651-9376-9F83-2E98161CE5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68" y="2268578"/>
            <a:ext cx="2554216" cy="3836575"/>
          </a:xfrm>
          <a:prstGeom prst="rect">
            <a:avLst/>
          </a:prstGeom>
        </p:spPr>
      </p:pic>
      <p:pic>
        <p:nvPicPr>
          <p:cNvPr id="5" name="Image 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C7F6F80-B6A0-ABB4-9B6E-422FD59695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76418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C9B89E41-3063-9AB4-B59E-B51BF4B73865}"/>
              </a:ext>
            </a:extLst>
          </p:cNvPr>
          <p:cNvSpPr txBox="1"/>
          <p:nvPr/>
        </p:nvSpPr>
        <p:spPr>
          <a:xfrm>
            <a:off x="302133" y="1673992"/>
            <a:ext cx="8178799" cy="492443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771525" rtl="1"/>
            <a:r>
              <a:rPr lang="ar-MA" sz="3200" b="1" dirty="0">
                <a:solidFill>
                  <a:srgbClr val="3795AF"/>
                </a:solidFill>
                <a:latin typeface="Dosis" pitchFamily="2" charset="0"/>
                <a:cs typeface="Calibri" panose="020F0502020204030204" pitchFamily="34" charset="0"/>
              </a:rPr>
              <a:t>الأعداد الترتيبية 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xmlns="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410A0392-96FB-BD71-62B7-00FA9E3D5DDB}"/>
              </a:ext>
            </a:extLst>
          </p:cNvPr>
          <p:cNvGrpSpPr/>
          <p:nvPr/>
        </p:nvGrpSpPr>
        <p:grpSpPr>
          <a:xfrm>
            <a:off x="1622905" y="2298148"/>
            <a:ext cx="5898191" cy="3794919"/>
            <a:chOff x="1814692" y="2078906"/>
            <a:chExt cx="6488010" cy="417441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BFF2B8E-64C0-7790-96EE-08F2FCAB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58697" y="2078907"/>
              <a:ext cx="3244005" cy="417441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8058532B-6261-2A49-09C9-BD454F5F2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14692" y="2078906"/>
              <a:ext cx="3244005" cy="4174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7D2CC360-CDDB-FF22-ED44-912277EE89A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AFA36623-0C83-228C-E0D5-BA1261A99ADF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عرض فيديو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النمذجة</a:t>
            </a:r>
            <a:endParaRPr lang="ar-MA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Google Shape;271;p20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xmlns="" id="{B89A5F20-0787-7ADA-D4FC-F862E4065E5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34179" y="5764696"/>
            <a:ext cx="1141668" cy="8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N1_P2_S5_L3">
            <a:hlinkClick r:id="" action="ppaction://media"/>
            <a:extLst>
              <a:ext uri="{FF2B5EF4-FFF2-40B4-BE49-F238E27FC236}">
                <a16:creationId xmlns:a16="http://schemas.microsoft.com/office/drawing/2014/main" xmlns="" id="{B18870BD-0000-5248-8C4C-90E512D3E6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388" y="1874653"/>
            <a:ext cx="7633943" cy="429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0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23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75D1EB4C-D963-C71D-B9CC-88E564CFFCD6}"/>
              </a:ext>
            </a:extLst>
          </p:cNvPr>
          <p:cNvSpPr txBox="1"/>
          <p:nvPr/>
        </p:nvSpPr>
        <p:spPr>
          <a:xfrm>
            <a:off x="266644" y="866168"/>
            <a:ext cx="7214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يقرأ الأعداد الترتيبية  ؟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6FC4986-0B51-D373-5D8D-BB95CFCEA2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Rectangle, nombre&#10;&#10;Le contenu généré par l’IA peut être incorrect.">
            <a:extLst>
              <a:ext uri="{FF2B5EF4-FFF2-40B4-BE49-F238E27FC236}">
                <a16:creationId xmlns:a16="http://schemas.microsoft.com/office/drawing/2014/main" xmlns="" id="{2E605F0B-3072-08E0-54DE-11890CF53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1882" y="2407278"/>
            <a:ext cx="5141258" cy="2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7667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A3269BF-7291-EF27-1F0D-5334090C2A4C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586ACEDE-536E-DADC-7E89-CC7B321C393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7C8A60-0812-ED05-DA8C-C2B3ACDD96C3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AF82D7C7-842F-76E8-8107-50D55847C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35242" y="3262486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895C21C0-E62A-FD46-DB7C-68A40D904531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F3835E11-1157-F4E9-1536-69FD6271D383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2A55F8BF-640F-7767-984D-E593FD48AD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297CD154-B55E-DB2C-AD2F-396551AE614B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82D396E-F49A-AFD2-459C-CFCA505EC719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286282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E65E2B95-B182-9057-41D2-BDEE9EE14077}"/>
              </a:ext>
            </a:extLst>
          </p:cNvPr>
          <p:cNvSpPr txBox="1"/>
          <p:nvPr/>
        </p:nvSpPr>
        <p:spPr>
          <a:xfrm>
            <a:off x="0" y="849493"/>
            <a:ext cx="75320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، نريد أن نصل  كل سيارة برتبتها ، سننجز هذا النشاط  خطوة خطوة 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ECEAC09-C2D2-EFA9-F6E7-65DB1F693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D503B339-A0A9-BAF5-A36E-4F9F7CB098B5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xmlns="" id="{89B9D1A0-AA36-5514-1DB0-C6F61045B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xmlns="" id="{755ACC01-B61E-12DD-786D-261661D7F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33" name="Image 32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650E877A-454C-2FEF-814C-EC33790FE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xmlns="" id="{539D3EFF-0361-BFBF-EB6A-9D33BCE74765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xmlns="" id="{E8470D02-8747-BE57-6FC8-FE9EEC783310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xmlns="" id="{9110980F-F14C-8953-430C-190D8985E1B1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xmlns="" id="{842FD6B6-2298-692D-5658-DBD41AD80B6B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FE27F7A8-4CFB-4FA1-0CA3-2F9823EA3C2F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xmlns="" id="{55E9B9A5-478F-1C0A-E777-C6F4434FEEA2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xmlns="" id="{E6D83A88-E516-3B60-A0A8-6AF9D758AA40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xmlns="" id="{23293E59-476D-07CB-8787-DA22E6DE60A4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2" name="Ellipse 41">
              <a:extLst>
                <a:ext uri="{FF2B5EF4-FFF2-40B4-BE49-F238E27FC236}">
                  <a16:creationId xmlns:a16="http://schemas.microsoft.com/office/drawing/2014/main" xmlns="" id="{37F725C9-34A0-3C5A-E79D-08862C7DEA5C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3" name="Ellipse 42">
              <a:extLst>
                <a:ext uri="{FF2B5EF4-FFF2-40B4-BE49-F238E27FC236}">
                  <a16:creationId xmlns:a16="http://schemas.microsoft.com/office/drawing/2014/main" xmlns="" id="{839D7045-16A5-F5A5-0B33-2CD2A2F2B252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>
              <a:extLst>
                <a:ext uri="{FF2B5EF4-FFF2-40B4-BE49-F238E27FC236}">
                  <a16:creationId xmlns:a16="http://schemas.microsoft.com/office/drawing/2014/main" xmlns="" id="{1C8BFB45-6295-B17D-FB11-825E556962EF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>
              <a:extLst>
                <a:ext uri="{FF2B5EF4-FFF2-40B4-BE49-F238E27FC236}">
                  <a16:creationId xmlns:a16="http://schemas.microsoft.com/office/drawing/2014/main" xmlns="" id="{CE8174DE-0AD2-18DF-4AE0-C2FA2FE8A237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5427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AB28865-3B5E-FCC5-1F59-D4440D321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5E01C74-B55B-C4C8-F32D-DB207B313BBB}"/>
              </a:ext>
            </a:extLst>
          </p:cNvPr>
          <p:cNvSpPr txBox="1"/>
          <p:nvPr/>
        </p:nvSpPr>
        <p:spPr>
          <a:xfrm>
            <a:off x="101600" y="849493"/>
            <a:ext cx="7430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السيارة التي تحتل الرتبة الأولى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3CF8554-1537-2097-49AE-AC0D7E6AAE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73637305-A08A-9D18-AEFD-BA97DA2B6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9670" y="5089144"/>
            <a:ext cx="1111031" cy="1489254"/>
          </a:xfrm>
          <a:prstGeom prst="ellipse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xmlns="" id="{B47229CF-19F8-BD6C-A441-548CAF25D3D9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xmlns="" id="{C074D862-1406-5270-AC64-AE4E8560A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41" name="Image 40">
              <a:extLst>
                <a:ext uri="{FF2B5EF4-FFF2-40B4-BE49-F238E27FC236}">
                  <a16:creationId xmlns:a16="http://schemas.microsoft.com/office/drawing/2014/main" xmlns="" id="{B6520949-89D1-A5A6-EE8A-0BBD01CE6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42" name="Image 41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099FB1E0-1F8A-FC68-D3D2-55773EFDC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43" name="ZoneTexte 42">
              <a:extLst>
                <a:ext uri="{FF2B5EF4-FFF2-40B4-BE49-F238E27FC236}">
                  <a16:creationId xmlns:a16="http://schemas.microsoft.com/office/drawing/2014/main" xmlns="" id="{154B2C55-7C44-A538-3F07-728CCE12F010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xmlns="" id="{57DDE9C0-1566-6E42-A74D-F34685CF1026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xmlns="" id="{9055A424-90C3-345C-F3C2-A565C4B9432C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xmlns="" id="{31275671-C6FA-4370-BFF2-21413AD00359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47" name="Ellipse 46">
              <a:extLst>
                <a:ext uri="{FF2B5EF4-FFF2-40B4-BE49-F238E27FC236}">
                  <a16:creationId xmlns:a16="http://schemas.microsoft.com/office/drawing/2014/main" xmlns="" id="{4EA58385-C3AF-EC07-4020-77E1661DB990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xmlns="" id="{E900746C-CE52-0684-C84D-B7D6B960C32B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xmlns="" id="{08AA1E0B-F8FE-9319-CDCA-3DB45BE6D0B4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xmlns="" id="{CEEB98BE-6032-84C4-5CEB-307614985D4E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xmlns="" id="{7094194A-2A0D-F7F7-43D9-29902A0CCC9E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xmlns="" id="{0E618357-122A-268E-E6F3-1137B38E5459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Ellipse 52">
              <a:extLst>
                <a:ext uri="{FF2B5EF4-FFF2-40B4-BE49-F238E27FC236}">
                  <a16:creationId xmlns:a16="http://schemas.microsoft.com/office/drawing/2014/main" xmlns="" id="{647989B1-5B73-4035-89F0-A1D53055C8E6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xmlns="" id="{98D6EFF7-2D81-D678-7392-0A912FE98F27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5655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676A5E4-F888-C8DA-A9DC-6A5353AFD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66E9F5E-88E6-C5E0-48D7-7205BC38DA09}"/>
              </a:ext>
            </a:extLst>
          </p:cNvPr>
          <p:cNvSpPr txBox="1"/>
          <p:nvPr/>
        </p:nvSpPr>
        <p:spPr>
          <a:xfrm>
            <a:off x="101600" y="796328"/>
            <a:ext cx="743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السيارة الأقرب إلى خط الوصول هي السيارة الخضراء إذن فهي تحتل الرتبة الأولى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أصل السيارة الخضراء بالرتبة الأولى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54817513-64FD-7BFD-5552-5C594A0B3F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3DC04D67-00AE-D84E-21B4-01E26725E998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xmlns="" id="{85CF94D5-9B99-14A4-F9D8-1E7526AC0C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xmlns="" id="{1F06CDF9-E936-16E4-0B67-9EAB6C834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29" name="Image 28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09322624-CBDB-A933-F820-D0D8C5AC8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877CDD74-3D99-ED52-8AC7-27ADE91FF818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xmlns="" id="{D3C937CB-4ECF-C1C3-936B-934EB517F9C0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xmlns="" id="{760F25FA-E203-9654-4B98-6A73E395F279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xmlns="" id="{65606BE8-CD8F-F979-A571-AEF06DD3E298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2F9C1F41-4324-9A25-4CD2-858EBB77A2B3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72AF1960-6EA7-5DE2-C58D-EFDF96174011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D8074B41-134A-C900-CBB9-CBD07B813957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xmlns="" id="{76F85778-44F3-5B6B-CB3D-366809E5B137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A7648887-84C6-199C-A4FE-8641471042E0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" name="Ellipse 38">
              <a:extLst>
                <a:ext uri="{FF2B5EF4-FFF2-40B4-BE49-F238E27FC236}">
                  <a16:creationId xmlns:a16="http://schemas.microsoft.com/office/drawing/2014/main" xmlns="" id="{5BB3C9BE-D1D9-55A0-DE12-97EACC71DD8C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Ellipse 39">
              <a:extLst>
                <a:ext uri="{FF2B5EF4-FFF2-40B4-BE49-F238E27FC236}">
                  <a16:creationId xmlns:a16="http://schemas.microsoft.com/office/drawing/2014/main" xmlns="" id="{1AE06619-64E7-74CD-4D48-14BE50B4258A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1" name="Ellipse 40">
              <a:extLst>
                <a:ext uri="{FF2B5EF4-FFF2-40B4-BE49-F238E27FC236}">
                  <a16:creationId xmlns:a16="http://schemas.microsoft.com/office/drawing/2014/main" xmlns="" id="{EDB5DA91-4E29-69DA-1851-7EBD0EC4DDAA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45" name="Connecteur droit 44">
            <a:extLst>
              <a:ext uri="{FF2B5EF4-FFF2-40B4-BE49-F238E27FC236}">
                <a16:creationId xmlns:a16="http://schemas.microsoft.com/office/drawing/2014/main" xmlns="" id="{F99A3D5A-D619-A39D-1AC3-F06AA7E3381A}"/>
              </a:ext>
            </a:extLst>
          </p:cNvPr>
          <p:cNvCxnSpPr>
            <a:cxnSpLocks/>
          </p:cNvCxnSpPr>
          <p:nvPr/>
        </p:nvCxnSpPr>
        <p:spPr>
          <a:xfrm>
            <a:off x="2293873" y="3531390"/>
            <a:ext cx="3028499" cy="71825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56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82E0E2-50CE-64D3-20AD-002B4CD1E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0A5CEBD7-F17A-F925-AD3A-AECBFAD627FB}"/>
              </a:ext>
            </a:extLst>
          </p:cNvPr>
          <p:cNvSpPr txBox="1"/>
          <p:nvPr/>
        </p:nvSpPr>
        <p:spPr>
          <a:xfrm>
            <a:off x="101600" y="796328"/>
            <a:ext cx="74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السيارة التي تحتل الرتبة الثانية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6CFC205D-DD45-B049-F672-5A90768EC0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36F3BFD7-54A7-CB95-1A87-4A2D8CB748AF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E6176064-3856-9B85-65E8-5979BFE38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7D3B1147-DE73-5C63-1BC4-C1863CD54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23" name="Image 22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B5DB1D49-F8F0-2122-28F1-0EA02C341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xmlns="" id="{1920FF6E-FE6C-1188-D5BB-8C7C5EC45226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B00F4EBB-0D3E-F997-6168-A70EB5E4FC42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3E158B12-2EC8-6288-4BC1-1872CF351A33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DA250045-EB90-975E-8D24-8299CC091058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xmlns="" id="{5CD7A49C-9A50-D982-C586-FC19A8ADFBAD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xmlns="" id="{D287E0A1-8BFD-BD9B-0BDA-42BAE8E793F5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019902D9-282C-C408-6410-06A5E1325E4F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A8C92650-3496-43AC-6682-376AE0A2A505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62B89AF5-14FA-B899-40FB-4A1D0E93146F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4E624684-83BC-64C2-E6A8-4C5A29BD7F93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AC0B433E-58B1-3EBD-DC36-6492F4D68322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2B269F4A-6092-C006-AEEE-DE0B627A1657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xmlns="" id="{7968BCA6-53F0-F23E-96C5-05D7699CB85E}"/>
              </a:ext>
            </a:extLst>
          </p:cNvPr>
          <p:cNvCxnSpPr>
            <a:cxnSpLocks/>
          </p:cNvCxnSpPr>
          <p:nvPr/>
        </p:nvCxnSpPr>
        <p:spPr>
          <a:xfrm>
            <a:off x="2293873" y="3531390"/>
            <a:ext cx="3028499" cy="718254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460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1A2E15-B433-032D-1836-806F35D8D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A9746B5-4716-B066-80C1-0171A49A52DE}"/>
              </a:ext>
            </a:extLst>
          </p:cNvPr>
          <p:cNvSpPr txBox="1"/>
          <p:nvPr/>
        </p:nvSpPr>
        <p:spPr>
          <a:xfrm>
            <a:off x="101600" y="796328"/>
            <a:ext cx="743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السيارة الصفراء تأتي بعد السيارة التي تحتل الرتبة الأولى  إذن فهي  تحتل الرتبة الثانية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أًصل السيارة الصفراء بالرتبة الثانية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E78C6E80-C2C0-9009-9609-9BE65CA618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xmlns="" id="{FDC50810-9E36-B865-CB21-28E9135E911E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62C58914-6B5B-E820-0AE2-C01976EE67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xmlns="" id="{B7FC4B23-0442-3552-FA89-AF47745260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26" name="Image 25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10BBBF17-7F39-6223-7D49-43439941C32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DBEC995B-7BF9-9D16-6535-9644B9121A85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C1D26C8B-4396-4853-0315-3F9B6726C342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674D917B-915D-BF22-B248-6253445C569E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xmlns="" id="{BC08B175-135D-F56D-5781-DD83A42E0163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34ED1C75-4356-E3DC-C2F4-73177BD1BE00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416BC0E8-CF08-813C-AC0E-25614BD10A66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75BD310D-AC96-063C-D77A-A488E7478615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73407FDD-91AC-7B6D-7DAC-75BD6FF68FF1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3490BAFF-6383-1D98-A1C0-5D207C61ABB7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BDDF60E2-CC44-06F6-FCE1-BBCF7D762021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xmlns="" id="{E9B8DE77-9B44-5C5D-B022-D1F07FB6869F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8" name="Ellipse 37">
              <a:extLst>
                <a:ext uri="{FF2B5EF4-FFF2-40B4-BE49-F238E27FC236}">
                  <a16:creationId xmlns:a16="http://schemas.microsoft.com/office/drawing/2014/main" xmlns="" id="{59A3F033-78B0-99D9-9A43-830E0B70853E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27A89418-0AA6-AA29-3960-A431E370494C}"/>
              </a:ext>
            </a:extLst>
          </p:cNvPr>
          <p:cNvCxnSpPr>
            <a:cxnSpLocks/>
            <a:endCxn id="37" idx="1"/>
          </p:cNvCxnSpPr>
          <p:nvPr/>
        </p:nvCxnSpPr>
        <p:spPr>
          <a:xfrm>
            <a:off x="2367667" y="3601550"/>
            <a:ext cx="2969468" cy="627577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Connecteur droit 39">
            <a:extLst>
              <a:ext uri="{FF2B5EF4-FFF2-40B4-BE49-F238E27FC236}">
                <a16:creationId xmlns:a16="http://schemas.microsoft.com/office/drawing/2014/main" xmlns="" id="{EA383E36-8C15-D3DE-8D03-C47D11C97A01}"/>
              </a:ext>
            </a:extLst>
          </p:cNvPr>
          <p:cNvCxnSpPr>
            <a:cxnSpLocks/>
            <a:endCxn id="35" idx="7"/>
          </p:cNvCxnSpPr>
          <p:nvPr/>
        </p:nvCxnSpPr>
        <p:spPr>
          <a:xfrm flipH="1">
            <a:off x="2352904" y="3569069"/>
            <a:ext cx="1463376" cy="6600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4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0F6B51-96FA-6EBA-7B7B-3BBEE3CB09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30F63EE-1FF0-F237-B9EC-F1D711DBD318}"/>
              </a:ext>
            </a:extLst>
          </p:cNvPr>
          <p:cNvSpPr txBox="1"/>
          <p:nvPr/>
        </p:nvSpPr>
        <p:spPr>
          <a:xfrm>
            <a:off x="101600" y="796328"/>
            <a:ext cx="74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إلى السبورة ليحدد رتبة السيارة الزرقاء 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1D17B13-0987-44EF-99ED-F2C2C6363C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0D43A3DF-ECD3-89A5-984D-F52CD9E4BF84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xmlns="" id="{538C1AFF-BE9F-F8F0-26B4-9A4FFC940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xmlns="" id="{994E9079-2A5C-FDB8-A2A7-BA2C5E5EAF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25" name="Image 24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FEF3BE1E-1A02-C1E5-9246-A90D7F41DC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xmlns="" id="{DF6C0750-FF91-2F02-0824-3B0A5B94AD25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xmlns="" id="{FEA1A1D7-4C4A-A3B8-6BB9-F7A8DC6A656C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xmlns="" id="{DE8F8944-934D-026F-3BE6-2C888393D7D3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xmlns="" id="{376CE40F-1AB0-22FA-C136-186CEFC636D8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xmlns="" id="{B0065F12-70B5-193C-B97E-D921C8FA1CE9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xmlns="" id="{20281954-F115-4263-8DFF-B7554D14B977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xmlns="" id="{AF336C90-D5B8-BCE8-683B-26425A1071C7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xmlns="" id="{0637B3F6-A50E-1AF5-A268-BE1163DC8246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xmlns="" id="{56FB1D0D-AA0C-EE23-AAF2-2AD54B574D33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xmlns="" id="{56174C85-84EE-7D86-2E87-163C0DC18BE9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Ellipse 35">
              <a:extLst>
                <a:ext uri="{FF2B5EF4-FFF2-40B4-BE49-F238E27FC236}">
                  <a16:creationId xmlns:a16="http://schemas.microsoft.com/office/drawing/2014/main" xmlns="" id="{623EA365-C197-D2F8-E9CF-DF09CFC057EC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7" name="Ellipse 36">
              <a:extLst>
                <a:ext uri="{FF2B5EF4-FFF2-40B4-BE49-F238E27FC236}">
                  <a16:creationId xmlns:a16="http://schemas.microsoft.com/office/drawing/2014/main" xmlns="" id="{D4FA2325-AB87-16D2-2555-A3FEAE4A3386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38" name="Connecteur droit 37">
            <a:extLst>
              <a:ext uri="{FF2B5EF4-FFF2-40B4-BE49-F238E27FC236}">
                <a16:creationId xmlns:a16="http://schemas.microsoft.com/office/drawing/2014/main" xmlns="" id="{A22FCA68-38BF-8FAD-B07A-C1C6DC5E4324}"/>
              </a:ext>
            </a:extLst>
          </p:cNvPr>
          <p:cNvCxnSpPr>
            <a:cxnSpLocks/>
            <a:endCxn id="36" idx="1"/>
          </p:cNvCxnSpPr>
          <p:nvPr/>
        </p:nvCxnSpPr>
        <p:spPr>
          <a:xfrm>
            <a:off x="2367667" y="3601550"/>
            <a:ext cx="2969468" cy="627577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xmlns="" id="{EC90ED12-824E-6E67-3C97-372FA05CE429}"/>
              </a:ext>
            </a:extLst>
          </p:cNvPr>
          <p:cNvCxnSpPr>
            <a:cxnSpLocks/>
            <a:endCxn id="34" idx="7"/>
          </p:cNvCxnSpPr>
          <p:nvPr/>
        </p:nvCxnSpPr>
        <p:spPr>
          <a:xfrm flipH="1">
            <a:off x="2352904" y="3569069"/>
            <a:ext cx="1463376" cy="660058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0234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E25BAE-D0E9-5275-4190-63109568C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A50045E-AA7A-1717-2301-BCBE7445B147}"/>
              </a:ext>
            </a:extLst>
          </p:cNvPr>
          <p:cNvSpPr txBox="1"/>
          <p:nvPr/>
        </p:nvSpPr>
        <p:spPr>
          <a:xfrm>
            <a:off x="101600" y="796328"/>
            <a:ext cx="74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 السيارة الزرقاء تأتي بعد السيارة الثانية إذن فهي تحتل  الرتبة الثالثة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AB4C1C2-C2DD-BB8B-0BA1-CE745CA76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59005840-FDF0-0FE9-44BC-B279DB8EEED0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5683EC23-6B9C-2B53-5C54-DC53C9CC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5E570873-43F5-E82A-E49D-F689F08F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8" name="Image 7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CD80500F-B2CE-672C-E4AB-AB4D48A06E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416BC38E-9EA1-14F5-E738-2DEC83CF94A5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3BEBE0D7-EC20-8891-DCC5-1C53247F850C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8007842E-3D0A-F1DA-22B1-05D7E2FFE957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5C2D9A4D-8FDA-4CFA-081F-1DD860234238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21A78C97-1A0D-BFE8-D550-B6A2F590E8B4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FF9D902E-EA5F-7298-141C-C79F559E2ADF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07E37E28-0CCB-99FF-EEDE-3CB6324BD6F2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08FC6C3F-E819-7B29-BB59-02471B3F6899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DC051050-4703-8946-20A3-E2E6E8C7A644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BD0DA9A8-04DD-2234-CAE4-FB7595FA744F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04255F61-5066-0EBB-D872-607E0FB27B47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2BCA435A-9518-ED54-E101-F391F1DDDCA6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358C77C2-C364-A321-7E99-0E6628FE80FE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367667" y="3601550"/>
            <a:ext cx="2969468" cy="627577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07ACCA6E-86AB-A900-D0D8-D898B7AA6EF8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2352904" y="3569069"/>
            <a:ext cx="1463376" cy="660058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C1D25224-ACCC-A86B-432B-8F9F6218A367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3895422" y="3554917"/>
            <a:ext cx="1466521" cy="708375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1D7D99DD-1FAA-9000-BAFF-CC98AF393E6F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107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D9B09CC-195B-3C1C-7DC2-1763DC3D38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B3F231A-1A97-6BD5-5F14-D172598A3742}"/>
              </a:ext>
            </a:extLst>
          </p:cNvPr>
          <p:cNvSpPr txBox="1"/>
          <p:nvPr/>
        </p:nvSpPr>
        <p:spPr>
          <a:xfrm>
            <a:off x="3585006" y="4972229"/>
            <a:ext cx="589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24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856F17E6-FF18-827C-836C-37CD499D2BD5}"/>
              </a:ext>
            </a:extLst>
          </p:cNvPr>
          <p:cNvCxnSpPr>
            <a:cxnSpLocks/>
          </p:cNvCxnSpPr>
          <p:nvPr/>
        </p:nvCxnSpPr>
        <p:spPr>
          <a:xfrm>
            <a:off x="2064774" y="3097161"/>
            <a:ext cx="4954311" cy="634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xmlns="" id="{D2E898B9-3D4C-B7EE-C553-4B6FFA690F34}"/>
              </a:ext>
            </a:extLst>
          </p:cNvPr>
          <p:cNvCxnSpPr>
            <a:cxnSpLocks/>
          </p:cNvCxnSpPr>
          <p:nvPr/>
        </p:nvCxnSpPr>
        <p:spPr>
          <a:xfrm flipV="1">
            <a:off x="2124915" y="3097161"/>
            <a:ext cx="3272995" cy="634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xmlns="" id="{3437B944-3F32-0E01-BCD9-1A24A350442D}"/>
              </a:ext>
            </a:extLst>
          </p:cNvPr>
          <p:cNvCxnSpPr>
            <a:cxnSpLocks/>
          </p:cNvCxnSpPr>
          <p:nvPr/>
        </p:nvCxnSpPr>
        <p:spPr>
          <a:xfrm flipV="1">
            <a:off x="3761412" y="3097161"/>
            <a:ext cx="3272995" cy="634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xmlns="" id="{E2CC4855-EC0D-7971-3B7B-4F57DF334C4E}"/>
              </a:ext>
            </a:extLst>
          </p:cNvPr>
          <p:cNvCxnSpPr>
            <a:cxnSpLocks/>
          </p:cNvCxnSpPr>
          <p:nvPr/>
        </p:nvCxnSpPr>
        <p:spPr>
          <a:xfrm>
            <a:off x="3761412" y="3097161"/>
            <a:ext cx="1591105" cy="634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83B0F5B-0357-30FD-9A78-3BADAC90A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309" y="2320383"/>
            <a:ext cx="6857383" cy="334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0585BBC-0D55-A4E4-FC66-F9B6A40B0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2F7958A-2F49-E554-1E80-23B4DBCF598B}"/>
              </a:ext>
            </a:extLst>
          </p:cNvPr>
          <p:cNvSpPr txBox="1"/>
          <p:nvPr/>
        </p:nvSpPr>
        <p:spPr>
          <a:xfrm>
            <a:off x="101600" y="796328"/>
            <a:ext cx="7430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هي رتبة السيارة الحمراء ؟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24E0161-AB74-72CA-2D2C-0075059E94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3471D5FE-9279-6F70-261A-3C0D72ECA266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BC135E04-C084-6B3E-631D-EC48884F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63BE0223-1A11-80EB-7D85-97065D97C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8" name="Image 7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11ADA0CF-2751-15C4-1F63-C8EB37FD7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55374FEF-FA4F-9733-BC7F-CA89A658837B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61F648C4-04EE-80D2-554A-2066E04F4823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67BD5EC4-A804-0346-D23E-FC5A4CF1C3F3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89FE54F3-CAD4-D572-089E-40975B1EBF5C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15B72EC4-FEA4-2EDA-3AB5-B341BE5ECF92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B52333AC-8000-86B4-0147-4E0C1E18358F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3E404958-6EA9-2ED9-4834-373515044440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8900AFD2-86D6-6889-31E3-3DD7ACF47AC4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04C9497C-BA7A-8789-DBB6-0C0304709D0F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34B80B8D-D356-53F1-B903-DCA930C8BFE3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C83E80A8-9A81-8B67-B8CD-927023C764A6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326A7D89-96D1-145B-023D-886022012101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02ABDCC5-DC9B-7FAC-2D3E-722F9397B818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367667" y="3601550"/>
            <a:ext cx="2969468" cy="627577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CF1D494F-ECA1-8F25-0EB9-BE12B56F35F7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2352904" y="3569069"/>
            <a:ext cx="1463376" cy="660058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8B9D4999-9FE6-A2D4-DBFA-757A82DFA319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3895422" y="3554917"/>
            <a:ext cx="1466521" cy="708375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16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089574D-9800-8686-613A-58FC6FA5A5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4DC731B0-CDBA-14FE-2A35-A7935123FF40}"/>
              </a:ext>
            </a:extLst>
          </p:cNvPr>
          <p:cNvSpPr txBox="1"/>
          <p:nvPr/>
        </p:nvSpPr>
        <p:spPr>
          <a:xfrm>
            <a:off x="101600" y="796328"/>
            <a:ext cx="743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: السيارة الحمراء تأتي بعد السيارة التي تحتل الرتبة الثالثة  إذن فهي تحتل الرتبة  الرابعة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أصل السيارة الحمراء بالرتبة الرابعة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77B36B70-FFB4-9B95-867F-6EC493495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4164AC72-9F02-EB12-843B-F32F4589A94C}"/>
              </a:ext>
            </a:extLst>
          </p:cNvPr>
          <p:cNvGrpSpPr/>
          <p:nvPr/>
        </p:nvGrpSpPr>
        <p:grpSpPr>
          <a:xfrm>
            <a:off x="959458" y="2677403"/>
            <a:ext cx="6657583" cy="2133489"/>
            <a:chOff x="959458" y="2677403"/>
            <a:chExt cx="6657583" cy="2133489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xmlns="" id="{B8CB4DD9-FA2A-8F83-3C36-924CB96C2A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22091" y="2763727"/>
              <a:ext cx="333422" cy="276264"/>
            </a:xfrm>
            <a:prstGeom prst="rect">
              <a:avLst/>
            </a:prstGeom>
          </p:spPr>
        </p:pic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0EB102E0-9528-9DEE-6AE2-2B7047A0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83141" y="2816692"/>
              <a:ext cx="5777718" cy="710059"/>
            </a:xfrm>
            <a:prstGeom prst="rect">
              <a:avLst/>
            </a:prstGeom>
          </p:spPr>
        </p:pic>
        <p:pic>
          <p:nvPicPr>
            <p:cNvPr id="8" name="Image 7" descr="Une image contenant carré, texte, échecs&#10;&#10;Le contenu généré par l’IA peut être incorrect.">
              <a:extLst>
                <a:ext uri="{FF2B5EF4-FFF2-40B4-BE49-F238E27FC236}">
                  <a16:creationId xmlns:a16="http://schemas.microsoft.com/office/drawing/2014/main" xmlns="" id="{43F1B488-A0CC-0407-8D77-737CBA720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732155">
              <a:off x="570590" y="3066271"/>
              <a:ext cx="1098373" cy="320637"/>
            </a:xfrm>
            <a:prstGeom prst="rect">
              <a:avLst/>
            </a:prstGeom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14FBC46D-03CB-2332-FFB8-6F8350CD698E}"/>
                </a:ext>
              </a:extLst>
            </p:cNvPr>
            <p:cNvSpPr txBox="1"/>
            <p:nvPr/>
          </p:nvSpPr>
          <p:spPr>
            <a:xfrm>
              <a:off x="4813083" y="4368218"/>
              <a:ext cx="1168577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[1]      اَلْأولى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199481D4-0838-E301-34D7-4B1173B01F05}"/>
                </a:ext>
              </a:extLst>
            </p:cNvPr>
            <p:cNvSpPr txBox="1"/>
            <p:nvPr/>
          </p:nvSpPr>
          <p:spPr>
            <a:xfrm>
              <a:off x="1600752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[2]      اَلثّانيَّةُ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xmlns="" id="{06C2E4A5-B1CE-0FED-20B7-335052D5222D}"/>
                </a:ext>
              </a:extLst>
            </p:cNvPr>
            <p:cNvSpPr txBox="1"/>
            <p:nvPr/>
          </p:nvSpPr>
          <p:spPr>
            <a:xfrm>
              <a:off x="3236132" y="4368218"/>
              <a:ext cx="1227006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[3]      اَلثّالِثَةُ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xmlns="" id="{347A2EEA-2103-046A-4055-357864991335}"/>
                </a:ext>
              </a:extLst>
            </p:cNvPr>
            <p:cNvSpPr txBox="1"/>
            <p:nvPr/>
          </p:nvSpPr>
          <p:spPr>
            <a:xfrm>
              <a:off x="6331606" y="4368218"/>
              <a:ext cx="1285435" cy="442674"/>
            </a:xfrm>
            <a:prstGeom prst="roundRect">
              <a:avLst/>
            </a:prstGeom>
            <a:noFill/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b="1" dirty="0">
                  <a:solidFill>
                    <a:srgbClr val="002060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[4]      اَلرّابِعَةُ</a:t>
              </a:r>
            </a:p>
          </p:txBody>
        </p:sp>
        <p:sp>
          <p:nvSpPr>
            <p:cNvPr id="6" name="Ellipse 5">
              <a:extLst>
                <a:ext uri="{FF2B5EF4-FFF2-40B4-BE49-F238E27FC236}">
                  <a16:creationId xmlns:a16="http://schemas.microsoft.com/office/drawing/2014/main" xmlns="" id="{FA92969D-3572-371A-F948-2650E4868DDF}"/>
                </a:ext>
              </a:extLst>
            </p:cNvPr>
            <p:cNvSpPr/>
            <p:nvPr/>
          </p:nvSpPr>
          <p:spPr>
            <a:xfrm>
              <a:off x="226686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xmlns="" id="{1F09AEA1-B038-A052-1964-29AF5919D0A8}"/>
                </a:ext>
              </a:extLst>
            </p:cNvPr>
            <p:cNvSpPr/>
            <p:nvPr/>
          </p:nvSpPr>
          <p:spPr>
            <a:xfrm>
              <a:off x="3794617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xmlns="" id="{851D7B10-D505-B77A-A4F0-78DB466D136F}"/>
                </a:ext>
              </a:extLst>
            </p:cNvPr>
            <p:cNvSpPr/>
            <p:nvPr/>
          </p:nvSpPr>
          <p:spPr>
            <a:xfrm>
              <a:off x="5322372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xmlns="" id="{2482FC76-0B4E-92A6-2BE3-56733F5E0832}"/>
                </a:ext>
              </a:extLst>
            </p:cNvPr>
            <p:cNvSpPr/>
            <p:nvPr/>
          </p:nvSpPr>
          <p:spPr>
            <a:xfrm>
              <a:off x="6850128" y="3504916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xmlns="" id="{090172B3-326E-593B-E9F9-D848798C4526}"/>
                </a:ext>
              </a:extLst>
            </p:cNvPr>
            <p:cNvSpPr/>
            <p:nvPr/>
          </p:nvSpPr>
          <p:spPr>
            <a:xfrm>
              <a:off x="226686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xmlns="" id="{3B095461-47E4-8D56-5E7C-07903D451AE0}"/>
                </a:ext>
              </a:extLst>
            </p:cNvPr>
            <p:cNvSpPr/>
            <p:nvPr/>
          </p:nvSpPr>
          <p:spPr>
            <a:xfrm>
              <a:off x="3794617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xmlns="" id="{A558D368-2ADA-547A-E55E-52E218E77D47}"/>
                </a:ext>
              </a:extLst>
            </p:cNvPr>
            <p:cNvSpPr/>
            <p:nvPr/>
          </p:nvSpPr>
          <p:spPr>
            <a:xfrm>
              <a:off x="5322372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xmlns="" id="{6D370ED0-FA2A-B4FF-C295-B47BFB6B64C7}"/>
                </a:ext>
              </a:extLst>
            </p:cNvPr>
            <p:cNvSpPr/>
            <p:nvPr/>
          </p:nvSpPr>
          <p:spPr>
            <a:xfrm>
              <a:off x="6850128" y="4214975"/>
              <a:ext cx="100805" cy="96634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xmlns="" id="{57CDA581-7F42-AA4C-3B8F-71D1DCDC63A5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2367667" y="3601550"/>
            <a:ext cx="2969468" cy="627577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xmlns="" id="{69D4D9BE-437B-29C9-0A67-018EEDE13238}"/>
              </a:ext>
            </a:extLst>
          </p:cNvPr>
          <p:cNvCxnSpPr>
            <a:cxnSpLocks/>
            <a:endCxn id="16" idx="7"/>
          </p:cNvCxnSpPr>
          <p:nvPr/>
        </p:nvCxnSpPr>
        <p:spPr>
          <a:xfrm flipH="1">
            <a:off x="2352904" y="3569069"/>
            <a:ext cx="1463376" cy="660058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xmlns="" id="{571D59E6-0FEF-8D4B-EF72-4B80BB709036}"/>
              </a:ext>
            </a:extLst>
          </p:cNvPr>
          <p:cNvCxnSpPr>
            <a:cxnSpLocks/>
            <a:endCxn id="17" idx="6"/>
          </p:cNvCxnSpPr>
          <p:nvPr/>
        </p:nvCxnSpPr>
        <p:spPr>
          <a:xfrm flipH="1">
            <a:off x="3895422" y="3554917"/>
            <a:ext cx="1466521" cy="708375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xmlns="" id="{275B2EB7-4521-3569-83F1-C660F1DF7D48}"/>
              </a:ext>
            </a:extLst>
          </p:cNvPr>
          <p:cNvCxnSpPr>
            <a:cxnSpLocks/>
          </p:cNvCxnSpPr>
          <p:nvPr/>
        </p:nvCxnSpPr>
        <p:spPr>
          <a:xfrm flipH="1">
            <a:off x="6886883" y="3568565"/>
            <a:ext cx="3930" cy="66005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917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741329B-D13B-7ED3-9599-CDDD3C875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F16F0021-DE70-F67D-81A5-DA05AE3C035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7E3CC2EF-2E86-F08B-B19A-26406CAC95E7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4BCAB96E-5622-9B80-701B-ED64ADC16A74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30109D8B-2504-0D99-4BB0-3DFB692CD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671501" y="3779500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AA9A8A2A-8FD7-1A77-FC59-D80EB1A69F07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676523F2-FD9D-94F0-20D8-56E4E3EC53DF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E44CFA8D-CF8A-891B-C297-B5EA18E6091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B5413F46-E5B5-63F1-F6EB-8FC1CDFF3949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3DEB9FB8-7A44-2602-DB10-FDC1B238BF6A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991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E8F5A67-CCBA-0E53-DE30-5610E2CCB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AAC1E49-C433-B0CB-5D91-096B28D6CF81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خذوا ألواحكم 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729AD5CE-0DFC-264C-FA04-78D0F34800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433E4876-B26B-1944-14B1-AA520662359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60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AF0AE04-E694-C068-E2A3-F89F3B02CC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66C2BF1-5965-B5C1-10CD-CFAFB6EFB71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رتبة هذا المتسابق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BB1AD68-885D-8B9C-6FC0-67462CAF78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1214CA3E-EF46-B933-6129-B9D5C80AFB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E66D7BBC-1D45-0904-A340-5195446976B8}"/>
              </a:ext>
            </a:extLst>
          </p:cNvPr>
          <p:cNvSpPr/>
          <p:nvPr/>
        </p:nvSpPr>
        <p:spPr>
          <a:xfrm>
            <a:off x="6530986" y="1852903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FF4EE3A-DC13-4AE9-1E5B-4848DB54297C}"/>
              </a:ext>
            </a:extLst>
          </p:cNvPr>
          <p:cNvSpPr txBox="1"/>
          <p:nvPr/>
        </p:nvSpPr>
        <p:spPr>
          <a:xfrm>
            <a:off x="6411504" y="5019902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اَلْأوَّلُ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0E35D0D0-B881-845B-2460-0C5B06001E48}"/>
              </a:ext>
            </a:extLst>
          </p:cNvPr>
          <p:cNvSpPr txBox="1"/>
          <p:nvPr/>
        </p:nvSpPr>
        <p:spPr>
          <a:xfrm>
            <a:off x="1533101" y="5019902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7AE04DD6-E05D-9290-5920-74FE2A84C563}"/>
              </a:ext>
            </a:extLst>
          </p:cNvPr>
          <p:cNvSpPr txBox="1"/>
          <p:nvPr/>
        </p:nvSpPr>
        <p:spPr>
          <a:xfrm>
            <a:off x="4001517" y="5019902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اَلثّالِثُ</a:t>
            </a:r>
          </a:p>
        </p:txBody>
      </p:sp>
    </p:spTree>
    <p:extLst>
      <p:ext uri="{BB962C8B-B14F-4D97-AF65-F5344CB8AC3E}">
        <p14:creationId xmlns:p14="http://schemas.microsoft.com/office/powerpoint/2010/main" val="63620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7861DD0-ECA6-BB71-4024-04FCBB6F1D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AF27218F-23B7-1F27-633B-5AAF037903F6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36BDC8F1-CCB2-B3E8-7683-F6C16A1FDB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EDD4E9BD-AA1D-1D62-4165-BC1142AC251E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24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185498-6CD7-C85B-C3A0-D67E55AF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59E9403D-3D06-E3D0-69CB-19EB74386D2D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هذا المتسابق يحتل الرتبة الأولى 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454C58B-C430-E795-DEE4-E52CBA76B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B7B4C8E6-10D1-2E72-FDFE-9A4C70FD0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2BE79809-964A-7481-1A8E-94C1892457B6}"/>
              </a:ext>
            </a:extLst>
          </p:cNvPr>
          <p:cNvSpPr/>
          <p:nvPr/>
        </p:nvSpPr>
        <p:spPr>
          <a:xfrm>
            <a:off x="6530986" y="1852903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739968E-C397-83A4-980B-F51328CB59BF}"/>
              </a:ext>
            </a:extLst>
          </p:cNvPr>
          <p:cNvSpPr txBox="1"/>
          <p:nvPr/>
        </p:nvSpPr>
        <p:spPr>
          <a:xfrm>
            <a:off x="6411504" y="5019902"/>
            <a:ext cx="1168577" cy="442674"/>
          </a:xfrm>
          <a:prstGeom prst="round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اَلْأوَّلُ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CC54515D-8374-075C-9C3A-C087F23B6616}"/>
              </a:ext>
            </a:extLst>
          </p:cNvPr>
          <p:cNvSpPr txBox="1"/>
          <p:nvPr/>
        </p:nvSpPr>
        <p:spPr>
          <a:xfrm>
            <a:off x="1533101" y="5019902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2BC0E326-6246-78B7-9DD1-33B1E30C9AD8}"/>
              </a:ext>
            </a:extLst>
          </p:cNvPr>
          <p:cNvSpPr txBox="1"/>
          <p:nvPr/>
        </p:nvSpPr>
        <p:spPr>
          <a:xfrm>
            <a:off x="4001517" y="5019902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اَلثّالِثُ</a:t>
            </a:r>
          </a:p>
        </p:txBody>
      </p:sp>
    </p:spTree>
    <p:extLst>
      <p:ext uri="{BB962C8B-B14F-4D97-AF65-F5344CB8AC3E}">
        <p14:creationId xmlns:p14="http://schemas.microsoft.com/office/powerpoint/2010/main" val="215982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B4F136C-BF49-C5A1-7042-C34A40FE7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DF5D8C51-E2DF-26BC-09B5-207012287F2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رتبة هذه  المتسابقة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876B47D4-580F-D6B2-1A1E-ABAEB7C148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4145D252-47B6-0849-DE77-4617F9AD2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7EE8E91C-D7D8-D53C-2D2B-CDBE737C7AA7}"/>
              </a:ext>
            </a:extLst>
          </p:cNvPr>
          <p:cNvSpPr/>
          <p:nvPr/>
        </p:nvSpPr>
        <p:spPr>
          <a:xfrm>
            <a:off x="4447231" y="1908143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CF41EC7-B3DF-93C6-A53F-7B39837C2E07}"/>
              </a:ext>
            </a:extLst>
          </p:cNvPr>
          <p:cNvSpPr txBox="1"/>
          <p:nvPr/>
        </p:nvSpPr>
        <p:spPr>
          <a:xfrm>
            <a:off x="6411504" y="5000263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اَلْأولى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1A07A50C-6231-246C-1938-AA03DE338F89}"/>
              </a:ext>
            </a:extLst>
          </p:cNvPr>
          <p:cNvSpPr txBox="1"/>
          <p:nvPr/>
        </p:nvSpPr>
        <p:spPr>
          <a:xfrm>
            <a:off x="3991647" y="5000263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اَلثّانيَّةُ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D7EE788-CAAB-1396-6AA1-36FA4F88494A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اَلثّالِثَةُ</a:t>
            </a:r>
          </a:p>
        </p:txBody>
      </p:sp>
    </p:spTree>
    <p:extLst>
      <p:ext uri="{BB962C8B-B14F-4D97-AF65-F5344CB8AC3E}">
        <p14:creationId xmlns:p14="http://schemas.microsoft.com/office/powerpoint/2010/main" val="1864098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CF40728-FA85-3D2E-C2E2-13F9BFF58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4287C94-D5F3-CD22-2547-E7532EA7EFEC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55F43F2A-E49C-FC58-E999-8ED401FE8A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C324A66-D333-76BA-9343-B91CEA94BE1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78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780F7A-52E7-DE53-6E7A-9C26139BF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2F688C53-5E80-51BA-85B1-0ECE4866CB23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هذه المتسابقة تحتل الرتبة الثالثة  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3A24F50-92B9-579A-DDAE-DC42992775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0EF88CD7-2273-D31D-F893-BCB770B47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F23C67D-6642-A87F-8136-BAB462FC9D1A}"/>
              </a:ext>
            </a:extLst>
          </p:cNvPr>
          <p:cNvSpPr txBox="1"/>
          <p:nvPr/>
        </p:nvSpPr>
        <p:spPr>
          <a:xfrm>
            <a:off x="6411504" y="5000263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اَلْأولى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44C33B0-002A-7323-611F-0FBC9D53EF9F}"/>
              </a:ext>
            </a:extLst>
          </p:cNvPr>
          <p:cNvSpPr txBox="1"/>
          <p:nvPr/>
        </p:nvSpPr>
        <p:spPr>
          <a:xfrm>
            <a:off x="3991647" y="5000263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اَلثّانيَّةُ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908919C0-48D2-4EC2-F7B7-3FD7D903F49E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solidFill>
            <a:srgbClr val="00B05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اَلثّالِثَةُ</a:t>
            </a:r>
          </a:p>
        </p:txBody>
      </p:sp>
      <p:sp>
        <p:nvSpPr>
          <p:cNvPr id="6" name="Flèche : bas 5">
            <a:extLst>
              <a:ext uri="{FF2B5EF4-FFF2-40B4-BE49-F238E27FC236}">
                <a16:creationId xmlns:a16="http://schemas.microsoft.com/office/drawing/2014/main" xmlns="" id="{34CEB15F-76DC-D5DB-D0B4-65D269A46CF0}"/>
              </a:ext>
            </a:extLst>
          </p:cNvPr>
          <p:cNvSpPr/>
          <p:nvPr/>
        </p:nvSpPr>
        <p:spPr>
          <a:xfrm>
            <a:off x="4447231" y="1908143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391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1349BF-279F-1818-8A11-087DA166F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23EBA8FF-2677-F4D6-A62E-5EF870D624CE}"/>
              </a:ext>
            </a:extLst>
          </p:cNvPr>
          <p:cNvSpPr txBox="1"/>
          <p:nvPr/>
        </p:nvSpPr>
        <p:spPr>
          <a:xfrm>
            <a:off x="961411" y="840260"/>
            <a:ext cx="6515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كراساتكم ، صححوا  النشاط رقم 5 الصفحة 107 </a:t>
            </a: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2E94F92A-B4C2-EEA9-F4F5-90347691C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xmlns="" id="{E9067718-9AC1-8E9C-BFF9-8B31B3EDC5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6427619"/>
              </p:ext>
            </p:extLst>
          </p:nvPr>
        </p:nvGraphicFramePr>
        <p:xfrm>
          <a:off x="4902021" y="3093066"/>
          <a:ext cx="134177" cy="1125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77">
                  <a:extLst>
                    <a:ext uri="{9D8B030D-6E8A-4147-A177-3AD203B41FA5}">
                      <a16:colId xmlns:a16="http://schemas.microsoft.com/office/drawing/2014/main" xmlns="" val="3295279103"/>
                    </a:ext>
                  </a:extLst>
                </a:gridCol>
              </a:tblGrid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886359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043444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864102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5041484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759740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431210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240551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1348665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901806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71956"/>
                  </a:ext>
                </a:extLst>
              </a:tr>
            </a:tbl>
          </a:graphicData>
        </a:graphic>
      </p:graphicFrame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xmlns="" id="{336B38E8-EA8A-53C6-CEC6-1F78C2990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906499"/>
              </p:ext>
            </p:extLst>
          </p:nvPr>
        </p:nvGraphicFramePr>
        <p:xfrm>
          <a:off x="6604555" y="3093066"/>
          <a:ext cx="134177" cy="112513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77">
                  <a:extLst>
                    <a:ext uri="{9D8B030D-6E8A-4147-A177-3AD203B41FA5}">
                      <a16:colId xmlns:a16="http://schemas.microsoft.com/office/drawing/2014/main" xmlns="" val="3295279103"/>
                    </a:ext>
                  </a:extLst>
                </a:gridCol>
              </a:tblGrid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886359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043444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864102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5041484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759740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431210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240551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1348665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901806"/>
                  </a:ext>
                </a:extLst>
              </a:tr>
              <a:tr h="112513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9135" marR="29135" marT="13243" marB="13243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71956"/>
                  </a:ext>
                </a:extLst>
              </a:tr>
            </a:tbl>
          </a:graphicData>
        </a:graphic>
      </p:graphicFrame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817D69F5-F013-60F2-D3F8-544CB0BC8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2019" y="4039573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CCECE5E-724E-9ACF-4CC6-AF07390C3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360" y="4039573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2533B974-2252-E950-D44F-CB882DEC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7953" y="3853781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A658944-F54E-5C55-F832-0B342DD3D2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570" y="4039573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FC10F28A-5D45-E7D3-4611-1CDA6E541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1120" y="3853781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FE0714AE-2F82-8F02-DC1B-C1FEB7FD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2409" y="3667989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59F020C-30B8-96C8-C859-165D29316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362" y="4039573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950EB72C-8977-0D39-C4E7-6D54A2468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4830" y="3853781"/>
            <a:ext cx="142664" cy="127486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13" name="Image 12" descr="Une image contenant texte, capture d’écran, diagramme, ligne&#10;&#10;Le contenu généré par l’IA peut être incorrect.">
            <a:extLst>
              <a:ext uri="{FF2B5EF4-FFF2-40B4-BE49-F238E27FC236}">
                <a16:creationId xmlns:a16="http://schemas.microsoft.com/office/drawing/2014/main" xmlns="" id="{4119BAD3-3BEE-8B8D-C958-2499209CD5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4503" y="2271246"/>
            <a:ext cx="6734994" cy="2698292"/>
          </a:xfrm>
          <a:prstGeom prst="rect">
            <a:avLst/>
          </a:prstGeom>
        </p:spPr>
      </p:pic>
      <p:pic>
        <p:nvPicPr>
          <p:cNvPr id="15" name="Image 14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57E221BD-8203-B833-2E9F-45FD6E8EA4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1096" y="2970357"/>
            <a:ext cx="1276528" cy="1196702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xmlns="" id="{9504FA70-FEC6-EBF4-D103-136D4CDDDF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302921"/>
              </p:ext>
            </p:extLst>
          </p:nvPr>
        </p:nvGraphicFramePr>
        <p:xfrm>
          <a:off x="3224279" y="3108967"/>
          <a:ext cx="121979" cy="102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79">
                  <a:extLst>
                    <a:ext uri="{9D8B030D-6E8A-4147-A177-3AD203B41FA5}">
                      <a16:colId xmlns:a16="http://schemas.microsoft.com/office/drawing/2014/main" xmlns="" val="3295279103"/>
                    </a:ext>
                  </a:extLst>
                </a:gridCol>
              </a:tblGrid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886359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04344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864102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504148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75974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43121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240551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1348665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901806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71956"/>
                  </a:ext>
                </a:extLst>
              </a:tr>
            </a:tbl>
          </a:graphicData>
        </a:graphic>
      </p:graphicFrame>
      <p:pic>
        <p:nvPicPr>
          <p:cNvPr id="16" name="Image 15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9BE01215-A690-00BE-331B-430B4444F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67" y="2954116"/>
            <a:ext cx="1276528" cy="1196702"/>
          </a:xfrm>
          <a:prstGeom prst="rect">
            <a:avLst/>
          </a:prstGeom>
        </p:spPr>
      </p:pic>
      <p:pic>
        <p:nvPicPr>
          <p:cNvPr id="17" name="Image 16" descr="Une image contenant blanc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D6212480-5A98-17F9-3601-EE8DDCFC4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128" y="2954116"/>
            <a:ext cx="1276528" cy="119670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C228875-EF2B-A742-A048-CE997FDD88AB}"/>
              </a:ext>
            </a:extLst>
          </p:cNvPr>
          <p:cNvSpPr/>
          <p:nvPr/>
        </p:nvSpPr>
        <p:spPr>
          <a:xfrm>
            <a:off x="3562409" y="3760245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0DC6DC2-879C-7B64-6019-8DB04166DFED}"/>
              </a:ext>
            </a:extLst>
          </p:cNvPr>
          <p:cNvSpPr/>
          <p:nvPr/>
        </p:nvSpPr>
        <p:spPr>
          <a:xfrm>
            <a:off x="3776582" y="3769151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9B82B6E-148C-DA7B-4CB3-7B8C97074203}"/>
              </a:ext>
            </a:extLst>
          </p:cNvPr>
          <p:cNvSpPr/>
          <p:nvPr/>
        </p:nvSpPr>
        <p:spPr>
          <a:xfrm>
            <a:off x="3562409" y="3954943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2B4C5AD-45B5-77AE-36F3-C23461E8B911}"/>
              </a:ext>
            </a:extLst>
          </p:cNvPr>
          <p:cNvSpPr/>
          <p:nvPr/>
        </p:nvSpPr>
        <p:spPr>
          <a:xfrm>
            <a:off x="3781044" y="3954943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F79C85F-6764-1C0D-D4AC-D021CC6B842A}"/>
              </a:ext>
            </a:extLst>
          </p:cNvPr>
          <p:cNvSpPr/>
          <p:nvPr/>
        </p:nvSpPr>
        <p:spPr>
          <a:xfrm>
            <a:off x="3710954" y="3557035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24" name="Tableau 23">
            <a:extLst>
              <a:ext uri="{FF2B5EF4-FFF2-40B4-BE49-F238E27FC236}">
                <a16:creationId xmlns:a16="http://schemas.microsoft.com/office/drawing/2014/main" xmlns="" id="{485C1693-D761-1309-1340-6AD67828FC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3700907"/>
              </p:ext>
            </p:extLst>
          </p:nvPr>
        </p:nvGraphicFramePr>
        <p:xfrm>
          <a:off x="4865490" y="3061514"/>
          <a:ext cx="121979" cy="102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79">
                  <a:extLst>
                    <a:ext uri="{9D8B030D-6E8A-4147-A177-3AD203B41FA5}">
                      <a16:colId xmlns:a16="http://schemas.microsoft.com/office/drawing/2014/main" xmlns="" val="3295279103"/>
                    </a:ext>
                  </a:extLst>
                </a:gridCol>
              </a:tblGrid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886359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04344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864102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504148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75974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43121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240551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1348665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901806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71956"/>
                  </a:ext>
                </a:extLst>
              </a:tr>
            </a:tbl>
          </a:graphicData>
        </a:graphic>
      </p:graphicFrame>
      <p:graphicFrame>
        <p:nvGraphicFramePr>
          <p:cNvPr id="25" name="Tableau 24">
            <a:extLst>
              <a:ext uri="{FF2B5EF4-FFF2-40B4-BE49-F238E27FC236}">
                <a16:creationId xmlns:a16="http://schemas.microsoft.com/office/drawing/2014/main" xmlns="" id="{D9486F8B-CADD-82C6-3CAC-CE7B2F6B02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4628525"/>
              </p:ext>
            </p:extLst>
          </p:nvPr>
        </p:nvGraphicFramePr>
        <p:xfrm>
          <a:off x="6950413" y="3080466"/>
          <a:ext cx="121979" cy="102285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1979">
                  <a:extLst>
                    <a:ext uri="{9D8B030D-6E8A-4147-A177-3AD203B41FA5}">
                      <a16:colId xmlns:a16="http://schemas.microsoft.com/office/drawing/2014/main" xmlns="" val="3295279103"/>
                    </a:ext>
                  </a:extLst>
                </a:gridCol>
              </a:tblGrid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446886359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9404344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36864102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5041484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4775974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85431210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35240551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91348665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4901806"/>
                  </a:ext>
                </a:extLst>
              </a:tr>
              <a:tr h="102285">
                <a:tc>
                  <a:txBody>
                    <a:bodyPr/>
                    <a:lstStyle/>
                    <a:p>
                      <a:endParaRPr lang="fr-FR" sz="500" dirty="0"/>
                    </a:p>
                  </a:txBody>
                  <a:tcPr marL="26486" marR="26486" marT="12039" marB="12039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1571956"/>
                  </a:ext>
                </a:extLst>
              </a:tr>
            </a:tbl>
          </a:graphicData>
        </a:graphic>
      </p:graphicFrame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61850845-31F9-350A-CE27-190422106D40}"/>
              </a:ext>
            </a:extLst>
          </p:cNvPr>
          <p:cNvSpPr/>
          <p:nvPr/>
        </p:nvSpPr>
        <p:spPr>
          <a:xfrm>
            <a:off x="5241656" y="3899466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17C32980-1FA4-8CFB-1EA0-230F2A59871B}"/>
              </a:ext>
            </a:extLst>
          </p:cNvPr>
          <p:cNvSpPr/>
          <p:nvPr/>
        </p:nvSpPr>
        <p:spPr>
          <a:xfrm>
            <a:off x="5473958" y="3912378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7B1382C5-6CD6-CEEB-5EB2-25BE0DD57A22}"/>
              </a:ext>
            </a:extLst>
          </p:cNvPr>
          <p:cNvSpPr/>
          <p:nvPr/>
        </p:nvSpPr>
        <p:spPr>
          <a:xfrm>
            <a:off x="5352546" y="3727385"/>
            <a:ext cx="110890" cy="11095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8" name="Image 37" descr="Une image contenant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3D638B5-807D-D4D6-5492-BD25F2D573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488" y="2126847"/>
            <a:ext cx="7557025" cy="317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5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627CF1-1F39-CD28-00AB-13CDF3390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CF607F54-F033-78F6-59B2-8BB47C0ED2E3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رتبة هذا  المتسابق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407DF3A8-B5E6-F881-D1BD-F1AC9196A9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5F70D8DB-19DE-4DE7-FDC5-51F41AC409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482D5FEF-89D5-BA02-2A19-305DF660FABD}"/>
              </a:ext>
            </a:extLst>
          </p:cNvPr>
          <p:cNvSpPr/>
          <p:nvPr/>
        </p:nvSpPr>
        <p:spPr>
          <a:xfrm>
            <a:off x="3539872" y="1957182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8798F4AD-0028-F7E1-BEE0-D0D72EA7CABF}"/>
              </a:ext>
            </a:extLst>
          </p:cNvPr>
          <p:cNvSpPr txBox="1"/>
          <p:nvPr/>
        </p:nvSpPr>
        <p:spPr>
          <a:xfrm>
            <a:off x="4098371" y="5000263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[4]      اَلرّابِعُ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AECC2F08-F6A7-29EA-C483-1A73532A86CD}"/>
              </a:ext>
            </a:extLst>
          </p:cNvPr>
          <p:cNvSpPr txBox="1"/>
          <p:nvPr/>
        </p:nvSpPr>
        <p:spPr>
          <a:xfrm>
            <a:off x="6508095" y="5045290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4DC09231-FCBC-F8C6-0779-956390360572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اَلثّالِثُ</a:t>
            </a:r>
          </a:p>
        </p:txBody>
      </p:sp>
    </p:spTree>
    <p:extLst>
      <p:ext uri="{BB962C8B-B14F-4D97-AF65-F5344CB8AC3E}">
        <p14:creationId xmlns:p14="http://schemas.microsoft.com/office/powerpoint/2010/main" val="337846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7EBD86E-F073-4DA7-BC2E-8AE9E5402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70CE5984-C75F-30DB-998B-A81FC963E2BF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9E5D14E-CAD0-339F-ABFB-411180E36F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3C19E8E3-C8E9-B28B-E137-8D691FF21D0A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207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0DC83E-4B3B-B38A-8BE5-A9279D95F3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0B14DE4-9D08-AA21-EAF7-6483110E994C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هذا المتسابق  يحتل الرتبة  الرابعة   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1BCE9BC-621B-8551-E64C-C4793E8EB4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CA76573C-089A-4C3E-EA00-A9009046A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FE3BDC07-4C60-D744-933D-3F46117584EA}"/>
              </a:ext>
            </a:extLst>
          </p:cNvPr>
          <p:cNvSpPr/>
          <p:nvPr/>
        </p:nvSpPr>
        <p:spPr>
          <a:xfrm>
            <a:off x="3539872" y="1957182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A5A4641A-545C-6472-6E6B-276A3E7D7D41}"/>
              </a:ext>
            </a:extLst>
          </p:cNvPr>
          <p:cNvSpPr txBox="1"/>
          <p:nvPr/>
        </p:nvSpPr>
        <p:spPr>
          <a:xfrm>
            <a:off x="4098371" y="5000263"/>
            <a:ext cx="1168577" cy="442674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[4]      اَلرّابِعُ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0A12463A-01FD-28FA-28D1-9AFD42CDB669}"/>
              </a:ext>
            </a:extLst>
          </p:cNvPr>
          <p:cNvSpPr txBox="1"/>
          <p:nvPr/>
        </p:nvSpPr>
        <p:spPr>
          <a:xfrm>
            <a:off x="6508095" y="5045290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B52856E5-B1D4-CD25-8886-B87B656A1F4F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اَلثّالِثُ</a:t>
            </a:r>
          </a:p>
        </p:txBody>
      </p:sp>
    </p:spTree>
    <p:extLst>
      <p:ext uri="{BB962C8B-B14F-4D97-AF65-F5344CB8AC3E}">
        <p14:creationId xmlns:p14="http://schemas.microsoft.com/office/powerpoint/2010/main" val="2628420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D0DCAF7-6FB6-AF32-836B-29FD9B2C6A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87DE015-0FCF-4D31-0501-A93924E580EE}"/>
              </a:ext>
            </a:extLst>
          </p:cNvPr>
          <p:cNvSpPr txBox="1"/>
          <p:nvPr/>
        </p:nvSpPr>
        <p:spPr>
          <a:xfrm>
            <a:off x="259310" y="824553"/>
            <a:ext cx="73207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اكتبوا على الألواح رتبة هذه  المتسابقة 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96E2094-6327-B9F9-6F19-78C3A17D6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2" name="Image 11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69E9D26A-E594-95F8-97A6-3F8652F9E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14" name="Flèche : bas 13">
            <a:extLst>
              <a:ext uri="{FF2B5EF4-FFF2-40B4-BE49-F238E27FC236}">
                <a16:creationId xmlns:a16="http://schemas.microsoft.com/office/drawing/2014/main" xmlns="" id="{62FDCA27-9A2E-E8C3-2FFA-BC9687C8A08A}"/>
              </a:ext>
            </a:extLst>
          </p:cNvPr>
          <p:cNvSpPr/>
          <p:nvPr/>
        </p:nvSpPr>
        <p:spPr>
          <a:xfrm>
            <a:off x="5247585" y="1857737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7617131-D071-59F0-B9DF-08A4E0895173}"/>
              </a:ext>
            </a:extLst>
          </p:cNvPr>
          <p:cNvSpPr txBox="1"/>
          <p:nvPr/>
        </p:nvSpPr>
        <p:spPr>
          <a:xfrm>
            <a:off x="6411504" y="5000263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اَلْأولى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F33E6EC-D955-1A3B-E1DF-E984B504BF59}"/>
              </a:ext>
            </a:extLst>
          </p:cNvPr>
          <p:cNvSpPr txBox="1"/>
          <p:nvPr/>
        </p:nvSpPr>
        <p:spPr>
          <a:xfrm>
            <a:off x="3991647" y="5000263"/>
            <a:ext cx="1285435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اَلثّانيَّةُ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8A4059E9-1984-9ABA-7557-2ED9E9C5519A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اَلثّالِثَةُ</a:t>
            </a:r>
          </a:p>
        </p:txBody>
      </p:sp>
    </p:spTree>
    <p:extLst>
      <p:ext uri="{BB962C8B-B14F-4D97-AF65-F5344CB8AC3E}">
        <p14:creationId xmlns:p14="http://schemas.microsoft.com/office/powerpoint/2010/main" val="7635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564529-102E-A141-9E78-AA33B9DB5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1B442763-3E6B-34C3-6C11-39A85B324E8C}"/>
              </a:ext>
            </a:extLst>
          </p:cNvPr>
          <p:cNvSpPr txBox="1"/>
          <p:nvPr/>
        </p:nvSpPr>
        <p:spPr>
          <a:xfrm>
            <a:off x="657031" y="816065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ارفعوا الألواح  </a:t>
            </a:r>
          </a:p>
        </p:txBody>
      </p:sp>
      <p:pic>
        <p:nvPicPr>
          <p:cNvPr id="3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96523A9A-C39A-394C-AB2E-0DEB47A5B5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4" name="Google Shape;292;p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xmlns="" id="{C7B9DDBC-C494-B6E1-0998-E01AA071043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1984375"/>
            <a:ext cx="34575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7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D4299D-3E8A-CFF4-279E-94B20B3AAC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800545-70BC-9227-566B-8DF8EE3DB4D5}"/>
              </a:ext>
            </a:extLst>
          </p:cNvPr>
          <p:cNvSpPr txBox="1"/>
          <p:nvPr/>
        </p:nvSpPr>
        <p:spPr>
          <a:xfrm>
            <a:off x="132735" y="824553"/>
            <a:ext cx="746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: هذه المتسابقة تحتل الرتبة الثانية    . من يشرح لنا كيف توصل للجواب ؟ 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AE1BE28-9D2B-EAE8-70E1-03A08F7CC2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3" name="Image 2" descr="Une image contenant garçon, personne, dessin humoristique, chaussures&#10;&#10;Le contenu généré par l’IA peut être incorrect.">
            <a:extLst>
              <a:ext uri="{FF2B5EF4-FFF2-40B4-BE49-F238E27FC236}">
                <a16:creationId xmlns:a16="http://schemas.microsoft.com/office/drawing/2014/main" xmlns="" id="{9D641275-F21F-1EA4-5472-E2B12CF35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3101" y="1957182"/>
            <a:ext cx="6077798" cy="2943636"/>
          </a:xfrm>
          <a:prstGeom prst="rect">
            <a:avLst/>
          </a:prstGeom>
        </p:spPr>
      </p:pic>
      <p:sp>
        <p:nvSpPr>
          <p:cNvPr id="4" name="Flèche : bas 3">
            <a:extLst>
              <a:ext uri="{FF2B5EF4-FFF2-40B4-BE49-F238E27FC236}">
                <a16:creationId xmlns:a16="http://schemas.microsoft.com/office/drawing/2014/main" xmlns="" id="{20B646C4-A2ED-790F-952F-1ED910CEC887}"/>
              </a:ext>
            </a:extLst>
          </p:cNvPr>
          <p:cNvSpPr/>
          <p:nvPr/>
        </p:nvSpPr>
        <p:spPr>
          <a:xfrm>
            <a:off x="5247585" y="1857737"/>
            <a:ext cx="335578" cy="456759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6C28213-D13F-FB1B-2728-D98504710C5F}"/>
              </a:ext>
            </a:extLst>
          </p:cNvPr>
          <p:cNvSpPr txBox="1"/>
          <p:nvPr/>
        </p:nvSpPr>
        <p:spPr>
          <a:xfrm>
            <a:off x="6411504" y="5000263"/>
            <a:ext cx="1168577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[1]      اَلْأولى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7124F8E3-207A-4EBD-0577-35F4C91316D3}"/>
              </a:ext>
            </a:extLst>
          </p:cNvPr>
          <p:cNvSpPr txBox="1"/>
          <p:nvPr/>
        </p:nvSpPr>
        <p:spPr>
          <a:xfrm>
            <a:off x="3991647" y="5000263"/>
            <a:ext cx="1285435" cy="442674"/>
          </a:xfrm>
          <a:prstGeom prst="roundRect">
            <a:avLst/>
          </a:prstGeom>
          <a:solidFill>
            <a:srgbClr val="92D050"/>
          </a:solidFill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[2]      اَلثّانيَّةُ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9DD5CB29-9308-2D28-22B4-BDBE69565AB5}"/>
              </a:ext>
            </a:extLst>
          </p:cNvPr>
          <p:cNvSpPr txBox="1"/>
          <p:nvPr/>
        </p:nvSpPr>
        <p:spPr>
          <a:xfrm>
            <a:off x="1630219" y="5000263"/>
            <a:ext cx="1227006" cy="442674"/>
          </a:xfrm>
          <a:prstGeom prst="roundRect">
            <a:avLst/>
          </a:prstGeom>
          <a:noFill/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r" rtl="1"/>
            <a:r>
              <a:rPr lang="ar-MA" sz="2000" b="1" dirty="0">
                <a:solidFill>
                  <a:srgbClr val="00206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[3]      اَلثّالِثَةُ</a:t>
            </a:r>
          </a:p>
        </p:txBody>
      </p:sp>
    </p:spTree>
    <p:extLst>
      <p:ext uri="{BB962C8B-B14F-4D97-AF65-F5344CB8AC3E}">
        <p14:creationId xmlns:p14="http://schemas.microsoft.com/office/powerpoint/2010/main" val="12195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DF61E7-7B15-2D85-5C2A-AAFDE9815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7C55B057-039B-76CD-40B1-C69303187F09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F6A778D6-7ECA-4F95-17F8-83E78C591FC6}"/>
              </a:ext>
            </a:extLst>
          </p:cNvPr>
          <p:cNvGrpSpPr/>
          <p:nvPr/>
        </p:nvGrpSpPr>
        <p:grpSpPr>
          <a:xfrm>
            <a:off x="2094738" y="2260159"/>
            <a:ext cx="4785052" cy="2758881"/>
            <a:chOff x="2054098" y="2436266"/>
            <a:chExt cx="4785052" cy="2758881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03EB6B54-9C89-98DB-B237-D4645AF9DB05}"/>
                </a:ext>
              </a:extLst>
            </p:cNvPr>
            <p:cNvSpPr/>
            <p:nvPr/>
          </p:nvSpPr>
          <p:spPr>
            <a:xfrm>
              <a:off x="2054098" y="2817097"/>
              <a:ext cx="4785052" cy="23780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5" name="Image 4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08EC1298-D442-D7E6-2DF6-523E8C55CD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89358" y="4302404"/>
              <a:ext cx="631873" cy="631873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xmlns="" id="{1FD1B9B4-2B22-DBAB-D1BF-0A36A47D365A}"/>
                </a:ext>
              </a:extLst>
            </p:cNvPr>
            <p:cNvSpPr txBox="1"/>
            <p:nvPr/>
          </p:nvSpPr>
          <p:spPr>
            <a:xfrm>
              <a:off x="2054098" y="3316812"/>
              <a:ext cx="355510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1</a:t>
              </a:r>
            </a:p>
          </p:txBody>
        </p:sp>
        <p:sp>
          <p:nvSpPr>
            <p:cNvPr id="8" name="Flowchart: Alternate Process 54">
              <a:extLst>
                <a:ext uri="{FF2B5EF4-FFF2-40B4-BE49-F238E27FC236}">
                  <a16:creationId xmlns:a16="http://schemas.microsoft.com/office/drawing/2014/main" xmlns="" id="{007A4D87-85C9-1582-2D29-628FD398D6BE}"/>
                </a:ext>
              </a:extLst>
            </p:cNvPr>
            <p:cNvSpPr/>
            <p:nvPr/>
          </p:nvSpPr>
          <p:spPr>
            <a:xfrm>
              <a:off x="2804160" y="2436266"/>
              <a:ext cx="2966143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موجهة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1F09177B-06E4-5EEA-DD36-ED4FD3B24D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3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xmlns="" id="{0435C44B-3647-F28B-B13A-3EB23F57B366}"/>
                </a:ext>
              </a:extLst>
            </p:cNvPr>
            <p:cNvSpPr txBox="1"/>
            <p:nvPr/>
          </p:nvSpPr>
          <p:spPr>
            <a:xfrm>
              <a:off x="2223570" y="3873132"/>
              <a:ext cx="344793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rgbClr val="B2B3AE"/>
                  </a:solidFill>
                  <a:latin typeface="Dosis" pitchFamily="2" charset="0"/>
                  <a:cs typeface="Calibri" panose="020F0502020204030204" pitchFamily="34" charset="0"/>
                </a:rPr>
                <a:t>النشاط 2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E7EDD139-CCCD-B520-99A6-D38B94EA5CF0}"/>
                </a:ext>
              </a:extLst>
            </p:cNvPr>
            <p:cNvSpPr txBox="1"/>
            <p:nvPr/>
          </p:nvSpPr>
          <p:spPr>
            <a:xfrm>
              <a:off x="2101404" y="4411373"/>
              <a:ext cx="358465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النشاط 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215448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BA46B8E-FB56-0174-3FDB-F3FBAF1FD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452CA2A-CDF0-2F2E-7B33-F570E1D70397}"/>
              </a:ext>
            </a:extLst>
          </p:cNvPr>
          <p:cNvSpPr txBox="1"/>
          <p:nvPr/>
        </p:nvSpPr>
        <p:spPr>
          <a:xfrm>
            <a:off x="107576" y="770266"/>
            <a:ext cx="7336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خذوا كراساتكم</a:t>
            </a:r>
            <a:r>
              <a:rPr lang="fr-FR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الصفحة 109 سنطبق ما تعلمناه  في  النشاط رقم 3؛ سأشرح لكم التعليمة. انتظروا الانطلاقة</a:t>
            </a:r>
            <a:r>
              <a:rPr lang="ar-MA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ar-MA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d’enfant&#10;&#10;Le contenu généré par l’IA peut être incorrect.">
            <a:extLst>
              <a:ext uri="{FF2B5EF4-FFF2-40B4-BE49-F238E27FC236}">
                <a16:creationId xmlns:a16="http://schemas.microsoft.com/office/drawing/2014/main" xmlns="" id="{A3E1B2BD-970F-CD05-59C1-FD304C73EA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5362" y="757961"/>
            <a:ext cx="757857" cy="744268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9FA2528C-B29C-678F-BE89-9443FE2049C3}"/>
              </a:ext>
            </a:extLst>
          </p:cNvPr>
          <p:cNvGrpSpPr/>
          <p:nvPr/>
        </p:nvGrpSpPr>
        <p:grpSpPr>
          <a:xfrm>
            <a:off x="1622905" y="1979168"/>
            <a:ext cx="5898191" cy="3794919"/>
            <a:chOff x="1814692" y="2078906"/>
            <a:chExt cx="6488010" cy="4174411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E49315A5-8ACB-2F71-2E5B-F77245C39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8697" y="2078907"/>
              <a:ext cx="3244005" cy="4174410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57466EB2-C48C-AF09-DAD5-8DDC8613C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4692" y="2078906"/>
              <a:ext cx="3244005" cy="4174411"/>
            </a:xfrm>
            <a:prstGeom prst="rect">
              <a:avLst/>
            </a:prstGeom>
          </p:spPr>
        </p:pic>
      </p:grp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5AA167E-0CF0-0023-DB69-F5A16454ABEF}"/>
              </a:ext>
            </a:extLst>
          </p:cNvPr>
          <p:cNvSpPr/>
          <p:nvPr/>
        </p:nvSpPr>
        <p:spPr>
          <a:xfrm>
            <a:off x="1722057" y="2174358"/>
            <a:ext cx="2584129" cy="1254642"/>
          </a:xfrm>
          <a:prstGeom prst="roundRect">
            <a:avLst>
              <a:gd name="adj" fmla="val 9430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73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604DF4-82F7-B405-4EEE-3B8E8F845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1044895B-678F-0574-1C71-AC4E732446E9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 7 دقائق   للإنجاز؛ </a:t>
            </a: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سأمر بين الصفوف لمساعدتكم؛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CD5BFF1D-B836-A707-73FB-86689EA7A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8306" y="1788079"/>
            <a:ext cx="659337" cy="101437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1B0E411B-4188-43EE-C85B-F44DB9D9E17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03522" y="2444817"/>
            <a:ext cx="2195007" cy="219500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xmlns="" id="{B941395C-8E94-600C-9B0A-13C2949037EB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C0181B79-F437-FC5E-B891-604B0B443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2378F4A1-22EF-5D73-A121-B21D3B3A181B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1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80CCA7F4-32B0-017B-5F2C-08932B200F2A}"/>
              </a:ext>
            </a:extLst>
          </p:cNvPr>
          <p:cNvPicPr preferRelativeResize="0"/>
          <p:nvPr/>
        </p:nvPicPr>
        <p:blipFill rotWithShape="1">
          <a:blip r:embed="rId5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91"/>
          <a:stretch/>
        </p:blipFill>
        <p:spPr>
          <a:xfrm>
            <a:off x="7779289" y="59532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" name="Image 6" descr="Une image contenant cheval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A96FA90B-C2CE-2E79-2963-F2D4E9DCAB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137" y="2496294"/>
            <a:ext cx="5677705" cy="247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3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2CCA298-FCE5-C41F-1316-D35A5F74B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C814787D-0691-0F7E-25F0-7E581E5D306B}"/>
              </a:ext>
            </a:extLst>
          </p:cNvPr>
          <p:cNvSpPr txBox="1"/>
          <p:nvPr/>
        </p:nvSpPr>
        <p:spPr>
          <a:xfrm>
            <a:off x="363137" y="817111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ستشتغلون في ثنائيات كل واحد يقارن إنجازه مع إنجاز زميله، استعينوا  ببطاقة التذكر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0B48C7C-7E87-F4F9-F507-90259C882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C0C9EF2F-4A1B-47CC-DB26-E1D327A2D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66825" y="3083385"/>
            <a:ext cx="1686575" cy="1686575"/>
          </a:xfrm>
          <a:prstGeom prst="rect">
            <a:avLst/>
          </a:prstGeom>
        </p:spPr>
      </p:pic>
      <p:pic>
        <p:nvPicPr>
          <p:cNvPr id="4" name="Image 3" descr="Une image contenant texte, capture d’écran, Rectangle, nombre&#10;&#10;Le contenu généré par l’IA peut être incorrect.">
            <a:extLst>
              <a:ext uri="{FF2B5EF4-FFF2-40B4-BE49-F238E27FC236}">
                <a16:creationId xmlns:a16="http://schemas.microsoft.com/office/drawing/2014/main" xmlns="" id="{D739A497-5969-B6DC-4F64-4AE9B9111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313" y="2326596"/>
            <a:ext cx="5141258" cy="291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4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1B7CB1D-5044-9F63-B19D-4B48A68AB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251DB65B-BC7F-1C76-09E7-FD38C396EA6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580C1987-E93F-7A06-D48E-06D6DE37D3F0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953A040E-B55B-25F8-A503-8350FFAE98CC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2C2B152C-76F3-A255-5E08-5E31B332BF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91736" y="3687020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AB13686E-67E8-27D7-836A-B4DDEE406770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365635C3-A233-DF0B-1FBE-B0A489156B8A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7842CADC-6C8F-9E8F-072A-D093F916D1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06CAF7BE-C562-1B18-40FA-A3EF0986879B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4DA9B29A-EE34-4602-EAD1-DF7974795F20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0837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63F2C-BD6C-9EF2-708B-D3F7281B9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FE84880A-15FC-E436-B785-13B976395EF7}"/>
              </a:ext>
            </a:extLst>
          </p:cNvPr>
          <p:cNvSpPr txBox="1"/>
          <p:nvPr/>
        </p:nvSpPr>
        <p:spPr>
          <a:xfrm>
            <a:off x="327278" y="710259"/>
            <a:ext cx="7116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نصحح جماعة :</a:t>
            </a:r>
          </a:p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يعين الأستاذ(ة) بعض المتعلمين للقيام إلى السبورة بالتناوب للتصحيح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3B4004-C3AD-AED0-1E55-10A11BB4E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2" name="Image 1" descr="Une image contenant cheval, text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158684FE-BF5F-3C91-7342-AA0F106D8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8" y="2332409"/>
            <a:ext cx="6870024" cy="299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48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BFF7F5-4BBA-2109-1D37-50F3638354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B58474B9-C30A-2C07-C767-A8FB9D7445C3}"/>
              </a:ext>
            </a:extLst>
          </p:cNvPr>
          <p:cNvSpPr txBox="1"/>
          <p:nvPr/>
        </p:nvSpPr>
        <p:spPr>
          <a:xfrm>
            <a:off x="327278" y="813495"/>
            <a:ext cx="71163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ar-MA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7" name="Image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BE687F1-9BD5-F88A-66CA-DE74FFC93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xmlns="" id="{7AC54B47-69E2-A01F-A490-2A16DFFB7A9D}"/>
              </a:ext>
            </a:extLst>
          </p:cNvPr>
          <p:cNvCxnSpPr/>
          <p:nvPr/>
        </p:nvCxnSpPr>
        <p:spPr>
          <a:xfrm flipH="1">
            <a:off x="4178595" y="3657600"/>
            <a:ext cx="3147238" cy="88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xmlns="" id="{B1C992AC-8186-A0B5-6095-0A78D662DF88}"/>
              </a:ext>
            </a:extLst>
          </p:cNvPr>
          <p:cNvCxnSpPr/>
          <p:nvPr/>
        </p:nvCxnSpPr>
        <p:spPr>
          <a:xfrm>
            <a:off x="6305107" y="3657600"/>
            <a:ext cx="0" cy="88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BE39A030-D273-9087-B962-835BD5CF4BA9}"/>
              </a:ext>
            </a:extLst>
          </p:cNvPr>
          <p:cNvCxnSpPr/>
          <p:nvPr/>
        </p:nvCxnSpPr>
        <p:spPr>
          <a:xfrm>
            <a:off x="5295014" y="3657600"/>
            <a:ext cx="2030819" cy="88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C4281F48-4F7A-E372-7E84-D373126005FA}"/>
              </a:ext>
            </a:extLst>
          </p:cNvPr>
          <p:cNvCxnSpPr/>
          <p:nvPr/>
        </p:nvCxnSpPr>
        <p:spPr>
          <a:xfrm>
            <a:off x="4104167" y="3657600"/>
            <a:ext cx="1201480" cy="88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ABC2FAC2-0D9A-8CCF-1767-45B873BFEE0C}"/>
              </a:ext>
            </a:extLst>
          </p:cNvPr>
          <p:cNvCxnSpPr/>
          <p:nvPr/>
        </p:nvCxnSpPr>
        <p:spPr>
          <a:xfrm flipH="1">
            <a:off x="2020186" y="3657600"/>
            <a:ext cx="1063256" cy="882502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 21" descr="Une image contenant cheval, texte&#10;&#10;Le contenu généré par l’IA peut être incorrect.">
            <a:extLst>
              <a:ext uri="{FF2B5EF4-FFF2-40B4-BE49-F238E27FC236}">
                <a16:creationId xmlns:a16="http://schemas.microsoft.com/office/drawing/2014/main" xmlns="" id="{BAFB5FA3-2710-6678-54BB-FD00A116D4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989" y="2242768"/>
            <a:ext cx="6870023" cy="305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12CEE3A2-DF80-4778-980D-1DEC5BD77AF3}"/>
              </a:ext>
            </a:extLst>
          </p:cNvPr>
          <p:cNvGrpSpPr/>
          <p:nvPr/>
        </p:nvGrpSpPr>
        <p:grpSpPr>
          <a:xfrm>
            <a:off x="2226504" y="2449061"/>
            <a:ext cx="4885812" cy="1993283"/>
            <a:chOff x="1974764" y="2436266"/>
            <a:chExt cx="4885812" cy="1993283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3BA51F2D-2F8C-E9CA-20FC-D03D551D78E7}"/>
                </a:ext>
              </a:extLst>
            </p:cNvPr>
            <p:cNvSpPr/>
            <p:nvPr/>
          </p:nvSpPr>
          <p:spPr>
            <a:xfrm>
              <a:off x="1974764" y="2817096"/>
              <a:ext cx="4885812" cy="161245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6" name="Image 5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848C8FB6-1E4A-AB85-5207-3564C55F6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727044" y="3379444"/>
              <a:ext cx="631873" cy="631873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xmlns="" id="{D6836E7D-F07A-D270-762B-DB039C312712}"/>
                </a:ext>
              </a:extLst>
            </p:cNvPr>
            <p:cNvSpPr txBox="1"/>
            <p:nvPr/>
          </p:nvSpPr>
          <p:spPr>
            <a:xfrm>
              <a:off x="2090295" y="3192168"/>
              <a:ext cx="3555109" cy="7160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lnSpc>
                  <a:spcPts val="5486"/>
                </a:lnSpc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Dosis" pitchFamily="2" charset="0"/>
                  <a:cs typeface="Calibri" panose="020F0502020204030204" pitchFamily="34" charset="0"/>
                </a:rPr>
                <a:t>أنجز بمفردي</a:t>
              </a:r>
            </a:p>
          </p:txBody>
        </p:sp>
        <p:sp>
          <p:nvSpPr>
            <p:cNvPr id="9" name="Flowchart: Alternate Process 54">
              <a:extLst>
                <a:ext uri="{FF2B5EF4-FFF2-40B4-BE49-F238E27FC236}">
                  <a16:creationId xmlns:a16="http://schemas.microsoft.com/office/drawing/2014/main" xmlns="" id="{5B00898C-6202-F55A-411E-E8805BE74CE0}"/>
                </a:ext>
              </a:extLst>
            </p:cNvPr>
            <p:cNvSpPr/>
            <p:nvPr/>
          </p:nvSpPr>
          <p:spPr>
            <a:xfrm>
              <a:off x="2739708" y="2436266"/>
              <a:ext cx="3030596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fr-FR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ar-AE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ممارسة مستقلة</a:t>
              </a:r>
            </a:p>
          </p:txBody>
        </p:sp>
        <p:sp>
          <p:nvSpPr>
            <p:cNvPr id="13" name="Oval 80">
              <a:extLst>
                <a:ext uri="{FF2B5EF4-FFF2-40B4-BE49-F238E27FC236}">
                  <a16:creationId xmlns:a16="http://schemas.microsoft.com/office/drawing/2014/main" xmlns="" id="{498186B8-6210-92AA-76DC-CB96CEC766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56357" y="2452646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89786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0B86E6E-BD4D-3F80-5CC4-32C14B68E852}"/>
              </a:ext>
            </a:extLst>
          </p:cNvPr>
          <p:cNvSpPr txBox="1"/>
          <p:nvPr/>
        </p:nvSpPr>
        <p:spPr>
          <a:xfrm>
            <a:off x="501445" y="754888"/>
            <a:ext cx="70202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الآن ستنجزون النشاط رقم  4 الصفحة 109 .</a:t>
            </a:r>
          </a:p>
          <a:p>
            <a:pPr algn="r"/>
            <a:r>
              <a:rPr lang="ar-MA" b="1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سأمر بين الصفوف لمساعدتكم و مراقبة كراساتكم 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62564FE-E75E-2402-A54E-BE8554A49E03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922338"/>
            <a:ext cx="614362" cy="688975"/>
            <a:chOff x="924143" y="3511073"/>
            <a:chExt cx="614494" cy="68836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DF2ED557-9DA1-2170-0C3F-084B3F585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143" y="3511073"/>
              <a:ext cx="614494" cy="68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xmlns="" id="{7B739CDB-3379-55B1-1500-48D27546F0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8567" y="3689691"/>
              <a:ext cx="445646" cy="384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ptos" panose="020B0004020202020204" pitchFamily="34" charset="0"/>
                </a:defRPr>
              </a:lvl9pPr>
            </a:lstStyle>
            <a:p>
              <a:pPr algn="ctr" eaLnBrk="1" hangingPunct="1"/>
              <a:r>
                <a:rPr lang="ar-MA" altLang="fr-FR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7</a:t>
              </a:r>
              <a:endParaRPr lang="fr-FR" alt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5" name="Image 21">
            <a:extLst>
              <a:ext uri="{FF2B5EF4-FFF2-40B4-BE49-F238E27FC236}">
                <a16:creationId xmlns:a16="http://schemas.microsoft.com/office/drawing/2014/main" xmlns="" id="{7CB77307-3774-C996-2A22-5D2808D9D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400" y="2586038"/>
            <a:ext cx="2479675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A5A21D89-CC0A-1653-0612-0D1ABB90F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821" y="640456"/>
            <a:ext cx="999174" cy="999174"/>
          </a:xfrm>
          <a:prstGeom prst="ellipse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9E0EF49E-BB89-421D-4A0A-9A9EF81742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2905" y="1979168"/>
            <a:ext cx="2949096" cy="3794919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4D0B2A71-5F37-ADFD-2A1F-1D75CEC173FC}"/>
              </a:ext>
            </a:extLst>
          </p:cNvPr>
          <p:cNvSpPr/>
          <p:nvPr/>
        </p:nvSpPr>
        <p:spPr>
          <a:xfrm>
            <a:off x="1650201" y="3298258"/>
            <a:ext cx="2774222" cy="1355629"/>
          </a:xfrm>
          <a:prstGeom prst="roundRect">
            <a:avLst>
              <a:gd name="adj" fmla="val 7515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082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6FCB904-4EA3-8F97-B206-A6EB45FBB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95F1FE4D-754E-EA9B-3C41-EF6D7FCC26A9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النشاط رقم  4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DF6F3AAD-4899-09A2-AFB6-F29EE6F87E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5" name="Image 4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D45437D8-59EE-7CD4-4F0D-437B32231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989" y="2107866"/>
            <a:ext cx="6870023" cy="33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8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005794-44EF-4552-B3EA-9B4E44BF4D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2">
            <a:extLst>
              <a:ext uri="{FF2B5EF4-FFF2-40B4-BE49-F238E27FC236}">
                <a16:creationId xmlns:a16="http://schemas.microsoft.com/office/drawing/2014/main" xmlns="" id="{3EA6EE49-ADBC-E4AF-6D68-38E7855F6F00}"/>
              </a:ext>
            </a:extLst>
          </p:cNvPr>
          <p:cNvSpPr txBox="1"/>
          <p:nvPr/>
        </p:nvSpPr>
        <p:spPr>
          <a:xfrm>
            <a:off x="1272261" y="912716"/>
            <a:ext cx="6249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F43D0085-4AD0-BFE4-022F-1193DAFB80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xmlns="" id="{2D96EDAE-B797-2B24-D1CC-BB83F317A49E}"/>
                  </a:ext>
                </a:extLst>
              </p14:cNvPr>
              <p14:cNvContentPartPr/>
              <p14:nvPr/>
            </p14:nvContentPartPr>
            <p14:xfrm>
              <a:off x="-736244" y="5340863"/>
              <a:ext cx="360" cy="3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2D96EDAE-B797-2B24-D1CC-BB83F317A4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54244" y="5322863"/>
                <a:ext cx="36000" cy="36000"/>
              </a:xfrm>
              <a:prstGeom prst="rect">
                <a:avLst/>
              </a:prstGeom>
            </p:spPr>
          </p:pic>
        </mc:Fallback>
      </mc:AlternateContent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xmlns="" id="{0A136037-2FDD-0B01-2F68-FAA98D6DF401}"/>
              </a:ext>
            </a:extLst>
          </p:cNvPr>
          <p:cNvCxnSpPr/>
          <p:nvPr/>
        </p:nvCxnSpPr>
        <p:spPr>
          <a:xfrm flipH="1">
            <a:off x="3070746" y="3575713"/>
            <a:ext cx="4244454" cy="1023583"/>
          </a:xfrm>
          <a:prstGeom prst="line">
            <a:avLst/>
          </a:prstGeom>
          <a:ln w="28575">
            <a:solidFill>
              <a:srgbClr val="FFC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xmlns="" id="{3C284392-00FD-94CE-9CBC-2E8F55F4CA35}"/>
              </a:ext>
            </a:extLst>
          </p:cNvPr>
          <p:cNvCxnSpPr>
            <a:cxnSpLocks/>
          </p:cNvCxnSpPr>
          <p:nvPr/>
        </p:nvCxnSpPr>
        <p:spPr>
          <a:xfrm flipH="1">
            <a:off x="5308979" y="3575713"/>
            <a:ext cx="982639" cy="102358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xmlns="" id="{1B62FE12-575D-AF4C-F57A-3CC4879CB1EB}"/>
              </a:ext>
            </a:extLst>
          </p:cNvPr>
          <p:cNvCxnSpPr>
            <a:cxnSpLocks/>
          </p:cNvCxnSpPr>
          <p:nvPr/>
        </p:nvCxnSpPr>
        <p:spPr>
          <a:xfrm flipH="1">
            <a:off x="1937982" y="3589361"/>
            <a:ext cx="3254991" cy="1023583"/>
          </a:xfrm>
          <a:prstGeom prst="line">
            <a:avLst/>
          </a:prstGeom>
          <a:ln w="28575">
            <a:solidFill>
              <a:srgbClr val="19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xmlns="" id="{9A9DF72F-C8FF-1493-7677-5E9CB7DFFAB2}"/>
              </a:ext>
            </a:extLst>
          </p:cNvPr>
          <p:cNvCxnSpPr>
            <a:cxnSpLocks/>
          </p:cNvCxnSpPr>
          <p:nvPr/>
        </p:nvCxnSpPr>
        <p:spPr>
          <a:xfrm>
            <a:off x="4056796" y="3603009"/>
            <a:ext cx="2234822" cy="1023583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xmlns="" id="{DF66DBAB-ADAB-D3EA-9456-1D448E3C7590}"/>
              </a:ext>
            </a:extLst>
          </p:cNvPr>
          <p:cNvCxnSpPr>
            <a:cxnSpLocks/>
          </p:cNvCxnSpPr>
          <p:nvPr/>
        </p:nvCxnSpPr>
        <p:spPr>
          <a:xfrm>
            <a:off x="3074157" y="3630305"/>
            <a:ext cx="4237630" cy="98263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xmlns="" id="{39542311-AF2A-E6C4-D3F6-9A84F8BCA783}"/>
              </a:ext>
            </a:extLst>
          </p:cNvPr>
          <p:cNvCxnSpPr>
            <a:cxnSpLocks/>
          </p:cNvCxnSpPr>
          <p:nvPr/>
        </p:nvCxnSpPr>
        <p:spPr>
          <a:xfrm>
            <a:off x="1883391" y="3575714"/>
            <a:ext cx="2159757" cy="1050878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Image 23" descr="Une image contenant capture d’écran, texte&#10;&#10;Le contenu généré par l’IA peut être incorrect.">
            <a:extLst>
              <a:ext uri="{FF2B5EF4-FFF2-40B4-BE49-F238E27FC236}">
                <a16:creationId xmlns:a16="http://schemas.microsoft.com/office/drawing/2014/main" xmlns="" id="{08420215-1161-570B-48F8-338B32E7D5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753" y="2213128"/>
            <a:ext cx="6912494" cy="337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13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xmlns="" id="{A7212B6B-81FB-F7A5-26A1-62C8EBC6DECB}"/>
              </a:ext>
            </a:extLst>
          </p:cNvPr>
          <p:cNvSpPr/>
          <p:nvPr/>
        </p:nvSpPr>
        <p:spPr>
          <a:xfrm>
            <a:off x="2474259" y="3270851"/>
            <a:ext cx="419997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>
              <a:defRPr/>
            </a:pP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xmlns="" id="{AFF9BA03-130F-22A4-8128-E384B6766A1D}"/>
              </a:ext>
            </a:extLst>
          </p:cNvPr>
          <p:cNvSpPr>
            <a:spLocks noChangeAspect="1"/>
          </p:cNvSpPr>
          <p:nvPr/>
        </p:nvSpPr>
        <p:spPr>
          <a:xfrm>
            <a:off x="6232304" y="3323038"/>
            <a:ext cx="698043" cy="698043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98151885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01242" y="792176"/>
            <a:ext cx="719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rtl="1">
              <a:defRPr/>
            </a:pPr>
            <a:r>
              <a:rPr lang="ar-MA" altLang="fr-FR" sz="1600" b="1" dirty="0">
                <a:solidFill>
                  <a:srgbClr val="84848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 في المنزل، ستنجزون الأنشطة المتبقية على الصفحتين 108 و 109 </a:t>
            </a:r>
            <a:endParaRPr lang="ar-MA" sz="1600" b="1" dirty="0">
              <a:solidFill>
                <a:srgbClr val="83838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 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AA861350-4626-4D26-11F1-0DDEB4BDEA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EF96B4EB-8618-04C2-011B-C4631FA6559B}"/>
              </a:ext>
            </a:extLst>
          </p:cNvPr>
          <p:cNvGrpSpPr/>
          <p:nvPr/>
        </p:nvGrpSpPr>
        <p:grpSpPr>
          <a:xfrm>
            <a:off x="1622905" y="1755881"/>
            <a:ext cx="5898191" cy="3794919"/>
            <a:chOff x="1814692" y="2078906"/>
            <a:chExt cx="6488010" cy="417441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75E106C2-CB02-980C-2AC9-0DBD8A3B4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58697" y="2078907"/>
              <a:ext cx="3244005" cy="4174410"/>
            </a:xfrm>
            <a:prstGeom prst="rect">
              <a:avLst/>
            </a:prstGeom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8F30C8D0-BF1C-1C4B-83A1-4CE421F6C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14692" y="2078906"/>
              <a:ext cx="3244005" cy="41744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01549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5F91F3B2-1293-542D-9EA1-A835F6A500E4}"/>
              </a:ext>
            </a:extLst>
          </p:cNvPr>
          <p:cNvSpPr txBox="1"/>
          <p:nvPr/>
        </p:nvSpPr>
        <p:spPr>
          <a:xfrm>
            <a:off x="320842" y="904386"/>
            <a:ext cx="7190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552FA271-1432-E2ED-5B85-4EE29D7D14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623D21C0-4775-D26E-FC48-E340E1528D7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  <p:pic>
        <p:nvPicPr>
          <p:cNvPr id="6" name="Image 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0701FBCA-7091-F4F8-6C12-C820A134F7D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24534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xmlns="" id="{BC43DE33-D759-8351-E079-6F17AE312D12}"/>
              </a:ext>
            </a:extLst>
          </p:cNvPr>
          <p:cNvSpPr txBox="1"/>
          <p:nvPr/>
        </p:nvSpPr>
        <p:spPr>
          <a:xfrm>
            <a:off x="1747838" y="2595563"/>
            <a:ext cx="6524625" cy="3746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eaLnBrk="1" fontAlgn="auto" hangingPunct="1">
              <a:lnSpc>
                <a:spcPts val="2075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ar-MA" sz="22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الممارسة المستقلة </a:t>
            </a:r>
          </a:p>
        </p:txBody>
      </p:sp>
      <p:pic>
        <p:nvPicPr>
          <p:cNvPr id="3" name="Image 2" descr="Une image contenant texte, diagramme, Parallèle, ligne&#10;&#10;Le contenu généré par l’IA peut être incorrect.">
            <a:extLst>
              <a:ext uri="{FF2B5EF4-FFF2-40B4-BE49-F238E27FC236}">
                <a16:creationId xmlns:a16="http://schemas.microsoft.com/office/drawing/2014/main" xmlns="" id="{32C2941E-266E-343E-E57A-1A4F98B2FF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33" y="2196320"/>
            <a:ext cx="1896443" cy="2680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2">
            <a:extLst>
              <a:ext uri="{FF2B5EF4-FFF2-40B4-BE49-F238E27FC236}">
                <a16:creationId xmlns:a16="http://schemas.microsoft.com/office/drawing/2014/main" xmlns="" id="{AAE1906A-22ED-945C-2115-04BE99D1A5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4025" y="3125788"/>
            <a:ext cx="5689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3962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0D5FF0C2-2BC1-E177-6D63-4D9528978958}"/>
              </a:ext>
            </a:extLst>
          </p:cNvPr>
          <p:cNvSpPr txBox="1"/>
          <p:nvPr/>
        </p:nvSpPr>
        <p:spPr>
          <a:xfrm>
            <a:off x="445168" y="839370"/>
            <a:ext cx="7013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كراسات الحساب الذهني الصفحة 12 ستنجزون هذه العمليات، انتظروا الانطلاقة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37CB29ED-251F-3DF7-B6AE-F565B1CCB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4" name="Image 3" descr="Une image contenant texte, Visage humain, Dessin animé, personne&#10;&#10;Le contenu généré par l’IA peut être incorrect.">
            <a:extLst>
              <a:ext uri="{FF2B5EF4-FFF2-40B4-BE49-F238E27FC236}">
                <a16:creationId xmlns:a16="http://schemas.microsoft.com/office/drawing/2014/main" xmlns="" id="{DD62CD0E-9FD0-5EA3-A214-8F21E2D78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6152" y="1644284"/>
            <a:ext cx="3331405" cy="45942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 7" descr="Une image contenant texte, Appareils électroniques, capture d’écran, calculatrice&#10;&#10;Le contenu généré par l’IA peut être incorrect.">
            <a:extLst>
              <a:ext uri="{FF2B5EF4-FFF2-40B4-BE49-F238E27FC236}">
                <a16:creationId xmlns:a16="http://schemas.microsoft.com/office/drawing/2014/main" xmlns="" id="{97BA6EB3-3BE3-53CF-3EF7-387D93CD7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47" y="1618299"/>
            <a:ext cx="3331405" cy="4620270"/>
          </a:xfrm>
          <a:prstGeom prst="rect">
            <a:avLst/>
          </a:prstGeom>
        </p:spPr>
      </p:pic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89C0F7E3-4FC9-53E2-5670-1B6239EE03CB}"/>
              </a:ext>
            </a:extLst>
          </p:cNvPr>
          <p:cNvSpPr/>
          <p:nvPr/>
        </p:nvSpPr>
        <p:spPr>
          <a:xfrm>
            <a:off x="1272797" y="4203290"/>
            <a:ext cx="2995306" cy="10364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36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C0E6FBB-9FF8-62CE-3DC7-F693CBCC6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EE86F226-143F-51DD-2879-78F357843A83}"/>
              </a:ext>
            </a:extLst>
          </p:cNvPr>
          <p:cNvSpPr txBox="1"/>
          <p:nvPr/>
        </p:nvSpPr>
        <p:spPr>
          <a:xfrm>
            <a:off x="797150" y="839370"/>
            <a:ext cx="6661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الكتابات الجمعية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r-FR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لديكم دقيقة </a:t>
            </a:r>
            <a:endParaRPr kumimoji="0" lang="ar-MA" sz="1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A3CD2E9-6DE5-524F-0BC3-EB3A5FBDE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A9928CFE-E7EE-0283-9084-0E907CC65F49}"/>
              </a:ext>
            </a:extLst>
          </p:cNvPr>
          <p:cNvGrpSpPr/>
          <p:nvPr/>
        </p:nvGrpSpPr>
        <p:grpSpPr>
          <a:xfrm>
            <a:off x="499035" y="974287"/>
            <a:ext cx="614494" cy="688367"/>
            <a:chOff x="924143" y="3511073"/>
            <a:chExt cx="614494" cy="68836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49C71C59-B1B0-B6A5-0A12-1EFACE181B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4143" y="3511073"/>
              <a:ext cx="614494" cy="688367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xmlns="" id="{C65B23A5-9B5D-BE63-8D02-85E679AD95C6}"/>
                </a:ext>
              </a:extLst>
            </p:cNvPr>
            <p:cNvSpPr txBox="1"/>
            <p:nvPr/>
          </p:nvSpPr>
          <p:spPr>
            <a:xfrm>
              <a:off x="1008567" y="368969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MA" sz="1900" b="1" dirty="0">
                  <a:solidFill>
                    <a:srgbClr val="33878B"/>
                  </a:solidFill>
                  <a:cs typeface="Calibri" panose="020F0502020204030204" pitchFamily="34" charset="0"/>
                </a:rPr>
                <a:t>1</a:t>
              </a:r>
              <a:endParaRPr lang="fr-FR" sz="1900" b="1" dirty="0">
                <a:solidFill>
                  <a:srgbClr val="33878B"/>
                </a:solidFill>
              </a:endParaRPr>
            </a:p>
          </p:txBody>
        </p:sp>
      </p:grpSp>
      <p:pic>
        <p:nvPicPr>
          <p:cNvPr id="13" name="Graphique 12">
            <a:extLst>
              <a:ext uri="{FF2B5EF4-FFF2-40B4-BE49-F238E27FC236}">
                <a16:creationId xmlns:a16="http://schemas.microsoft.com/office/drawing/2014/main" xmlns="" id="{E96D702B-14E5-B6FE-DFEA-33BA4E9888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3955262" y="5053850"/>
            <a:ext cx="1233471" cy="1233471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xmlns="" id="{22C7DACF-3F3F-4EA3-D8EA-0019ADDA466A}"/>
              </a:ext>
            </a:extLst>
          </p:cNvPr>
          <p:cNvSpPr/>
          <p:nvPr/>
        </p:nvSpPr>
        <p:spPr>
          <a:xfrm>
            <a:off x="4026309" y="5134279"/>
            <a:ext cx="1091382" cy="1072610"/>
          </a:xfrm>
          <a:prstGeom prst="ellipse">
            <a:avLst/>
          </a:prstGeom>
          <a:solidFill>
            <a:srgbClr val="16AB98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E5654CF-D0E9-2D4C-3B79-857BA4EC0D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8717" y="2127787"/>
            <a:ext cx="6806566" cy="245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9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5F7D849-5D8D-D808-FC9E-559C9801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9E989911-216B-C733-802E-ABBDD9035DB6}"/>
              </a:ext>
            </a:extLst>
          </p:cNvPr>
          <p:cNvSpPr txBox="1"/>
          <p:nvPr/>
        </p:nvSpPr>
        <p:spPr>
          <a:xfrm>
            <a:off x="0" y="780378"/>
            <a:ext cx="745861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rtl="1">
              <a:defRPr/>
            </a:pPr>
            <a:r>
              <a:rPr lang="ar-MA" b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 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endParaRPr lang="ar-MA" b="1" dirty="0">
              <a:solidFill>
                <a:srgbClr val="FFFFFF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 rtl="1">
              <a:defRPr/>
            </a:pPr>
            <a:r>
              <a:rPr lang="ar-MA" sz="1600" i="1" dirty="0">
                <a:solidFill>
                  <a:srgbClr val="FFFFFF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يسأل الأستاذ(ة) التلاميذ  عن عدد الأخطاء المرتكبة لتحديد بطل الحساب الذهني ويحفز المتعثرين </a:t>
            </a:r>
            <a:r>
              <a:rPr kumimoji="0" lang="ar-MA" sz="1600" i="1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       </a:t>
            </a:r>
            <a:endParaRPr kumimoji="0" lang="ar-MA" sz="16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Image 1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BC02CAFA-E84E-2AE7-D480-DE8C8B15EE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34" y="589935"/>
            <a:ext cx="1051835" cy="1083845"/>
          </a:xfrm>
          <a:prstGeom prst="ellipse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1966C2C0-B3B0-608D-6B68-3DBA23E24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717" y="2127787"/>
            <a:ext cx="6806566" cy="2454945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71E8F869-A9FA-5027-F8AA-608F0A1A3C07}"/>
              </a:ext>
            </a:extLst>
          </p:cNvPr>
          <p:cNvSpPr txBox="1"/>
          <p:nvPr/>
        </p:nvSpPr>
        <p:spPr>
          <a:xfrm>
            <a:off x="2590155" y="2127787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xmlns="" id="{799224A6-E635-4183-210B-9608F9432A4A}"/>
              </a:ext>
            </a:extLst>
          </p:cNvPr>
          <p:cNvSpPr txBox="1"/>
          <p:nvPr/>
        </p:nvSpPr>
        <p:spPr>
          <a:xfrm>
            <a:off x="4989214" y="2157282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A0A4526F-D91D-7228-3E08-C169E5138BB7}"/>
              </a:ext>
            </a:extLst>
          </p:cNvPr>
          <p:cNvSpPr txBox="1"/>
          <p:nvPr/>
        </p:nvSpPr>
        <p:spPr>
          <a:xfrm>
            <a:off x="2590154" y="3077619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B450ADD-04EE-3038-DD15-34FA185C4D6B}"/>
              </a:ext>
            </a:extLst>
          </p:cNvPr>
          <p:cNvSpPr txBox="1"/>
          <p:nvPr/>
        </p:nvSpPr>
        <p:spPr>
          <a:xfrm>
            <a:off x="4984288" y="3062871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7AD7DCD1-03D9-1885-E66F-CFAD3D2F3BFB}"/>
              </a:ext>
            </a:extLst>
          </p:cNvPr>
          <p:cNvSpPr txBox="1"/>
          <p:nvPr/>
        </p:nvSpPr>
        <p:spPr>
          <a:xfrm>
            <a:off x="2599978" y="3997957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96FF27CD-8FC7-8CC5-9918-1F6AE64C704D}"/>
              </a:ext>
            </a:extLst>
          </p:cNvPr>
          <p:cNvSpPr txBox="1"/>
          <p:nvPr/>
        </p:nvSpPr>
        <p:spPr>
          <a:xfrm>
            <a:off x="4979392" y="3968460"/>
            <a:ext cx="821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fr-FR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340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70C55EC-75C8-C2ED-2255-8E36C327E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A9DA8C3C-F4F3-5CDB-87B7-6F0F020B725E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xmlns="" id="{782E7E91-4E97-F33F-A51A-6DDD8B0E7E9D}"/>
              </a:ext>
            </a:extLst>
          </p:cNvPr>
          <p:cNvGrpSpPr/>
          <p:nvPr/>
        </p:nvGrpSpPr>
        <p:grpSpPr>
          <a:xfrm>
            <a:off x="1902124" y="2239767"/>
            <a:ext cx="5044145" cy="2819009"/>
            <a:chOff x="2332467" y="2221113"/>
            <a:chExt cx="4649246" cy="2598313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xmlns="" id="{C5321912-B3C9-6649-E564-B88D6D93477F}"/>
                </a:ext>
              </a:extLst>
            </p:cNvPr>
            <p:cNvSpPr/>
            <p:nvPr/>
          </p:nvSpPr>
          <p:spPr>
            <a:xfrm>
              <a:off x="2505452" y="2601944"/>
              <a:ext cx="4476261" cy="221748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11" name="Image 10" descr="Une image contenant symbole, Graphique, conception&#10;&#10;Le contenu généré par l’IA peut être incorrect.">
              <a:extLst>
                <a:ext uri="{FF2B5EF4-FFF2-40B4-BE49-F238E27FC236}">
                  <a16:creationId xmlns:a16="http://schemas.microsoft.com/office/drawing/2014/main" xmlns="" id="{477A3635-C2A1-A9C0-6E73-74C34EC4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5958882" y="4187553"/>
              <a:ext cx="631873" cy="631873"/>
            </a:xfrm>
            <a:prstGeom prst="rect">
              <a:avLst/>
            </a:prstGeom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xmlns="" id="{39BB54A5-AA57-C0B3-D7A4-E6964806FBA8}"/>
                </a:ext>
              </a:extLst>
            </p:cNvPr>
            <p:cNvSpPr txBox="1"/>
            <p:nvPr/>
          </p:nvSpPr>
          <p:spPr>
            <a:xfrm>
              <a:off x="2362015" y="3211434"/>
              <a:ext cx="3555109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S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تصحيح الواجبات المنزلية</a:t>
              </a:r>
            </a:p>
          </p:txBody>
        </p:sp>
        <p:sp>
          <p:nvSpPr>
            <p:cNvPr id="13" name="Flowchart: Alternate Process 54">
              <a:extLst>
                <a:ext uri="{FF2B5EF4-FFF2-40B4-BE49-F238E27FC236}">
                  <a16:creationId xmlns:a16="http://schemas.microsoft.com/office/drawing/2014/main" xmlns="" id="{61AAB2AA-D674-1BEF-3F18-8E138A4011A3}"/>
                </a:ext>
              </a:extLst>
            </p:cNvPr>
            <p:cNvSpPr/>
            <p:nvPr/>
          </p:nvSpPr>
          <p:spPr>
            <a:xfrm>
              <a:off x="3206274" y="2221113"/>
              <a:ext cx="2800697" cy="726354"/>
            </a:xfrm>
            <a:prstGeom prst="flowChartAlternateProcess">
              <a:avLst/>
            </a:prstGeom>
            <a:solidFill>
              <a:srgbClr val="3A8F98"/>
            </a:solidFill>
            <a:ln w="539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4" rtl="1">
                <a:defRPr/>
              </a:pP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ar-MA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افتتاح الدرس</a:t>
              </a:r>
              <a:endPara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0">
              <a:extLst>
                <a:ext uri="{FF2B5EF4-FFF2-40B4-BE49-F238E27FC236}">
                  <a16:creationId xmlns:a16="http://schemas.microsoft.com/office/drawing/2014/main" xmlns="" id="{D5B3AF98-04C1-88C3-E100-ECF4659E05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693025" y="2237493"/>
              <a:ext cx="627891" cy="631872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3200" b="1" dirty="0"/>
                <a:t>1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21A8254E-781F-6B34-F269-A5419B6DDCF7}"/>
                </a:ext>
              </a:extLst>
            </p:cNvPr>
            <p:cNvSpPr txBox="1"/>
            <p:nvPr/>
          </p:nvSpPr>
          <p:spPr>
            <a:xfrm>
              <a:off x="2505452" y="3738437"/>
              <a:ext cx="3447931" cy="425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400" b="1" dirty="0">
                  <a:solidFill>
                    <a:schemeClr val="bg1">
                      <a:lumMod val="65000"/>
                    </a:schemeClr>
                  </a:solidFill>
                  <a:latin typeface="Dosis" pitchFamily="2" charset="0"/>
                  <a:cs typeface="Calibri" panose="020F0502020204030204" pitchFamily="34" charset="0"/>
                </a:rPr>
                <a:t>الجمع بالإكمال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B7287A21-D7CB-BEBA-29B8-2931C4E97814}"/>
                </a:ext>
              </a:extLst>
            </p:cNvPr>
            <p:cNvSpPr txBox="1"/>
            <p:nvPr/>
          </p:nvSpPr>
          <p:spPr>
            <a:xfrm>
              <a:off x="2332467" y="4262519"/>
              <a:ext cx="3584657" cy="4822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685834" rtl="1">
                <a:defRPr/>
              </a:pPr>
              <a:r>
                <a:rPr lang="ar-MA" sz="2800" b="1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أنشطة تمهيدية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904900"/>
      </p:ext>
    </p:extLst>
  </p:cSld>
  <p:clrMapOvr>
    <a:masterClrMapping/>
  </p:clrMapOvr>
</p:sld>
</file>

<file path=ppt/theme/theme1.xml><?xml version="1.0" encoding="utf-8"?>
<a:theme xmlns:a="http://schemas.openxmlformats.org/drawingml/2006/main" name="2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1_parti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3_Conception personnalisée">
  <a:themeElements>
    <a:clrScheme name="maths">
      <a:dk1>
        <a:srgbClr val="000000"/>
      </a:dk1>
      <a:lt1>
        <a:srgbClr val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00E4CF"/>
      </a:accent6>
      <a:hlink>
        <a:srgbClr val="FA9300"/>
      </a:hlink>
      <a:folHlink>
        <a:srgbClr val="FFC4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19408</TotalTime>
  <Words>920</Words>
  <Application>Microsoft Office PowerPoint</Application>
  <PresentationFormat>Affichage à l'écran (4:3)</PresentationFormat>
  <Paragraphs>191</Paragraphs>
  <Slides>59</Slides>
  <Notes>10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59</vt:i4>
      </vt:variant>
    </vt:vector>
  </HeadingPairs>
  <TitlesOfParts>
    <vt:vector size="72" baseType="lpstr">
      <vt:lpstr>Dosis</vt:lpstr>
      <vt:lpstr>Calibri</vt:lpstr>
      <vt:lpstr>Aptos</vt:lpstr>
      <vt:lpstr>Aptos Display</vt:lpstr>
      <vt:lpstr>Microsoft Uighur</vt:lpstr>
      <vt:lpstr>Effra CC Arbc</vt:lpstr>
      <vt:lpstr>DengXian</vt:lpstr>
      <vt:lpstr>Arial</vt:lpstr>
      <vt:lpstr>2_Conception personnalisée</vt:lpstr>
      <vt:lpstr>Page d'entree</vt:lpstr>
      <vt:lpstr>partie 1</vt:lpstr>
      <vt:lpstr>1_partie 1</vt:lpstr>
      <vt:lpstr>3_Conception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HP</cp:lastModifiedBy>
  <cp:revision>230</cp:revision>
  <cp:lastPrinted>2025-08-13T10:11:39Z</cp:lastPrinted>
  <dcterms:created xsi:type="dcterms:W3CDTF">2025-08-01T12:31:49Z</dcterms:created>
  <dcterms:modified xsi:type="dcterms:W3CDTF">2026-01-14T01:38:39Z</dcterms:modified>
</cp:coreProperties>
</file>