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6" r:id="rId2"/>
    <p:sldMasterId id="2147483713" r:id="rId3"/>
    <p:sldMasterId id="2147483695" r:id="rId4"/>
    <p:sldMasterId id="2147483672" r:id="rId5"/>
    <p:sldMasterId id="2147483769" r:id="rId6"/>
    <p:sldMasterId id="2147483793" r:id="rId7"/>
  </p:sldMasterIdLst>
  <p:notesMasterIdLst>
    <p:notesMasterId r:id="rId93"/>
  </p:notesMasterIdLst>
  <p:sldIdLst>
    <p:sldId id="2134804866" r:id="rId8"/>
    <p:sldId id="2147482629" r:id="rId9"/>
    <p:sldId id="2147482483" r:id="rId10"/>
    <p:sldId id="2147482511" r:id="rId11"/>
    <p:sldId id="2147482529" r:id="rId12"/>
    <p:sldId id="2147482523" r:id="rId13"/>
    <p:sldId id="261" r:id="rId14"/>
    <p:sldId id="263" r:id="rId15"/>
    <p:sldId id="2147482532" r:id="rId16"/>
    <p:sldId id="2147482478" r:id="rId17"/>
    <p:sldId id="2134806947" r:id="rId18"/>
    <p:sldId id="2134806900" r:id="rId19"/>
    <p:sldId id="2134806539" r:id="rId20"/>
    <p:sldId id="2134806904" r:id="rId21"/>
    <p:sldId id="2134806541" r:id="rId22"/>
    <p:sldId id="2134806522" r:id="rId23"/>
    <p:sldId id="2134806543" r:id="rId24"/>
    <p:sldId id="2134806544" r:id="rId25"/>
    <p:sldId id="2134806542" r:id="rId26"/>
    <p:sldId id="2134806547" r:id="rId27"/>
    <p:sldId id="2134806548" r:id="rId28"/>
    <p:sldId id="2134806550" r:id="rId29"/>
    <p:sldId id="2134806551" r:id="rId30"/>
    <p:sldId id="2134806552" r:id="rId31"/>
    <p:sldId id="2134806554" r:id="rId32"/>
    <p:sldId id="2134806320" r:id="rId33"/>
    <p:sldId id="2147482475" r:id="rId34"/>
    <p:sldId id="2134806402" r:id="rId35"/>
    <p:sldId id="2134806894" r:id="rId36"/>
    <p:sldId id="2134806906" r:id="rId37"/>
    <p:sldId id="2147482536" r:id="rId38"/>
    <p:sldId id="2134806931" r:id="rId39"/>
    <p:sldId id="2134806932" r:id="rId40"/>
    <p:sldId id="2134806173" r:id="rId41"/>
    <p:sldId id="2134806507" r:id="rId42"/>
    <p:sldId id="2134806908" r:id="rId43"/>
    <p:sldId id="2134806909" r:id="rId44"/>
    <p:sldId id="2134806147" r:id="rId45"/>
    <p:sldId id="2134806403" r:id="rId46"/>
    <p:sldId id="2147482485" r:id="rId47"/>
    <p:sldId id="2147482538" r:id="rId48"/>
    <p:sldId id="2147482539" r:id="rId49"/>
    <p:sldId id="2147482540" r:id="rId50"/>
    <p:sldId id="2147482537" r:id="rId51"/>
    <p:sldId id="2134808433" r:id="rId52"/>
    <p:sldId id="2134806448" r:id="rId53"/>
    <p:sldId id="2134806516" r:id="rId54"/>
    <p:sldId id="2147482486" r:id="rId55"/>
    <p:sldId id="2147482541" r:id="rId56"/>
    <p:sldId id="2147482487" r:id="rId57"/>
    <p:sldId id="2147482542" r:id="rId58"/>
    <p:sldId id="2134808465" r:id="rId59"/>
    <p:sldId id="2147482543" r:id="rId60"/>
    <p:sldId id="2134806537" r:id="rId61"/>
    <p:sldId id="2147482476" r:id="rId62"/>
    <p:sldId id="2134806934" r:id="rId63"/>
    <p:sldId id="2134806324" r:id="rId64"/>
    <p:sldId id="2134806574" r:id="rId65"/>
    <p:sldId id="2134806936" r:id="rId66"/>
    <p:sldId id="2134806940" r:id="rId67"/>
    <p:sldId id="2147482504" r:id="rId68"/>
    <p:sldId id="2134808447" r:id="rId69"/>
    <p:sldId id="2147482505" r:id="rId70"/>
    <p:sldId id="2147482508" r:id="rId71"/>
    <p:sldId id="2147482544" r:id="rId72"/>
    <p:sldId id="2134806577" r:id="rId73"/>
    <p:sldId id="2134806939" r:id="rId74"/>
    <p:sldId id="2147482350" r:id="rId75"/>
    <p:sldId id="2147482477" r:id="rId76"/>
    <p:sldId id="2147482351" r:id="rId77"/>
    <p:sldId id="2147482353" r:id="rId78"/>
    <p:sldId id="2147482352" r:id="rId79"/>
    <p:sldId id="2147482354" r:id="rId80"/>
    <p:sldId id="2147482355" r:id="rId81"/>
    <p:sldId id="2147482356" r:id="rId82"/>
    <p:sldId id="2134806944" r:id="rId83"/>
    <p:sldId id="2134808453" r:id="rId84"/>
    <p:sldId id="2134808454" r:id="rId85"/>
    <p:sldId id="2147482535" r:id="rId86"/>
    <p:sldId id="2134808439" r:id="rId87"/>
    <p:sldId id="2134806583" r:id="rId88"/>
    <p:sldId id="2134806383" r:id="rId89"/>
    <p:sldId id="2134808459" r:id="rId90"/>
    <p:sldId id="2147482531" r:id="rId91"/>
    <p:sldId id="2147482534" r:id="rId92"/>
  </p:sldIdLst>
  <p:sldSz cx="9144000" cy="6858000" type="screen4x3"/>
  <p:notesSz cx="6858000" cy="9144000"/>
  <p:embeddedFontLst>
    <p:embeddedFont>
      <p:font typeface="Dosis" pitchFamily="2" charset="0"/>
      <p:regular r:id="rId94"/>
      <p:bold r:id="rId95"/>
    </p:embeddedFont>
    <p:embeddedFont>
      <p:font typeface="Dosis ExtraBold" pitchFamily="2" charset="0"/>
      <p:bold r:id="rId96"/>
    </p:embeddedFont>
    <p:embeddedFont>
      <p:font typeface="Dosis Medium" pitchFamily="2" charset="0"/>
      <p:regular r:id="rId97"/>
    </p:embeddedFont>
    <p:embeddedFont>
      <p:font typeface="Dosis SemiBold" pitchFamily="2" charset="0"/>
      <p:regular r:id="rId98"/>
      <p:bold r:id="rId99"/>
    </p:embeddedFont>
    <p:embeddedFont>
      <p:font typeface="Microsoft Himalaya" panose="01010100010101010101" pitchFamily="2" charset="0"/>
      <p:regular r:id="rId100"/>
    </p:embeddedFont>
    <p:embeddedFont>
      <p:font typeface="Microsoft Uighur" panose="02000000000000000000" pitchFamily="2" charset="-78"/>
      <p:regular r:id="rId101"/>
      <p:bold r:id="rId102"/>
    </p:embeddedFont>
    <p:embeddedFont>
      <p:font typeface="Modern Love" panose="04090805081005020601" pitchFamily="82" charset="0"/>
      <p:regular r:id="rId10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120"/>
    <a:srgbClr val="424D7C"/>
    <a:srgbClr val="F9E2BF"/>
    <a:srgbClr val="EDAB4B"/>
    <a:srgbClr val="518BC6"/>
    <a:srgbClr val="FEFCDE"/>
    <a:srgbClr val="FBF677"/>
    <a:srgbClr val="A56CA0"/>
    <a:srgbClr val="00ACA4"/>
    <a:srgbClr val="04A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3" autoAdjust="0"/>
    <p:restoredTop sz="94701"/>
  </p:normalViewPr>
  <p:slideViewPr>
    <p:cSldViewPr snapToGrid="0">
      <p:cViewPr varScale="1">
        <p:scale>
          <a:sx n="62" d="100"/>
          <a:sy n="62" d="100"/>
        </p:scale>
        <p:origin x="1472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07" Type="http://schemas.openxmlformats.org/officeDocument/2006/relationships/tableStyles" Target="tableStyle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font" Target="fonts/font2.fntdata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font" Target="fonts/font10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font" Target="fonts/font4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font" Target="fonts/font7.fntdata"/><Relationship Id="rId105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Layouts/_rels/slideLayout1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44778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93224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23198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891259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4134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661219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44723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339392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17134214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04415893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3822354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123861526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76486322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62328907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67159169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711253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13129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76154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66682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5826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564279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534877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79133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38313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3832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82207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19342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697255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695740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76328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236093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71444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6482484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932077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54532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500747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841065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576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97508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89932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953738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575678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3100065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559790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437685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0705F93-EEEC-4DDB-92E1-4B97F3F214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791" y="4469162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60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79104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18040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84998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52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53341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1552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13958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881572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99400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957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19892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34186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6722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2895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36088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6744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20080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261286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45506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039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654380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41727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859183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152043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95010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302424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720043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88863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785923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47460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7396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265694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953395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35193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98921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190070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2586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33601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38398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452168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44924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608884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5696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7725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8362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12870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82386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2391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0628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414300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83809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73693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52528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669770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8968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65036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275565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519586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719991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569147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377721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03590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33861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5379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81350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45410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580251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485191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018813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690806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57884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515256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655398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377582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769258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29713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180502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80465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0515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8869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14652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54446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346073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94862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06829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2899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8.bin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8.bin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8.bin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8.bin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image" Target="../media/image17.jpeg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62" r:id="rId13"/>
    <p:sldLayoutId id="2147483763" r:id="rId14"/>
    <p:sldLayoutId id="21474837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210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67" r:id="rId23"/>
    <p:sldLayoutId id="214748376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250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6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793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082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65" r:id="rId23"/>
    <p:sldLayoutId id="2147483766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66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62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jpeg"/><Relationship Id="rId7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11" Type="http://schemas.openxmlformats.org/officeDocument/2006/relationships/image" Target="../media/image28.gif"/><Relationship Id="rId5" Type="http://schemas.openxmlformats.org/officeDocument/2006/relationships/image" Target="../media/image59.png"/><Relationship Id="rId10" Type="http://schemas.openxmlformats.org/officeDocument/2006/relationships/image" Target="../media/image42.png"/><Relationship Id="rId4" Type="http://schemas.openxmlformats.org/officeDocument/2006/relationships/image" Target="../media/image5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6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6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8.png"/><Relationship Id="rId11" Type="http://schemas.openxmlformats.org/officeDocument/2006/relationships/image" Target="../media/image42.png"/><Relationship Id="rId5" Type="http://schemas.openxmlformats.org/officeDocument/2006/relationships/image" Target="../media/image28.gif"/><Relationship Id="rId10" Type="http://schemas.openxmlformats.org/officeDocument/2006/relationships/image" Target="../media/image41.png"/><Relationship Id="rId4" Type="http://schemas.openxmlformats.org/officeDocument/2006/relationships/image" Target="../media/image67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8.png"/><Relationship Id="rId11" Type="http://schemas.openxmlformats.org/officeDocument/2006/relationships/image" Target="../media/image42.png"/><Relationship Id="rId5" Type="http://schemas.openxmlformats.org/officeDocument/2006/relationships/image" Target="../media/image28.gif"/><Relationship Id="rId10" Type="http://schemas.openxmlformats.org/officeDocument/2006/relationships/image" Target="../media/image41.png"/><Relationship Id="rId4" Type="http://schemas.openxmlformats.org/officeDocument/2006/relationships/image" Target="../media/image67.png"/><Relationship Id="rId9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9.png"/><Relationship Id="rId7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74.png"/><Relationship Id="rId4" Type="http://schemas.openxmlformats.org/officeDocument/2006/relationships/image" Target="../media/image40.png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png"/><Relationship Id="rId11" Type="http://schemas.openxmlformats.org/officeDocument/2006/relationships/image" Target="../media/image59.png"/><Relationship Id="rId5" Type="http://schemas.openxmlformats.org/officeDocument/2006/relationships/image" Target="../media/image38.png"/><Relationship Id="rId10" Type="http://schemas.openxmlformats.org/officeDocument/2006/relationships/image" Target="../media/image76.png"/><Relationship Id="rId4" Type="http://schemas.openxmlformats.org/officeDocument/2006/relationships/image" Target="../media/image28.gif"/><Relationship Id="rId9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7.jpeg"/><Relationship Id="rId7" Type="http://schemas.openxmlformats.org/officeDocument/2006/relationships/image" Target="../media/image4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8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11" Type="http://schemas.openxmlformats.org/officeDocument/2006/relationships/image" Target="../media/image83.png"/><Relationship Id="rId5" Type="http://schemas.openxmlformats.org/officeDocument/2006/relationships/image" Target="../media/image40.png"/><Relationship Id="rId10" Type="http://schemas.openxmlformats.org/officeDocument/2006/relationships/image" Target="../media/image82.png"/><Relationship Id="rId4" Type="http://schemas.openxmlformats.org/officeDocument/2006/relationships/image" Target="../media/image39.png"/><Relationship Id="rId9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5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8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11" Type="http://schemas.openxmlformats.org/officeDocument/2006/relationships/image" Target="../media/image83.png"/><Relationship Id="rId5" Type="http://schemas.openxmlformats.org/officeDocument/2006/relationships/image" Target="../media/image40.png"/><Relationship Id="rId10" Type="http://schemas.openxmlformats.org/officeDocument/2006/relationships/image" Target="../media/image82.png"/><Relationship Id="rId4" Type="http://schemas.openxmlformats.org/officeDocument/2006/relationships/image" Target="../media/image39.png"/><Relationship Id="rId9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8.gif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28.gif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B1E53D3-FEF5-4E7D-6B0E-3F9FAE0B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64573" cy="69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38B7-6130-B9FB-4CE0-FC270B46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2F8126-8B3C-F8F7-5C48-3A0715DD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النشاط الاعتيادي</a:t>
            </a:r>
            <a:endParaRPr lang="fr-MA" dirty="0"/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31B827E-39C5-7736-DF3C-95BA55227B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614" y="2675103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AC5197FE-DEB3-B873-AAA2-895183504368}"/>
              </a:ext>
            </a:extLst>
          </p:cNvPr>
          <p:cNvSpPr txBox="1">
            <a:spLocks/>
          </p:cNvSpPr>
          <p:nvPr/>
        </p:nvSpPr>
        <p:spPr>
          <a:xfrm>
            <a:off x="2122822" y="31754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تحدي الطلاقة</a:t>
            </a:r>
          </a:p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35A4A-9D4F-A75B-97B0-4CEDEF125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741" y="288719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1DEFE6B0-646A-25DA-5EEA-D91BF0C8EA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721372" y="2689199"/>
            <a:ext cx="468000" cy="4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CDF2A0-B3CA-E511-A5F5-DA3209552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167" y="90216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B6A5F-571E-6C06-0192-4F19E9F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D37394-FDBF-B48E-909F-794941BBC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979" y="2307105"/>
            <a:ext cx="3954670" cy="287597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BFA2913-540A-B842-BDA2-B8FDD5D5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لمراقبة إنجازاتكم – من يقرأ كلمات شبكة حديقة الحيوانات؟  </a:t>
            </a:r>
            <a:endParaRPr lang="fr-US" sz="2400" dirty="0"/>
          </a:p>
        </p:txBody>
      </p:sp>
      <p:pic>
        <p:nvPicPr>
          <p:cNvPr id="16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63C209-3E0D-57A3-B997-0DD15FD611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E7ADEC-21F3-D7AB-F040-0FAF7CF2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D4483A-D1AB-E104-3AFF-0419513499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711FEE-F88B-CC25-4DA5-E6B8F97147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2F5D83-A3BE-BA3F-6EA6-F5F3B146C2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82D58E-E913-7941-0C8B-B9BCB8FA62E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55C3BC8-0B6F-5BE2-015F-EB604DA20A6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13027-C0D3-5365-4082-06F56042133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D984F1-3E5F-B60F-957B-C32822A7180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A4FBFA-8688-B07A-5D47-598CD9B2F01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BD6E3E-A9DD-3240-90A9-CF3F597D8CD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5524879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6420E-4D79-044C-81B2-F167D890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سأسحب أسماء 5 تلاميذ 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العلبة لقراءة فقرة بدقة واسترسال.</a:t>
            </a:r>
            <a:endParaRPr lang="fr-US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92289A-AC29-F547-95A0-730055C191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785" y="1914479"/>
            <a:ext cx="6918464" cy="4413285"/>
          </a:xfrm>
          <a:prstGeom prst="rect">
            <a:avLst/>
          </a:prstGeom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02981B-CE00-A35A-3CD7-F6862D6BCF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9C0850-4F39-E118-F0AA-FB88BFC4B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E45105-2AF1-A1CA-783C-5D1C732E2C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4312D74-56E0-0D79-0FC4-23003B23D5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A8B76D-6499-5469-65B3-B916EE3162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BF3D29-6753-130B-5826-7B9415CE35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F19E80-45EC-6650-C941-7D9673B3EF5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07502A-59B6-6908-678B-3B4141C8710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AF9305-D709-3E0E-BC63-B4C903DEED0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BDC79E-A866-BA90-D621-ED7AAB72955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5573F4-4221-2551-5661-20337898685D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39400977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45A7D76-6551-FCEA-22F6-00842E0BE049}"/>
              </a:ext>
            </a:extLst>
          </p:cNvPr>
          <p:cNvGrpSpPr/>
          <p:nvPr/>
        </p:nvGrpSpPr>
        <p:grpSpPr>
          <a:xfrm>
            <a:off x="460372" y="1903410"/>
            <a:ext cx="8067452" cy="4357173"/>
            <a:chOff x="460372" y="1903410"/>
            <a:chExt cx="8067452" cy="435717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75F1DAB-D118-9932-A739-A67138280ED6}"/>
                </a:ext>
              </a:extLst>
            </p:cNvPr>
            <p:cNvSpPr txBox="1"/>
            <p:nvPr/>
          </p:nvSpPr>
          <p:spPr>
            <a:xfrm>
              <a:off x="913750" y="1903410"/>
              <a:ext cx="7614074" cy="4070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</a:pP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رافق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عُمَرُ عائِلَتَهُ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في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خَرْجَة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ٍ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إِلى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 err="1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ٱلْ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مِهْرَجا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نِ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وَفي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طَريقِهِ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مْ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 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وَجَدوا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طِفلاً تائِها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عَنْ أَهْل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ِ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هِ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اِحْتَضَنَهُ عُم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َ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رُ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</a:t>
              </a:r>
              <a:r>
                <a:rPr lang="ar-SA" sz="4400" b="1" kern="100" dirty="0" err="1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وَت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َ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عاوَنوا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جَميعاً عَلى إِرْجاعِهِ لِأُسْر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َ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تِ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هِ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فَرِحَ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ٱل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طِّفْل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ُ 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ﭐ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لْمِسْكي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نُ</a:t>
              </a:r>
              <a:r>
                <a:rPr lang="ar-MA" sz="4400" b="1" kern="1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وَعانَقَ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عُمَرَ بِقُو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َّ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ةٍ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 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شُكراً لَه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ُ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عَلى دَعْمِهِ وَتَضامُن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ِ</a:t>
              </a:r>
              <a:r>
                <a:rPr lang="ar-S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ه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ِ</a:t>
              </a:r>
              <a:endParaRPr lang="ar-MA" sz="4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D6EC9C7-F216-8DF9-5988-00E391FF3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2087277" y="2957016"/>
              <a:ext cx="942055" cy="1303345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83E2CE3-03AD-490E-221C-B3D580A0434C}"/>
                </a:ext>
              </a:extLst>
            </p:cNvPr>
            <p:cNvSpPr/>
            <p:nvPr/>
          </p:nvSpPr>
          <p:spPr>
            <a:xfrm>
              <a:off x="4487736" y="3540160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269AE62-2C6A-5477-5446-38C1039B47AC}"/>
                </a:ext>
              </a:extLst>
            </p:cNvPr>
            <p:cNvSpPr/>
            <p:nvPr/>
          </p:nvSpPr>
          <p:spPr>
            <a:xfrm>
              <a:off x="2177517" y="5550925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F648C99-49BF-EE12-07EA-2CF6FABBFB9F}"/>
                </a:ext>
              </a:extLst>
            </p:cNvPr>
            <p:cNvSpPr/>
            <p:nvPr/>
          </p:nvSpPr>
          <p:spPr>
            <a:xfrm>
              <a:off x="4572000" y="4555842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E1A9856-CD0E-3A3A-CCCA-68C4C825CB7F}"/>
                </a:ext>
              </a:extLst>
            </p:cNvPr>
            <p:cNvSpPr/>
            <p:nvPr/>
          </p:nvSpPr>
          <p:spPr>
            <a:xfrm>
              <a:off x="2964906" y="2559712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936B490-5FD1-39FF-859C-1D9DD50F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5805074" y="4957238"/>
              <a:ext cx="942055" cy="130334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D336412-BE4A-9862-5265-64204FE5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3631109" y="4648625"/>
              <a:ext cx="942055" cy="1303345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12786FDD-93CD-3644-0B5D-4B086FB33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460372" y="1945947"/>
              <a:ext cx="942055" cy="130334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A9C76E6-AEAD-874E-8C1F-3054A163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 دقيقة واحدة ؛ اقرؤوا الفقرة قراءة صامتة.</a:t>
            </a:r>
            <a:endParaRPr lang="fr-US" sz="2400" b="1" dirty="0"/>
          </a:p>
        </p:txBody>
      </p:sp>
      <p:pic>
        <p:nvPicPr>
          <p:cNvPr id="15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82A6AB-3982-6836-218E-43882D15C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22D77A-0B16-2571-33CE-BF83CB07F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97262D-7CFE-0AC6-F346-C975348569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240D445-1E94-84BF-5B00-5203831C82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891F834-3A3E-708D-EE33-54F9B54F40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B2047335-112B-7A9B-7A22-AF3BA32BD0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EAB4AA3-48AC-27E0-B100-6B161270D0B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F4395AC-23DF-0B64-6091-5997D433904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64682E1-0EA8-92C9-BF7C-A93973947CF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F774A57-D420-F5D5-F6CB-8981BFB3654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B1A054C-7314-128F-8DFD-4C61A99B5F4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B672097-E3F2-9040-B99D-DFD00674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التلميذ الأول. ويسجل الأستاذ على سجل الطلاقة.</a:t>
            </a:r>
            <a:endParaRPr lang="fr-US" sz="2400" dirty="0"/>
          </a:p>
        </p:txBody>
      </p:sp>
      <p:pic>
        <p:nvPicPr>
          <p:cNvPr id="13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E1E0BD-0D87-9F5B-AB8B-CD3C9FC342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199818-44CB-8F28-E076-0B05E7EB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9AA78B-7D57-66A3-113D-0AD21F89B2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90A5CF-5548-10D2-1325-4071560013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2ADB1D-889B-68B5-8DA8-12DE426A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766ED4-C166-E939-3CE1-559E53AC41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3C1887-DF99-01E6-0649-AFACC20E9D7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7F37C9-39BC-FD79-F381-94788C201AB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8AF4E2-44EE-7578-5841-6633D84C75D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F6FE69-287A-A3F9-C1DA-3F8C2B9B833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EE3E18-EC18-3E7E-C51B-FC4D500B6FE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B577712-ABC0-60F2-4E6E-510996F4B357}"/>
              </a:ext>
            </a:extLst>
          </p:cNvPr>
          <p:cNvGrpSpPr/>
          <p:nvPr/>
        </p:nvGrpSpPr>
        <p:grpSpPr>
          <a:xfrm>
            <a:off x="460372" y="1903410"/>
            <a:ext cx="8067452" cy="4357173"/>
            <a:chOff x="460372" y="1903410"/>
            <a:chExt cx="8067452" cy="435717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D1C2766-023B-285E-9099-BCE88F636A24}"/>
                </a:ext>
              </a:extLst>
            </p:cNvPr>
            <p:cNvSpPr txBox="1"/>
            <p:nvPr/>
          </p:nvSpPr>
          <p:spPr>
            <a:xfrm>
              <a:off x="913750" y="1903410"/>
              <a:ext cx="7614074" cy="4070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</a:pP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رافق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عُمَرُ عائِلَتَهُ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في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خَرْجَة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ٍ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إِلى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 err="1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ٱلْ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مِهْرَجا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نِ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وَفي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طَريقِهِ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مْ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 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وَجَدوا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طِفلاً تائِها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عَنْ أَهْل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ِ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هِ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اِحْتَضَنَهُ عُم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َ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رُ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</a:t>
              </a:r>
              <a:r>
                <a:rPr lang="ar-SA" sz="4400" b="1" kern="100" dirty="0" err="1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وَت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َ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عاوَنوا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جَميعاً عَلى إِرْجاعِهِ لِأُسْر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َ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تِ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هِ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فَرِحَ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SA" sz="4400" b="1" kern="10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ٱل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طِّفْل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ُ 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ﭐ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لْمِسْكي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نُ</a:t>
              </a:r>
              <a:r>
                <a:rPr lang="ar-MA" sz="4400" b="1" kern="1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وَعانَقَ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عُمَرَ بِقُو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َّ</a:t>
              </a:r>
              <a:r>
                <a:rPr lang="ar-M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ةٍ</a:t>
              </a:r>
              <a:r>
                <a:rPr lang="ar-M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    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شُكراً لَه</a:t>
              </a:r>
              <a:r>
                <a:rPr lang="ar-M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ُ</a:t>
              </a:r>
              <a:r>
                <a:rPr lang="ar-SA" sz="4400" b="1" kern="100" dirty="0">
                  <a:solidFill>
                    <a:srgbClr val="424D7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 عَلى دَعْمِهِ وَتَضامُن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ِ</a:t>
              </a:r>
              <a:r>
                <a:rPr lang="ar-SA" sz="44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ه</a:t>
              </a:r>
              <a:r>
                <a:rPr lang="ar-SA" sz="44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icrosoft Uighur" panose="02000000000000000000" pitchFamily="2" charset="-78"/>
                </a:rPr>
                <a:t>ِ</a:t>
              </a:r>
              <a:endParaRPr lang="ar-MA" sz="4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5F992D-0615-F891-3A23-7C85276C5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2087277" y="2957016"/>
              <a:ext cx="942055" cy="1303345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AE330B2-CE37-DDA6-5776-3F1CDFBF5128}"/>
                </a:ext>
              </a:extLst>
            </p:cNvPr>
            <p:cNvSpPr/>
            <p:nvPr/>
          </p:nvSpPr>
          <p:spPr>
            <a:xfrm>
              <a:off x="4487736" y="3540160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FBE0C6C-17F0-D6B4-E648-3E1C409F0A8A}"/>
                </a:ext>
              </a:extLst>
            </p:cNvPr>
            <p:cNvSpPr/>
            <p:nvPr/>
          </p:nvSpPr>
          <p:spPr>
            <a:xfrm>
              <a:off x="2177517" y="5550925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FC6D315-8223-47A1-E89B-DEC6D4DB22D3}"/>
                </a:ext>
              </a:extLst>
            </p:cNvPr>
            <p:cNvSpPr/>
            <p:nvPr/>
          </p:nvSpPr>
          <p:spPr>
            <a:xfrm>
              <a:off x="4572000" y="4555842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8678C26-A1EF-6316-58B5-393D15CF01F7}"/>
                </a:ext>
              </a:extLst>
            </p:cNvPr>
            <p:cNvSpPr/>
            <p:nvPr/>
          </p:nvSpPr>
          <p:spPr>
            <a:xfrm>
              <a:off x="2964906" y="2559712"/>
              <a:ext cx="84264" cy="115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D2C18D3-F58F-A714-F512-71156C85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5805074" y="4957238"/>
              <a:ext cx="942055" cy="130334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0128520-3970-1786-F8A1-5FBF6A869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3631109" y="4648625"/>
              <a:ext cx="942055" cy="130334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E2AA950-617C-9F7E-7BD8-9970B36F4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7268">
              <a:off x="460372" y="1945947"/>
              <a:ext cx="942055" cy="1303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2E0B9-1490-0E46-93CA-6C8DA4AD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</a:t>
            </a:r>
            <a:endParaRPr lang="fr-US" sz="2400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71575449-1BF5-C7F3-0E49-DBA0D4FABA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52775BA-15DC-06A0-7BD8-30101FCB2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FF2F0E-6C4B-37EF-9116-A9E440706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ADF2BC-3E93-7ECB-7ED4-9F953FBD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529372-6C04-9B58-6A66-D50F383B6C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683CFE-68F7-C618-8FB6-65B010CB55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B2FAA1-39F9-CF4A-09A2-E74DC6747B7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68A1AC-BE39-86BE-BD6F-96EDFE9D3C4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33B321-6A19-9F7F-5B71-D3D0E7B5335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78BBA1-0899-83CF-8935-A2137C67DC8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2F6ED5-60A3-9ECA-9428-2A31FB1DC87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75089E-90F6-C7B1-3E7A-E80E94BC00F0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472821" y="2474662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وَجَــــ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</a:t>
            </a: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1550205" y="2489018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اِحْتَـــ</a:t>
            </a:r>
            <a:r>
              <a:rPr lang="ar-MA" altLang="fr-FR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َنَ</a:t>
            </a: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671;p201">
            <a:extLst>
              <a:ext uri="{FF2B5EF4-FFF2-40B4-BE49-F238E27FC236}">
                <a16:creationId xmlns:a16="http://schemas.microsoft.com/office/drawing/2014/main" id="{FD628E80-12E5-36F0-6D3C-828FB3E7DDDC}"/>
              </a:ext>
            </a:extLst>
          </p:cNvPr>
          <p:cNvSpPr/>
          <p:nvPr/>
        </p:nvSpPr>
        <p:spPr>
          <a:xfrm>
            <a:off x="3524424" y="4562390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اَلـتِّلْميـــ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ـذ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6404F-A34F-3F42-84A1-C5822226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الكلمات. من يقرأ ؟</a:t>
            </a:r>
            <a:endParaRPr lang="fr-US" sz="2400" dirty="0"/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792E76-8B6D-D64A-625E-76F56D2CBB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70E8F3-9D83-C124-35C9-8D2EAE376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D5A376-4235-A80E-FDE1-56460C0081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68FBA1-B9D8-D7AF-3727-80CE6C0950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84E588-0C12-47D5-FE91-E789634EF1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E6302F-4A03-2A16-420E-F54A3849CC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0F96F9-B7BA-B558-E15D-E4EA7307157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BFEE53-5B0D-0668-3B8A-A8236EEBC06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05A43A-B5AA-F849-A761-CFEACF22D79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6E103A-EF67-6575-E724-D3957208C3A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A8F355-845B-AFC0-CEDC-50196816264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992A7F35-B10A-6A54-68CA-88EB908B799C}"/>
              </a:ext>
            </a:extLst>
          </p:cNvPr>
          <p:cNvSpPr/>
          <p:nvPr/>
        </p:nvSpPr>
        <p:spPr>
          <a:xfrm>
            <a:off x="3170543" y="2710810"/>
            <a:ext cx="3116000" cy="1379409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وَجَ</a:t>
            </a:r>
            <a:r>
              <a:rPr lang="ar-MA" sz="9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ــــدَ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E362E4B1-8DC0-F549-B26C-C3DC4804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/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3650B5-FF74-205E-7BFF-65E000FC7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0852A0-FB0A-767E-F795-EA7390215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FD8B8D0-D424-0446-095D-53C200AA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B51FAE-26FB-7E57-9DEF-FA53310FA8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36A2818-E033-E58B-D083-3F7556B7E8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781396-C200-D20B-86B6-9B85B51730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137360-1C89-D7A8-86B0-B928F141774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25CFC0-F11B-752B-5AA0-29DC6E1D0E3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1A1306-0718-484B-4112-5CDBBF153C3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7E53A8-925E-6930-4F0D-D48B514E1C2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108E7C-B216-5F4C-5320-11FA4CB7DC8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B0A06987-F02E-674B-8F94-BF697072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؛ ينطق الأستاذ الكلمة</a:t>
            </a:r>
            <a:endParaRPr lang="fr-US" sz="2400" dirty="0"/>
          </a:p>
        </p:txBody>
      </p:sp>
      <p:pic>
        <p:nvPicPr>
          <p:cNvPr id="13" name="Google Shape;1453;p15">
            <a:extLst>
              <a:ext uri="{FF2B5EF4-FFF2-40B4-BE49-F238E27FC236}">
                <a16:creationId xmlns:a16="http://schemas.microsoft.com/office/drawing/2014/main" id="{88892DAE-25EE-E497-2E70-6F64FFF873D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7D8E6E0-AE00-3E19-C8A0-FAF1BB087A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EE073BE-4F91-3688-EA70-E6D42C4DC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C10F25-594F-38CC-E81C-D657302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F51EA0-7E24-F47D-6988-058ED7EB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53841EB-2A7F-5B6E-18EE-D403BF6DF7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5516B60-7C41-6DE1-4E5C-495D44752DD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80F9C0-1005-F743-5EE3-2DA4117E466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D9AAEE-7623-419F-48F3-62743EBBE84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244A90-C146-BB0B-E594-AAB8368B68C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1DB878-E437-5670-A082-B835F387777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08B645-229A-51F2-6AB4-01A593034E58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480;p17">
            <a:extLst>
              <a:ext uri="{FF2B5EF4-FFF2-40B4-BE49-F238E27FC236}">
                <a16:creationId xmlns:a16="http://schemas.microsoft.com/office/drawing/2014/main" id="{494E65B1-953B-00E3-6C24-E2E31B5A8E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21" y="3045357"/>
            <a:ext cx="250775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96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وَجَدَ</a:t>
            </a:r>
            <a:endParaRPr lang="fr-FR" altLang="fr-FR" sz="96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538B9278-BC41-215F-0EC0-0B0994C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fr-MA" sz="2400" dirty="0"/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862E8B-7684-0600-0125-CDC2C7A35B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87A448-1616-BDC4-4018-7B157FD74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5C1E43-D8A7-4C3F-9D47-BB03C7F5AD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35CACA6-28C5-3986-AC2C-21B801EE81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C4F9A74-547D-27D3-C48F-E1B224121D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6AEA92B-5830-90D0-2F72-59DB012A1E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CDFFB5E-887F-E224-997D-7381C63DF2F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D8894D-0C2F-4CCF-EC9B-749852506E4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083DF-8A9D-FF2C-8F90-E30E9372751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A4DCBC-FE80-3815-46A9-A6FB461FCC0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DACB05-10AB-796E-F985-BA70FD72206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8BA6D137-E295-7167-BAA9-EA66CA497055}"/>
              </a:ext>
            </a:extLst>
          </p:cNvPr>
          <p:cNvSpPr/>
          <p:nvPr/>
        </p:nvSpPr>
        <p:spPr>
          <a:xfrm>
            <a:off x="3042730" y="2778624"/>
            <a:ext cx="3058539" cy="130075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اِحْت</a:t>
            </a:r>
            <a:r>
              <a:rPr lang="ar-MA" altLang="fr-FR" sz="9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MA" altLang="fr-FR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</a:t>
            </a:r>
            <a:r>
              <a:rPr lang="ar-MA" altLang="fr-FR" sz="9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ـضَ</a:t>
            </a:r>
            <a:r>
              <a:rPr lang="ar-MA" altLang="fr-FR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altLang="fr-FR" sz="9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endParaRPr lang="ar-MA" sz="9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B790ED3-194E-DC47-BFA9-7B00FD3F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/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65442CB-4087-ACF6-2923-29A1E0A831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CE0596-91AE-74FB-0C7D-C42AFC773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D2F5C8-EEF8-86BC-DEA3-9B74CA287E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8EAED2-7D39-EF3F-5213-FB81CB73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8591DD-6A13-D2B5-2002-5B6A62C63F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56B080-0ACD-D9FB-B503-2492D43F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3F9C29-08E3-6787-CCDE-63BC8499017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66254D-1AEE-9312-24E5-A9430A0F2BC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7F1855-1EAD-FAEF-CBA7-2F528577F66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1DF60A-BDD2-F7DC-EE69-A04E683A8DC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516F3D-0DD8-D60E-E86E-5959661535B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DE568C6-4AD0-8348-B714-7512A9D0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US" sz="2400" dirty="0"/>
          </a:p>
        </p:txBody>
      </p:sp>
      <p:pic>
        <p:nvPicPr>
          <p:cNvPr id="13" name="Google Shape;1453;p15">
            <a:extLst>
              <a:ext uri="{FF2B5EF4-FFF2-40B4-BE49-F238E27FC236}">
                <a16:creationId xmlns:a16="http://schemas.microsoft.com/office/drawing/2014/main" id="{99D2BD72-4766-0231-D05D-6943B4DABB3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71B074-CCD1-8578-2BD6-A003A5682B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22A12F-71B0-71A2-C2C0-9B59E0E85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EB725E2-0284-6B2F-E632-119304AA3E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A3C31A-1573-77AE-1446-1A60D1BD3B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9FF0075-FCA1-DAC0-5DA5-DB171F67B72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CE0CBDD-EBE5-55C1-7455-A0677E7F57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92D8952-55B4-6375-5BF4-4D17A35CAAE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69F00A-C7FE-9336-8909-CAD149EA9B3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6E70B0-9566-E3BB-189B-EF9C0242DE3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DA424C-C401-7E62-D3C0-6E092CB376A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4E1D1-CEF5-1C15-D9EE-B7C71F0C54D1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9;p17">
            <a:extLst>
              <a:ext uri="{FF2B5EF4-FFF2-40B4-BE49-F238E27FC236}">
                <a16:creationId xmlns:a16="http://schemas.microsoft.com/office/drawing/2014/main" id="{4EE64F20-A47B-79A2-69A8-3E92300D1E0C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rt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ar-MA" sz="2400" dirty="0">
              <a:cs typeface="Microsoft Uighur" panose="02000000000000000000" pitchFamily="2" charset="-78"/>
            </a:endParaRPr>
          </a:p>
        </p:txBody>
      </p:sp>
      <p:pic>
        <p:nvPicPr>
          <p:cNvPr id="15" name="Google Shape;1480;p17">
            <a:extLst>
              <a:ext uri="{FF2B5EF4-FFF2-40B4-BE49-F238E27FC236}">
                <a16:creationId xmlns:a16="http://schemas.microsoft.com/office/drawing/2014/main" id="{02CE4DE7-5B0A-C66B-2783-BF7C1A389A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2014031" y="2136553"/>
            <a:ext cx="5545598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580" y="3052632"/>
            <a:ext cx="32525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  <a:buFont typeface="Arial"/>
              <a:buNone/>
            </a:pPr>
            <a:r>
              <a:rPr lang="ar-MA" altLang="fr-FR" sz="9600" b="1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اِحْتَضَن</a:t>
            </a:r>
            <a:endParaRPr lang="fr-FR" altLang="fr-FR" sz="9600" b="1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C9E095-417C-96CB-091A-E4A9AB435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54B51A7-2FF2-D199-2137-286BD843A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47A9612-3C67-A1D5-A239-2A241B2E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F02E709-6936-5070-AD39-1609280BD3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B7574A0-FEAE-1F64-50B2-1B203E9DB5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0C0F8D-AB36-A2E3-3613-B0A08FD22B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D7545B-EA06-42E0-A2BE-BABF47BF28C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1E4DB-EA68-4323-1B6D-069106959D2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B7176F-2AA4-4036-6D26-847A8BE9C06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945E5C-1400-D48C-A919-AFA97998BCB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1B7B4A-679F-61C2-1539-DBECF0ABD56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68AB5D87-B5E0-DB8A-4B1C-4B75FA1B0E6F}"/>
              </a:ext>
            </a:extLst>
          </p:cNvPr>
          <p:cNvSpPr/>
          <p:nvPr/>
        </p:nvSpPr>
        <p:spPr>
          <a:xfrm>
            <a:off x="3053127" y="2848607"/>
            <a:ext cx="3233416" cy="1150152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buSzPts val="3600"/>
              <a:defRPr/>
            </a:pP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اَلـتِّلْميــــ</a:t>
            </a:r>
            <a:r>
              <a:rPr lang="ar-MA" sz="9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ذُ</a:t>
            </a:r>
            <a:endParaRPr lang="ar-MA" sz="9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5167927E-0003-5E46-9875-2ED932A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/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8ACD3F-37E2-65A7-DB50-27FF0DC137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DC9296-264F-391C-3124-81DD20CFB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C7EA818-7644-343E-359F-76E6C7F2E3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8F1262B-430D-E580-1277-838843B1C4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4934EF-6982-8996-0FBD-978510AF07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EEA9B9-F96E-575E-2D6D-49005E3D13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2CEA3E9-5898-08D7-5023-7338ACFAF7D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EEC83-33B3-EEC6-D9DD-FF6516D1987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D11CAC-C7E1-2F0A-4B2D-329DCCDDDC8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EC410F-C0F8-367C-611A-B33C7F5B409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C3A3B2-A234-4561-E5CC-71EF0F7B959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821EB08-672F-A640-8DC4-A8013E36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</a:t>
            </a:r>
            <a:endParaRPr lang="fr-US" sz="2400" dirty="0"/>
          </a:p>
        </p:txBody>
      </p:sp>
      <p:pic>
        <p:nvPicPr>
          <p:cNvPr id="13" name="Google Shape;1453;p15">
            <a:extLst>
              <a:ext uri="{FF2B5EF4-FFF2-40B4-BE49-F238E27FC236}">
                <a16:creationId xmlns:a16="http://schemas.microsoft.com/office/drawing/2014/main" id="{5479F855-23FB-98F3-8B8B-0BFEBB5068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A57AF46-B416-C538-EF03-E1C39992B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3BF08CD-800F-AA2C-E663-91CDE3DB3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FD2FC2C-6C63-10D7-E6E7-CFABB7DF7F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A20DBE-F7CD-BA3C-2937-AD2985B9FC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C85F353-786A-9164-D187-EFED8C1A1A8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412055-4879-525B-E516-37D3BD8C070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61A275B-139E-CE12-264D-C731C92EDF8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2A89C4-E858-BE3F-4FF9-7335859151E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05725A-F5B8-E705-976D-0918A929405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97D0A5-DB3C-2EB8-C54E-C9F90B91B99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FBEBFC-20FA-9753-748D-751F9857F2E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9;p17">
            <a:extLst>
              <a:ext uri="{FF2B5EF4-FFF2-40B4-BE49-F238E27FC236}">
                <a16:creationId xmlns:a16="http://schemas.microsoft.com/office/drawing/2014/main" id="{230FD77C-3423-FAA9-54BC-DED1B572C708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rt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ar-MA" sz="2400" dirty="0">
              <a:cs typeface="Microsoft Uighur" panose="02000000000000000000" pitchFamily="2" charset="-78"/>
            </a:endParaRPr>
          </a:p>
        </p:txBody>
      </p:sp>
      <p:pic>
        <p:nvPicPr>
          <p:cNvPr id="15" name="Google Shape;1480;p17">
            <a:extLst>
              <a:ext uri="{FF2B5EF4-FFF2-40B4-BE49-F238E27FC236}">
                <a16:creationId xmlns:a16="http://schemas.microsoft.com/office/drawing/2014/main" id="{497A6FB0-CE3D-E956-53F2-D44BF85BC4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967379" y="2054492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191" y="3062616"/>
            <a:ext cx="279480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  <a:buFont typeface="Arial"/>
              <a:buNone/>
            </a:pPr>
            <a:r>
              <a:rPr lang="ar-MA" altLang="fr-FR" sz="9600" b="1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اَلتِّلْميذُ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9CED1CC-A848-DADC-09A0-3424B6CDDD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FEF47E8-DE3D-E15F-2AEC-B4FE100E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5B649BF-902F-CB3E-3F22-135FF32214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A97CEC-D3F6-57A2-080F-8AEFF1B92D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6A9509A-4837-FDA3-7B24-C15C985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00A109-47D3-77F7-FE59-DDB785BABD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F80C41B-0286-FD0C-9533-E53B0D2AC33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5E0843-5141-80FC-FDD2-8DC3C5434CD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85E2AA-2A94-E58E-02DD-00AA9F28634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305BB9-E864-6CDA-706F-AEF149206E4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E0F2CA-3C40-F87F-B3F8-983DBDCC38B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F597-77FC-7B8C-3A69-76EABE014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FBD5799B-BC17-7AE3-01E9-8542B0E6C608}"/>
              </a:ext>
            </a:extLst>
          </p:cNvPr>
          <p:cNvSpPr/>
          <p:nvPr/>
        </p:nvSpPr>
        <p:spPr>
          <a:xfrm>
            <a:off x="5472822" y="2471016"/>
            <a:ext cx="2120974" cy="1122641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يَسْتَعِــــــ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دّ</a:t>
            </a: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ُ</a:t>
            </a:r>
          </a:p>
        </p:txBody>
      </p:sp>
      <p:sp>
        <p:nvSpPr>
          <p:cNvPr id="22" name="Google Shape;1671;p201">
            <a:extLst>
              <a:ext uri="{FF2B5EF4-FFF2-40B4-BE49-F238E27FC236}">
                <a16:creationId xmlns:a16="http://schemas.microsoft.com/office/drawing/2014/main" id="{6B83D618-8DAC-4568-70C1-5B33840A2731}"/>
              </a:ext>
            </a:extLst>
          </p:cNvPr>
          <p:cNvSpPr/>
          <p:nvPr/>
        </p:nvSpPr>
        <p:spPr>
          <a:xfrm>
            <a:off x="3524424" y="4509242"/>
            <a:ext cx="2120974" cy="1122641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حَ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َّـــرَ</a:t>
            </a: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1E1D5625-5CF5-B578-8057-F5F8F7DADE35}"/>
              </a:ext>
            </a:extLst>
          </p:cNvPr>
          <p:cNvSpPr/>
          <p:nvPr/>
        </p:nvSpPr>
        <p:spPr>
          <a:xfrm>
            <a:off x="1652192" y="2431621"/>
            <a:ext cx="2120974" cy="1122641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اَلْـمُنْقِــــــــ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ذ</a:t>
            </a: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291000-6C6A-B94C-9DB8-F49D8A57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من يقرأ الكلمات؟</a:t>
            </a:r>
            <a:endParaRPr lang="fr-US" sz="2400" dirty="0"/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1D9AD1F-AEDB-1235-D4E3-B3E05CF320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D8B9D11-9A0C-39D9-F614-015AAD590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41881E1-7C0B-E967-01C0-5149924CB4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323D5BF-A456-AC77-12FA-69720942F4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31FDCA9-FF40-1331-3FE1-7094602350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D9245BC-9DF5-AD19-975E-4D3677F805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F21EC51-85F7-9B22-C7AB-FC5B2E09061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444415-76DA-8946-A447-646A29E3088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0C83F3-792A-8BC8-259D-8B8F983EC58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21F457-58F9-3F68-C918-1857C31853A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EB23C6-5404-33EE-0817-47E886EE550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55421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2123248"/>
            <a:ext cx="7886700" cy="72000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424D7B"/>
                </a:solidFill>
              </a:rPr>
              <a:t> </a:t>
            </a:r>
            <a:r>
              <a:rPr lang="ar-MA" sz="4000" dirty="0">
                <a:solidFill>
                  <a:srgbClr val="424D7B"/>
                </a:solidFill>
              </a:rPr>
              <a:t>استماع وتحدث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468138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96852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70000"/>
            </a:pPr>
            <a:r>
              <a:rPr lang="ar-MA" sz="2400" b="1" dirty="0">
                <a:cs typeface="Microsoft Uighur" panose="02000000000000000000" pitchFamily="2" charset="-78"/>
              </a:rPr>
              <a:t>ورشة الاستماع (رحلة إلى عالم الحيوان): البنية السردية+ لعب الأدوار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029" y="3680234"/>
            <a:ext cx="536339" cy="540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AC4897D4-75D0-882C-EFCA-922E506C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15348" y="3468883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DFD9EC-8038-351E-D93F-379873CC3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856" y="226724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13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9A6E74-9BD8-E547-B88F-019A5092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سنعيد الاستماع للحكاية وسأطرح عليكم أسئلة حول أحداثها. انتبهوا </a:t>
            </a:r>
            <a:endParaRPr lang="fr-US" sz="2400" dirty="0"/>
          </a:p>
        </p:txBody>
      </p:sp>
      <p:pic>
        <p:nvPicPr>
          <p:cNvPr id="19" name="Espace réservé pour une image  13">
            <a:extLst>
              <a:ext uri="{FF2B5EF4-FFF2-40B4-BE49-F238E27FC236}">
                <a16:creationId xmlns:a16="http://schemas.microsoft.com/office/drawing/2014/main" id="{40A310A4-288A-9F42-B3EE-7E5A55B956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B54AA02-73BD-ADAB-C175-36BABD2A0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704" y="1568746"/>
            <a:ext cx="6084592" cy="50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D6D500-3C82-8372-F5D8-651ABCD2F4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2E4819-97E9-8D62-3A33-89DB09A9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61FD33E-FE48-EDC6-369A-775F50EC9C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DB9BFE7-FB2A-8DA1-60C9-613AC35B34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BC00F2F-77A7-DD03-49C2-F8ABF523FF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291988-DEDC-A874-39F8-82BF8E55277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39EEB5-64CA-D9D7-9944-2B17CADEEF2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FBF8AF-80D7-5594-E9AE-236C7AA4F55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F1E33F-44A2-6119-CA97-A24A764BF7E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1C509F-31D5-0845-84A4-B3A370387749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296E5-1A7D-3743-9CD1-D8434CAD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شريط الحكاية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FINALE -  رِحْلَةٌ إِلى عالَمِ ٱلْحَيَوانِ V1-720p-251021">
            <a:hlinkClick r:id="" action="ppaction://media"/>
            <a:extLst>
              <a:ext uri="{FF2B5EF4-FFF2-40B4-BE49-F238E27FC236}">
                <a16:creationId xmlns:a16="http://schemas.microsoft.com/office/drawing/2014/main" id="{9AC31DFE-E910-B832-4659-4E7139632F0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E76833B-AC92-ABB2-5DDD-83C53BE4E8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A42884-E15B-4674-C772-EA3B8A1BBC8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CD6FE0-DB39-C38E-305A-3CA8FC23B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D7B0CC-1DE1-BB6A-FE66-5A7AD54517D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E73FC7-05ED-CB66-DC5A-20ACDC890B1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154546-7061-7335-140F-7D22CDAEE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78B474-DD2D-7094-07A2-679EE09EB8E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82D67-3D76-AAD7-80C1-35A4021CADB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65770-3A44-3504-C932-9395CDB7E0E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13C830-6B33-83F1-D095-12BF14FF8A1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ED3B82-8878-6532-5B4A-D653B623B7F8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689D961-E366-9152-6918-ACC6394F9C1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15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B7CF020-C057-140A-1493-E1C21546C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" r="-29"/>
          <a:stretch>
            <a:fillRect/>
          </a:stretch>
        </p:blipFill>
        <p:spPr>
          <a:xfrm>
            <a:off x="1791314" y="1798589"/>
            <a:ext cx="5561372" cy="3989877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107E976E-0A63-564D-ABB2-81475280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مشهد البداية؛ من يذكرنا بأحداثه؟ </a:t>
            </a:r>
            <a:endParaRPr lang="fr-US" sz="24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E50797-52BC-F420-CD7B-CF36DF0CC6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C403E0F-CC97-FDE8-3382-7C1F05E22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28AD80A-3780-5FF9-7987-7486BCDC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8D0E166-0F28-6058-4F02-47110F601E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DB06A8D-43EB-8742-D86C-78FC57E240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6511BE3-18A8-492C-76ED-D8C70BA61FF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7BA01E-F21C-AE50-6F23-840E4448B27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9281B5-9D31-318C-AC7F-525AD518F68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BB13EE-861F-9403-6FDB-9D06D14E59D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805D0D-FB72-4754-460D-EB494E7D2FF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28F94D-C06D-579A-1DE4-87C8C532F8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666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76590D-D9C0-2AE1-7EF9-EFF2B98383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59" y="2017058"/>
            <a:ext cx="1427478" cy="12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B8B2-B6F4-B9DC-0B35-DDE062D22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C207BB6-606D-92FD-737F-93E836FF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ذكرت المعلمة التلاميذ بموعد الرحلة إلى حديقة الحيوانات. رددوا </a:t>
            </a:r>
            <a:endParaRPr lang="fr-US" sz="2400" dirty="0"/>
          </a:p>
        </p:txBody>
      </p:sp>
      <p:pic>
        <p:nvPicPr>
          <p:cNvPr id="1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44FFDE-DADC-A5B3-69C2-DDBB072C7D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2097CE2-E5C1-6759-D603-8E0123229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BD16D13-D83F-F206-1114-FA1E82F4A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181AFE9-44A1-53A4-D11D-AC71CA88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88C7468-15C9-0F3E-97BD-0578C1C163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489FF3F-83CE-B8CA-970B-06D76CFA19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9514AE6-BB47-569F-1EFB-F83635F7804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24F6FC-6329-3DE3-FDBD-AFB8C20A12C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FB740C-0DC3-1AC6-0084-85FC361C5D1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6FC503-16E9-B71C-1DD3-F16D9A439BE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A96A90-9DBB-6A73-C74B-9FFE27F84349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AF7F7C-3FBB-3681-9336-CCC2D44EEE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" r="-29"/>
          <a:stretch>
            <a:fillRect/>
          </a:stretch>
        </p:blipFill>
        <p:spPr>
          <a:xfrm>
            <a:off x="1791314" y="1798589"/>
            <a:ext cx="5561372" cy="39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9563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F63D-C52A-1831-BBA9-1E629ADE3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0AB463-A263-F042-9167-07CAB285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المشكلة التي حدثت صباح يوم الخميس؟</a:t>
            </a:r>
            <a:endParaRPr lang="fr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60265B-B00D-534C-86FB-3F679B794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59" y="2017058"/>
            <a:ext cx="1427478" cy="126554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2EB6350-CE82-E85A-733C-2DA0EE01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06105E0-3EE4-2FE0-BA74-84EA53595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61A07E3-69E7-A92B-280D-7269CAFFB8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9B804EA-A979-D289-336C-CC004ACD57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35DA425-B6D9-E8D8-36AE-8B929DBEB2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1546AA9-A450-B62D-4351-0C7B8348BAE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58D7AB-D74A-E612-74D0-B746AB2EB91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48C902-C7FF-1BB9-CA21-C9D7BA38939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C06FA0-4839-83BE-4DFB-6EE774CA4F0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4E780C-EA83-6BC4-2F01-71EB9CBF5AF1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F71423-BBB8-D6F2-EA27-5F25407FB8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0329" y="2160000"/>
            <a:ext cx="4376763" cy="3600000"/>
          </a:xfrm>
          <a:prstGeom prst="rect">
            <a:avLst/>
          </a:prstGeom>
        </p:spPr>
      </p:pic>
      <p:pic>
        <p:nvPicPr>
          <p:cNvPr id="3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4A0D4D2-681F-4A71-C43C-4B90B1A3C7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231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7193-2C08-75EB-55B9-FEF9461C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52000EA-E754-547B-0550-3A611F9CA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0329" y="2160000"/>
            <a:ext cx="4376763" cy="3600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42A2E09A-6C47-AC40-92C6-E6B78FC1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صباح الخميس تعرض إياد لحادث أمام باب المدرسة. رددوا</a:t>
            </a:r>
            <a:endParaRPr lang="fr-US" sz="2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177FE2-8061-1C3C-43CB-AB3C3346CA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6B53A21-2826-0114-B2E2-6C6A30FBB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205BF1A-EFB6-048D-690E-C6092B9E1D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778A18B-D1D8-921B-E918-DDDBD3FCA0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E27FC9E-2884-20A8-4A3F-14C05ED460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6C7D5DE-9B52-B954-B17D-278633479B1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C61CE2-51D7-AF58-D4F8-E8360259656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2C9390-A94A-3985-F097-10F6E517D09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4D407D-8540-2B21-3D0A-ACF23239398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8CB350-5D9A-BD63-2D3E-964762A8458D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DEBD9F-B012-B8C7-2102-74AE6B81B1D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028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FD4B7-B09A-7320-523D-1D82158C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A95EF6-7EBE-714C-8679-34BB1ABE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أصدقاء إياد بعد أن أصيب بالحادث؟</a:t>
            </a:r>
            <a:endParaRPr lang="fr-US" sz="24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0AC1EBF-FF90-C831-35FD-A2D1CCA399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D793943-52E0-1288-AA32-5AB6E3459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5E9243D-CBA9-70DF-B94F-C109E122A3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C63112E-4B19-57AC-30FF-E4A5159241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5E9FDB2-10A8-476F-EFA0-D66115FC6F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06E02A0-A230-BBDB-2AFB-701DA6937FE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469771-C47C-4C2A-395D-4F34280267E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AD6150-74BE-B4D6-0718-4CF3CD48273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1111BA-8CEE-5083-7179-FBE49F9990F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A5CFAD-A6FE-9A6D-0E9E-D556EB399C4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AA2084-67F8-EBEC-66BA-D951062346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3713" y="2069599"/>
            <a:ext cx="4596575" cy="3780801"/>
          </a:xfrm>
          <a:prstGeom prst="rect">
            <a:avLst/>
          </a:prstGeom>
        </p:spPr>
      </p:pic>
      <p:pic>
        <p:nvPicPr>
          <p:cNvPr id="5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41BED43-1138-D965-E30D-2E99CE9B39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326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A2E50-E6DB-3CDB-F3EB-289686B28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F4BF45F-97F8-5F14-6C23-2F87FB1D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3713" y="2069599"/>
            <a:ext cx="4596575" cy="3780801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A958A4B7-2014-9348-807D-81DC0F56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قرروا تأجيل الرحلة.  رددوا </a:t>
            </a:r>
            <a:endParaRPr lang="fr-US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11D5AB-6164-9637-D954-A108133005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F2AD7B-6BBC-2DFE-BAE6-D345D28E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02E6CC9-2F3B-95E5-68B2-988B4AEC75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FB23FF-0E45-23C5-18E8-BC603B31FC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7272A7-A179-DCA1-C3BF-568A58A3B1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AD465C-ABB4-905B-133E-137901D9D5E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650AE7-C893-31CB-9ABC-8D322DFE5F5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86966C-3C43-25C2-A552-30351D900EB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70B5F9-6FD0-AEEC-D461-51DC34FA15B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5F6FEC-A1B5-567B-B879-8129AF15290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A3A2DA-058F-4ACD-676A-BFEF75DBAB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000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F499-31C4-218B-C11C-BBBA790C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26">
            <a:extLst>
              <a:ext uri="{FF2B5EF4-FFF2-40B4-BE49-F238E27FC236}">
                <a16:creationId xmlns:a16="http://schemas.microsoft.com/office/drawing/2014/main" id="{908610DE-C15B-6933-4E6A-26721227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الأطفال في نهاية الحكاية؟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CEEE90-FD16-BA71-BA4F-A235C09951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FA1864-C8C4-A551-1CC6-619F48270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FC4BBE-D3F3-FE3D-7DE0-0B4338CBDE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193A647-D0C4-D3AA-91AF-6329F288CF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F85F244-CB3B-AE4E-48F7-477FFF47BB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302C120-7E8E-C089-FA4F-130B69C82CE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D8EC08-8A14-780B-CBD6-C86B309DE0A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7A674A-A197-1B4C-AB27-427D7AB0C12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BF25A8-9456-909F-815D-49B652F934F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193E3C-4AFF-3934-B077-A33E7AB0DB2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3E5980-6BE0-8549-3A22-3A5F6FC46D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8696" y="1747445"/>
            <a:ext cx="5106608" cy="4200316"/>
          </a:xfrm>
          <a:prstGeom prst="rect">
            <a:avLst/>
          </a:prstGeom>
        </p:spPr>
      </p:pic>
      <p:pic>
        <p:nvPicPr>
          <p:cNvPr id="5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F9A8534-C688-2C8B-D164-921C31CCA1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70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1722-AF61-B48D-99A1-43B7DFCFA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2BADE2F-4C60-CC57-8B5F-8EC84CF49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8696" y="1747445"/>
            <a:ext cx="5106608" cy="420031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99A386F-FA4E-170C-31EC-B52422FE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الحكاية، ذهب الأصدقاء لزيارة إياد في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بيته.من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يردد؟</a:t>
            </a:r>
            <a:endParaRPr lang="fr-FR" sz="2400" dirty="0"/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F0BD8F-8764-EA91-777E-4C969B56C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205B4E-494A-25AA-6B4F-71AD2446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85D35F-EED3-9D60-B168-52B2FD53B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169870-74F0-4118-1A79-F426B2A552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1E9A88-8B72-4D30-5D65-0F1B537885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6536E2-B753-3846-2FA2-F74A6F0DA1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54A995-0B6F-3A63-EB95-B087A7E0D85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AA9A9-FDCD-7B3D-FEC0-DD74E7ACAE0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B0208-6834-5F5A-342F-F025F217F26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5FA09E-6AFD-031F-6096-852D6C7F14A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E3B64B-3D7E-43DB-405E-FA284120513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17403778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7269AF2-F772-744A-BCE1-139BF36C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من يسرد أحداث الحكاية من البداية إلى النهاية؟</a:t>
            </a:r>
            <a:endParaRPr lang="fr-US" sz="2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35432F2-7BDD-8A43-4BEC-BEB4B648E3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4F90ABE-24AB-292A-0D45-C4C4886FD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8C6FE75-4DE2-4215-6E4C-B2AC03F602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C8BF3E3-20C1-AE2C-F44F-A1ECCD001F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AA67AD7-2F00-D8B2-0ED9-95849FE55C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A7C23B-4B57-4F0F-2F9D-86D1937553D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88C477-7CDB-7B7B-8C08-B2D11007085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DDA615-74BA-BA24-FB78-3990B4B7632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156B7B3-6902-2097-3D02-82C2BA28466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870380-507B-23FF-75BF-E3D55B44A85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8A3BBD-82A6-3BAF-410E-8CB371C947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5437" y="715729"/>
            <a:ext cx="792000" cy="792000"/>
          </a:xfrm>
          <a:prstGeom prst="rect">
            <a:avLst/>
          </a:prstGeom>
        </p:spPr>
      </p:pic>
      <p:pic>
        <p:nvPicPr>
          <p:cNvPr id="4" name="Image 3" descr="Une image contenant graphisme, capture d’écran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3677718-D34D-D30C-DF41-FE0C3766C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423" y="1555990"/>
            <a:ext cx="6713153" cy="50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9444-BC14-AF2E-03CA-7461EC77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476E829-00F2-FE4A-87FD-98972029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كيف تعبرون عن رأيكم حول نشاط. تابعوا مع مجد وندى  لتفعلوا مثلهما.</a:t>
            </a:r>
            <a:endParaRPr lang="fr-US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E4DA39-2AFF-1A4D-B667-A4C5447D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0" r="-3630"/>
          <a:stretch>
            <a:fillRect/>
          </a:stretch>
        </p:blipFill>
        <p:spPr>
          <a:xfrm>
            <a:off x="1750239" y="2030155"/>
            <a:ext cx="5643522" cy="3600000"/>
          </a:xfrm>
          <a:prstGeom prst="rect">
            <a:avLst/>
          </a:prstGeom>
        </p:spPr>
      </p:pic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28A6A61-35A0-3B33-216E-8C0E30A6A0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FB6CBD-60BE-CDA4-8232-A324B13888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7ABFD8-D062-35D2-D489-05A79C05F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CBCBCD2-1998-E1EB-3041-186D32D756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6A4097-654E-65D4-BCD3-C1FAA14995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0C1DB39-8B3B-0E03-AFDD-C661EC42C4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03037A-2BC3-626C-E209-5BC29EF58E1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F9280C-DDA0-26F8-9FE5-0B7C647FFEC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AF3E7F-040F-0BF6-9CCA-D266B63E9B0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6B7ACB-6116-25AB-77ED-A7B095857CF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F9CB95-E8A0-752E-DD83-98EA0E686BB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8750173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MA" dirty="0">
                <a:solidFill>
                  <a:srgbClr val="424D7C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تنظيم حصص الأسبوع</a:t>
            </a:r>
            <a:endParaRPr lang="fr-MA" dirty="0">
              <a:solidFill>
                <a:srgbClr val="424D7C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72226"/>
            <a:ext cx="3780000" cy="1341887"/>
            <a:chOff x="628649" y="3472226"/>
            <a:chExt cx="3780000" cy="134188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72226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الطلاقة: توليف ودعم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توليف ودعم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8414" y="5049198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sz="2400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D58EC7-C4F7-A6D3-F7DD-13F812919F44}"/>
              </a:ext>
            </a:extLst>
          </p:cNvPr>
          <p:cNvSpPr txBox="1"/>
          <p:nvPr/>
        </p:nvSpPr>
        <p:spPr>
          <a:xfrm>
            <a:off x="7389549" y="5030318"/>
            <a:ext cx="1134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8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8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 3 - </a:t>
            </a: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  <a:endParaRPr lang="fr-FR" sz="140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عناصر الحكاية / تقديم الفعل الكلامي</a:t>
            </a:r>
            <a:endParaRPr lang="fr-FR" sz="140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>
                <a:latin typeface="Microsoft Uighur" panose="02000000000000000000" pitchFamily="2" charset="-78"/>
                <a:cs typeface="Microsoft Uighur" panose="02000000000000000000" pitchFamily="2" charset="-78"/>
              </a:rPr>
              <a:t> القراءة استراتيجية المفردات </a:t>
            </a:r>
            <a:endParaRPr lang="fr-FR" sz="140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  <a:endParaRPr lang="ar-M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AAB95B-8A8E-017F-27B7-9C1FC1B48E88}"/>
              </a:ext>
            </a:extLst>
          </p:cNvPr>
          <p:cNvSpPr txBox="1"/>
          <p:nvPr/>
        </p:nvSpPr>
        <p:spPr>
          <a:xfrm>
            <a:off x="5844618" y="5457103"/>
            <a:ext cx="26792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algn="r" rtl="1">
              <a:lnSpc>
                <a:spcPct val="100000"/>
              </a:lnSpc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</a:t>
            </a:r>
          </a:p>
          <a:p>
            <a:pPr marL="269875" indent="-269875" algn="r" rtl="1">
              <a:lnSpc>
                <a:spcPct val="100000"/>
              </a:lnSpc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: البنية السردية / لعب الأدوار </a:t>
            </a:r>
            <a:endParaRPr lang="fr-FR" sz="1400" dirty="0">
              <a:solidFill>
                <a:srgbClr val="424D7B"/>
              </a:solidFill>
              <a:latin typeface="Dosis SemiBold" pitchFamily="2" charset="0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9875" indent="-269875" algn="r" rtl="1">
              <a:lnSpc>
                <a:spcPct val="100000"/>
              </a:lnSpc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قراءة: استراتيجية الفهم </a:t>
            </a:r>
            <a:endParaRPr lang="fr-FR" sz="1400" dirty="0">
              <a:solidFill>
                <a:srgbClr val="424D7B"/>
              </a:solidFill>
              <a:latin typeface="Dosis SemiBold" pitchFamily="2" charset="0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9875" indent="-269875" algn="r" rtl="1">
              <a:lnSpc>
                <a:spcPct val="100000"/>
              </a:lnSpc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إملاء ½</a:t>
            </a: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B272-719D-6D1D-1682-0CF7D668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A5530AA-D7E0-5C78-EC75-DAF826B5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عرض فيديو الحوار </a:t>
            </a:r>
            <a:endParaRPr lang="fr-US" sz="2400" dirty="0"/>
          </a:p>
        </p:txBody>
      </p:sp>
      <p:pic>
        <p:nvPicPr>
          <p:cNvPr id="9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AECDE0A-A9E8-3416-06EC-EE1999BDC5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30B8307-71D0-5688-7515-67FE8E7CE2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dialogue NV02_Seance02_AR (1)">
            <a:hlinkClick r:id="" action="ppaction://media"/>
            <a:extLst>
              <a:ext uri="{FF2B5EF4-FFF2-40B4-BE49-F238E27FC236}">
                <a16:creationId xmlns:a16="http://schemas.microsoft.com/office/drawing/2014/main" id="{F9FEB8AB-2D34-64FF-888A-7ADD650FD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000" y="1828210"/>
            <a:ext cx="6400000" cy="360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67C9E6-F6B1-F5CA-94BF-D93D86095C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16F84C-BE4F-59B6-8600-2E03FCC3A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87F5D8-8C29-5FBF-71F2-9851A194772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AA8ABC-8F84-9BC5-B94A-9E4557DB6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3E06D9-D9B2-02D6-703C-D768FDC9B9B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D1B276-C1D1-2A21-9572-7B4B3EF5D5A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BA32EE-6B3B-7500-1C17-5A87A0CBE08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4C8A3-EFB4-330C-41AC-0138A601314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7B6B3B-1546-D504-112F-E4FF7EDF243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9F7428-0873-5141-CDBD-4E10E8835A9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2692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B272-719D-6D1D-1682-0CF7D668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A5530AA-D7E0-5C78-EC75-DAF826B5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ماذا اقترحت ندى على مجد؟ </a:t>
            </a:r>
            <a:endParaRPr lang="fr-US" sz="2400" dirty="0"/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31A1AB-C3CB-E966-CA27-19D57025A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67C9E6-F6B1-F5CA-94BF-D93D8609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16F84C-BE4F-59B6-8600-2E03FCC3A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87F5D8-8C29-5FBF-71F2-9851A19477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AA8ABC-8F84-9BC5-B94A-9E4557DB68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3E06D9-D9B2-02D6-703C-D768FDC9B9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D1B276-C1D1-2A21-9572-7B4B3EF5D5A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BA32EE-6B3B-7500-1C17-5A87A0CBE08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4C8A3-EFB4-330C-41AC-0138A601314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7B6B3B-1546-D504-112F-E4FF7EDF243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9F7428-0873-5141-CDBD-4E10E8835A9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C8A5E7-C76B-FABF-8E8B-01CF1EEBD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400302"/>
            <a:ext cx="1530815" cy="33115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7DC45A-4214-3A14-6843-949B13476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219217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946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C2AA6-9120-0D0B-735C-6C61D0973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636B06-BE14-C26A-15E6-A3965456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هل وافق مجد؟ لماذا؟ </a:t>
            </a:r>
            <a:endParaRPr lang="fr-US" sz="2400" dirty="0"/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92D74A4-5278-730E-72F1-D9A394E76B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086178-EDBC-C64F-FE87-C8055460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7F89F4-B59F-A30F-2533-FB9981CA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9AC361-331F-5A31-0C1F-CDE7E9B66F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E2408F-C69B-9A78-9421-DFDCB103B7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41C99D-E2B1-B315-F7C3-67842970E9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90EC97-59FC-8711-8E86-577DEE66949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D91DDD-4EAF-0889-660F-C424B87DA7B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7C7BE0-6DFE-201E-8DEB-3BC72203D48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F620BD-3CB8-759C-28CC-AFF8F97B98D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F76F4E-169A-4B31-EE70-58D790DFFDC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03CEA5-15C9-0E6F-9083-B59D6D069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400302"/>
            <a:ext cx="1530815" cy="33115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9ADBC0-FD92-CADC-D3A6-AE80D3BE3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219217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233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8C06E-BE7D-8183-8885-391C7AF9F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FA3AA94-5C1F-4736-67FE-519B68CFB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متى سيلعب الأطفال المباراة؟  أحسنتم – نعيد الاستماع – تابعوا </a:t>
            </a:r>
            <a:endParaRPr lang="fr-US" sz="2400" dirty="0"/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372307-197C-9A1E-B7C5-F3CDCFB7D5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9B6F45-5B53-2737-B344-286704FCE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C8A233-5D56-6B71-0D5F-1B78A1DD2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B1DE52-8441-451A-30A6-2AAFFB408A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AA838A-1B5E-A33F-6004-B0B40EB7F0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147E0C9-5BA9-AF4D-7DB0-DD87A1A7E5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F381DFC-D822-F168-51B4-0BD60895552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2A0FE1-C2C0-7DDF-4454-33D7FB87C76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E4E808-E9A9-7852-CC58-9F5F844B2D3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CCC7E7-A532-D4C4-F1C8-D20870317E4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E5EBB7-473F-F40B-90C4-B708D2EB3EE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164E1B-BDE6-5F2E-9B64-90AEDD827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400302"/>
            <a:ext cx="1530815" cy="33115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5AFA8C-910E-213E-AFC2-18DC8F0F39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219217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3867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16348-DB31-268C-48D1-A48AB63A5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51ABB13-3475-2E9B-C51C-EF780844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عرض فيديو الحوار </a:t>
            </a:r>
            <a:endParaRPr lang="fr-US" sz="2400" dirty="0"/>
          </a:p>
        </p:txBody>
      </p:sp>
      <p:pic>
        <p:nvPicPr>
          <p:cNvPr id="9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F262663-18EE-6055-9FAF-4BB6215261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79D956-C51F-AE81-E7E6-8A59A88CF8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dialogue NV02_Seance02_AR (1)">
            <a:hlinkClick r:id="" action="ppaction://media"/>
            <a:extLst>
              <a:ext uri="{FF2B5EF4-FFF2-40B4-BE49-F238E27FC236}">
                <a16:creationId xmlns:a16="http://schemas.microsoft.com/office/drawing/2014/main" id="{28D0B6C8-3739-7609-5660-78C765CB1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000" y="1828210"/>
            <a:ext cx="6400000" cy="360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C62EE0-D6BE-1E34-C4C0-3E0A53CC15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D21441-8343-1B25-3881-5824232F0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8DBF54-BB6A-B043-5985-88B76A6A98B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0B22FC-8033-70EC-5784-FA68F220868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9AB40AC-4D14-A2CD-3B6F-39BC0F8CA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2EAF1F-494C-4DD7-BDF9-1232E4DD0C9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D2D43A-DF0C-4315-D31C-5E2FA94602E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B4E9B8-1C4B-2770-4BE8-4FA028F72B3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D84F2-B620-F5CA-CCBD-09C6B38D78F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B63949-A1E3-87F7-C6A9-62468D4D649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72986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A625-FDE5-EA4A-FDDC-CAFF84FE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98E91747-3F48-FC75-EA38-434E05545B6E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33C660C2-6D2D-0821-CC58-902E83EC4847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7A50DD-B13C-BF25-5ABE-4B75D844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الحوار.</a:t>
            </a:r>
            <a:endParaRPr lang="fr-US" sz="2400" dirty="0"/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30819E-EC2E-975F-AE6D-41039EBB48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5598E3-C212-9B8E-C176-E0C161DDE3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D0FF1CB-B78A-049F-2BFF-E3DA25A3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F4FB46E-6EAB-47AC-B28B-B638C33C45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9ED36A5-30A5-C962-C222-475DC1E702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EB3B0C0-4944-B4C1-37C5-050890ABF6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39CE0E2-7E56-2FA0-EA62-845A923C68C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4E6EFE-9A67-1388-7E66-9EC8A4D5DF9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03DC71-54D7-2D59-DC7F-89EA9BE9B3B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68805-4315-C9B5-45E9-15BCCCF16C3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9BC1B4-B1C4-7DCA-CBFC-451711F3E66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2A500C-0951-3576-7D07-09610103A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616167-42B1-E316-BC79-C785E2275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365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B9420-7361-C9F9-8497-824D330A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257890F-BE32-30F2-FE39-2DF2ACB3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لما قالته ندى في البداية؟ من يردد؟</a:t>
            </a:r>
            <a:endParaRPr lang="fr-US" sz="2400" dirty="0"/>
          </a:p>
        </p:txBody>
      </p:sp>
      <p:pic>
        <p:nvPicPr>
          <p:cNvPr id="20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23B80-FE8E-D612-CA26-1233118C0B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B2DC039-7F33-F4A2-5D54-2BB191BC0E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410545B-3788-3A56-7E74-F3F3840F2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129B389-8ED3-4EE5-3D5D-FDE06D9FE6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1E37289-C227-B1E5-EC6C-727BA8CFFB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80049BF-CE6F-35A5-DFA4-9F02B4805D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42011FE-9AF6-22CB-E7A4-224594010D3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50B998-88E7-964E-FE84-B90405CDA5B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9F0EAB-6ADC-CA11-F159-9E7EC740C20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A834E1-C0AB-302F-AE72-1B6F13CFDE3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C3DAD4-55CC-A433-09CA-6136B28B915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BA7B1372-AEE0-A907-8A42-08F42524D4AA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0CD3E6-C420-6C85-0856-264656F96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6C0E33-2D3C-4094-9DD3-AC09473FD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4348796-1BEB-8080-2CC3-91C0D164949A}"/>
              </a:ext>
            </a:extLst>
          </p:cNvPr>
          <p:cNvSpPr txBox="1"/>
          <p:nvPr/>
        </p:nvSpPr>
        <p:spPr>
          <a:xfrm>
            <a:off x="781365" y="1848524"/>
            <a:ext cx="1667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رَأْيُكَ أَنْ نَلْعَبَ مُباراةً لِكُرَةِ الْقَدَمِ؟  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837055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8D31A-93A9-B711-8F91-EF1C2B9E6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14F2281-5050-0C3E-733F-FAB7E442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أجابها مجد؟ رددوا</a:t>
            </a:r>
            <a:endParaRPr lang="fr-US" sz="2400" dirty="0"/>
          </a:p>
        </p:txBody>
      </p:sp>
      <p:pic>
        <p:nvPicPr>
          <p:cNvPr id="21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00F2EB-6BDC-336B-E8DF-15BE590AD5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6FB9B2-7A5B-4363-8A44-310A6B9B26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1EC961-8E8A-0C2B-9373-BA86943BA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2A91EF5-71BF-2360-11C0-F91E0F8100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E30218B-2E92-AFF0-01ED-B2447CDB1E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584D7BB-46FC-E745-796B-36896C57CD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74695BB-0E09-FEDB-546D-482E0300A70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BD8164-DE71-C5BA-215F-BF083ED1687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7C6B9B-35B7-514D-4951-AA5E1AA7662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B807F8-68CF-AB57-14CC-699EA4C299B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6FAB6E-352C-330F-E00B-6CFC2B3B702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7380D0FC-49AF-B796-595B-87587FDEEC8D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2FC64-69AE-B803-1925-A07E03F59F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ED25CC-F826-927D-3B6A-E66CB2E9C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C5927D-C07F-9BC0-4802-522106203556}"/>
              </a:ext>
            </a:extLst>
          </p:cNvPr>
          <p:cNvSpPr txBox="1"/>
          <p:nvPr/>
        </p:nvSpPr>
        <p:spPr>
          <a:xfrm>
            <a:off x="6822764" y="2059382"/>
            <a:ext cx="1667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غَيْرُ مُتَّفِقٍ لِأنَّ الْوَقْتَ لَنْ يَكْفينا.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815662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E803-FFA1-1BD3-C38F-614F22DC226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003C26-51F3-3F47-9408-35CB65E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لأطلب رأي شخص أبدأ سؤالي ب : ما رأيك ؟ رددوا </a:t>
            </a:r>
            <a:endParaRPr lang="fr-US" sz="2400" dirty="0"/>
          </a:p>
        </p:txBody>
      </p:sp>
      <p:pic>
        <p:nvPicPr>
          <p:cNvPr id="20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C17260-214F-B29A-B480-C45A31C4F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44EB52E-A101-7252-376A-4BB11B6D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E9FBFB-26DD-D719-E50C-F0B1A5E60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589E0B-1330-7C87-1B65-5EA0ED8D6E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525C915-23D3-0374-9A9C-CC389D82A4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0DC8AD1-50AA-0BF5-5A64-D9D4AFD4F0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B9BD19-5758-0F39-B124-4A2B3CA69DD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7D05F1-37D2-B71E-F242-E60F2F92564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BB8CEF-C087-7540-87B9-A668E93B4B6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AF6E51-FF19-280E-2D68-3EE52A19C47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86ABDC6-EA7A-242C-F033-FC707DF9A48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D2DB00C4-9DB1-17B1-6EB1-E43674EF41A6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4C5A97-37DE-3B49-27C5-D091E58502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B8B31E-0C94-E650-96CF-E07EFC3BA644}"/>
              </a:ext>
            </a:extLst>
          </p:cNvPr>
          <p:cNvSpPr txBox="1"/>
          <p:nvPr/>
        </p:nvSpPr>
        <p:spPr>
          <a:xfrm>
            <a:off x="1103064" y="1989055"/>
            <a:ext cx="13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رَأْيُكَ </a:t>
            </a:r>
            <a:r>
              <a:rPr lang="f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 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450825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64C6E-74FE-662E-B058-DC4488190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76E26A-BE34-7E7B-2EC4-05A0656A1D46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AF2C18-7063-6FBA-2DCA-36E6BA73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واحد يطرح السؤال على زميله حول رحلة إلى حديقة الحيوان.  </a:t>
            </a:r>
            <a:endParaRPr lang="fr-US" sz="2400" dirty="0"/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13BEFE-32DD-E636-F66D-98DEA023D0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2CE3F00-31AE-266F-79D6-05A77722BC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6B0159-6B97-D246-7DA2-447CD864B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536B13-0AA8-FDFB-4B24-2EDB40D21B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0B29DC8-57B1-7379-62D9-28E53946F6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AA75551-3604-0F3F-AC29-C08C3780AD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0553FD5-A156-0319-592C-A6E3C09FEC9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F82798-945C-7446-00C8-7DF3F2AB304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DF3836-944E-66F0-F73E-0B48E7BFD85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4A84CB-113E-496E-1B18-E6C8A4AEF50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CC73D8-96CB-C5C4-951C-7A8558FA0E2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348FD6-6B67-8728-26C9-F36EE8CC8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" t="-2"/>
          <a:stretch>
            <a:fillRect/>
          </a:stretch>
        </p:blipFill>
        <p:spPr>
          <a:xfrm>
            <a:off x="5022295" y="2660741"/>
            <a:ext cx="3200741" cy="2279135"/>
          </a:xfrm>
          <a:prstGeom prst="round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10BEFD0E-3696-EAFF-70D2-5C40AC1738F7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C2567F-556B-528C-2F9E-ADA874262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F6A316-66CA-00F2-3651-A8F6F2FB4201}"/>
              </a:ext>
            </a:extLst>
          </p:cNvPr>
          <p:cNvSpPr txBox="1"/>
          <p:nvPr/>
        </p:nvSpPr>
        <p:spPr>
          <a:xfrm>
            <a:off x="1103064" y="1989055"/>
            <a:ext cx="13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رَأْيُكَ </a:t>
            </a:r>
            <a:r>
              <a:rPr lang="f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 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974557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ورشة الاستماع (أنا أيضا موهوبة): البنية السردية+ الوضعية التواصلية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 marL="0" indent="0">
              <a:buClrTx/>
              <a:buNone/>
            </a:pPr>
            <a:r>
              <a:rPr lang="ar-MA" sz="1600" dirty="0">
                <a:cs typeface="Microsoft Uighur" panose="02000000000000000000" pitchFamily="2" charset="-78"/>
              </a:rPr>
              <a:t>        تتضمن الحروف </a:t>
            </a:r>
            <a:r>
              <a:rPr lang="fr-MA" sz="1600" dirty="0"/>
              <a:t> )</a:t>
            </a:r>
            <a:r>
              <a:rPr lang="ar-MA" sz="1600" dirty="0">
                <a:cs typeface="Microsoft Uighur" panose="02000000000000000000" pitchFamily="2" charset="-78"/>
              </a:rPr>
              <a:t>س – ش - ص</a:t>
            </a:r>
            <a:r>
              <a:rPr lang="fr-MA" sz="1600" dirty="0"/>
              <a:t>(</a:t>
            </a:r>
            <a:endParaRPr lang="ar-MA" sz="1600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/>
        </p:blipFill>
        <p:spPr/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733" y="2930821"/>
            <a:ext cx="406533" cy="468000"/>
          </a:xfrm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698CE619-0A2C-E099-388A-0C14BBD42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615" y="5494019"/>
            <a:ext cx="406770" cy="46800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تنمية الطلاقة – استراتيجية الفهم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2002" y="4191728"/>
            <a:ext cx="406770" cy="46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m"/>
            </a:pPr>
            <a:r>
              <a:rPr lang="ar-MA" sz="1600" dirty="0">
                <a:cs typeface="Microsoft Uighur" panose="02000000000000000000" pitchFamily="2" charset="-78"/>
              </a:rPr>
              <a:t>تحدي الطلاقة</a:t>
            </a:r>
          </a:p>
          <a:p>
            <a:pPr algn="r" rtl="1">
              <a:buFont typeface="Wingdings" panose="05000000000000000000" pitchFamily="2" charset="2"/>
              <a:buChar char="m"/>
            </a:pPr>
            <a:r>
              <a:rPr lang="ar-MA" sz="1600" dirty="0"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AE45-6548-154B-0D53-25B45135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3A6BE8-FE77-B14C-91FC-E2CE300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للتعبير عن رأي يمكنني أن أقول : أنا متفق –  رددوا – أنا غير متفق رددوا </a:t>
            </a:r>
            <a:endParaRPr lang="fr-US" sz="2400" dirty="0"/>
          </a:p>
        </p:txBody>
      </p:sp>
      <p:pic>
        <p:nvPicPr>
          <p:cNvPr id="33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6C6B359-A188-0794-3B6A-F6D797B34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C1438B5-F277-AC78-7139-10BA01C8CC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71023B1-FC74-20CF-406E-1C8282BBD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755508E-158B-34E6-FFC8-AC97092CCB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8027C7F-9382-D4A6-821E-030FEEEE48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1217770-48BB-DE0E-01E7-6E611739BE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2D4F2F3-CB3D-DDD2-F6E8-54F44D7F0DA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F7E4D5-7C75-9F7B-5BED-AB3420E3F8D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1F79C-D2B5-1705-1C93-9FF9D3F9C76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5DCAB3-4856-1E8D-AC04-873515C9583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F01829-CE8D-213A-872D-AAE81AAA28F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0AD8BE17-EB05-3324-D5B5-F87F2DA22525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B4FF5A87-F363-4A98-97E6-9D76761D8928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A5F699-5F3B-1E19-6C2F-2182A9CBB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9BBDE0-5EAB-91D0-7007-BC965D67E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A718475-3653-F28F-3446-45499BFEFE14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مُتَّفِقة،.....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0E4FCC-45AF-4A9D-A1BC-F758FC5DC37D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غير مُتَّفِقٍ؛ 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259828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7C0C-2964-5691-9B1C-1A8AF726C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F6FB79-179A-BFF9-35DA-335CF3D0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رأيه حول زيارة حديقة الحيوانات؟ </a:t>
            </a:r>
            <a:endParaRPr lang="fr-US" sz="2400" dirty="0"/>
          </a:p>
        </p:txBody>
      </p:sp>
      <p:pic>
        <p:nvPicPr>
          <p:cNvPr id="33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1DC62DD-774F-BAA6-A10E-FC2D6A84F9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749D50D-6CB1-62F1-DAD2-19C0E857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B2B93D7-A305-21ED-D053-71453A302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9EC8081-1D57-CB71-F5A8-CDA28981BC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04ED380-20CB-3A5A-08C9-E59EAEC446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3606357-845C-E72C-1110-9470E29603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EB3C5F1-F3C2-07B0-429F-1F801F40FD0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FCDACA-C8AD-517C-4D4E-78FB2C5531C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8A5FBF-AD87-1762-1BC9-EF9ADBEE4EF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EA16C4-A87F-F794-7818-026E410AE81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30DF30-B85C-320F-A5EF-CF06BB31225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59AE20-93AC-518E-0962-9713D3368E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" t="-2"/>
          <a:stretch>
            <a:fillRect/>
          </a:stretch>
        </p:blipFill>
        <p:spPr>
          <a:xfrm>
            <a:off x="1488567" y="2911752"/>
            <a:ext cx="3200741" cy="2279135"/>
          </a:xfrm>
          <a:prstGeom prst="round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C12F7C17-FB79-E6D2-78EF-F9164E826733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DE576D-0A0C-13D8-61E5-A78283FCC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6D2D2A-5DCF-28F3-D3D1-113220055A26}"/>
              </a:ext>
            </a:extLst>
          </p:cNvPr>
          <p:cNvSpPr txBox="1"/>
          <p:nvPr/>
        </p:nvSpPr>
        <p:spPr>
          <a:xfrm>
            <a:off x="6831279" y="2237693"/>
            <a:ext cx="1667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.........؛ لأن...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446381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2B85-92B1-2D24-896E-C784458E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925C7-1124-C34E-8CFD-86E83DAE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مثنى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مثنى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للتعبير عن رأيكم حول هذه الأنشطة.</a:t>
            </a:r>
            <a:endParaRPr lang="fr-US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61E6764-7903-2AD0-DF2D-F3D8AB8CBA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5EDD73-7E6C-911E-CD4F-46EF24EA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6FC8A2A-5964-7681-EF8B-539A69022E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A2EE07F-B54C-CE48-DD9D-55C790E2CA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FC962C-7EFA-7D90-209D-5820696E70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C094C7-7331-32F3-6469-3FBA59A80AC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B8BF5-AD5B-1206-37D9-D7B544C035B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934EBB-C397-4B75-453D-3B62132E8FC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87A807-42FA-E47B-C2D4-A829BE897D3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9F360-92E0-8865-9A3E-C3ADF5E85F8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147C21E-1B60-7718-7B6B-06093636D686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B2BD024-8157-43A9-2775-299CA34262EC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6A51E4-24E8-8F27-F452-BF0D844A7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465EF8-848E-331B-163D-F43BF1802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pic>
        <p:nvPicPr>
          <p:cNvPr id="8" name="Image 7" descr="Une image contenant terrain de jeux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37EB12E-CE21-FBCD-2093-CA05D0341F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04" y="3146697"/>
            <a:ext cx="1358314" cy="2955302"/>
          </a:xfrm>
          <a:prstGeom prst="rect">
            <a:avLst/>
          </a:prstGeom>
        </p:spPr>
      </p:pic>
      <p:pic>
        <p:nvPicPr>
          <p:cNvPr id="30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0BF9E34-86AA-69BC-1885-9E963B99A7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455509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89134-83C4-C519-6231-C2192078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CD74547D-6653-9F3B-8DE2-B5EE1575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dirty="0"/>
              <a:t>استراحة – هيا ننشد – رددوا مع النشيد  </a:t>
            </a:r>
            <a:endParaRPr lang="fr-US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F9FE1FF-01FD-36C3-3CD9-9D3197217F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8916AE8-7745-E9F9-D306-1F982DFE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443069-86DD-4C81-C9BD-22C082EE8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F4AB1B0-9B91-A087-E108-4E08FD7A13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8EA8C1-7C3B-A3D4-2250-2FE0BB6A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C902271-9F69-03C0-82AB-6AAE4756103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4CBCD3D-75EA-D033-8551-EF8D355A123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285204-22F6-802E-41AC-52C2D5CE8A4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59C801-DC9C-0427-7F9B-1E76AB1CB8E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408ADD-673F-E8A7-BFA4-3C5153CCAB8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6FF027-2EA6-75E0-1A29-033DDB6D6F81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4" name="Espace réservé de l'élément multimédia 13">
            <a:extLst>
              <a:ext uri="{FF2B5EF4-FFF2-40B4-BE49-F238E27FC236}">
                <a16:creationId xmlns:a16="http://schemas.microsoft.com/office/drawing/2014/main" id="{CB44A4F3-89E5-5617-0FBC-996B91325D9C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50" y="2160588"/>
            <a:ext cx="7334301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82237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FE13409E-B011-DD43-AB9F-DDC921D2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النشيد </a:t>
            </a:r>
            <a:endParaRPr lang="fr-US" sz="2400" dirty="0"/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92BB0EB-79B5-8EDC-EF84-605F7021A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7335" y="6208871"/>
            <a:ext cx="540000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6F4B66B-E78F-F2F6-EEC0-5A6B9CE251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CF1BD7-535F-E68A-F607-E2F452D9F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FD82719-0F0E-C353-B881-7247DB9F56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585E35A-214D-7DF1-E82B-068A4301787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6DAF7CC-5F28-F187-7692-CD494F4608D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138BD3-FEB1-7040-3CA2-1BC758C1067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A981B3-1D22-39C8-7EDD-014304B0E45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DC92D0-12E4-75E7-12AE-7144AF3D659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410AF4-848F-78CF-D6C0-949B2BF1F50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262AC4-EAEE-FDEC-2F56-04483EDEAB1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4" name="FINALE - Nachid Sadiqi PART 01">
            <a:hlinkClick r:id="" action="ppaction://media"/>
            <a:extLst>
              <a:ext uri="{FF2B5EF4-FFF2-40B4-BE49-F238E27FC236}">
                <a16:creationId xmlns:a16="http://schemas.microsoft.com/office/drawing/2014/main" id="{28B7FF8D-B2E5-7F3A-580D-8A3E3D2183A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7574626-6A99-D242-236A-933CCF3FBF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2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6319-98F8-7F64-A5F5-470DB2C97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8DDC819-9076-45DF-4DEB-F32F15F5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229805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5F4827-70E4-8F79-B407-86FD9AEA8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736" y="3574639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562563A-E6BA-5A66-896F-BC23B315228E}"/>
              </a:ext>
            </a:extLst>
          </p:cNvPr>
          <p:cNvSpPr txBox="1">
            <a:spLocks/>
          </p:cNvSpPr>
          <p:nvPr/>
        </p:nvSpPr>
        <p:spPr>
          <a:xfrm>
            <a:off x="1997208" y="407503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70000"/>
            </a:pPr>
            <a:r>
              <a:rPr lang="ar-MA" sz="2800" b="1" dirty="0">
                <a:cs typeface="Microsoft Uighur" panose="02000000000000000000" pitchFamily="2" charset="-78"/>
              </a:rPr>
              <a:t>تنمية الطلاقة – استراتيجية الفهم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F52EB56-B3B0-FA49-9258-91F9E58117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229" y="3786735"/>
            <a:ext cx="424748" cy="540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467502A2-5EC9-04C0-16FE-38BB683359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656753" y="3605999"/>
            <a:ext cx="468000" cy="46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8D80F9-A4F4-1AE8-5D75-8BF974D0F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077" y="24420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363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CD888-3D67-B143-ABDC-79B0F2C5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الآن للتدرب على قراءة نص  رحلة إلى عالم الحيوان".</a:t>
            </a:r>
            <a:endParaRPr lang="fr-US" sz="2400" dirty="0"/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EC48BE-8744-8FEE-C4DA-CCBA0D1B58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A31711-33EB-DC42-86CD-1CF0DA3A3F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818" y="2097882"/>
            <a:ext cx="5866190" cy="374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37C983-EF0E-6E41-CE70-0FFD06B791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CE17F04-ECBD-A0BD-75CF-FA12387B9D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57292F6-57CF-E3D5-F0D6-F59A85A38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1E9272F-9EEC-4E36-5B5E-3D60272E08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20AFD16-6C8A-56C4-E761-B8AC336831E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805DA5-6CBA-EE78-69D9-B00905EC7D5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59877C-0B2D-CF25-ADBE-C598CCEF8A4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D54F62-6BD2-B2EF-C0E9-A3809DA0FF8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7BFE63-74BD-25C5-3543-0996E125F11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EB4512-9D4F-683A-7032-9665841B902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1649-C4D8-8F4A-0D9C-4ADC78CB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036F7AD-22B0-083E-8976-C4B8E8AE47E1}"/>
              </a:ext>
            </a:extLst>
          </p:cNvPr>
          <p:cNvSpPr txBox="1"/>
          <p:nvPr/>
        </p:nvSpPr>
        <p:spPr>
          <a:xfrm>
            <a:off x="754961" y="2012538"/>
            <a:ext cx="7634078" cy="4044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في بِدايَة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لْأُسْبو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عِ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ذَكَّرَتِ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لْمُعَلِّمَةُ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لتَّلاميذَ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بِمَوْعِدِ زِيارَةِ حَديقَةِ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لْحَيَوانا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تِ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اَلْأَطْفالُ مُتَشَوِّقونَ لِرُؤْيَةِ حَيَواناتِهِمُ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لْمُفَضَّل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ةِ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ياقوتُ مُتَحَمِّسَةٌ لِلِقاء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لْقِرْد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لْمُشاغ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وَأَنَسٌ يَسْتَعِدُّ لِرَسْمِ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تِّمْسا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حِ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وَنَبيلٌ يَتَمَنّى سَماعَ زَئيرِ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لْأَس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د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37F1AB50-AC8D-7A41-A730-7782735F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سأقرأ.</a:t>
            </a:r>
            <a:endParaRPr lang="fr-US" sz="2400" dirty="0"/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20D69AF-76A8-170A-3C8F-E9E866DBBC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19DEFD-B0A6-FE14-34B1-7D996540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48D92F-C15D-0A11-F265-73BEA5E582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156344-4DA1-1523-345B-D5A0455ED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112147-DF9A-16F1-E6C9-6E4392A2F0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4AC39A3-ADA5-5026-8098-5A35312939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C27B1B-C3F8-A86F-D421-AADAFE87DC9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A68F27-C4AD-4CAA-B596-85C71B602B4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7988D6-82E8-AC96-7043-987E7A4C506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9F5464-296F-D894-7162-26FC762044D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006821-2DDD-FB1F-531D-D70B68965F5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93703768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52548-44A2-3DF0-13F5-8AEC7071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910ADEBA-CB99-624A-90F4-3CD49B37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dirty="0"/>
          </a:p>
        </p:txBody>
      </p:sp>
      <p:pic>
        <p:nvPicPr>
          <p:cNvPr id="16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F5A61C7-3385-BB6A-699D-FB0BAE650E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FFE842-E4B5-E1AC-7DB1-749038E63A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8492BEE-7D5C-428F-1C4D-2B9EAB66A6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497DCD-7623-3D14-EAC8-1E0F3A301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9D0B515-9F3A-B31B-34C2-F818AD03EE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CFECEDC-2F6A-1634-C24A-0359BF06E7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C43A14-7EA5-FC5B-7BE2-FAE6F2D07C2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51311-0DF2-AFA3-47DC-36CCBA9EFEB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46E9B0-6166-63E8-25E7-2A74B4F6F9B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B76588-F6BC-08E6-C218-CD93659344E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B8C4BE-4F60-F9DE-5EB8-203CFA2A414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DBE735-095B-6451-E171-23A9E89F06F0}"/>
              </a:ext>
            </a:extLst>
          </p:cNvPr>
          <p:cNvSpPr txBox="1"/>
          <p:nvPr/>
        </p:nvSpPr>
        <p:spPr>
          <a:xfrm>
            <a:off x="754961" y="2012538"/>
            <a:ext cx="7634078" cy="4044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في بِدايَة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لْأُسْبو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عِ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ذَكَّرَتِ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لْمُعَلِّمَةُ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لتَّلاميذَ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بِمَوْعِدِ زِيارَةِ حَديقَةِ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لْحَيَوانا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تِ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اَلْأَطْفالُ مُتَشَوِّقونَ لِرُؤْيَةِ حَيَواناتِهِمُ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لْمُفَضَّل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ةِ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ياقوتُ مُتَحَمِّسَةٌ لِلِقاء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لْقِرْد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لْمُشاغ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وَأَنَسٌ يَسْتَعِدُّ لِرَسْمِ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تِّمْسا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حِ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وَنَبيلٌ يَتَمَنّى سَماعَ زَئيرِ 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لْأَس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د</a:t>
            </a:r>
            <a:r>
              <a:rPr lang="ar-MA" sz="4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41466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96BA974-5B6B-0D4F-9CB6-69082BB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خذوا كراساتكم ص 12-  من يقرأ؟ من يواصل؟ تابعوا</a:t>
            </a:r>
            <a:endParaRPr lang="fr-US" sz="2400" dirty="0"/>
          </a:p>
        </p:txBody>
      </p:sp>
      <p:pic>
        <p:nvPicPr>
          <p:cNvPr id="5" name="Espace réservé pour une image  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F298ADDC-D234-D001-3597-2A06F5CBF1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E4B104-38A3-DC81-DFC1-7F8F058B55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56DFB1-D3C5-EF21-417A-FC802EEFC9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53936D7-7E67-0FD0-FDD3-E2F03FAF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C3F5EA-F314-3ADA-E955-633575C970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533D637-7593-51CD-4E40-992AAE7FF58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6E205E-A933-CCA3-C26E-1A2F481C54D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CF4089-1CCA-C241-436C-00EBC1012DD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3AFD0-8A6C-CD56-484B-72D1D13537A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5788C4-CC55-E8F3-9395-9B7AB615445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976A3-082C-FA6E-2DC7-65BDA8E9D47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D72D1B-70E1-CDC2-652C-0B2CD9BEB5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962" y="2048436"/>
            <a:ext cx="2737183" cy="4237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763558"/>
            <a:ext cx="7054194" cy="1000764"/>
            <a:chOff x="1331545" y="2851205"/>
            <a:chExt cx="6696000" cy="100076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endPara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03" y="3601734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973054"/>
            <a:ext cx="5488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بنية الحكاية ولعب الأدوار (التعبير عن الرأي) .</a:t>
            </a:r>
          </a:p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03" y="4439910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1168664" y="4775658"/>
            <a:ext cx="5317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واستعمال استراتيجية  استخراج معلومات صريحة في النص (ماذا فعل؟   متى؟ 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03" y="5278087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2861798" y="5645590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مملاة تتضمن الحروف التالية: س- ش- ص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0BB3784F-2913-6E10-E60B-950548A17EFE}"/>
              </a:ext>
            </a:extLst>
          </p:cNvPr>
          <p:cNvSpPr txBox="1"/>
          <p:nvPr/>
        </p:nvSpPr>
        <p:spPr>
          <a:xfrm>
            <a:off x="3546340" y="1518003"/>
            <a:ext cx="2051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مَنْ...؟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BC65F97-99BB-3DDE-631F-99870FCAEF8F}"/>
              </a:ext>
            </a:extLst>
          </p:cNvPr>
          <p:cNvCxnSpPr>
            <a:cxnSpLocks/>
          </p:cNvCxnSpPr>
          <p:nvPr/>
        </p:nvCxnSpPr>
        <p:spPr>
          <a:xfrm>
            <a:off x="4561584" y="2503087"/>
            <a:ext cx="0" cy="603515"/>
          </a:xfrm>
          <a:prstGeom prst="straightConnector1">
            <a:avLst/>
          </a:prstGeom>
          <a:ln w="28575">
            <a:solidFill>
              <a:srgbClr val="424D7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5F51141-D907-3C2C-9A5C-52F3C50EC776}"/>
              </a:ext>
            </a:extLst>
          </p:cNvPr>
          <p:cNvSpPr txBox="1"/>
          <p:nvPr/>
        </p:nvSpPr>
        <p:spPr>
          <a:xfrm>
            <a:off x="2910075" y="3047459"/>
            <a:ext cx="332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شَخْصِيّاتُ ٱلْحِكايَةِ</a:t>
            </a:r>
            <a:endParaRPr lang="fr-MA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E89F769-FF07-CAF9-2923-5FC5A39612BC}"/>
              </a:ext>
            </a:extLst>
          </p:cNvPr>
          <p:cNvCxnSpPr>
            <a:cxnSpLocks/>
          </p:cNvCxnSpPr>
          <p:nvPr/>
        </p:nvCxnSpPr>
        <p:spPr>
          <a:xfrm>
            <a:off x="4581990" y="3823405"/>
            <a:ext cx="0" cy="476731"/>
          </a:xfrm>
          <a:prstGeom prst="straightConnector1">
            <a:avLst/>
          </a:prstGeom>
          <a:ln w="28575">
            <a:solidFill>
              <a:srgbClr val="424D7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65E2F1D7-F3DB-384B-AB59-D9E2069A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الإجابة عن أسئلة . من أسأل بها عن الشخصيات. </a:t>
            </a:r>
            <a:endParaRPr lang="fr-US" sz="2400" dirty="0"/>
          </a:p>
        </p:txBody>
      </p:sp>
      <p:pic>
        <p:nvPicPr>
          <p:cNvPr id="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9F284D1-49DC-4549-E1CF-1E0AC2D4A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76A674-7B72-51FC-E923-6F355E4CF2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210C6A-993D-4927-3109-61BEA5688B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DA415C-0399-9854-2A9F-9EE04D220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E93E3A-8659-8415-2DBB-FABF218340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A101558-B874-CECC-EFA6-795A26FD49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F0D351-615C-0E61-69A0-B43A5B54208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6BC107-66CE-CA77-3B18-78E2CDA39D2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D0D64A-CF0B-FDF9-A274-8B31446585D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703CF6-990C-724B-D5E0-4B6B0FECE8D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D85E8-7FA7-7035-BF94-C18B56E09B3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8" name="Image 7" descr="Une image contenant dessin humoristique, dessin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AAA7CB6D-FC30-E2EA-826C-06BBAA249D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586" y="4561726"/>
            <a:ext cx="1612138" cy="15055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Image 9" descr="Une image contenant sourire, habits, croquis, Visage humain&#10;&#10;Le contenu généré par l’IA peut être incorrect.">
            <a:extLst>
              <a:ext uri="{FF2B5EF4-FFF2-40B4-BE49-F238E27FC236}">
                <a16:creationId xmlns:a16="http://schemas.microsoft.com/office/drawing/2014/main" id="{08F7CC3D-2A17-6612-2DEA-8C0F5676A3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838" y="4423445"/>
            <a:ext cx="1586272" cy="15985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Image 11" descr="Une image contenant dessin humoristique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D83F414F-0604-A99B-70BF-76EC92E069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270" y="4393680"/>
            <a:ext cx="1132692" cy="16784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Image 13" descr="Une image contenant dessin humoristique, dessi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E4DADA9-93CE-4F95-5EDB-C81EE044A3D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6" y="4604874"/>
            <a:ext cx="1499240" cy="14672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4" name="Image 33" descr="Une image contenant illustration, Dessin animé, animation japonaise, Animation&#10;&#10;Le contenu généré par l’IA peut être incorrect.">
            <a:extLst>
              <a:ext uri="{FF2B5EF4-FFF2-40B4-BE49-F238E27FC236}">
                <a16:creationId xmlns:a16="http://schemas.microsoft.com/office/drawing/2014/main" id="{FEC35E1C-0A2C-AA2F-3A7F-A9A6AA05C6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16" y="4561726"/>
            <a:ext cx="1511620" cy="14319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B231-BD24-7020-65FC-59D83A0C9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680FA31-3B64-E6A8-B7B5-2C3357C6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تحمست للقاء القرد؟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6F9B50-BDEC-337A-F260-3523B988B7A7}"/>
              </a:ext>
            </a:extLst>
          </p:cNvPr>
          <p:cNvSpPr txBox="1"/>
          <p:nvPr/>
        </p:nvSpPr>
        <p:spPr>
          <a:xfrm>
            <a:off x="1229639" y="2875002"/>
            <a:ext cx="578815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مَنْ</a:t>
            </a:r>
            <a:r>
              <a:rPr lang="ar-SA" sz="6600" b="1" dirty="0">
                <a:solidFill>
                  <a:srgbClr val="0070C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تَحَمَّسَتْ لِلِقاءِ ٱلْقِرْدِ؟</a:t>
            </a:r>
            <a:endParaRPr lang="fr-MA" sz="6600" dirty="0">
              <a:solidFill>
                <a:srgbClr val="424D7C"/>
              </a:solidFill>
            </a:endParaRPr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A14588-C692-4D14-CFED-34AB83509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20751A-B0C7-CC1E-5CD4-92AEDE47C4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459CAF-C486-1287-ADCF-FF1C0D5161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0E3135F-E9C8-31D5-6F93-84020795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64A08C5-AC94-0C69-D133-C0F493743A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58E18A-C189-47C0-F9C2-04F5F4421A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46AFA5-09C7-9D91-7429-0C19A97C810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03357C-50E3-D508-C0A9-4FB40041249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D5927E-F829-7261-B2BB-3506B2B2C4D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D548E7-668A-D2E6-18AC-A0634009F4D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8FF73C-A581-9C19-7BB4-842978FF7AE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192407400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9E104-6683-42A7-D2A9-E607120D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7410A111-E46A-E043-9271-A13297A1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عودوا  إِلَى النَّصِّ للبحث عن كلمة 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تَحَمَّسَتْ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 كلمة تشبهها.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8057AD-BF21-0442-FB15-C0B77CC859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677F03-32FB-17B5-ED7A-C64D2139F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307" y="3019292"/>
            <a:ext cx="2122885" cy="3286156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A78C0B2-84FA-4101-3B29-AFCD243DA3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78DAE1-4D59-B7C0-7BA0-B9B1593B73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C38F34-9B79-F652-949C-62D38F203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7CF736-9EB8-2214-051F-35EF64B2F0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0BB6F10-53D6-8374-1F44-E447E2B78B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2E51A0-1F1A-C36E-394A-D8ED2EE2AEB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6584C7-FAC4-EED1-00DA-4E1A499B5D7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6B58C-4524-4E7C-AE37-50AFDB3AA11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75E7FF-C12B-B995-C074-86CBF190E53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532738-7D27-94AF-0D79-05E4C383D94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418FD7-3B1B-01AD-984F-03AF05458BD1}"/>
              </a:ext>
            </a:extLst>
          </p:cNvPr>
          <p:cNvSpPr txBox="1"/>
          <p:nvPr/>
        </p:nvSpPr>
        <p:spPr>
          <a:xfrm>
            <a:off x="1587569" y="1911296"/>
            <a:ext cx="578815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مَنْ</a:t>
            </a:r>
            <a:r>
              <a:rPr lang="ar-SA" sz="6600" b="1" dirty="0">
                <a:solidFill>
                  <a:srgbClr val="0070C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تَحَمَّسَتْ لِلِقاءِ ٱلْقِرْدِ؟</a:t>
            </a:r>
            <a:endParaRPr lang="fr-MA" sz="66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7032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478DA-422D-080D-EF3F-9F36E9EDB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7CB10572-B32D-CB41-C721-2177E19A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هل وجدتم الكلمة؟ إنها متحمسة – ضعوا سطرا تحت الكلمة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658D32F-2097-5C40-8E17-0E449026F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753E0A-2445-FFB9-6589-5936203377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9C34674-92E1-EAC7-DEE2-A215EDF0B5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2236281-D65E-CD64-BA3E-D31C4B6E5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69AD26E-6B20-6041-A126-753FAE4FB6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7CCA976-8AC7-DE1E-343B-B20A5DCCC0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2DAE96-33CB-A7D5-52BD-9D07F7B5A6F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C57A3B-5C79-936D-07BA-97539606EE8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DDC32A-137E-851E-3838-E0D8B9524C6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F37D36-D884-813D-F7FE-AF72CE5CED2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EB6311-98FC-7CC4-10D8-43B8A8D7781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5" name="Image 4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E242AD6C-82A1-FCE3-1D31-CC67B68273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3056" y="2073196"/>
            <a:ext cx="6210918" cy="357117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CAB01EF-C67B-820B-9D1F-0C24C1FB73A7}"/>
              </a:ext>
            </a:extLst>
          </p:cNvPr>
          <p:cNvCxnSpPr>
            <a:cxnSpLocks/>
          </p:cNvCxnSpPr>
          <p:nvPr/>
        </p:nvCxnSpPr>
        <p:spPr>
          <a:xfrm>
            <a:off x="2372499" y="4500081"/>
            <a:ext cx="1062286" cy="0"/>
          </a:xfrm>
          <a:prstGeom prst="line">
            <a:avLst/>
          </a:prstGeom>
          <a:ln w="38100">
            <a:solidFill>
              <a:srgbClr val="BD2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878729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047A-52E3-28D1-9C59-001DFF5AF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42B428CC-5953-F1BE-9546-8213950A33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3056" y="2073196"/>
            <a:ext cx="6210918" cy="3571170"/>
          </a:xfrm>
          <a:prstGeom prst="rect">
            <a:avLst/>
          </a:prstGeom>
        </p:spPr>
      </p:pic>
      <p:sp>
        <p:nvSpPr>
          <p:cNvPr id="20" name="Titre 19">
            <a:extLst>
              <a:ext uri="{FF2B5EF4-FFF2-40B4-BE49-F238E27FC236}">
                <a16:creationId xmlns:a16="http://schemas.microsoft.com/office/drawing/2014/main" id="{3C228ED3-2076-B2D1-D541-A78F1F45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الجملة  في النص؟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D37243-BA5A-7A50-05C2-EEB633789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CBB80C-F650-37F8-BD4A-C828FA9B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6E4CCE-EC23-46C6-C109-78E60DCA1D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200B4-9B9C-ED92-A6AA-41D7AC1F1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D54ABB-B0BF-E0BC-CB4A-A83B82D1CD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B899DF-34F7-3664-42C2-8322BEEEFDF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87BC456-502E-1C23-C673-3E8293AC6BD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F39A97-CE3A-A998-C218-BD0D93448CB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4833C-E421-AE23-D43B-F021F25FE76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AF0F31-BF60-38DB-4767-B16AD38466D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322045-BBC3-CEE0-ED5E-14B6B7A5DE6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401977A-4290-DCE5-35D5-D9BC67E7DFA1}"/>
              </a:ext>
            </a:extLst>
          </p:cNvPr>
          <p:cNvCxnSpPr>
            <a:cxnSpLocks/>
          </p:cNvCxnSpPr>
          <p:nvPr/>
        </p:nvCxnSpPr>
        <p:spPr>
          <a:xfrm>
            <a:off x="1828800" y="4568072"/>
            <a:ext cx="24657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1504089-5C8E-9E3E-7609-C6BB7521391A}"/>
              </a:ext>
            </a:extLst>
          </p:cNvPr>
          <p:cNvCxnSpPr>
            <a:cxnSpLocks/>
          </p:cNvCxnSpPr>
          <p:nvPr/>
        </p:nvCxnSpPr>
        <p:spPr>
          <a:xfrm>
            <a:off x="5609690" y="5081275"/>
            <a:ext cx="194181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9669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73050-C18A-B2E3-A6A3-B213C9909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B488DC73-F570-6286-BCD8-85DB7260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الجواب؟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1B3029-AC52-7165-8907-FDC0D2BD9F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E29D5E-2E62-4D5C-08B6-5B3C619EA5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529A6A-EEFA-8064-A2F0-2D195702B6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093473-086C-910B-01F6-418A478B3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0F35CF-0753-335F-91F9-AD42E2716C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0074E93-9AC8-3494-58D8-FFC91A362D2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28DE7F-A7E6-F1DF-A860-4437EF7A073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77A449-18A4-3083-B2C9-7AAEF075844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573C9E-9032-9CC6-9791-035A506D71A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79802-DA49-AFC7-8134-B51AE46C7B5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633D9-8328-D19D-5C57-A2667417F5D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DF144D-ABAF-DE3A-CB94-E1F628A921CF}"/>
              </a:ext>
            </a:extLst>
          </p:cNvPr>
          <p:cNvSpPr txBox="1"/>
          <p:nvPr/>
        </p:nvSpPr>
        <p:spPr>
          <a:xfrm>
            <a:off x="1587569" y="1911296"/>
            <a:ext cx="578815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مَنْ</a:t>
            </a:r>
            <a:r>
              <a:rPr lang="ar-SA" sz="6600" b="1" dirty="0">
                <a:solidFill>
                  <a:srgbClr val="0070C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تَحَمَّسَتْ لِلِقاءِ ٱلْقِرْدِ؟</a:t>
            </a:r>
            <a:endParaRPr lang="fr-MA" sz="6600" dirty="0">
              <a:solidFill>
                <a:srgbClr val="424D7C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2AD9FF-925D-84B7-0723-D39C766E82FD}"/>
              </a:ext>
            </a:extLst>
          </p:cNvPr>
          <p:cNvSpPr txBox="1"/>
          <p:nvPr/>
        </p:nvSpPr>
        <p:spPr>
          <a:xfrm>
            <a:off x="632373" y="3650449"/>
            <a:ext cx="768687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ياقوتُ هِيَ الَّتي</a:t>
            </a:r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تَحَمَّسَتْ لِلِقاءِ ٱلْقِرْدِ</a:t>
            </a:r>
            <a:r>
              <a:rPr lang="ar-M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MA" sz="66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8813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7294-B58E-2342-7E59-F0760F5A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9B2D9B77-115C-A24F-93C3-D781956F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؛ عودوا للنص وابحثوا عن جواب هذا السؤال. </a:t>
            </a:r>
            <a:endParaRPr lang="fr-US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4EA0C2-6060-F93E-5BA3-41F7F675D02E}"/>
              </a:ext>
            </a:extLst>
          </p:cNvPr>
          <p:cNvSpPr txBox="1"/>
          <p:nvPr/>
        </p:nvSpPr>
        <p:spPr>
          <a:xfrm>
            <a:off x="1394012" y="2252062"/>
            <a:ext cx="61363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مَنِ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اقْتَرَحَتْ زِيارَةَ إِيادٍ في بَيْتِهِ؟</a:t>
            </a:r>
            <a:b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6000" dirty="0">
              <a:solidFill>
                <a:srgbClr val="424D7C"/>
              </a:solidFill>
            </a:endParaRPr>
          </a:p>
        </p:txBody>
      </p:sp>
      <p:pic>
        <p:nvPicPr>
          <p:cNvPr id="1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4A22EC-C094-488C-D7C0-D65CBF7EF4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6FF29B-D416-F249-EE3E-F64DDB8523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CF0AB3-EBE0-D0F1-1552-784A46BB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A9BD030-E20B-2CB9-A6C1-8BFFD3764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326FB7-488E-B038-5A3A-7E749F1B08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2F66E26-7BFE-9F33-0C9C-A080D6E573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C65892D-9EF9-7854-A109-F5C10AD5FF6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4480DA-6585-66D6-5E37-AD9CEB4FD78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F7C91D-8A87-C0F4-2E75-32091299B47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D053BF-BE0C-58D3-D24D-60CE0D418DC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3DCA8C-37DE-4C2F-35D9-BF43F3564F7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868049516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4B4B-324B-0527-0BE5-34DBB2E9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8F4FBC19-9E6C-9443-A574-61098C36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1" y="738568"/>
            <a:ext cx="6840000" cy="612000"/>
          </a:xfrm>
        </p:spPr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cs typeface="Microsoft Uighur" panose="02000000000000000000" pitchFamily="2" charset="-78"/>
              </a:rPr>
              <a:t>من يقرأ؟ </a:t>
            </a:r>
            <a:endParaRPr lang="fr-US" sz="2400" b="1" dirty="0"/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1723FD-5F28-DBEE-1F63-B214538A8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84C6970-0A0F-1FFD-B588-F014C20232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C589A01-9F46-7F3A-2FD4-CC15C1760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0BC17B5-5F68-A251-CAE6-3033155ED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6977A47-75C6-561F-8874-9EE326C17C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F38DE24-6AFA-E51C-11D4-9D3D957A11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7D2DA44-59B2-902B-255A-C8C58261839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7EC758-6B52-C49B-A8B1-AC5BD0E3C14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60E1E0-3A32-85A4-A11E-552058703B8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2DB117-049C-2E51-FE63-E2EBC789B7E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82FCA7-5E7E-32E2-38B9-C97F740D4D2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9EE361-C0AE-2006-2AC3-BE7C8C8C675F}"/>
              </a:ext>
            </a:extLst>
          </p:cNvPr>
          <p:cNvSpPr txBox="1"/>
          <p:nvPr/>
        </p:nvSpPr>
        <p:spPr>
          <a:xfrm>
            <a:off x="1394012" y="2252062"/>
            <a:ext cx="61363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اقْتَرَحَتْ زِيارَةَ إِيادٍ في بَيْتِهِ؟</a:t>
            </a:r>
            <a:b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6000" dirty="0">
              <a:solidFill>
                <a:srgbClr val="424D7C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08E7CE-E8A6-5FF5-BF0A-A700F8359453}"/>
              </a:ext>
            </a:extLst>
          </p:cNvPr>
          <p:cNvSpPr txBox="1"/>
          <p:nvPr/>
        </p:nvSpPr>
        <p:spPr>
          <a:xfrm>
            <a:off x="1761565" y="3605733"/>
            <a:ext cx="57687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فَرَحُ هِيَ الَّتي 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اقْتَرَحَتْ زِيارَةَ إِيادٍ في بَيْتِهِ.</a:t>
            </a:r>
            <a:b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60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97014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0A8FD-58C7-A05A-5508-6CEA6377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9B31D5D-95CB-992A-CA2A-3B3C1CE54E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81" y="3901023"/>
            <a:ext cx="7496437" cy="167462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2D7E092-CDC1-7195-E7F3-02BCCB8C65BE}"/>
              </a:ext>
            </a:extLst>
          </p:cNvPr>
          <p:cNvSpPr txBox="1"/>
          <p:nvPr/>
        </p:nvSpPr>
        <p:spPr>
          <a:xfrm>
            <a:off x="1968613" y="2737058"/>
            <a:ext cx="49813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رَسَمَ الْأَسَدَ؟</a:t>
            </a:r>
            <a:endParaRPr lang="fr-MA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EAD05B97-1DC0-E248-92F4-0107B590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ص14  وأجيبوا عن السؤال. </a:t>
            </a:r>
            <a:endParaRPr lang="fr-US" sz="2400" dirty="0"/>
          </a:p>
        </p:txBody>
      </p:sp>
      <p:pic>
        <p:nvPicPr>
          <p:cNvPr id="15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6F227BC-4290-08E8-54FA-CD63127CE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2955923-1E47-BDE5-ACD4-1E25A274F7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62B2BAB-41A7-7E67-90DF-12616544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9F1243E-6882-915A-3E32-7D7A98D5FE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2E6184B-A867-F996-DBFD-77DE7BC10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00FEBC7-3E88-B842-FB2B-6278E6EE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2849A6-7E5B-6CF8-837A-0E80036A353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265D87-BC5A-EB81-5FEA-7FD5F3B2DB1D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BF3F8A-39DB-7643-73DF-7F646785D42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44A3F6-AFCA-5ED2-DAFC-DFF364B8EF1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DBDC62-9714-CE43-9555-AE11EDC4303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CAD212-2ABE-887B-F783-118CA26AF031}"/>
              </a:ext>
            </a:extLst>
          </p:cNvPr>
          <p:cNvSpPr txBox="1"/>
          <p:nvPr/>
        </p:nvSpPr>
        <p:spPr>
          <a:xfrm>
            <a:off x="1574910" y="4094378"/>
            <a:ext cx="57687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أنَسٌ هُوَ الَّذي 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رَسَمَ الْأَسَدَ.</a:t>
            </a:r>
            <a:b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60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41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69F0-A6A1-E6E2-4A5F-24B9FDE0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F18E04-4029-749C-A0A6-3904B57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773627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إملاء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99F0E1F-CB78-24C3-28CF-9B71F94E2E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233455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E6A8247-6B5E-B488-E583-8301944C5F7A}"/>
              </a:ext>
            </a:extLst>
          </p:cNvPr>
          <p:cNvSpPr txBox="1">
            <a:spLocks/>
          </p:cNvSpPr>
          <p:nvPr/>
        </p:nvSpPr>
        <p:spPr>
          <a:xfrm>
            <a:off x="1855803" y="373384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تتضمن الحروف</a:t>
            </a:r>
            <a:r>
              <a:rPr lang="fr-MA" sz="2400" b="1" dirty="0"/>
              <a:t>)</a:t>
            </a:r>
            <a:r>
              <a:rPr lang="ar-MA" sz="2400" b="1" dirty="0">
                <a:cs typeface="Microsoft Uighur" panose="02000000000000000000" pitchFamily="2" charset="-78"/>
              </a:rPr>
              <a:t>د- ذ- ض</a:t>
            </a:r>
            <a:r>
              <a:rPr lang="fr-MA" sz="2400" b="1" dirty="0"/>
              <a:t>(</a:t>
            </a:r>
            <a:r>
              <a:rPr lang="ar-MA" sz="2400" b="1" dirty="0"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BA2573-958B-AFE6-452E-A86958A22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24" y="3550950"/>
            <a:ext cx="540000" cy="418526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6F572A5-12F4-F09B-41A5-0C3CC8CAA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517178" y="3240035"/>
            <a:ext cx="468000" cy="4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DB2CC1-5664-EA73-4439-148890455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234" y="1895950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3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حصة اللغة العربية.</a:t>
            </a:r>
            <a:endParaRPr sz="2400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A5601388-A8E5-2BD8-9EDD-63D4A6DB6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9A7D342-A069-8574-3B91-3B67C0F547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12AF5B2E-07D3-1E92-5555-19C6962ED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26DFA383-BC4A-9AC1-D032-347E6A7A40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B5AABA-5096-7679-31F8-366BC90A9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C2499A-C651-3834-8F97-A889F9DB94C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A9686D1-E221-6767-4B7D-5069DD426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54B8AF-F04D-A1BA-319D-6630E09C8CA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0919DD-BCAF-A0B8-5AF0-19A0EE266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6DD5A9D-7F94-8608-3807-AA7686437CD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334B5-5E75-86EB-4F7B-176C4D3AA2F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15D262-6D59-ED4E-AD6B-C7867DBDC28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F4B097-779B-4B85-ADE4-B2871CF9476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FD95F8-CF4E-01CA-1FC5-DE2F3971B79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1E6C4-E90B-C10C-A396-24F81781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D4BA493-4FEE-6C23-C198-58CD632D9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5920" y="1911994"/>
            <a:ext cx="3488446" cy="381600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3C7E873-719F-6448-859D-E7E877AB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ماذا تفعل الأم؟    - تُحَـــ....ــــــرُ </a:t>
            </a:r>
            <a:r>
              <a:rPr lang="ar-S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ٱلْأُمُّ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ٱلطَّعامَ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US" sz="2400" dirty="0"/>
          </a:p>
        </p:txBody>
      </p:sp>
      <p:pic>
        <p:nvPicPr>
          <p:cNvPr id="1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649D67-5854-EA3F-D06F-B55A633F86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92B245-CD6D-D468-8917-3BB3D380B8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3A10C7D-A60E-B4F9-6A72-5328702088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DA26F0C-FCCF-4C89-2661-EE186050CF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714A850-11FF-3B18-415C-94DB97240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31419D0-B549-80BB-5406-E3FE2032FD1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D1150CF-7BC1-DEFA-CFFB-BD711B92248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F7E842-1852-7CE7-6DD4-168C587DE23D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127FBA-7984-19FF-3007-D67CB4E2F03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579FD7-694D-E62E-BFDD-94BC164AAB6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CE3C8E-C0DB-9328-8B13-028C0245FAE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073165753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AB21A-4C61-3287-274F-C90448918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AC76F6E-0EB8-244B-93A2-4020141A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اكتبوا "تُحَــ....ــــــرُ "</a:t>
            </a:r>
            <a:endParaRPr lang="fr-US" sz="2400" dirty="0"/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B7162046-D38F-30FD-7929-18E090A229C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1EEDF3-ED98-D43C-5B13-EE37F51978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6430A9B-923E-634F-AD02-F21CDA0F81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4B1CE1B-6E20-98C5-98F5-E5046A8C56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CD19356-17AF-48A3-365E-37BD472E7C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7F44A14-1A10-93BE-36B9-AC2329208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80E25D8-1AB2-1C92-6F95-168F68F1DC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69DC61D-42D0-F51B-7C10-086EDAD2F4A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08644D-41C2-8996-CE22-3AA8AE915FD9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55A178-E8FB-A87C-604D-9A29FD4C460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35F19A-E306-20A8-4327-97C318A0F27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21FC8E-F3AD-AAAC-7A1B-35470659376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60709449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3EF5C-EAAB-EB4C-F357-FDCCD80A3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379;p12">
            <a:extLst>
              <a:ext uri="{FF2B5EF4-FFF2-40B4-BE49-F238E27FC236}">
                <a16:creationId xmlns:a16="http://schemas.microsoft.com/office/drawing/2014/main" id="{E0A6F39D-5556-A5E2-B301-A3BA5EB0C24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951454" y="2014979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C4E640F-210F-9822-DE38-34A72B67B4D9}"/>
              </a:ext>
            </a:extLst>
          </p:cNvPr>
          <p:cNvSpPr txBox="1"/>
          <p:nvPr/>
        </p:nvSpPr>
        <p:spPr>
          <a:xfrm>
            <a:off x="3572085" y="3153259"/>
            <a:ext cx="21587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تُحَضِّرُ</a:t>
            </a:r>
            <a:endParaRPr kumimoji="0" lang="fr-MA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9C0C91B-04A5-F844-9553-FCA83F2B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صححوا.</a:t>
            </a:r>
            <a:endParaRPr lang="fr-US" sz="2400" b="1" dirty="0"/>
          </a:p>
        </p:txBody>
      </p:sp>
      <p:pic>
        <p:nvPicPr>
          <p:cNvPr id="20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A474A2-54D0-2315-8C91-063B66A707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A47A96-733A-72D3-AC65-0207BDF635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D8DB028-1335-6F25-5E0E-A538CC07E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254D5DA-5092-CEF7-C07A-ABF5DEA70E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7922EF-0E8E-29CE-A700-3431D0DBA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5CD1B03-C5DC-8312-50CC-838A777D6F2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FC1F83C-5A39-3355-BBBB-C1B64BEE09B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8F5DE9-7242-72B0-2534-B041EE5B813E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FEE02EF-205D-5DD8-7BCC-7B3CCC92CFB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C56188-49A4-024D-6DA1-5715F647264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A90D7D-7A26-415A-525D-1F0473D6445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084220405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F9940-A71C-AE2A-CFCD-EFAFD6C85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6FD7BFA-2FC9-FF3B-7850-6F009871D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4577" y="1863233"/>
            <a:ext cx="3294846" cy="360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0E7034F-D35E-F945-A8E7-C375B6E0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ماذا تلاحظون في الصورة؟    - فَطائِرٌ لَـــ....يـــ...ةٌ. اكتبوا على الألواح " لَـــ....يـــ...ةٌ "</a:t>
            </a:r>
            <a:endParaRPr lang="fr-US" sz="2800" dirty="0"/>
          </a:p>
        </p:txBody>
      </p:sp>
      <p:pic>
        <p:nvPicPr>
          <p:cNvPr id="16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FF99B33-E0D4-EA84-557E-A56D4FBD4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C97A578-2384-83D7-540C-51C200DE08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A8A4611-6837-4039-AD04-5CE60C796D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35CB744-0AEE-2FDC-30DB-1937608C09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E2907F7-9074-7D85-C35D-B0920261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1F6C6E5-5F33-C00A-5629-8F9CBCCD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8F811D3-FB1B-CED7-6D36-E5DC37D61DE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641B19-3622-7923-7BDD-35C3E97BD170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81629E-73BA-693B-ACB9-EBA488DAB18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C2A93F-94E5-50E4-9597-4BB0A817D55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1F58B3-7F15-D64F-066C-877EA6DFC70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72597150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C71C-1BD1-6776-661A-05BB1DBC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A98F47CA-30A6-77D9-FEA9-4676C6B50E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799191" y="1899139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155B373-097A-03CE-AC59-F6C13BA2C3D0}"/>
              </a:ext>
            </a:extLst>
          </p:cNvPr>
          <p:cNvSpPr txBox="1"/>
          <p:nvPr/>
        </p:nvSpPr>
        <p:spPr>
          <a:xfrm>
            <a:off x="3239191" y="3037420"/>
            <a:ext cx="22943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783" rtl="1">
              <a:defRPr sz="8000" b="1">
                <a:solidFill>
                  <a:prstClr val="white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لَذيذَةٌ</a:t>
            </a:r>
            <a:endParaRPr kumimoji="0" lang="fr-MA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B042F35-A710-6F46-BB65-A11E4BC1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 . صححوا.</a:t>
            </a:r>
            <a:endParaRPr lang="fr-US" sz="2400" b="1" dirty="0"/>
          </a:p>
        </p:txBody>
      </p:sp>
      <p:pic>
        <p:nvPicPr>
          <p:cNvPr id="20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020DD4-DA5C-A0C7-AF2E-9353A624FF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B0B2A04-B7AE-7285-4C06-917F5D50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A323EC3-6B46-7BB8-282A-8B2F134A88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E2A4F29-4E17-92F3-B976-8FCBA841AB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51BE3F7-21FF-C7B7-0652-0713C5F37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9228B85-017B-5A53-6917-13DDA50E596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02E4FD6-47C4-0743-80F3-E613F3866C9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53FA57-A57A-5E07-D7D5-C083A8D61922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A14BE7-AACD-E3A1-553E-6A89AF45CC5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7D693-4047-F409-613A-6D0E3182880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0B62A7-E1F7-CE08-DBE3-BB59DCD844B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189961866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4D77-442B-8CED-9766-A3D9F232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AE39B38-30A5-34C3-49DC-378B22BC4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575" y="1890225"/>
            <a:ext cx="3294849" cy="360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C7A4E0E7-C007-5F49-9966-742C62E7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يركب الطفل؟   يَرْكَبُ </a:t>
            </a:r>
            <a:r>
              <a:rPr lang="ar-S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لطِّفْلُ .....رّاجَةً. اكتبوا على الألواح " .....رّاجَةً"</a:t>
            </a:r>
            <a:endParaRPr lang="fr-US" sz="2400" dirty="0"/>
          </a:p>
        </p:txBody>
      </p:sp>
      <p:pic>
        <p:nvPicPr>
          <p:cNvPr id="10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D038AD9-9AE2-E03A-3816-99AF3D011B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CA96FFE-DBF5-E672-25D1-3116AB7C38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182F7FC-6FA9-6A8C-87C0-E60EFC0653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F88A92F-F9A8-AE05-E364-A8D321E9DA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91EAE4F-9EAD-38C3-8016-66EB203EB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01379EA-9C60-EBD0-9776-6AF9865E7F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2A8B01-6366-F833-C625-C6085AAC9E4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96240C-5A5F-126B-5B49-886EB324D5BC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25C2F9-2D6B-5876-7D1F-1FAA32B9192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7F70B0-980B-879B-B0F1-C2728D6736F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E3A573-A198-0094-D7B8-5820A82FB54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037035022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181073A-6DE6-C92F-E4D4-9ED424300A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5332" y="1867626"/>
            <a:ext cx="3573335" cy="390886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7510961-1BA5-2241-A88F-DDECBEE8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هو الفيل؟  الفيل ....خْمٌ. اكتبوا على الألواح "....ـــخْمٌ"</a:t>
            </a:r>
            <a:endParaRPr lang="fr-US" sz="2400" dirty="0"/>
          </a:p>
        </p:txBody>
      </p:sp>
      <p:pic>
        <p:nvPicPr>
          <p:cNvPr id="11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493478-C919-0BF0-B938-B0CE4F4A8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F123B9-A7FD-EDB5-EDE6-E9DDB9E3C9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7486B4-0BB9-69DF-B968-95B461BD9B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DFBF496-FAC1-F4A6-07C9-969D77C3B1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D94114-21CF-FEFA-EC92-E5ADE6160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C410B7-86F8-1178-ADA6-7B6D58A7088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B4055E-4D2B-8CAC-41A5-87A9D65393E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D79FF2-9F94-8609-AE67-230D4B6065F1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E3EC14-D8C2-3839-F293-8F2FE96A51E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7ED342-0260-E2D4-C220-A91FBF9582A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2C7EFD-3C45-F576-306E-9E86C4B5131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167043917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DB84-3A4E-B912-D187-5336F79F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7054AB16-46C7-7EFE-6C52-926EA8BB45C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689688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65B4126-E843-DC8D-0828-4A31E6407210}"/>
              </a:ext>
            </a:extLst>
          </p:cNvPr>
          <p:cNvSpPr txBox="1"/>
          <p:nvPr/>
        </p:nvSpPr>
        <p:spPr>
          <a:xfrm>
            <a:off x="3239191" y="2682605"/>
            <a:ext cx="22943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783" rtl="1">
              <a:defRPr sz="8000" b="1">
                <a:solidFill>
                  <a:prstClr val="white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ضَخْمٌ</a:t>
            </a:r>
            <a:endParaRPr kumimoji="0" lang="fr-MA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748FB0-E72F-0549-85DD-07CDB093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صححوا.</a:t>
            </a:r>
            <a:endParaRPr lang="fr-US" sz="2400" b="1" dirty="0"/>
          </a:p>
        </p:txBody>
      </p:sp>
      <p:pic>
        <p:nvPicPr>
          <p:cNvPr id="19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611D5F-9EE6-E5EA-C5E4-6642517FA5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5DEF7B-32C6-070D-7878-B479AD8F87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99F7C3-0259-1317-E150-5CCBEF3E1D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97DC3F-157F-9264-E44E-C0E40D0E03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49FD4D-E67B-69C3-637D-CC1394E8B2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F5EBB0F-249A-C1B2-3840-9B5F7E1163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2B34B5-5FCC-ECAB-E8E0-57BABF8E149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819AEB-E383-1BA4-A8DE-19EBF2359203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AE7B5A-3BA3-0A3C-0024-E20CDE77DEE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F05534-8F89-F89C-1ED6-7CB0F8348EA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F91FE3-409D-4BB4-C408-34F5D0EA65F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209427604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CC070-151C-8EDD-8409-A5B3AF22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68B9B96D-A1AC-DB39-49B1-B721C81B0D3F}"/>
              </a:ext>
            </a:extLst>
          </p:cNvPr>
          <p:cNvSpPr/>
          <p:nvPr/>
        </p:nvSpPr>
        <p:spPr>
          <a:xfrm>
            <a:off x="4748075" y="4296681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َرّاجَةٌ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1AC3B28C-A197-6C91-C3CE-F76FA7FEE583}"/>
              </a:ext>
            </a:extLst>
          </p:cNvPr>
          <p:cNvSpPr/>
          <p:nvPr/>
        </p:nvSpPr>
        <p:spPr>
          <a:xfrm>
            <a:off x="1665170" y="4296682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ض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َـخْمٌ</a:t>
            </a:r>
          </a:p>
        </p:txBody>
      </p:sp>
      <p:sp>
        <p:nvSpPr>
          <p:cNvPr id="13" name="Google Shape;1671;p201">
            <a:extLst>
              <a:ext uri="{FF2B5EF4-FFF2-40B4-BE49-F238E27FC236}">
                <a16:creationId xmlns:a16="http://schemas.microsoft.com/office/drawing/2014/main" id="{B4ECA5FB-D1AA-7897-6E59-952CECBB918F}"/>
              </a:ext>
            </a:extLst>
          </p:cNvPr>
          <p:cNvSpPr/>
          <p:nvPr/>
        </p:nvSpPr>
        <p:spPr>
          <a:xfrm>
            <a:off x="1652192" y="2431621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لَـــــــ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ذ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ذ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َةٌ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8015A2E7-50EE-F763-30E2-543583701271}"/>
              </a:ext>
            </a:extLst>
          </p:cNvPr>
          <p:cNvSpPr/>
          <p:nvPr/>
        </p:nvSpPr>
        <p:spPr>
          <a:xfrm>
            <a:off x="4748075" y="2431621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تُحَ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ضّ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ِرُ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80A823A-C5D6-784A-977E-342CB928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dirty="0"/>
          </a:p>
        </p:txBody>
      </p:sp>
      <p:pic>
        <p:nvPicPr>
          <p:cNvPr id="21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3A1C6EF-64E3-120C-CEB4-23DE2ECC63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03828AA-6D28-DC79-1266-95E840852A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49542D2-E5D7-5A3E-8761-DD805A4C2C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D0616E8-FA02-0BCE-D049-FD7762C0B7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C78A8F3D-B5A2-2FEF-0C3A-2C88CCE00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F94CF2E-6DFC-4CE9-59AB-992A2A9EE3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532270E-EBB4-F6E6-9096-577331C5686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63BCF2-320B-ACED-6140-EA9C68A6B34A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166D7B-C6D4-625B-9EA7-033118ACC6D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E9B08F-F41C-D9F8-AD4C-586850C9A0B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7FD5B9-3F46-07D3-60FF-31205398E9E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85253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5901B-C703-415E-DC0D-67E684C0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5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9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rgbClr val="A5A5A5"/>
                </a:solidFill>
                <a:ea typeface="Arial"/>
                <a:sym typeface="Arial"/>
              </a:rPr>
              <a:t>نتذكر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/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D95B51-E939-7AE5-B219-365D11AC691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5BAA944C-C423-837B-289A-EBC517D0565A}"/>
              </a:ext>
            </a:extLst>
          </p:cNvPr>
          <p:cNvSpPr txBox="1"/>
          <p:nvPr/>
        </p:nvSpPr>
        <p:spPr>
          <a:xfrm>
            <a:off x="1075766" y="4838990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E7C427F-4E6A-5027-A9D6-AE23E1F6B1AB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 للدَّرْسِ.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15A5F0-D993-3B7F-1CBC-F17E6D80CE56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A84FF87-6B5C-DC43-2696-98120D1EA2D9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9A7FDC-F021-DE52-37F2-41211969C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2DC3DB-B37A-00B9-7981-43B87BBA0A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FCDD59-BC9F-0637-F771-F4B702E090A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5458DF-F88C-B3DC-A8C5-5FB4026759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635DA7-27B7-BC48-7378-6138AE2E4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175956-7AC3-015B-F3BE-C94D6D82D55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55A449-EDD6-A259-8653-1141986C27F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516FA2-D861-10A6-1F32-556DF71B5CB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31C5A1-5FAD-3293-8C47-E762433A3B7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96D7FD-BAF8-776C-052B-35E575066FC1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E4F28-DDA3-2740-9477-1193DAF7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تعرفنا على أحداث الحكاية وترتيبها.</a:t>
            </a:r>
            <a:endParaRPr lang="fr-US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475BC2-1104-6A6E-98A5-2A85E69FA4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571D004-5509-8D91-21B7-B94C60DC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95FD969-96D7-B486-D5FF-FA6788BF97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E43B983-5732-7B60-AE60-741A7C06E3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D832BDB-BF6F-F7E5-CA51-3409D082DC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8381A0E-2206-45E5-A469-D18C9502B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704EFAD-5911-5DC7-BA8F-210308C2667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F6A806-4CF1-6C82-8498-A229F95BE45B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D38F2F-36F5-AD0B-5835-38BC4295469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329FAB-0319-9F7D-EF68-9C28EAE6DD6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8D8948-8E69-2392-868E-809389D8479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4" name="Image 3" descr="Une image contenant graphisme, capture d’écran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CAADE5B-D7F8-D799-AD87-5B71D4951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423" y="1555990"/>
            <a:ext cx="6713153" cy="50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71574776-54FF-66AB-0B1C-13A40C580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95" y="1831683"/>
            <a:ext cx="6348010" cy="4054191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5192C5AC-8132-7F48-963B-C96F2C8F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لعب الأدوار.</a:t>
            </a:r>
            <a:endParaRPr lang="fr-US" sz="2400" dirty="0"/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701F55-B89E-B562-3571-BBDD7A4F4C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A96117-8645-D80E-87E9-FCED5D2BDB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00CF77-0490-7EBF-8919-4F4ECC4E16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A2399F-BD24-2F4B-BDB5-1404252E8D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A818E8-8944-E944-C3E2-C8A352E188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00264E-D87E-5CB3-7EF4-D050CA3CE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5C57B9-758C-FE2C-032E-514DBDCF4B7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F1F0DE-3F35-B76E-8502-3E9BE3B1BE6D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29BF78-6086-6BA0-28A7-45098980815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346095-4E8D-B894-79C5-9F378231C3B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B51572-9D62-881F-57FE-3D7614C6E2B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7C6D5-5AA2-1145-8B1A-04CE9B59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كيف نجيب عن أسئلة تبدأ بـ:  من</a:t>
            </a:r>
            <a:endParaRPr lang="fr-US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3169EE-E1AE-C0C9-3345-9FA353D8F9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FE6B47-67FD-FF05-1169-670A3574CB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94970E-88DA-0E0A-F5B0-8D836E7AF0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EAF117-4F1E-AF5D-92A3-FEDEDAB84B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43D429-703F-C1A9-732A-6D218E90E4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4EBDCBE-C220-F92B-DE69-F3E5EE7CB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0BC3ED-D9EA-7DFC-890F-C4FFCD94B19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FF0D5-24BA-BB1D-EBEC-378188DC9FBC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48FF48-DA38-AD95-9B51-6A4ECD2F7DE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A26419-A6C6-9BED-687A-48ACA3C3F38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F841C8-4F9C-8577-599C-C81C04CB6C1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ADA57C-9412-5148-7CD8-AD5004F42EF9}"/>
              </a:ext>
            </a:extLst>
          </p:cNvPr>
          <p:cNvSpPr txBox="1"/>
          <p:nvPr/>
        </p:nvSpPr>
        <p:spPr>
          <a:xfrm>
            <a:off x="3546340" y="1518003"/>
            <a:ext cx="2051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مَنْ...؟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44C51B3-0A4B-8875-0547-24A1051634E8}"/>
              </a:ext>
            </a:extLst>
          </p:cNvPr>
          <p:cNvCxnSpPr>
            <a:cxnSpLocks/>
          </p:cNvCxnSpPr>
          <p:nvPr/>
        </p:nvCxnSpPr>
        <p:spPr>
          <a:xfrm>
            <a:off x="4561584" y="2503087"/>
            <a:ext cx="0" cy="603515"/>
          </a:xfrm>
          <a:prstGeom prst="straightConnector1">
            <a:avLst/>
          </a:prstGeom>
          <a:ln w="28575">
            <a:solidFill>
              <a:srgbClr val="424D7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2751D28-839F-CE38-9851-B5331384DD1C}"/>
              </a:ext>
            </a:extLst>
          </p:cNvPr>
          <p:cNvSpPr txBox="1"/>
          <p:nvPr/>
        </p:nvSpPr>
        <p:spPr>
          <a:xfrm>
            <a:off x="2910075" y="3047459"/>
            <a:ext cx="332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شَخْصِيّاتُ ٱلْحِكايَةِ</a:t>
            </a:r>
            <a:endParaRPr lang="fr-MA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87D9D3A-8CD5-1A79-561C-588E6067F0D4}"/>
              </a:ext>
            </a:extLst>
          </p:cNvPr>
          <p:cNvCxnSpPr>
            <a:cxnSpLocks/>
          </p:cNvCxnSpPr>
          <p:nvPr/>
        </p:nvCxnSpPr>
        <p:spPr>
          <a:xfrm>
            <a:off x="4581990" y="3823405"/>
            <a:ext cx="0" cy="476731"/>
          </a:xfrm>
          <a:prstGeom prst="straightConnector1">
            <a:avLst/>
          </a:prstGeom>
          <a:ln w="28575">
            <a:solidFill>
              <a:srgbClr val="424D7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 6" descr="Une image contenant dessin humoristique, dessin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D061AFE0-306F-C4FE-D0EC-67C470FD4E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586" y="4561726"/>
            <a:ext cx="1612138" cy="15055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Image 7" descr="Une image contenant sourire, habits, croquis, Visage humain&#10;&#10;Le contenu généré par l’IA peut être incorrect.">
            <a:extLst>
              <a:ext uri="{FF2B5EF4-FFF2-40B4-BE49-F238E27FC236}">
                <a16:creationId xmlns:a16="http://schemas.microsoft.com/office/drawing/2014/main" id="{A5A00E58-3CBF-3E54-28B7-C2A8B294C2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838" y="4423445"/>
            <a:ext cx="1586272" cy="15985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Image 8" descr="Une image contenant dessin humoristique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ABA2D03-941D-4910-B963-2988C83B45C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270" y="4393680"/>
            <a:ext cx="1132692" cy="16784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Image 9" descr="Une image contenant dessin humoristique, dessi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0F57CC2-AA2A-4A1E-C657-B909EFC73C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6" y="4604874"/>
            <a:ext cx="1499240" cy="14672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Image 10" descr="Une image contenant illustration, Dessin animé, animation japonaise, Animation&#10;&#10;Le contenu généré par l’IA peut être incorrect.">
            <a:extLst>
              <a:ext uri="{FF2B5EF4-FFF2-40B4-BE49-F238E27FC236}">
                <a16:creationId xmlns:a16="http://schemas.microsoft.com/office/drawing/2014/main" id="{FE794BC2-2642-A408-376C-03B7381550B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16" y="4561726"/>
            <a:ext cx="1511620" cy="14319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2FAAE-91FF-C44E-BD94-270D2026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كلمات تتضمن الحروف التالية: الدال والضاد والذال.</a:t>
            </a:r>
            <a:endParaRPr lang="fr-US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81F659-FDA1-C99F-CA06-030945FC8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111E72B5-87BD-271B-063B-9AFD8483D0C1}"/>
              </a:ext>
            </a:extLst>
          </p:cNvPr>
          <p:cNvSpPr/>
          <p:nvPr/>
        </p:nvSpPr>
        <p:spPr>
          <a:xfrm>
            <a:off x="4748075" y="4296681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َرّاجَةٌ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F6C6EDA6-01CB-7260-5619-C086FA3F0C21}"/>
              </a:ext>
            </a:extLst>
          </p:cNvPr>
          <p:cNvSpPr/>
          <p:nvPr/>
        </p:nvSpPr>
        <p:spPr>
          <a:xfrm>
            <a:off x="1665170" y="4296682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َـخْمٌ</a:t>
            </a: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51F7F0A5-575C-CC0B-72FB-80656564EB7E}"/>
              </a:ext>
            </a:extLst>
          </p:cNvPr>
          <p:cNvSpPr/>
          <p:nvPr/>
        </p:nvSpPr>
        <p:spPr>
          <a:xfrm>
            <a:off x="1652192" y="2431621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لَـــــــ</a:t>
            </a:r>
            <a:r>
              <a:rPr lang="ar-MA" sz="8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8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َةٌ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F3E15D06-D09E-97EA-6F55-B36227AC16EC}"/>
              </a:ext>
            </a:extLst>
          </p:cNvPr>
          <p:cNvSpPr/>
          <p:nvPr/>
        </p:nvSpPr>
        <p:spPr>
          <a:xfrm>
            <a:off x="4748075" y="2431621"/>
            <a:ext cx="2120974" cy="1122641"/>
          </a:xfrm>
          <a:prstGeom prst="roundRect">
            <a:avLst/>
          </a:prstGeom>
          <a:solidFill>
            <a:srgbClr val="D6E9EA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تُحَ</a:t>
            </a:r>
            <a:r>
              <a:rPr lang="ar-MA" sz="8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ضّ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ِرُ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258B10B-0CAB-95A9-C75C-A801F20B04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4632FF-5EA3-C6C3-B9C2-74989BC96F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F4C4BFE-DEA1-42CA-7B61-8E75FD62A6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BFA70B-9074-1535-A077-8016D61501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88F39F-8CA0-4C27-CB56-63E529265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CD0F6C-4ECC-58BF-3C03-BD5BCDF1A52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37623A-D456-2F30-8F5F-60778DC14F4B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25DD1D-F64B-6E12-1643-90FC0A3952B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242273-F31F-185A-8FFC-90CC716616A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2BD497-7E74-AD9C-7092-E36CE804E4F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25">
            <a:extLst>
              <a:ext uri="{FF2B5EF4-FFF2-40B4-BE49-F238E27FC236}">
                <a16:creationId xmlns:a16="http://schemas.microsoft.com/office/drawing/2014/main" id="{58352787-5C80-3841-8B6F-AE1D677F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US" sz="2400" dirty="0"/>
          </a:p>
        </p:txBody>
      </p:sp>
      <p:pic>
        <p:nvPicPr>
          <p:cNvPr id="2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3EF25E69-B142-66DD-D321-33CD787CB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</p:spPr>
      </p:pic>
      <p:pic>
        <p:nvPicPr>
          <p:cNvPr id="1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9EC992E-CE99-8BC7-7BC6-01E09CDAEF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B4F1F7A-CF89-0F9E-F2FB-D51BB2151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C6A4129-5A7E-758B-F90A-11E809838D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28FF0D8-4540-9F75-2885-4120C911AA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78F6D2-C800-E47D-B3D1-C2CC5557465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8805A4-CAE2-521A-6B48-EA0D4A95F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E4B3AA4-58F6-D552-D0C4-C4FE8797D19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3E2AD-22A8-75C2-2CA2-560A3840C2F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15E8F9-E9FD-6FF0-808B-71727C4F1B4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0C9DD2-F242-8645-4ED0-547D2FF0350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26DFE3-4EFA-8AF0-BC7C-F99962156DA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0F1456F-F437-957B-9673-BCD5B4F9E79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80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4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12830</TotalTime>
  <Words>1762</Words>
  <PresentationFormat>Affichage à l'écran (4:3)</PresentationFormat>
  <Paragraphs>549</Paragraphs>
  <Slides>85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85</vt:i4>
      </vt:variant>
    </vt:vector>
  </HeadingPairs>
  <TitlesOfParts>
    <vt:vector size="103" baseType="lpstr">
      <vt:lpstr>Dosis ExtraBold</vt:lpstr>
      <vt:lpstr>Dosis</vt:lpstr>
      <vt:lpstr>Calibri</vt:lpstr>
      <vt:lpstr>Microsoft Uighur</vt:lpstr>
      <vt:lpstr>Modern Love</vt:lpstr>
      <vt:lpstr>Wingdings</vt:lpstr>
      <vt:lpstr>Microsoft Himalaya</vt:lpstr>
      <vt:lpstr>Calibri Light</vt:lpstr>
      <vt:lpstr>Dosis Medium</vt:lpstr>
      <vt:lpstr>Arial</vt:lpstr>
      <vt:lpstr>Dosis SemiBold</vt:lpstr>
      <vt:lpstr>Thème Office</vt:lpstr>
      <vt:lpstr>04- اختتام الحصة</vt:lpstr>
      <vt:lpstr>05- قراءة/كتابة</vt:lpstr>
      <vt:lpstr>03- استماع وتحدث</vt:lpstr>
      <vt:lpstr>01- نشاط اعتيادي</vt:lpstr>
      <vt:lpstr>00_Env-Enseignant</vt:lpstr>
      <vt:lpstr>3_Env-Enseignant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مرحبا بكم ، سننطلق في حصة اللغة العربية.</vt:lpstr>
      <vt:lpstr>قبل أن نبدأ حصة اليوم نتذكر  شروط الحصول على نجمة التميز. </vt:lpstr>
      <vt:lpstr> ضعوا اللوحة والكراسة في القمطر.</vt:lpstr>
      <vt:lpstr>النشاط الاعتيادي</vt:lpstr>
      <vt:lpstr>سأمر بين الصفوف لمراقبة إنجازاتكم – من يقرأ كلمات شبكة حديقة الحيوانات؟  </vt:lpstr>
      <vt:lpstr>سنبدأ تحدي الطلاقة. سأسحب أسماء 5 تلاميذ  من العلبة لقراءة فقرة بدقة واسترسال.</vt:lpstr>
      <vt:lpstr>أمامكم  دقيقة واحدة ؛ اقرؤوا الفقرة قراءة صامتة.</vt:lpstr>
      <vt:lpstr>يقرأ التلميذ الأول. ويسجل الأستاذ على سجل الطلاقة.</vt:lpstr>
      <vt:lpstr>خذوا ألواحكم سأملي عليكم كلمات</vt:lpstr>
      <vt:lpstr>سأقرأ الكلمات. من يقرأ ؟</vt:lpstr>
      <vt:lpstr>انظروا إلى الكلمة جيدا. </vt:lpstr>
      <vt:lpstr>اكتبوا ؛ ينطق الأستاذ الكلمة</vt:lpstr>
      <vt:lpstr>ارفعوا الألواح - صححوا</vt:lpstr>
      <vt:lpstr>انظروا إلى الكلمة جيدا. </vt:lpstr>
      <vt:lpstr>اكتبوا: ينطق الأستاذ الكلمة</vt:lpstr>
      <vt:lpstr>Présentation PowerPoint</vt:lpstr>
      <vt:lpstr>انظروا إلى الكلمة جيدا. </vt:lpstr>
      <vt:lpstr>اكتبوا ينطق الأستاذ الكلمة</vt:lpstr>
      <vt:lpstr>Présentation PowerPoint</vt:lpstr>
      <vt:lpstr>انتبهوا. من يقرأ الكلمات؟</vt:lpstr>
      <vt:lpstr> استماع وتحدث</vt:lpstr>
      <vt:lpstr>سنعيد الاستماع للحكاية وسأطرح عليكم أسئلة حول أحداثها. انتبهوا </vt:lpstr>
      <vt:lpstr>عرض شريط الحكاية </vt:lpstr>
      <vt:lpstr>لاحظوا مشهد البداية؛ من يذكرنا بأحداثه؟ </vt:lpstr>
      <vt:lpstr>ذكرت المعلمة التلاميذ بموعد الرحلة إلى حديقة الحيوانات. رددوا </vt:lpstr>
      <vt:lpstr>ما المشكلة التي حدثت صباح يوم الخميس؟</vt:lpstr>
      <vt:lpstr>صباح الخميس تعرض إياد لحادث أمام باب المدرسة. رددوا</vt:lpstr>
      <vt:lpstr>ماذا فعل أصدقاء إياد بعد أن أصيب بالحادث؟</vt:lpstr>
      <vt:lpstr>قرروا تأجيل الرحلة.  رددوا </vt:lpstr>
      <vt:lpstr>ماذا فعل الأطفال في نهاية الحكاية؟</vt:lpstr>
      <vt:lpstr>في نهاية الحكاية، ذهب الأصدقاء لزيارة إياد في بيته.من يردد؟</vt:lpstr>
      <vt:lpstr>الآن؛ من يسرد أحداث الحكاية من البداية إلى النهاية؟</vt:lpstr>
      <vt:lpstr>والآن ستتعلمون كيف تعبرون عن رأيكم حول نشاط. تابعوا مع مجد وندى  لتفعلوا مثلهما.</vt:lpstr>
      <vt:lpstr> عرض فيديو الحوار </vt:lpstr>
      <vt:lpstr> ماذا اقترحت ندى على مجد؟ </vt:lpstr>
      <vt:lpstr> هل وافق مجد؟ لماذا؟ </vt:lpstr>
      <vt:lpstr> متى سيلعب الأطفال المباراة؟  أحسنتم – نعيد الاستماع – تابعوا </vt:lpstr>
      <vt:lpstr> عرض فيديو الحوار </vt:lpstr>
      <vt:lpstr>لنتذكر الحوار.</vt:lpstr>
      <vt:lpstr>استمعوا لما قالته ندى في البداية؟ من يردد؟</vt:lpstr>
      <vt:lpstr>ماذا أجابها مجد؟ رددوا</vt:lpstr>
      <vt:lpstr> لأطلب رأي شخص أبدأ سؤالي ب : ما رأيك ؟ رددوا </vt:lpstr>
      <vt:lpstr> كل واحد يطرح السؤال على زميله حول رحلة إلى حديقة الحيوان.  </vt:lpstr>
      <vt:lpstr>للتعبير عن رأي يمكنني أن أقول : أنا متفق –  رددوا – أنا غير متفق رددوا </vt:lpstr>
      <vt:lpstr>من يعبر عن رأيه حول زيارة حديقة الحيوانات؟ </vt:lpstr>
      <vt:lpstr>ستقومون مثنى مثنى للتعبير عن رأيكم حول هذه الأنشطة.</vt:lpstr>
      <vt:lpstr>استراحة – هيا ننشد – رددوا مع النشيد  </vt:lpstr>
      <vt:lpstr>عرض فيديو النشيد </vt:lpstr>
      <vt:lpstr>قراءة</vt:lpstr>
      <vt:lpstr>نمر الآن للتدرب على قراءة نص  رحلة إلى عالم الحيوان".</vt:lpstr>
      <vt:lpstr>تابعوا معي. سأقرأ.</vt:lpstr>
      <vt:lpstr>من يقرأ؟</vt:lpstr>
      <vt:lpstr>الآن؛ خذوا كراساتكم ص 12-  من يقرأ؟ من يواصل؟ تابعوا</vt:lpstr>
      <vt:lpstr>والآن ستتعلمون الإجابة عن أسئلة . من أسأل بها عن الشخصيات. </vt:lpstr>
      <vt:lpstr>من تحمست للقاء القرد؟ </vt:lpstr>
      <vt:lpstr>عودوا  إِلَى النَّصِّ للبحث عن كلمة تَحَمَّسَتْ أو كلمة تشبهها.</vt:lpstr>
      <vt:lpstr> هل وجدتم الكلمة؟ إنها متحمسة – ضعوا سطرا تحت الكلمة </vt:lpstr>
      <vt:lpstr>من يقرأ الجملة  في النص؟</vt:lpstr>
      <vt:lpstr>من يقرأ الجواب؟ </vt:lpstr>
      <vt:lpstr>الآن ؛ عودوا للنص وابحثوا عن جواب هذا السؤال. </vt:lpstr>
      <vt:lpstr>من يقرأ؟ </vt:lpstr>
      <vt:lpstr>خذوا الكراسة ص14  وأجيبوا عن السؤال. </vt:lpstr>
      <vt:lpstr>إملاء</vt:lpstr>
      <vt:lpstr>- ماذا تفعل الأم؟    - تُحَـــ....ــــــرُ ٱلْأُمُّ  ٱلطَّعامَ. </vt:lpstr>
      <vt:lpstr>خذوا ألواحكم. اكتبوا "تُحَــ....ــــــرُ "</vt:lpstr>
      <vt:lpstr>ارفعوا الألواح. صححوا.</vt:lpstr>
      <vt:lpstr>- ماذا تلاحظون في الصورة؟    - فَطائِرٌ لَـــ....يـــ...ةٌ. اكتبوا على الألواح " لَـــ....يـــ...ةٌ "</vt:lpstr>
      <vt:lpstr>ارفعوا الألواح . صححوا.</vt:lpstr>
      <vt:lpstr>ماذا يركب الطفل؟   يَرْكَبُ ٱلطِّفْلُ .....رّاجَةً. اكتبوا على الألواح " .....رّاجَةً"</vt:lpstr>
      <vt:lpstr>كيف هو الفيل؟  الفيل ....خْمٌ. اكتبوا على الألواح "....ـــخْمٌ"</vt:lpstr>
      <vt:lpstr>ارفعوا الألواح. صححوا.</vt:lpstr>
      <vt:lpstr>من يقرأ؟</vt:lpstr>
      <vt:lpstr>Présentation PowerPoint</vt:lpstr>
      <vt:lpstr>تعرفنا على أحداث الحكاية وترتيبها.</vt:lpstr>
      <vt:lpstr>تدربنا على لعب الأدوار.</vt:lpstr>
      <vt:lpstr>تعلمنا كيف نجيب عن أسئلة تبدأ بـ:  من</vt:lpstr>
      <vt:lpstr>تدربنا على كتابة كلمات تتضمن الحروف التالية: الدال والضاد والذال.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2023-09-20T21:35:22Z</dcterms:created>
  <dcterms:modified xsi:type="dcterms:W3CDTF">2025-10-28T15:22:31Z</dcterms:modified>
</cp:coreProperties>
</file>