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theme/theme9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0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36" r:id="rId2"/>
    <p:sldMasterId id="2147483713" r:id="rId3"/>
    <p:sldMasterId id="2147483695" r:id="rId4"/>
    <p:sldMasterId id="2147483672" r:id="rId5"/>
    <p:sldMasterId id="2147483766" r:id="rId6"/>
    <p:sldMasterId id="2147483780" r:id="rId7"/>
    <p:sldMasterId id="2147483796" r:id="rId8"/>
    <p:sldMasterId id="2147483808" r:id="rId9"/>
    <p:sldMasterId id="2147483810" r:id="rId10"/>
    <p:sldMasterId id="2147483834" r:id="rId11"/>
    <p:sldMasterId id="2147483852" r:id="rId12"/>
  </p:sldMasterIdLst>
  <p:notesMasterIdLst>
    <p:notesMasterId r:id="rId94"/>
  </p:notesMasterIdLst>
  <p:sldIdLst>
    <p:sldId id="2147482718" r:id="rId13"/>
    <p:sldId id="2147482693" r:id="rId14"/>
    <p:sldId id="2147482463" r:id="rId15"/>
    <p:sldId id="2147482692" r:id="rId16"/>
    <p:sldId id="2147482531" r:id="rId17"/>
    <p:sldId id="2147482691" r:id="rId18"/>
    <p:sldId id="2147482489" r:id="rId19"/>
    <p:sldId id="2147482516" r:id="rId20"/>
    <p:sldId id="2147482513" r:id="rId21"/>
    <p:sldId id="2147482713" r:id="rId22"/>
    <p:sldId id="2134806539" r:id="rId23"/>
    <p:sldId id="2147482519" r:id="rId24"/>
    <p:sldId id="2134806541" r:id="rId25"/>
    <p:sldId id="2134806522" r:id="rId26"/>
    <p:sldId id="2134806543" r:id="rId27"/>
    <p:sldId id="2134806544" r:id="rId28"/>
    <p:sldId id="2134806542" r:id="rId29"/>
    <p:sldId id="2134806547" r:id="rId30"/>
    <p:sldId id="2134806548" r:id="rId31"/>
    <p:sldId id="2134806550" r:id="rId32"/>
    <p:sldId id="2134806551" r:id="rId33"/>
    <p:sldId id="2134806552" r:id="rId34"/>
    <p:sldId id="2134806554" r:id="rId35"/>
    <p:sldId id="2147482705" r:id="rId36"/>
    <p:sldId id="2134806402" r:id="rId37"/>
    <p:sldId id="2134806906" r:id="rId38"/>
    <p:sldId id="2147482520" r:id="rId39"/>
    <p:sldId id="2134806931" r:id="rId40"/>
    <p:sldId id="2134806932" r:id="rId41"/>
    <p:sldId id="2134806173" r:id="rId42"/>
    <p:sldId id="2134806507" r:id="rId43"/>
    <p:sldId id="2134806908" r:id="rId44"/>
    <p:sldId id="2134806909" r:id="rId45"/>
    <p:sldId id="2134806914" r:id="rId46"/>
    <p:sldId id="2134806915" r:id="rId47"/>
    <p:sldId id="2147482724" r:id="rId48"/>
    <p:sldId id="2134806147" r:id="rId49"/>
    <p:sldId id="2134806921" r:id="rId50"/>
    <p:sldId id="2147482719" r:id="rId51"/>
    <p:sldId id="2147482720" r:id="rId52"/>
    <p:sldId id="2134806322" r:id="rId53"/>
    <p:sldId id="2134806922" r:id="rId54"/>
    <p:sldId id="2134806925" r:id="rId55"/>
    <p:sldId id="2134806926" r:id="rId56"/>
    <p:sldId id="2147482505" r:id="rId57"/>
    <p:sldId id="2147482506" r:id="rId58"/>
    <p:sldId id="2147482507" r:id="rId59"/>
    <p:sldId id="2147482483" r:id="rId60"/>
    <p:sldId id="2147482480" r:id="rId61"/>
    <p:sldId id="2147482714" r:id="rId62"/>
    <p:sldId id="2147482521" r:id="rId63"/>
    <p:sldId id="2147482509" r:id="rId64"/>
    <p:sldId id="2147482522" r:id="rId65"/>
    <p:sldId id="2147482715" r:id="rId66"/>
    <p:sldId id="2147482523" r:id="rId67"/>
    <p:sldId id="2147482524" r:id="rId68"/>
    <p:sldId id="2147482525" r:id="rId69"/>
    <p:sldId id="2147482526" r:id="rId70"/>
    <p:sldId id="2147482716" r:id="rId71"/>
    <p:sldId id="2147482702" r:id="rId72"/>
    <p:sldId id="2134806934" r:id="rId73"/>
    <p:sldId id="2134806324" r:id="rId74"/>
    <p:sldId id="2147482491" r:id="rId75"/>
    <p:sldId id="2134806574" r:id="rId76"/>
    <p:sldId id="2147482527" r:id="rId77"/>
    <p:sldId id="2134806940" r:id="rId78"/>
    <p:sldId id="2147482340" r:id="rId79"/>
    <p:sldId id="2134806939" r:id="rId80"/>
    <p:sldId id="2147482540" r:id="rId81"/>
    <p:sldId id="2134806577" r:id="rId82"/>
    <p:sldId id="2147482721" r:id="rId83"/>
    <p:sldId id="2147482710" r:id="rId84"/>
    <p:sldId id="2134806945" r:id="rId85"/>
    <p:sldId id="2147482528" r:id="rId86"/>
    <p:sldId id="2134806946" r:id="rId87"/>
    <p:sldId id="2147482722" r:id="rId88"/>
    <p:sldId id="2147482529" r:id="rId89"/>
    <p:sldId id="2134806383" r:id="rId90"/>
    <p:sldId id="2147482504" r:id="rId91"/>
    <p:sldId id="2147482717" r:id="rId92"/>
    <p:sldId id="2147482487" r:id="rId93"/>
  </p:sldIdLst>
  <p:sldSz cx="9144000" cy="6858000" type="screen4x3"/>
  <p:notesSz cx="6858000" cy="9144000"/>
  <p:embeddedFontLst>
    <p:embeddedFont>
      <p:font typeface="Abadi" panose="020B0604020104020204" pitchFamily="34" charset="0"/>
      <p:regular r:id="rId95"/>
      <p:bold r:id="rId96"/>
      <p:italic r:id="rId97"/>
      <p:boldItalic r:id="rId98"/>
    </p:embeddedFont>
    <p:embeddedFont>
      <p:font typeface="Dosis" pitchFamily="2" charset="0"/>
      <p:regular r:id="rId99"/>
      <p:bold r:id="rId100"/>
    </p:embeddedFont>
    <p:embeddedFont>
      <p:font typeface="Dosis ExtraBold" pitchFamily="2" charset="0"/>
      <p:bold r:id="rId101"/>
    </p:embeddedFont>
    <p:embeddedFont>
      <p:font typeface="Dosis Medium" pitchFamily="2" charset="0"/>
      <p:regular r:id="rId102"/>
    </p:embeddedFont>
    <p:embeddedFont>
      <p:font typeface="Dosis SemiBold" pitchFamily="2" charset="0"/>
      <p:regular r:id="rId103"/>
      <p:bold r:id="rId104"/>
    </p:embeddedFont>
    <p:embeddedFont>
      <p:font typeface="Microsoft Uighur" panose="02000000000000000000" pitchFamily="2" charset="-78"/>
      <p:regular r:id="rId105"/>
      <p:bold r:id="rId106"/>
    </p:embeddedFont>
    <p:embeddedFont>
      <p:font typeface="Modern Love" panose="04090805081005020601" pitchFamily="82" charset="0"/>
      <p:regular r:id="rId107"/>
    </p:embeddedFont>
    <p:embeddedFont>
      <p:font typeface="Noto Sans Symbols" panose="020B0604020202020204" charset="0"/>
      <p:regular r:id="rId108"/>
      <p:bold r:id="rId10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6" userDrawn="1">
          <p15:clr>
            <a:srgbClr val="A4A3A4"/>
          </p15:clr>
        </p15:guide>
        <p15:guide id="2" pos="4604" userDrawn="1">
          <p15:clr>
            <a:srgbClr val="A4A3A4"/>
          </p15:clr>
        </p15:guide>
        <p15:guide id="3" orient="horz" pos="1162" userDrawn="1">
          <p15:clr>
            <a:srgbClr val="A4A3A4"/>
          </p15:clr>
        </p15:guide>
        <p15:guide id="5" pos="499" userDrawn="1">
          <p15:clr>
            <a:srgbClr val="A4A3A4"/>
          </p15:clr>
        </p15:guide>
        <p15:guide id="6" pos="4014" userDrawn="1">
          <p15:clr>
            <a:srgbClr val="A4A3A4"/>
          </p15:clr>
        </p15:guide>
        <p15:guide id="7" orient="horz" pos="3725" userDrawn="1">
          <p15:clr>
            <a:srgbClr val="A4A3A4"/>
          </p15:clr>
        </p15:guide>
        <p15:guide id="8" pos="1429" userDrawn="1">
          <p15:clr>
            <a:srgbClr val="A4A3A4"/>
          </p15:clr>
        </p15:guide>
        <p15:guide id="9" pos="30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E2F6F5"/>
    <a:srgbClr val="89D9D5"/>
    <a:srgbClr val="424D7B"/>
    <a:srgbClr val="00ACA4"/>
    <a:srgbClr val="F3EDE8"/>
    <a:srgbClr val="00A9A1"/>
    <a:srgbClr val="565F88"/>
    <a:srgbClr val="A1A7BC"/>
    <a:srgbClr val="FDB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12" autoAdjust="0"/>
    <p:restoredTop sz="94647"/>
  </p:normalViewPr>
  <p:slideViewPr>
    <p:cSldViewPr snapToGrid="0">
      <p:cViewPr varScale="1">
        <p:scale>
          <a:sx n="71" d="100"/>
          <a:sy n="71" d="100"/>
        </p:scale>
        <p:origin x="616" y="28"/>
      </p:cViewPr>
      <p:guideLst>
        <p:guide orient="horz" pos="2636"/>
        <p:guide pos="4604"/>
        <p:guide orient="horz" pos="1162"/>
        <p:guide pos="499"/>
        <p:guide pos="4014"/>
        <p:guide orient="horz" pos="3725"/>
        <p:guide pos="1429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theme" Target="theme/theme1.xml"/><Relationship Id="rId16" Type="http://schemas.openxmlformats.org/officeDocument/2006/relationships/slide" Target="slides/slide4.xml"/><Relationship Id="rId107" Type="http://schemas.openxmlformats.org/officeDocument/2006/relationships/font" Target="fonts/font13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font" Target="fonts/font1.fntdata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tableStyles" Target="tableStyles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font" Target="fonts/font9.fntdata"/><Relationship Id="rId108" Type="http://schemas.openxmlformats.org/officeDocument/2006/relationships/font" Target="fonts/font14.fntdata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font" Target="fonts/font1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font" Target="fonts/font15.fntdata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presProps" Target="presProps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198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633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8439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9306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6125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7020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118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156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3177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742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23200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82000" y="5708808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86134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671715" y="556861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/>
          </a:p>
        </p:txBody>
      </p:sp>
      <p:sp>
        <p:nvSpPr>
          <p:cNvPr id="40" name="Espace réservé du texte 5">
            <a:extLst>
              <a:ext uri="{FF2B5EF4-FFF2-40B4-BE49-F238E27FC236}">
                <a16:creationId xmlns:a16="http://schemas.microsoft.com/office/drawing/2014/main" id="{23BE0368-6CEE-F99C-BFAE-0B248CBF4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6059356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643BD1-F9E9-E1EA-FAB1-161E7917CA32}"/>
              </a:ext>
            </a:extLst>
          </p:cNvPr>
          <p:cNvSpPr txBox="1"/>
          <p:nvPr userDrawn="1"/>
        </p:nvSpPr>
        <p:spPr>
          <a:xfrm>
            <a:off x="5735882" y="570202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5127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601575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14855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769568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1688422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173263738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550593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515765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845995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34990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147206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548451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7735793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50195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00574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44375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038597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9045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99391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8638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preserve="1">
  <p:cSld name="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5877377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153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60723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7211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6985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81326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65278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83094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52299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482190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122893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45885905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997392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504698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321342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060288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0363533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176132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0940170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6701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1796543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930156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49645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786784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0122275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78813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3697359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65240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875529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07626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233003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4507685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114129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22538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767839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3533809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97610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3227456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2553509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925457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617274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5547291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581913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03254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552374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055409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711025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23974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001896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2657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851874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11897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89574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053609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354882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9913411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97053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9895377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457473754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51547365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66680851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885749285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413068173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134213014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25668020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1975111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92348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57600214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9628401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9376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925729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402056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669330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419087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979587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273179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8069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078047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11107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4525846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847957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0775733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79957213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843623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18831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890024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133188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630100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75708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39935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328250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738467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792753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066360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091470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33423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361599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4555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919018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371216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07528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157475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38589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181912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56174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083680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69282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30473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771056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145245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40719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132961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904078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119377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16722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89839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120502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693300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845796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792553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590858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669019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466780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620673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336720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754460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63435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70305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726819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552273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50261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267537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492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287423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6510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016847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850869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120444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87773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954044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660226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0308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072002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601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982101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036766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09229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378242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033723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12064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5192557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196511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40662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65944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413300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431895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09022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936959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44273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171530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629988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11242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6544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37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19" Type="http://schemas.openxmlformats.org/officeDocument/2006/relationships/image" Target="../media/image3.bin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26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29" Type="http://schemas.openxmlformats.org/officeDocument/2006/relationships/theme" Target="../theme/theme12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slideLayout" Target="../slideLayouts/slideLayout200.xml"/><Relationship Id="rId28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slideLayout" Target="../slideLayouts/slideLayout204.xml"/><Relationship Id="rId30" Type="http://schemas.openxmlformats.org/officeDocument/2006/relationships/image" Target="../media/image2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61" r:id="rId8"/>
    <p:sldLayoutId id="2147483668" r:id="rId9"/>
    <p:sldLayoutId id="2147483669" r:id="rId10"/>
    <p:sldLayoutId id="2147483670" r:id="rId11"/>
    <p:sldLayoutId id="2147483671" r:id="rId12"/>
    <p:sldLayoutId id="21474837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57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24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Microsoft Uighur" panose="02000000000000000000" pitchFamily="2" charset="-78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695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79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  <p:sldLayoutId id="2147483878" r:id="rId26"/>
    <p:sldLayoutId id="2147483879" r:id="rId27"/>
    <p:sldLayoutId id="2147483880" r:id="rId2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092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44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269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60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085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11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76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8194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13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4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1.pn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4.png"/><Relationship Id="rId11" Type="http://schemas.openxmlformats.org/officeDocument/2006/relationships/image" Target="../media/image67.png"/><Relationship Id="rId5" Type="http://schemas.openxmlformats.org/officeDocument/2006/relationships/image" Target="../media/image43.png"/><Relationship Id="rId10" Type="http://schemas.openxmlformats.org/officeDocument/2006/relationships/image" Target="../media/image66.png"/><Relationship Id="rId4" Type="http://schemas.openxmlformats.org/officeDocument/2006/relationships/image" Target="../media/image42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1.png"/><Relationship Id="rId11" Type="http://schemas.openxmlformats.org/officeDocument/2006/relationships/image" Target="../media/image68.png"/><Relationship Id="rId5" Type="http://schemas.openxmlformats.org/officeDocument/2006/relationships/image" Target="../media/image39.png"/><Relationship Id="rId10" Type="http://schemas.openxmlformats.org/officeDocument/2006/relationships/image" Target="../media/image28.gif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12" Type="http://schemas.openxmlformats.org/officeDocument/2006/relationships/image" Target="../media/image7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3.png"/><Relationship Id="rId11" Type="http://schemas.openxmlformats.org/officeDocument/2006/relationships/image" Target="../media/image72.png"/><Relationship Id="rId5" Type="http://schemas.openxmlformats.org/officeDocument/2006/relationships/image" Target="../media/image42.png"/><Relationship Id="rId10" Type="http://schemas.openxmlformats.org/officeDocument/2006/relationships/image" Target="../media/image71.png"/><Relationship Id="rId4" Type="http://schemas.openxmlformats.org/officeDocument/2006/relationships/image" Target="../media/image41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1.pn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4.png"/><Relationship Id="rId11" Type="http://schemas.openxmlformats.org/officeDocument/2006/relationships/image" Target="../media/image67.png"/><Relationship Id="rId5" Type="http://schemas.openxmlformats.org/officeDocument/2006/relationships/image" Target="../media/image43.png"/><Relationship Id="rId10" Type="http://schemas.openxmlformats.org/officeDocument/2006/relationships/image" Target="../media/image66.png"/><Relationship Id="rId4" Type="http://schemas.openxmlformats.org/officeDocument/2006/relationships/image" Target="../media/image42.png"/><Relationship Id="rId9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1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1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1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41.png"/><Relationship Id="rId7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4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2.png"/><Relationship Id="rId11" Type="http://schemas.openxmlformats.org/officeDocument/2006/relationships/image" Target="../media/image81.png"/><Relationship Id="rId5" Type="http://schemas.openxmlformats.org/officeDocument/2006/relationships/image" Target="../media/image41.png"/><Relationship Id="rId10" Type="http://schemas.openxmlformats.org/officeDocument/2006/relationships/image" Target="../media/image28.gif"/><Relationship Id="rId4" Type="http://schemas.openxmlformats.org/officeDocument/2006/relationships/image" Target="../media/image39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1.pn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5.png"/><Relationship Id="rId7" Type="http://schemas.openxmlformats.org/officeDocument/2006/relationships/image" Target="../media/image4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11" Type="http://schemas.openxmlformats.org/officeDocument/2006/relationships/image" Target="../media/image24.png"/><Relationship Id="rId5" Type="http://schemas.openxmlformats.org/officeDocument/2006/relationships/image" Target="../media/image87.png"/><Relationship Id="rId10" Type="http://schemas.openxmlformats.org/officeDocument/2006/relationships/image" Target="../media/image44.png"/><Relationship Id="rId4" Type="http://schemas.openxmlformats.org/officeDocument/2006/relationships/image" Target="../media/image86.png"/><Relationship Id="rId9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1.png"/><Relationship Id="rId7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8.gif"/><Relationship Id="rId3" Type="http://schemas.microsoft.com/office/2007/relationships/media" Target="../media/media2.mp4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44.png"/><Relationship Id="rId4" Type="http://schemas.openxmlformats.org/officeDocument/2006/relationships/video" Target="../media/media2.mp4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1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41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8.gif"/><Relationship Id="rId4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11" Type="http://schemas.openxmlformats.org/officeDocument/2006/relationships/image" Target="../media/image28.gif"/><Relationship Id="rId5" Type="http://schemas.openxmlformats.org/officeDocument/2006/relationships/image" Target="../media/image39.pn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0AE46F1-6A9A-031E-1BAC-3AA30938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340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24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D0A07-4AD1-0885-9601-6D291209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13FA4-DFA6-5E69-9897-F6D0761F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 كيف سأقرأ النصَّ. 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2E5CFCD-7827-1C5C-C258-8D1D231F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D3A0D22-20CC-67F2-DB59-B0A72A8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F79981B-C863-3BFD-D9FA-F92B3FA369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2C75D72-6344-5FFD-C682-98C5D0CDB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FAE1EDE-AFD7-67BF-DDF8-78264717BA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AC2B3E0-2763-9385-2907-573057408D0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2447E5-C043-981D-50E8-4D633F921FF9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C67079-74DE-DD24-22F2-1DB7339321F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7A4D2B-03FA-38F8-70DD-8FB487CAE64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2F8227-A581-165E-2135-F6FB7EE7A477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0D8E0B-8F42-5981-2F06-578F5D0034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15822F-5492-AA68-CAA2-D4FCE5705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73" y="2361304"/>
            <a:ext cx="7898675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5212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720D4-88C5-6047-AE0D-D475144C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للقراءة؛ أمامكم  دقيقة  من أجل قراءة صامتة للفقرة.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C79F21D-1C34-9AB8-D2A6-DD2A2FFA7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887E5D9-F5E3-E3FF-A5BC-9FBE006E50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C88439-A4A7-793C-6442-C4BD4B6A37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270C07E-154B-57BB-D351-73E5C9853DE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5D27A3B-8C27-8FAF-4367-2358C787164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C334051-932E-A20E-6328-742C2F4047B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66B208-EED5-8EC0-11D5-92EAF7CE096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0CAD74-9684-8344-647E-12F1C572455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BC31F9-9FA0-7E8B-91CC-F55BB2133FC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DB1F40-0F1D-6BA3-BE8F-592E02BF657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F31D6B0-3431-F8A4-7E9F-799B6D6EF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timer_1min (1)">
            <a:hlinkClick r:id="" action="ppaction://media"/>
            <a:extLst>
              <a:ext uri="{FF2B5EF4-FFF2-40B4-BE49-F238E27FC236}">
                <a16:creationId xmlns:a16="http://schemas.microsoft.com/office/drawing/2014/main" id="{E55D3EB4-E4B3-17B4-9DDF-51F777A94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7335" y="1531966"/>
            <a:ext cx="972000" cy="97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8F89E37-078B-7748-3758-8D2A7BE196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143" y="2316480"/>
            <a:ext cx="7898675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378BD-3E1D-32B1-DF31-1B3BD443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31F7E-AEB2-7DDC-9215-E50A500D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التلميذ ....... قم إلى السبورة للقراءة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ويسجل الأستاذ على سجل الطلاقة.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14F7483-DC53-EB7B-EEEF-202F7BF75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FB71881-89CF-C208-0A45-888D42B7E4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69D0B54-8846-140D-5992-66A9F15F7A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CD82C12-0909-22B5-A2AC-605A634DFF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B149103-F563-5FA8-8AB7-064EF48369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79EDD6C-F84C-6EE4-C397-EA5E8F024D0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4554F21-23DA-F9A1-A421-7ED19DA4524D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3126B4-A794-F12D-1D18-9B3D36F956F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17ADA6-A51C-5071-481D-61CB877F2F7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5B76C9-D11A-0510-69D7-465B93F9A31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90E25EE-BE94-F765-7966-DBAEE65BF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7855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5C412F-2C4C-75DE-EC50-ADF9DBD36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43" y="2316480"/>
            <a:ext cx="7898675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3262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91B3D-0484-8148-B32A-8763EF75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13" y="76616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977083B-BEFA-3C34-0D5C-8881EA2D8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71B5F8-C951-AC20-536F-E2D6F78D6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66C2CA-E518-36A8-5ED8-24CA861C1C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490477-4C69-2047-621B-E25DB179CF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29EE7C-60A8-8A23-C14B-FBE09D3725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E0752F9-BF4F-166C-3714-75843F3BC0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53A1ACC-D14D-ED49-8940-AD86B9E9A2A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FC1B60-47B8-771E-F583-B38B36E1384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8868C5-9948-6A26-D8A6-592ED90E421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9A5AA2-DF56-0599-2E77-C010570C2E7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8BF286-1825-7D2C-91B6-B423C8A0A647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7" name="Google Shape;1379;p12">
            <a:extLst>
              <a:ext uri="{FF2B5EF4-FFF2-40B4-BE49-F238E27FC236}">
                <a16:creationId xmlns:a16="http://schemas.microsoft.com/office/drawing/2014/main" id="{050D49AC-31F7-63A7-281B-E5EF5C597E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16DE72-0156-8240-A1E1-07F3F54A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73" y="756000"/>
            <a:ext cx="6840000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A63DDB9-C6F1-351C-6E5D-D00C511CA7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7855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E8DDF8-3349-1E3A-C91B-3188C5F28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3D57FA-FF20-0195-2471-60060BBA33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64A27A5-0D36-0524-DFF1-A8258DE482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AAFB705-2CEE-A21C-B5DA-631B24CA54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2186027-4B3E-D1D2-E0BA-76AA15C318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21C3AB3-3B1C-3BC6-0D93-28499B36F3E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539AF6-CE80-CD61-39D1-03365A4E432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479FC8-3DF3-67F8-A3FD-A871878B4E1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AB9BAA-083E-A756-D496-51879B46B3A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5C20EA-DFBA-8068-0106-B5BC91F0E5FF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2F2752-E151-61C1-FC75-012D031FB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216" y="1879362"/>
            <a:ext cx="652328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C1739C5-CAA3-6E42-AB33-884BAE42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50" y="77632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6AB4983-882F-4229-1430-F8051FBD7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D861561-6C62-D7FC-8ABB-07AB587B22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A029340-FAA3-7A69-D6F7-06EAC875EF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186EFDF-1019-1AE1-E83B-4B880257C4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6D69FF6-B9C1-797B-3FF3-B276A42496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A63E2D8-A338-0746-2DE6-AAC8CC466D4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FCA565-AF5D-7FFC-CDF7-9F5A5DBFD1C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E76B8C-3E36-43C7-06E4-297A13D0042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BADF8D-29E0-13B0-0D88-71AFC8DAECB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9F7979-A717-F63F-C301-567065F6016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A9096A4-B5D0-B69C-0622-8472560CB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17463"/>
            <a:ext cx="792001" cy="792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935605B-77E3-576F-4D56-544F5273C933}"/>
              </a:ext>
            </a:extLst>
          </p:cNvPr>
          <p:cNvSpPr txBox="1"/>
          <p:nvPr/>
        </p:nvSpPr>
        <p:spPr>
          <a:xfrm>
            <a:off x="5338354" y="4641669"/>
            <a:ext cx="1402080" cy="201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334826-CC5B-BD04-9C95-4288EB3479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996" y="2359059"/>
            <a:ext cx="859000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9C6F20BC-1FDF-F99A-2CD3-ABFB31F35B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/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0451287-80A8-8C46-92AD-510ED0563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33" y="776320"/>
            <a:ext cx="6840000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CDDE845-5852-5E21-9917-7ACAE50C5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0ADDA3-F742-36F6-5669-789D69A94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FD26FC-A56E-8E28-5394-0DE8507483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933244B-0BF6-DD60-F24F-3D0EE18010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3547DA5-1C87-632D-52BF-CFABAAB865F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412436B-F595-C140-F95F-50956D33E2A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40BD012-506D-2978-4805-D1E91F6DEBB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7E1C49-F0BB-66DC-9B94-552C6BD3833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45A825-65BC-2DF7-B75D-6C803D7655BA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CE7488-8FCB-3155-BF6C-31ED74C843E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061C90-F2C7-4482-EA0F-D69A5636333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68090C9-7E2B-A649-BC58-E0B87EC2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8">
            <a:extLst>
              <a:ext uri="{FF2B5EF4-FFF2-40B4-BE49-F238E27FC236}">
                <a16:creationId xmlns:a16="http://schemas.microsoft.com/office/drawing/2014/main" id="{2B6FBFC4-7528-69EA-B6E0-7F0611AE01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>
          <a:xfrm>
            <a:off x="1871999" y="1983020"/>
            <a:ext cx="5400000" cy="3600000"/>
          </a:xfr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6139" y="3135872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60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زِيـــــارَةٌ</a:t>
            </a:r>
            <a:endParaRPr lang="fr-FR" altLang="fr-FR" sz="6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C1A3DAA-8746-BE4D-2704-59222D436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8FF6ED-749E-32C8-0174-60FE4849E1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2FD1957-4AD8-B504-B740-7DDE26B219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7BB0A4-E8C1-AD70-956B-896C159455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E01BE09-6D11-A1DF-C86D-23D9244ACA5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D85AC87-27D0-BC7C-2F17-5602BC06FBF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C45220-3078-34DE-77DC-449608175DC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E4DFEA-1349-B958-501E-7FCACF2AE95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815BB5-3F67-51EF-8C25-2B641662AB9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2B1100-F614-B0E6-7E33-2A7ACF3E564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5001D6A-149E-A0DA-4B43-893AD52E9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82AAF-07A6-154E-9F26-9B887E06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FC7615A-1456-4D72-E5B2-6BFFFD8B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9640AAA-13E5-07B3-0124-68808BD25E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9E3C357-F6B3-A0A5-2623-92F09A1BEA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22DAA63-5A5B-2929-3BCF-5301530766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BDC1B67-9E38-4960-9073-67D3573680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89CBDB9-5B79-B1EF-754C-7DBA60B9085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078F96-813F-447A-C873-26EE085A0AE9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EE44F9-AD4C-D606-F19A-3E8FABA52B2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690B3E-1BE2-12EC-EB1E-05D2B757EC7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9576DC-0288-B3F8-DBE1-7BCF912FC9C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6CD6ED5-7DD8-A328-E145-B4AD6C91EC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1AD5BE-10F4-75CC-ABEE-46A4C40D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465" y="23590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D7CFC6-C21B-D945-9FE3-A34747B0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53" y="766160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8">
            <a:extLst>
              <a:ext uri="{FF2B5EF4-FFF2-40B4-BE49-F238E27FC236}">
                <a16:creationId xmlns:a16="http://schemas.microsoft.com/office/drawing/2014/main" id="{45BA3E03-52F3-4DDA-608E-213675D7D7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>
          <a:xfrm>
            <a:off x="1872000" y="1933858"/>
            <a:ext cx="5400000" cy="3600000"/>
          </a:xfrm>
        </p:spPr>
      </p:pic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9A68D53-1843-5194-CB30-827EB8F44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9C1CB8-1BAC-EDB7-5CA6-A1E32084B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3098F6-6173-6284-D433-127D14963A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25EC5F0-B073-7646-DF9A-F2EFC33CD2F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DBEA54-487B-096E-757D-4882822CB7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4AF40C5-AF60-8552-8C40-A37777E481E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77D7CFC-36F5-7A41-5056-AD514EA0CF0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414CE6-143C-274B-4D82-E106B75569D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0B0E84-8E98-0067-05D8-746E46DF86D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E3EE43-896F-6E09-E1DA-966D7D774F1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D69F2F-5A28-9612-8666-BC08DC27126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2FD76727-6130-3748-5971-3DAC777E38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/>
      </p:pic>
      <p:pic>
        <p:nvPicPr>
          <p:cNvPr id="35" name="Espace réservé pour une image  34">
            <a:extLst>
              <a:ext uri="{FF2B5EF4-FFF2-40B4-BE49-F238E27FC236}">
                <a16:creationId xmlns:a16="http://schemas.microsoft.com/office/drawing/2014/main" id="{A1417986-9D2F-28C7-6DE4-81EE328D4D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332F0A3C-F92C-B9E1-448E-DEB1A9D780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2FEB9-9C3F-84D9-4E9D-06AB7BCE35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0870F399-1D1E-0905-7657-EEA2820C0B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65A977AA-A6B3-8371-B44C-4100E51095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95465" y="1543580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</p:pic>
    </p:spTree>
    <p:extLst>
      <p:ext uri="{BB962C8B-B14F-4D97-AF65-F5344CB8AC3E}">
        <p14:creationId xmlns:p14="http://schemas.microsoft.com/office/powerpoint/2010/main" val="1970651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AD81480B-8193-9731-C371-9F4ABA6E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8">
            <a:extLst>
              <a:ext uri="{FF2B5EF4-FFF2-40B4-BE49-F238E27FC236}">
                <a16:creationId xmlns:a16="http://schemas.microsoft.com/office/drawing/2014/main" id="{B8AC888E-93DD-980A-6EB7-17D55A0BE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>
          <a:xfrm>
            <a:off x="1802920" y="1884697"/>
            <a:ext cx="5400000" cy="3600000"/>
          </a:xfrm>
          <a:prstGeom prst="roundRect">
            <a:avLst/>
          </a:prstGeom>
        </p:spPr>
      </p:pic>
      <p:pic>
        <p:nvPicPr>
          <p:cNvPr id="2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69B7C42-01D0-A587-D1CC-86E6072A1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198640-E6AF-5DCD-69EA-28F90DAC8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FB3F4F-AADE-F48B-17EC-533171669B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2DCF3F-9DFB-FDD4-FE08-B533CB6171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41044B-DA0C-0F6C-622F-3B5F888458E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85E366-3B8F-A08F-65D2-F124B7B9A00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2C1407-6B7A-F6C4-0775-B03F4874995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1BB2EF-C847-9B9C-46E2-22CC0FB6F61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A27C1E-7580-83FF-85A5-D4E96E867F2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D2BCA3-4381-3596-3E2F-B780FE18359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37F607-D142-34AF-A673-BCF7F0F51BAF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710508-9E6B-CAF5-1925-30A956A2F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3854" y="2929058"/>
            <a:ext cx="317629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41CBAA-7293-BE48-A4FB-BC431AFA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70" y="76616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DCB8BB-29E5-7D3C-6A0A-4485D1D80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BA99B30-C8CA-6D91-B82E-FB66D8D98B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73F5A40-C8A9-7936-C6AB-3AB574C053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1B9A7FD-59DD-B964-525E-DB10E46A72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74094C3-3C23-866E-52BB-7847CE7038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9B56E06-0D30-E45F-473F-85D2F92503D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CD77A4-69CA-5AD6-BBA2-8D79DCCF0AF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F40A3A-AE38-D6B2-8F03-B5B4D6322CD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75CC51-DF32-DC13-9230-EE100DECE74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64ED63-A51A-8E95-F813-F2B3AF85448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A226F8F-294B-DC45-4256-FA717748E0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5C24E4-E0E2-682E-D9FA-9CCA1387D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961" y="2359059"/>
            <a:ext cx="84680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9CDB1-2387-FB4D-9569-077DE05B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53" y="766160"/>
            <a:ext cx="6840000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ينطق الأستاذ الكلمة.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8">
            <a:extLst>
              <a:ext uri="{FF2B5EF4-FFF2-40B4-BE49-F238E27FC236}">
                <a16:creationId xmlns:a16="http://schemas.microsoft.com/office/drawing/2014/main" id="{08753C24-6A6B-6EAD-5882-92B9CA4310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</p:spPr>
      </p:pic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875D343-F391-35F7-B265-640D992E1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304672-B412-FEE1-F76A-E983298C9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A4312D-4B71-AE40-6CDC-087CC8D7D1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FD7D1D-8EF3-8628-1910-2D0B6998A4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2EBCC21-6D78-9796-1DF8-C726E2595F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9843760-1F36-751D-094D-AAC2C069DD9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94890E-78BD-B7AF-C719-991D9207F09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1D96DF-B7CF-7A34-2808-0545BA3F889D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5F6135-E24F-4C5B-215C-BD887E69F38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82AFA8-F979-50A3-EABC-2603F83BE47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7A6CE4-A64F-B134-29A2-3FB95C40A63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0817444-1C23-BB45-A362-B2D166FA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13" y="76616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8">
            <a:extLst>
              <a:ext uri="{FF2B5EF4-FFF2-40B4-BE49-F238E27FC236}">
                <a16:creationId xmlns:a16="http://schemas.microsoft.com/office/drawing/2014/main" id="{E168BC99-492E-1CF1-3BBA-69D944910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>
          <a:xfrm>
            <a:off x="1872000" y="1933651"/>
            <a:ext cx="5400000" cy="3600000"/>
          </a:xfrm>
          <a:prstGeom prst="roundRect">
            <a:avLst/>
          </a:prstGeom>
        </p:spPr>
      </p:pic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199B4B6-7AD4-4768-6FDF-BBB2B4535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827985-DEDE-AE54-116F-124A7DB5D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DED6A64-2C23-A85B-4A7E-A9CA399F61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1093DF-F7B6-4B78-3BFB-844F534715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AEAD739-869F-0229-ED41-869A9C312E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7DADE6B-26EB-BC77-E319-FCDD350AC4D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07AB84D-A294-B0FD-0553-67DF75C11AB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BAD96-F1C8-4817-64CF-F9DBF764B91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985BDC-83D8-AE89-9217-8E32D593377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BFEB8D-B003-F742-7B10-F9B5F826F9A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A0F8AA-8968-4D7A-9E4C-EF6D25FDE6FF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A882AB-C456-ED95-78EA-0708F02ADA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7080" y="3026236"/>
            <a:ext cx="238983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ورشة الاستماع (عاشوراء): عناصر الحكاية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77895" y="1807373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7D5DA3-414B-2D78-5608-4C83DC574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0053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6E19255F-564D-064D-B47E-C6D402D68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بعنوان حكايتنا لهذا الأسبوع؟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949AF5-8BF4-D24A-884A-2A6B0BB11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4229" y="1916275"/>
            <a:ext cx="3673150" cy="36731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77A485-DD7B-785D-2696-2BCA8821C9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0C66C6-0DBD-D009-3DC5-CF526E383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99F6F2-F825-2F45-D5F3-212B563604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E211DA-6942-D6DC-834A-F4903FDC0F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7FB26B-CBCE-BF43-6C46-CDADB99625E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9F308E-28C3-8DF2-4142-54160D96383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79682-D980-2E3B-B621-ED0515EC891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6CB572-31AF-B3C4-CCBD-0B65B504830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914247-B36F-92D3-084E-E1C017102CD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266242-D190-79D6-A476-215EF484E0C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4" name="Espace réservé pour une image  13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2E1546A-6D4B-7186-29A6-EE559A76E6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B0D7-31FD-762E-DDF7-BF03DEF9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id="{0C64DAF8-1DF0-C943-BB52-22CE0BCA4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7" y="756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سنتعرف اليوم عناصرَ الحكاية. شخصياتها وزمانها ومكانها. استعدوا للاستماع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21AFDBD-DD10-ABF6-3A58-9926AF46E9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BEF992A-70D5-3C1E-402B-957716E7C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9841513-22AD-99EE-6449-10F9145189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09FE78-F666-BD4A-92E6-7727598D42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6DF5330-960B-25B4-094D-E42D981B60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84970F5-FEAB-4849-450F-C973C587180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4DC2DB-C40A-A1AF-71AF-F69E08963E8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77B5A9-C3CB-72D9-BA54-90540A2D536A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907478-CAD5-9F49-7DC5-2BF4FB55AD9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018110-B649-7567-692A-74E96801505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3866666-5707-1AAE-9F72-3F5238F590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41E6672-F7AA-5136-997B-3BD0865DD2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20" y="4068606"/>
            <a:ext cx="2352567" cy="257167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B20E248-8FB3-C3D5-279E-99B562BD32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91" y="1480459"/>
            <a:ext cx="2352567" cy="25716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AD47879-32FD-8D25-DC40-3879219EAA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76" y="4068606"/>
            <a:ext cx="2352567" cy="257167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91AA441-2AF8-54A2-B814-D6534E3214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65" y="1480459"/>
            <a:ext cx="2352567" cy="257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9410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460B3-0A70-0895-7DDA-968E3879D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id="{8923431C-8464-C9DA-B2F2-ABE53367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الحكاية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9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40DD153-0BEB-BD8F-BCA8-EF016E839C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ABC765F-DE89-6E44-A4B0-87C5FEC3BB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A477ED-2D55-1DDA-23E4-DE71914DA5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F82BCDE-6D72-B612-4E0C-95AE5CC4C5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421156-51AB-93EE-B32D-A6EE2EBC1E8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F9D964B-7119-693A-2414-56667889255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BD80BE-AD30-968C-E4B4-758692964BD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299DB-006A-0564-90CE-C4AFFFD6FCA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B3B6B5-C665-F401-AA42-6C4E95BBA2D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9BE49C-8357-5B6D-080A-86F272889F2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3F5406-82AE-91A8-9143-BAB3EBAD1A7F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E5DFFE3-95A1-B0DC-100D-61A55BE3C29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145207-B8F4-E0CE-9FBA-78D88D100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3" name="WhatsApp Video 2025-11-10 at 12.23.16">
            <a:hlinkClick r:id="" action="ppaction://media"/>
            <a:extLst>
              <a:ext uri="{FF2B5EF4-FFF2-40B4-BE49-F238E27FC236}">
                <a16:creationId xmlns:a16="http://schemas.microsoft.com/office/drawing/2014/main" id="{72957A7A-6AF1-940E-D69D-280B7CFC8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509" y="1990313"/>
            <a:ext cx="6940674" cy="39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35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4F63D-C52A-1831-BBA9-1E629ADE3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0B7C827-C1C5-7141-AA81-F6923DE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نستخرج شخصيات الحكاية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استيقظ على إيقاع الدف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والطعريجة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A40CA64-B52B-4BCD-C1FE-6766858E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650C6E-A71A-DBAC-7CDC-5AC2DC16E3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EB3085-95F3-24A7-EBEF-C03D1F2ED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318AAEB-DD88-0E91-33B5-F3AA73E9E5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714DEFC-A230-BB13-0639-2243EDBE44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BA386DC-E8F7-6079-D7F0-866F4D7F9B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E79561B-7CC1-6BA7-8603-FA303FDD831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D7B682-BCD1-A535-0C5D-A7F6B7715DC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0F9AC2-0325-BD3F-A308-139539A52BA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D24EA7-2C58-13D8-5326-2FD1DC5AF8C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036F16-163A-7833-501A-AC8CC566F6A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E34D51-057D-754F-29B8-CA9CD22731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55" y="1863633"/>
            <a:ext cx="4035141" cy="4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3231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C7193-2C08-75EB-55B9-FEF9461C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DF555-029A-DA42-AB5B-E82159F9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أسامة هو الذي استيقظ على إيقاع الدف والطعريجة.. رددوا.</a:t>
            </a: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80A6E3F-8F90-38F0-7DE7-8631ADE18A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5" name="Google Shape;2403;p107">
            <a:extLst>
              <a:ext uri="{FF2B5EF4-FFF2-40B4-BE49-F238E27FC236}">
                <a16:creationId xmlns:a16="http://schemas.microsoft.com/office/drawing/2014/main" id="{DAE47311-30AB-8ECB-3374-582B848FE4F7}"/>
              </a:ext>
            </a:extLst>
          </p:cNvPr>
          <p:cNvSpPr/>
          <p:nvPr/>
        </p:nvSpPr>
        <p:spPr>
          <a:xfrm>
            <a:off x="5413222" y="3456548"/>
            <a:ext cx="2211355" cy="1068355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أُســـامَــةُ</a:t>
            </a:r>
            <a:endParaRPr sz="8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FBA2D4-6AD1-0106-B03F-DD6F8883F3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18E83AD-9AD8-8CBC-D843-9017F02A1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3539F5D-EE48-8B27-822A-73220C8F85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BAD513A-DA24-3F53-64B8-61148B247D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1FE4765-C672-0D2F-0320-6055240B2E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67ACFB6-FCDA-72D2-499B-04C0ED09FA5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B88B0C-03B9-07E8-35B2-8FC5A3A113C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083071-358A-54FA-5B7A-45D2D1509B9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052B0C-AB7A-E302-58E7-0F66101D1C6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F7C74A-F220-BB66-8F34-0563A78F8FA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9D6248-DE21-AB28-F3F8-2A2560D8A6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49" y="1844675"/>
            <a:ext cx="4035141" cy="4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0028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4000" dirty="0"/>
              <a:t>تنظيم حصص الأسبوع</a:t>
            </a:r>
            <a:endParaRPr lang="fr-MA" sz="4000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النص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الإنتاج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كتابية: البنيات اللغوية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إعادة الإنتاج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استخلاص العبرة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2/2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الطلاقة: توليف ودعم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توليف ودعم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البنية السردية /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تقديم الوضعية التواصلية</a:t>
            </a: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استراتيجية الفهم 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½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</a:t>
            </a:r>
            <a:endParaRPr lang="fr-FR" sz="1400" dirty="0">
              <a:solidFill>
                <a:srgbClr val="424D7B"/>
              </a:solidFill>
            </a:endParaRP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الاستماع والتحدث : عناصر الحكاية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sz="16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FD4B7-B09A-7320-523D-1D82158C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A149813-95AD-F840-87B7-CA542275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99" y="756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كان يتراشق بأكياس الماء؟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F5B8CE4-1887-2EAF-8300-567C8A69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578DBB-533E-6762-8A06-5F74575B1F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590D3C-BA30-3F10-599C-C75338EAA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724F605-BB71-1BBD-792F-1029B58B92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77FEB5-511D-000E-36A5-A9691D4084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E57A307-01F4-AD5B-A9D0-35B80F1E85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2A05B58-20C2-D49F-8439-11230DB186A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9E8534-0915-F997-E3E1-A095DDE6852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09379F-DB30-E598-52B4-343F59BE3DE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288A86-879C-D552-1B39-7F70D2E54A5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9B2439-E56C-5B83-E665-BC1CF940BAD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F3AB17E-1DC4-1D43-7121-6236E0FBD1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8" y="1844675"/>
            <a:ext cx="4032250" cy="44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1326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A2E50-E6DB-3CDB-F3EB-289686B28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82A343-2C16-934A-B3CE-8C07167A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الأطفال هم الذين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كانوا يتراشقون بالماء.. رددوا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,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8CF1EF0-2F6E-850B-6B18-7FB3B55048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5" name="Google Shape;2403;p107">
            <a:extLst>
              <a:ext uri="{FF2B5EF4-FFF2-40B4-BE49-F238E27FC236}">
                <a16:creationId xmlns:a16="http://schemas.microsoft.com/office/drawing/2014/main" id="{98EA1C9B-5B75-1AD5-3B62-39E6AFD26654}"/>
              </a:ext>
            </a:extLst>
          </p:cNvPr>
          <p:cNvSpPr/>
          <p:nvPr/>
        </p:nvSpPr>
        <p:spPr>
          <a:xfrm>
            <a:off x="4759704" y="3455126"/>
            <a:ext cx="3297517" cy="1068355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اَلْأَطْفالُ</a:t>
            </a:r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62DFD6A-C201-86B8-7332-695F9FA923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8B31369-10E7-593A-162D-AE92E66FA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47229AB-B352-F328-6B05-17D2631F59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939ECF-0ED6-581C-5B40-5C7DFBF70E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D4F69DE-B865-F1A1-247B-C581D2827AE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77210EF-4C47-602D-4A09-AA0BE8FF290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DEE4A2-3564-18B4-78DC-2771D319959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19CCE8-1B50-6E9E-0F5A-CE2798C7DE4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13823D-8CB8-75BE-25AE-6721E41479E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FD1695-609C-4F7E-B52A-A1C39F39F87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BD577E-2453-0B8E-6360-7A856A5B2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1844675"/>
            <a:ext cx="4104202" cy="44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5000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2F499-31C4-218B-C11C-BBBA790CF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0AD8A6C-14B8-1E44-9EE4-94E8DF8C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6" y="756000"/>
            <a:ext cx="6840000" cy="612000"/>
          </a:xfrm>
        </p:spPr>
        <p:txBody>
          <a:bodyPr>
            <a:noAutofit/>
          </a:bodyPr>
          <a:lstStyle/>
          <a:p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منع أسامة من مغادرة المنزل؟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874FA08-0610-E0EE-E8D1-D172B4D4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EC8104-34B1-791F-DCF6-A21915EE04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6E4009-5C3A-5E81-8E1A-2472687DB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1A2DBF-EFEB-28E4-CD1D-6BC749DECA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E458D7-39AC-80E5-A8C5-7DC371306A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468F68C-E4A4-729E-EECC-699A5115D11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915745A-E3E4-3517-31F2-BF809EE2C54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E96207-2FEE-966B-B959-987CF92CEF9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88F2DA-60D8-7CA0-8D97-E35BF2D6774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E942F7-EB9A-03AF-313E-7D67DDEB858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43AF7C-98A4-58A4-6D00-73988FD8945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DCE691-C81B-D837-915F-AD3B41F37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55" y="1780632"/>
            <a:ext cx="4111070" cy="449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70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1722-AF61-B48D-99A1-43B7DFCFA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2BEB7C-4A59-1852-B1BE-FC9722AE30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F062AA63-AE19-3DE5-CD6C-E3F88E8A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الأم هي التي منعته من مغادرة المنزل.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. رددوا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.</a:t>
            </a:r>
            <a:endParaRPr lang="fr-M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2403;p107">
            <a:extLst>
              <a:ext uri="{FF2B5EF4-FFF2-40B4-BE49-F238E27FC236}">
                <a16:creationId xmlns:a16="http://schemas.microsoft.com/office/drawing/2014/main" id="{064735B9-37C2-743A-5C20-5C63CA75F92C}"/>
              </a:ext>
            </a:extLst>
          </p:cNvPr>
          <p:cNvSpPr/>
          <p:nvPr/>
        </p:nvSpPr>
        <p:spPr>
          <a:xfrm>
            <a:off x="5809016" y="3454569"/>
            <a:ext cx="2211355" cy="1068355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اَلْأُمُّ</a:t>
            </a:r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9F44BE4-9E6D-0AE4-5EED-EF56AA71CE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0B4586F-4266-1503-1053-E79577AB8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E91C0E6-E72D-5211-16E8-A5216BC3FC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A7FCF9-596F-B12B-924D-5EBA2B88A5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86EE48-5617-B488-B5C9-8C1464EA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5DD5C7B-EBCD-4361-A986-B95076E3610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F37881-59D1-1F84-D894-1E2D3137CF3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9D2222-6338-8A4E-4E4F-FBCAB88D6EF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BE2480-709C-5223-4AB9-D4422E9E784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BEB733-D452-BFB8-55A1-17D281C19B5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6CC77F-B96D-6185-09E5-1B901DE362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7" y="1844675"/>
            <a:ext cx="4035141" cy="4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3778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B5004-71AF-9EC6-442E-F38A9B231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9752998A-F8E2-4F4C-8222-52B56513E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كان يجلس مع أسامة على مائدة الغداء؟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8429711-3D02-D62B-A01C-62FFDB1A3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01A1B0-150D-24EE-4F8D-887A63DF02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6DEA4DD-0144-7904-68C9-846BB5D2C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BA236A8-78B0-D810-3294-B72866E7CF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0A2B88E-3EAD-0B4C-8DE3-5C1DECAD0B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CFC7581-2DFC-3AB4-6B8F-21E6988199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1B87ADF-6B18-B097-2F72-1DB8788D9D7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43BED6-E133-EF4F-9ECB-40FC2328E11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AB4E7A-60AE-4988-C052-0388CD68BB2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109920-8C65-5E31-145E-5FB3E00ADF6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8CE657-E4D7-C1E0-07E2-0156A4F4B2F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DFFD24-F10E-940F-0E9B-FAB010D97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8" y="1844675"/>
            <a:ext cx="4032250" cy="44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6179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E5118-54B0-28C8-EF97-BC18066C9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660BA-1E83-5F49-9266-F738F3C1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04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كان أسامة يجلس مع إخوته.. رددوا.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8831F48-AB00-C78D-D9D6-79A3897730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5" name="Google Shape;2403;p107">
            <a:extLst>
              <a:ext uri="{FF2B5EF4-FFF2-40B4-BE49-F238E27FC236}">
                <a16:creationId xmlns:a16="http://schemas.microsoft.com/office/drawing/2014/main" id="{F12094BC-5408-6BFC-4C48-754C4712982C}"/>
              </a:ext>
            </a:extLst>
          </p:cNvPr>
          <p:cNvSpPr/>
          <p:nvPr/>
        </p:nvSpPr>
        <p:spPr>
          <a:xfrm>
            <a:off x="5374341" y="3493102"/>
            <a:ext cx="2211355" cy="1068355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8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إِخْــوَةُ أُسامَةَ</a:t>
            </a:r>
            <a:endParaRPr sz="8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326BABC-BF84-ED08-2CF9-4F8DD132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4E857D9-173D-1B75-4DEA-7289CB78D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74E620-8E2C-1DDB-8E3B-1DF969683B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A6F92B-4858-76FF-3D29-7564FCD5E2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AD6048A-D67C-77A7-C96F-2A7602D7785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5EBC0F1-ECEF-8ED4-6E6B-D16EF669399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B6B6F8-33EB-286C-280B-A4C87A5C751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FB058-2345-D8E1-1D12-D2D6D49FF98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D4AEF0-417A-CBC1-67E0-1EFD5318581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41DDCA-E997-B188-209C-45F85E04C8E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E9991E-9D5F-64C9-F291-39F9590C3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1844675"/>
            <a:ext cx="4032250" cy="44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7125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CE948-79CE-A9F0-0EAB-0BBC2682A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33">
            <a:extLst>
              <a:ext uri="{FF2B5EF4-FFF2-40B4-BE49-F238E27FC236}">
                <a16:creationId xmlns:a16="http://schemas.microsoft.com/office/drawing/2014/main" id="{995F2669-CE1F-4D3C-D1BF-50C8738BB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استخرجنا شخصيات الحكاية.  من الشخصيات الأخرى التي لم نذكرها؟ 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Espace réservé pour une image  2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ACBB488-4CCF-AE07-5005-4C0090ACF5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AA9CA29-3646-F8CC-748C-EB9A8DCC62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D0E9D3B-FD1E-0067-05EC-510F21A0F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22E2A8-172C-8D14-F673-4341A78A7F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A61072-C3EE-CE79-4F24-549FD7AE01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7F134F-B86D-1656-2B36-512317556C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41B431-ACA4-02FA-9EE4-3980029358B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0B2D6A-8873-F271-769F-053AC00BD94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D22F0-B49A-E205-F67D-2EC7781BFA5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756183-FECA-7158-406C-919DA73DF8D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B8C72D-4B48-A7A8-B437-F476D281122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1F4E26E-BD6F-53C6-6F73-9B194CF42F62}"/>
              </a:ext>
            </a:extLst>
          </p:cNvPr>
          <p:cNvCxnSpPr>
            <a:cxnSpLocks/>
            <a:stCxn id="15" idx="4"/>
            <a:endCxn id="49" idx="0"/>
          </p:cNvCxnSpPr>
          <p:nvPr/>
        </p:nvCxnSpPr>
        <p:spPr>
          <a:xfrm flipH="1">
            <a:off x="4571998" y="4517328"/>
            <a:ext cx="2" cy="575400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CF32D23F-F31E-9EBC-7CAA-56D3448569F9}"/>
              </a:ext>
            </a:extLst>
          </p:cNvPr>
          <p:cNvSpPr/>
          <p:nvPr/>
        </p:nvSpPr>
        <p:spPr>
          <a:xfrm>
            <a:off x="3667026" y="2864591"/>
            <a:ext cx="1809948" cy="1652737"/>
          </a:xfrm>
          <a:prstGeom prst="ellipse">
            <a:avLst/>
          </a:prstGeom>
          <a:solidFill>
            <a:srgbClr val="424D7C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شَخْصِياتُ ٱلْحِكايَةِ </a:t>
            </a:r>
            <a:endParaRPr lang="fr-FR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9C9DEC1-5990-1C37-A275-C48F3BADBEAA}"/>
              </a:ext>
            </a:extLst>
          </p:cNvPr>
          <p:cNvCxnSpPr>
            <a:cxnSpLocks/>
            <a:stCxn id="15" idx="7"/>
            <a:endCxn id="7" idx="1"/>
          </p:cNvCxnSpPr>
          <p:nvPr/>
        </p:nvCxnSpPr>
        <p:spPr>
          <a:xfrm flipV="1">
            <a:off x="5211913" y="2536648"/>
            <a:ext cx="768494" cy="569981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EC26EF3-507C-F137-1FED-64152C09CDE9}"/>
              </a:ext>
            </a:extLst>
          </p:cNvPr>
          <p:cNvCxnSpPr>
            <a:cxnSpLocks/>
            <a:stCxn id="15" idx="1"/>
            <a:endCxn id="41" idx="3"/>
          </p:cNvCxnSpPr>
          <p:nvPr/>
        </p:nvCxnSpPr>
        <p:spPr>
          <a:xfrm flipH="1" flipV="1">
            <a:off x="3130859" y="2529448"/>
            <a:ext cx="801228" cy="577181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7A699A1-97D0-E3DC-A71C-265A09B2EE5B}"/>
              </a:ext>
            </a:extLst>
          </p:cNvPr>
          <p:cNvCxnSpPr>
            <a:cxnSpLocks/>
            <a:stCxn id="15" idx="6"/>
            <a:endCxn id="33" idx="2"/>
          </p:cNvCxnSpPr>
          <p:nvPr/>
        </p:nvCxnSpPr>
        <p:spPr>
          <a:xfrm>
            <a:off x="5476974" y="3690960"/>
            <a:ext cx="687895" cy="355928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F8F71F7-E4AB-CA31-6475-109BBC94451F}"/>
              </a:ext>
            </a:extLst>
          </p:cNvPr>
          <p:cNvCxnSpPr>
            <a:cxnSpLocks/>
            <a:stCxn id="15" idx="2"/>
            <a:endCxn id="36" idx="3"/>
          </p:cNvCxnSpPr>
          <p:nvPr/>
        </p:nvCxnSpPr>
        <p:spPr>
          <a:xfrm flipH="1">
            <a:off x="2923742" y="3690960"/>
            <a:ext cx="743284" cy="355928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967F73FF-1688-C361-2E06-F18498508B25}"/>
              </a:ext>
            </a:extLst>
          </p:cNvPr>
          <p:cNvGrpSpPr/>
          <p:nvPr/>
        </p:nvGrpSpPr>
        <p:grpSpPr>
          <a:xfrm>
            <a:off x="5980407" y="2065048"/>
            <a:ext cx="2520000" cy="943200"/>
            <a:chOff x="5378569" y="1910334"/>
            <a:chExt cx="2520000" cy="9432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2EFF999-4B5C-41F3-6F4D-FDFD66A87135}"/>
                </a:ext>
              </a:extLst>
            </p:cNvPr>
            <p:cNvSpPr/>
            <p:nvPr/>
          </p:nvSpPr>
          <p:spPr>
            <a:xfrm>
              <a:off x="5378569" y="1910334"/>
              <a:ext cx="2520000" cy="943200"/>
            </a:xfrm>
            <a:prstGeom prst="roundRect">
              <a:avLst>
                <a:gd name="adj" fmla="val 48631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   </a:t>
              </a:r>
              <a:r>
                <a:rPr lang="fr-FR" sz="2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    </a:t>
              </a:r>
              <a:r>
                <a:rPr lang="ar-MA" sz="2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  </a:t>
              </a:r>
              <a:r>
                <a:rPr lang="ar-MA" sz="32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أُسامَةُ</a:t>
              </a:r>
              <a:r>
                <a:rPr lang="ar-MA" sz="2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  </a:t>
              </a:r>
              <a:endParaRPr lang="ar-MA" sz="2000" dirty="0">
                <a:solidFill>
                  <a:srgbClr val="424D7C"/>
                </a:solidFill>
                <a:cs typeface="Microsoft Uighur" panose="02000000000000000000" pitchFamily="2" charset="-78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71E7DA0-F75E-BE19-0C00-9218FAA5244E}"/>
                </a:ext>
              </a:extLst>
            </p:cNvPr>
            <p:cNvSpPr/>
            <p:nvPr/>
          </p:nvSpPr>
          <p:spPr>
            <a:xfrm>
              <a:off x="5400002" y="1928334"/>
              <a:ext cx="919005" cy="900000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1164390-9149-13C7-16CB-38837C65C130}"/>
              </a:ext>
            </a:extLst>
          </p:cNvPr>
          <p:cNvGrpSpPr/>
          <p:nvPr/>
        </p:nvGrpSpPr>
        <p:grpSpPr>
          <a:xfrm>
            <a:off x="6143436" y="3578888"/>
            <a:ext cx="2520000" cy="943200"/>
            <a:chOff x="5378569" y="1910334"/>
            <a:chExt cx="2520000" cy="9432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F941EC0A-2383-97A5-9E71-38BD69ED6091}"/>
                </a:ext>
              </a:extLst>
            </p:cNvPr>
            <p:cNvSpPr/>
            <p:nvPr/>
          </p:nvSpPr>
          <p:spPr>
            <a:xfrm>
              <a:off x="5378569" y="1910334"/>
              <a:ext cx="2520000" cy="943200"/>
            </a:xfrm>
            <a:prstGeom prst="roundRect">
              <a:avLst>
                <a:gd name="adj" fmla="val 48631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 أَخُ </a:t>
              </a:r>
              <a:r>
                <a:rPr lang="ar-MA" sz="32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أُسامَةُ</a:t>
              </a:r>
              <a:r>
                <a:rPr lang="ar-MA" sz="2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  </a:t>
              </a:r>
              <a:endParaRPr lang="ar-MA" sz="2000" dirty="0">
                <a:solidFill>
                  <a:srgbClr val="424D7C"/>
                </a:solidFill>
                <a:cs typeface="Microsoft Uighur" panose="02000000000000000000" pitchFamily="2" charset="-78"/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15AFA227-20CA-0CBB-6404-B3C0BBE28458}"/>
                </a:ext>
              </a:extLst>
            </p:cNvPr>
            <p:cNvSpPr/>
            <p:nvPr/>
          </p:nvSpPr>
          <p:spPr>
            <a:xfrm>
              <a:off x="5400002" y="1928334"/>
              <a:ext cx="919005" cy="900000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64EA1F7A-FED7-2504-B7CD-54524411A473}"/>
              </a:ext>
            </a:extLst>
          </p:cNvPr>
          <p:cNvGrpSpPr/>
          <p:nvPr/>
        </p:nvGrpSpPr>
        <p:grpSpPr>
          <a:xfrm>
            <a:off x="403742" y="3575288"/>
            <a:ext cx="2520000" cy="943200"/>
            <a:chOff x="5378569" y="1910334"/>
            <a:chExt cx="2520000" cy="943200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4ED04FF3-C86E-A2DE-997A-643FA834D8C0}"/>
                </a:ext>
              </a:extLst>
            </p:cNvPr>
            <p:cNvSpPr/>
            <p:nvPr/>
          </p:nvSpPr>
          <p:spPr>
            <a:xfrm>
              <a:off x="5378569" y="1910334"/>
              <a:ext cx="2520000" cy="943200"/>
            </a:xfrm>
            <a:prstGeom prst="roundRect">
              <a:avLst>
                <a:gd name="adj" fmla="val 48631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32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أُخْتُ</a:t>
              </a:r>
              <a:r>
                <a:rPr lang="ar-MA" sz="2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32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أُسامَةُ</a:t>
              </a:r>
              <a:r>
                <a:rPr lang="ar-MA" sz="2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  </a:t>
              </a:r>
              <a:endParaRPr lang="ar-MA" sz="2000" dirty="0">
                <a:solidFill>
                  <a:srgbClr val="424D7C"/>
                </a:solidFill>
                <a:cs typeface="Microsoft Uighur" panose="02000000000000000000" pitchFamily="2" charset="-78"/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11C57775-8155-F0A6-9772-98E87EA31DD4}"/>
                </a:ext>
              </a:extLst>
            </p:cNvPr>
            <p:cNvSpPr/>
            <p:nvPr/>
          </p:nvSpPr>
          <p:spPr>
            <a:xfrm>
              <a:off x="5400002" y="1928334"/>
              <a:ext cx="919005" cy="900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5110B63-ECB4-9F3C-08E1-B6EE31E7A9B2}"/>
              </a:ext>
            </a:extLst>
          </p:cNvPr>
          <p:cNvGrpSpPr/>
          <p:nvPr/>
        </p:nvGrpSpPr>
        <p:grpSpPr>
          <a:xfrm>
            <a:off x="610859" y="2057848"/>
            <a:ext cx="2520000" cy="943200"/>
            <a:chOff x="5378569" y="1910334"/>
            <a:chExt cx="2520000" cy="9432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0178D42F-ACB8-225F-6BA2-BC510800984D}"/>
                </a:ext>
              </a:extLst>
            </p:cNvPr>
            <p:cNvSpPr/>
            <p:nvPr/>
          </p:nvSpPr>
          <p:spPr>
            <a:xfrm>
              <a:off x="5378569" y="1910334"/>
              <a:ext cx="2520000" cy="943200"/>
            </a:xfrm>
            <a:prstGeom prst="roundRect">
              <a:avLst>
                <a:gd name="adj" fmla="val 48631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32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 أُمُّ أُسامَةُ  </a:t>
              </a:r>
              <a:endParaRPr lang="ar-MA" sz="3200" dirty="0">
                <a:solidFill>
                  <a:srgbClr val="424D7C"/>
                </a:solidFill>
                <a:cs typeface="Microsoft Uighur" panose="02000000000000000000" pitchFamily="2" charset="-78"/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8468EF1B-EB03-D4DB-4323-463F19A37F81}"/>
                </a:ext>
              </a:extLst>
            </p:cNvPr>
            <p:cNvSpPr/>
            <p:nvPr/>
          </p:nvSpPr>
          <p:spPr>
            <a:xfrm>
              <a:off x="5400002" y="1928334"/>
              <a:ext cx="919005" cy="900000"/>
            </a:xfrm>
            <a:prstGeom prst="ellipse">
              <a:avLst/>
            </a:prstGeom>
            <a:blipFill>
              <a:blip r:embed="rId11"/>
              <a:srcRect/>
              <a:stretch>
                <a:fillRect l="840" r="840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704DC366-FCBD-15E3-EEE3-341BC3D2E145}"/>
              </a:ext>
            </a:extLst>
          </p:cNvPr>
          <p:cNvGrpSpPr/>
          <p:nvPr/>
        </p:nvGrpSpPr>
        <p:grpSpPr>
          <a:xfrm>
            <a:off x="2771999" y="5092728"/>
            <a:ext cx="3600001" cy="1537200"/>
            <a:chOff x="2771999" y="5092728"/>
            <a:chExt cx="3600001" cy="153720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AB61616E-FAEE-77C6-03F4-4911A5D15072}"/>
                </a:ext>
              </a:extLst>
            </p:cNvPr>
            <p:cNvSpPr/>
            <p:nvPr/>
          </p:nvSpPr>
          <p:spPr>
            <a:xfrm>
              <a:off x="2772000" y="5117928"/>
              <a:ext cx="3600000" cy="15120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ar-MA" sz="2400" b="1" dirty="0">
                <a:solidFill>
                  <a:srgbClr val="002060"/>
                </a:solidFill>
                <a:cs typeface="Microsoft Uighur" panose="02000000000000000000" pitchFamily="2" charset="-78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9359238C-732D-46EE-061F-A45BB5F7531C}"/>
                </a:ext>
              </a:extLst>
            </p:cNvPr>
            <p:cNvSpPr txBox="1"/>
            <p:nvPr/>
          </p:nvSpPr>
          <p:spPr>
            <a:xfrm>
              <a:off x="2771999" y="5092728"/>
              <a:ext cx="35999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32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أَصْدِقاءُ أسامَةَ</a:t>
              </a: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AA92B02E-5BC6-F78F-77C9-4228064E3085}"/>
                </a:ext>
              </a:extLst>
            </p:cNvPr>
            <p:cNvSpPr/>
            <p:nvPr/>
          </p:nvSpPr>
          <p:spPr>
            <a:xfrm>
              <a:off x="5301255" y="5677503"/>
              <a:ext cx="919005" cy="900000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72EE9934-D43B-9D74-A8AB-80FFE440F224}"/>
                </a:ext>
              </a:extLst>
            </p:cNvPr>
            <p:cNvSpPr/>
            <p:nvPr/>
          </p:nvSpPr>
          <p:spPr>
            <a:xfrm>
              <a:off x="4112498" y="5677503"/>
              <a:ext cx="919005" cy="900000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5C5FD796-0D78-C0CE-B644-1CD7BCEBA49F}"/>
                </a:ext>
              </a:extLst>
            </p:cNvPr>
            <p:cNvSpPr/>
            <p:nvPr/>
          </p:nvSpPr>
          <p:spPr>
            <a:xfrm>
              <a:off x="2923742" y="5677503"/>
              <a:ext cx="919005" cy="900000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</p:spTree>
    <p:extLst>
      <p:ext uri="{BB962C8B-B14F-4D97-AF65-F5344CB8AC3E}">
        <p14:creationId xmlns:p14="http://schemas.microsoft.com/office/powerpoint/2010/main" val="2275735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BB96-E4F1-B483-FE06-6EE554C9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215A5BC-22FB-EF42-9F31-D655A65D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سنستخرج أين وقعت أحداث الحكاية؟ أين كان أسامة نائما؟ 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3E7A96-7C66-84A3-FC0C-0EA0097A7F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7E29D93-48F0-B7AB-6255-ED8172272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EB14D4D-01AB-DE32-D0DF-04CC2D6C8A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B48A8F-AC97-4162-0BEB-169A7D58C5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2E67DE-2F7F-2F64-8436-8CD85887CE5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A4DFB5-9A81-089A-0501-CFED05CC2E8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527314-D93C-6A0F-4EDD-06B474A2ACD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3C6474-F085-F3BD-8883-21A71601DEA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686CA0-A441-CF61-FBA3-C6D3B49F581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ABACE0-A98C-994B-0C5A-2DFA3EB72D1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A75CD0C-D7E3-F559-D7AD-23F80EB2E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6396" y="701930"/>
            <a:ext cx="792000" cy="792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D94E34B-DFC4-7260-7EF8-D5B02E74B2FE}"/>
              </a:ext>
            </a:extLst>
          </p:cNvPr>
          <p:cNvSpPr/>
          <p:nvPr/>
        </p:nvSpPr>
        <p:spPr>
          <a:xfrm>
            <a:off x="3791184" y="3173282"/>
            <a:ext cx="1620000" cy="1620000"/>
          </a:xfrm>
          <a:prstGeom prst="ellipse">
            <a:avLst/>
          </a:prstGeom>
          <a:solidFill>
            <a:srgbClr val="424D7C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اَلْمَــــكـــــانُ</a:t>
            </a:r>
            <a:endParaRPr lang="fr-FR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230086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4331D-D454-3706-A722-CCC6E7341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FF9556C-5124-B248-A792-8DF1574A7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أُسامَةُ نائِماً في ﭐلْمَنْزِلِ. رددوا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5183DCF-ADDE-AF24-C1C7-E67D28CE7B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06585CA-1341-FCFD-2D57-DEF3137411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52B908-BCB2-43ED-59A3-38ED14531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2BAA237-2360-87FD-664E-E9891F924B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E19557F-57D0-E294-9139-A5DA07361B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3CA45B-2C3E-D8E2-CDE2-DB3CF8753B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88135F-CE0D-80EB-718C-0EE2CDF27F5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CE1A4-80B1-E939-DA36-F2F86E1985A8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C36BC9-9626-CD23-CB4E-01DF37135E1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A5D02-E9F8-0EA2-7763-741F981D312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D54ADE-472A-0ED2-D415-AEFF364AF10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341E377-A955-2997-01BA-D01104BE025C}"/>
              </a:ext>
            </a:extLst>
          </p:cNvPr>
          <p:cNvSpPr/>
          <p:nvPr/>
        </p:nvSpPr>
        <p:spPr>
          <a:xfrm>
            <a:off x="3791184" y="3173282"/>
            <a:ext cx="1620000" cy="1620000"/>
          </a:xfrm>
          <a:prstGeom prst="ellipse">
            <a:avLst/>
          </a:prstGeom>
          <a:solidFill>
            <a:srgbClr val="424D7C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اَلْمَــــكـــــانُ</a:t>
            </a:r>
            <a:endParaRPr lang="fr-FR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93C7D6E-6CCE-6B61-B21B-11E1C8528365}"/>
              </a:ext>
            </a:extLst>
          </p:cNvPr>
          <p:cNvCxnSpPr>
            <a:cxnSpLocks/>
            <a:stCxn id="22" idx="6"/>
            <a:endCxn id="25" idx="1"/>
          </p:cNvCxnSpPr>
          <p:nvPr/>
        </p:nvCxnSpPr>
        <p:spPr>
          <a:xfrm>
            <a:off x="5411184" y="3983282"/>
            <a:ext cx="544407" cy="0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CE5F968C-FC9A-8F34-A022-9D851E0BCF61}"/>
              </a:ext>
            </a:extLst>
          </p:cNvPr>
          <p:cNvSpPr/>
          <p:nvPr/>
        </p:nvSpPr>
        <p:spPr>
          <a:xfrm>
            <a:off x="5955591" y="3533282"/>
            <a:ext cx="25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اَلْمَنْزِلُ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558775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8C54B-3F0A-F25B-FD02-48080CF1D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F381DF5A-6816-017E-6C35-8B1B21772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أين كان الأطفال ينتقلون؟ </a:t>
            </a:r>
          </a:p>
        </p:txBody>
      </p:sp>
      <p:pic>
        <p:nvPicPr>
          <p:cNvPr id="2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EDA7F22-ACCD-1E8C-C2EB-E5B9F77A1A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C2696E-6FC4-5130-DFB2-F3217B14CD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35D31D-0E5A-01C8-CF41-5EC055015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A01EDB-5851-9214-DBB5-E6D7760097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4BC4AF-2D27-8449-4CCB-BB92DB6214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6F136A-9EC0-CDBC-1C6D-9AB11EBAF03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436022-ADCA-8712-D5F6-891094DB21A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3F602B-FC61-F9D3-5A27-8FCEA1CA7AB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91FCB1-BF0E-DE5B-28AA-313E7C312BC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34B7F0-8098-B89E-E211-08045BC7A28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335C07-6B62-48DA-4ECC-5B3B7F38E62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C3EA5F-B108-7B36-2EB5-246094C785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55" y="1863633"/>
            <a:ext cx="4035141" cy="4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1058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600" b="1" dirty="0">
                <a:ea typeface="Dosis SemiBold"/>
                <a:cs typeface="Microsoft Uighur" panose="02000000000000000000" pitchFamily="2" charset="-78"/>
                <a:sym typeface="Dosis SemiBold"/>
              </a:rPr>
              <a:t>تحدي الطلاقة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600" b="1" dirty="0">
                <a:ea typeface="Dosis SemiBold"/>
                <a:cs typeface="Microsoft Uighur" panose="02000000000000000000" pitchFamily="2" charset="-78"/>
                <a:sym typeface="Dosis SemiBold"/>
              </a:rPr>
              <a:t>إملاء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508156" y="1538201"/>
            <a:ext cx="1241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>
                <a:solidFill>
                  <a:srgbClr val="424D7C"/>
                </a:solidFill>
              </a:rPr>
              <a:t>-01   </a:t>
            </a:r>
            <a:r>
              <a:rPr lang="ar-AE" dirty="0">
                <a:solidFill>
                  <a:srgbClr val="424D7C"/>
                </a:solidFill>
              </a:rPr>
              <a:t>انشطة اعتيادية</a:t>
            </a:r>
            <a:endParaRPr lang="ar-MA" dirty="0">
              <a:solidFill>
                <a:srgbClr val="424D7C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ar-MA" dirty="0">
                <a:cs typeface="Microsoft Uighur" panose="02000000000000000000" pitchFamily="2" charset="-78"/>
                <a:sym typeface="Arial"/>
              </a:rPr>
              <a:t>ورشة الاستماع (عاشوراء): عناصر الحكاية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413299" y="2790288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6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- 02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تنمية الطلاقة – استراتيجية المفردات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5792628" y="4102846"/>
            <a:ext cx="810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6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- 03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1472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38472" y="3940607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ar-MA" dirty="0">
                <a:cs typeface="Microsoft Uighur" panose="02000000000000000000" pitchFamily="2" charset="-78"/>
                <a:sym typeface="Arial"/>
              </a:rPr>
              <a:t>كتابة جمل ونقل جمل تتضمن الحروف التالية: ر – و - ز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5700227" y="5392733"/>
            <a:ext cx="906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fr-FR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  <a:r>
              <a:rPr lang="fr-FR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-04</a:t>
            </a:r>
            <a:endParaRPr lang="fr-MA" sz="1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A747764-36E9-3500-B1F8-96409B6DA9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91098" y="5245018"/>
            <a:ext cx="468000" cy="46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11"/>
          <a:srcRect l="-7560" r="-7560"/>
          <a:stretch>
            <a:fillRect/>
          </a:stretch>
        </p:blipFill>
        <p:spPr>
          <a:xfrm>
            <a:off x="1719542" y="2730735"/>
            <a:ext cx="468000" cy="46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94037-7EDD-EEC4-7BAD-57C944E75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E6833F20-ACDD-3815-D4D8-A78AA77B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ﭐلْأَطْفالُ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يَنْتَقِلونَ بَيْنَ 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ﭐلْمَنازِلِ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ﭐلدَّكاكينِ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..ماذا نسمي الممرات بين المنازل؟ رددوا</a:t>
            </a:r>
          </a:p>
        </p:txBody>
      </p:sp>
      <p:pic>
        <p:nvPicPr>
          <p:cNvPr id="2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E436E53-9A55-5447-1B35-16E6F5C78A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A16CB8C-C9F8-4BEC-DD20-41AB027BFE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3309FB1-DE8B-2A5A-4673-B2566DA3A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CFDE8B-14F8-331D-F054-03E80428E3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950A60-D46E-FED9-6168-C11D690518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3EE2D3-D9E8-8575-887D-DC7C5F17631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9E5D68-5934-7FA6-C2F9-A81EB6A0EB0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DAEF2C-09FD-EEC6-9610-9745E4CAD0F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4B814E-999C-9E6D-8E25-7F250D3DC04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2D60DF-3144-CD1F-00D1-1872C42171D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175F3F-4D1D-AE11-13D6-7D7C72512667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17F61FD-1328-45AD-1440-80CE7C7353B2}"/>
              </a:ext>
            </a:extLst>
          </p:cNvPr>
          <p:cNvSpPr/>
          <p:nvPr/>
        </p:nvSpPr>
        <p:spPr>
          <a:xfrm>
            <a:off x="3791184" y="3173282"/>
            <a:ext cx="1620000" cy="1620000"/>
          </a:xfrm>
          <a:prstGeom prst="ellipse">
            <a:avLst/>
          </a:prstGeom>
          <a:solidFill>
            <a:srgbClr val="424D7C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اَلْمَكـانُ</a:t>
            </a:r>
            <a:endParaRPr lang="fr-FR" sz="28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B31C859-76C9-E266-8A5E-EDA4D891450F}"/>
              </a:ext>
            </a:extLst>
          </p:cNvPr>
          <p:cNvCxnSpPr>
            <a:cxnSpLocks/>
            <a:stCxn id="17" idx="6"/>
            <a:endCxn id="23" idx="1"/>
          </p:cNvCxnSpPr>
          <p:nvPr/>
        </p:nvCxnSpPr>
        <p:spPr>
          <a:xfrm>
            <a:off x="5411184" y="3983282"/>
            <a:ext cx="544407" cy="0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FFEEE992-1963-FDE1-9080-B875FE9516C3}"/>
              </a:ext>
            </a:extLst>
          </p:cNvPr>
          <p:cNvSpPr/>
          <p:nvPr/>
        </p:nvSpPr>
        <p:spPr>
          <a:xfrm>
            <a:off x="5955591" y="3533282"/>
            <a:ext cx="25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اَلْمَنْزِلُ</a:t>
            </a:r>
            <a:endParaRPr lang="fr-FR" sz="1400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559C1B2-8B2D-DD88-5543-1F0ED1ED163B}"/>
              </a:ext>
            </a:extLst>
          </p:cNvPr>
          <p:cNvSpPr/>
          <p:nvPr/>
        </p:nvSpPr>
        <p:spPr>
          <a:xfrm>
            <a:off x="726777" y="3533282"/>
            <a:ext cx="25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أَزِقَّةُ الْحَيِّ</a:t>
            </a:r>
            <a:endParaRPr lang="fr-FR" sz="1400" dirty="0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AB101E4-D9B3-FDAB-1638-7624D29B50CC}"/>
              </a:ext>
            </a:extLst>
          </p:cNvPr>
          <p:cNvCxnSpPr>
            <a:cxnSpLocks/>
            <a:stCxn id="17" idx="2"/>
            <a:endCxn id="25" idx="3"/>
          </p:cNvCxnSpPr>
          <p:nvPr/>
        </p:nvCxnSpPr>
        <p:spPr>
          <a:xfrm flipH="1">
            <a:off x="3246777" y="3983282"/>
            <a:ext cx="544407" cy="0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60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4C89F-1805-3546-6EA2-E7354D7FC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7B67213-BB83-8349-831D-36E42E1B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سنستخرج أزمنة الحكاية؛ متى استيقظ أسامة؟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8B517CE4-F0C2-7523-1805-1165C7ADA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05EF350-3FC9-4C17-8813-6667CF55E9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E3CC1BD-0046-AEAD-1772-9F023F871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44A8DAD-9AC6-7B8F-DC9C-DB8A7ECB2B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D170699-477B-3EAF-A297-E7B08AD966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AAB8F69-AF6E-DAB2-8090-AA976425693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1F6E3D6-C7D6-B57A-1549-2DDA4038E86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56118C-70BC-485A-983B-5EB2116E2B8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429E02-B6D3-1256-B0C6-96ADD17FC94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BCF4E0-9633-541E-D14B-40347FBFB56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899CD6-D9FE-25C1-CA4F-36FE21FA60E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6DB600A-FA8B-E9A5-944C-1D04AF8812DD}"/>
              </a:ext>
            </a:extLst>
          </p:cNvPr>
          <p:cNvSpPr/>
          <p:nvPr/>
        </p:nvSpPr>
        <p:spPr>
          <a:xfrm>
            <a:off x="3791184" y="3173282"/>
            <a:ext cx="1620000" cy="1620000"/>
          </a:xfrm>
          <a:prstGeom prst="ellipse">
            <a:avLst/>
          </a:prstGeom>
          <a:solidFill>
            <a:srgbClr val="424D7C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اَلزَّمانُ</a:t>
            </a:r>
            <a:endParaRPr lang="fr-FR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001660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650B6-7B75-48AE-3F2F-C78C77512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8DAA16A-02F9-2B43-8287-73C70D25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استيقظ أسامة في صباح اليوم العاشر من محرم. رددوا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3345DD4-B497-2AFA-8CD3-2D59169886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62F238-FB4B-BDFD-9D80-8152C1FBDC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7275540-9EBA-BC6E-6E64-44E7073D6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491C910-9D54-017F-4EF3-84CB5AB29B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DC49F3-6A44-85A5-B1A9-43A3FB2BCF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699E78F-1696-92D1-EE9E-7CF0935A41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E116A62-EFE5-D029-1DBB-A25CF80AAA2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94E771-3BF1-3693-971A-C5A62609AE8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A04FC6-F07C-D73A-6CAD-D879C449033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427073-1C6D-93E2-CC40-BB2FDC3FA65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0BAA95-9121-0A57-9D2C-3875B443D75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DD7CF67-FB17-A84E-2019-2F143B192944}"/>
              </a:ext>
            </a:extLst>
          </p:cNvPr>
          <p:cNvSpPr/>
          <p:nvPr/>
        </p:nvSpPr>
        <p:spPr>
          <a:xfrm>
            <a:off x="3791184" y="3173282"/>
            <a:ext cx="1620000" cy="1620000"/>
          </a:xfrm>
          <a:prstGeom prst="ellipse">
            <a:avLst/>
          </a:prstGeom>
          <a:solidFill>
            <a:srgbClr val="424D7C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اَلزَّمانُ</a:t>
            </a:r>
            <a:endParaRPr lang="fr-FR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13C7A4E-23BB-3EDB-B425-222F8AE44C50}"/>
              </a:ext>
            </a:extLst>
          </p:cNvPr>
          <p:cNvCxnSpPr>
            <a:cxnSpLocks/>
            <a:stCxn id="3" idx="0"/>
            <a:endCxn id="5" idx="2"/>
          </p:cNvCxnSpPr>
          <p:nvPr/>
        </p:nvCxnSpPr>
        <p:spPr>
          <a:xfrm flipV="1">
            <a:off x="4601184" y="2844000"/>
            <a:ext cx="0" cy="329282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97A735B-9663-0991-7469-C8F18C3114A2}"/>
              </a:ext>
            </a:extLst>
          </p:cNvPr>
          <p:cNvSpPr/>
          <p:nvPr/>
        </p:nvSpPr>
        <p:spPr>
          <a:xfrm>
            <a:off x="3341184" y="1476000"/>
            <a:ext cx="2520000" cy="1368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في صَباحِ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ﭐلْيَوْمِ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ﭐلْعاشِرِ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مِنْ مُحَرَّمَ</a:t>
            </a:r>
          </a:p>
          <a:p>
            <a:pPr algn="ctr" rtl="1"/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01768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5FED-DD80-FEEA-A5D2-53745BC8E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D8480BD-513F-824E-8304-D3E0DF5F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متى استمتع الأطفال كثيرا؟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24ED76D-B1A3-D4D9-3A3F-CFD69234B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D86CDA-B1E7-3C99-33E0-9E36C415C5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550B4AE-43EE-4586-4CF1-5A75A334B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87E0788-98AC-EBBC-796D-2F731C308A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7B7746-699D-C306-B1AC-729008E5AF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C31F14F-FC52-69E6-DB54-18512DB9642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738985E-C1FA-E9CC-AA05-8E0DDEA8023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A0B323-047C-BF21-2E48-3CBB464F2FA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80CAAE-2706-2805-0BEF-1D7EE04A467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25A512-F690-7E8C-E4BE-7F7AFC130CA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8688F4-9265-C467-875E-53B5494DC21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E420886-D73B-FCBF-5446-BDE88DC7411E}"/>
              </a:ext>
            </a:extLst>
          </p:cNvPr>
          <p:cNvSpPr/>
          <p:nvPr/>
        </p:nvSpPr>
        <p:spPr>
          <a:xfrm>
            <a:off x="3791184" y="3173282"/>
            <a:ext cx="1620000" cy="1620000"/>
          </a:xfrm>
          <a:prstGeom prst="ellipse">
            <a:avLst/>
          </a:prstGeom>
          <a:solidFill>
            <a:srgbClr val="424D7C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اَلزَّمانُ</a:t>
            </a:r>
            <a:endParaRPr lang="fr-FR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FF040F9-4218-7633-A475-FABD4DA9F370}"/>
              </a:ext>
            </a:extLst>
          </p:cNvPr>
          <p:cNvCxnSpPr>
            <a:cxnSpLocks/>
            <a:stCxn id="3" idx="0"/>
            <a:endCxn id="6" idx="2"/>
          </p:cNvCxnSpPr>
          <p:nvPr/>
        </p:nvCxnSpPr>
        <p:spPr>
          <a:xfrm flipV="1">
            <a:off x="4601184" y="2844000"/>
            <a:ext cx="0" cy="329282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396CA32-1292-2152-AC46-999E66ABDF15}"/>
              </a:ext>
            </a:extLst>
          </p:cNvPr>
          <p:cNvSpPr/>
          <p:nvPr/>
        </p:nvSpPr>
        <p:spPr>
          <a:xfrm>
            <a:off x="3341184" y="1476000"/>
            <a:ext cx="2520000" cy="1368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في صَباحِ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ﭐلْيَوْمِ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ﭐلْعاشِرِ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مِنْ مُحَرَّمَ</a:t>
            </a:r>
          </a:p>
          <a:p>
            <a:pPr algn="ctr" rtl="1"/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101400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34908-B3E7-8681-6194-E120CEAC6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7AECD-DC51-224B-8DFB-3F0B57AAD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استمتع الأطفال كثيرا بعد جولة الصباح. رددوا.</a:t>
            </a:r>
          </a:p>
        </p:txBody>
      </p:sp>
      <p:pic>
        <p:nvPicPr>
          <p:cNvPr id="18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22D440E-B1B4-876B-5F5D-2F4DAA8A4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B916D73-3F20-FCCF-4F5A-B7B7D0E181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767CD3-0CD1-108F-8B4B-14C3F4EFC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24BC33A-2C43-28B2-ED77-776C0A5E2B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59D90A8-902A-F435-02CF-BB55E2F541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F3045A8-8241-5C5E-86B3-3696B79527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8F7262A-F7B8-5A91-BA72-DF901295C0F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2D69BB-62E8-2B13-3778-CB0B7DE2294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F8F17C-4C39-59F0-45B3-945F7989331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66CDDA-D4C6-59CD-9A4D-B09077C3593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69DE02-9FE2-D158-7169-B06DA5C9D6A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8F8D4D6-8B48-86E5-067D-17C2EE04B90E}"/>
              </a:ext>
            </a:extLst>
          </p:cNvPr>
          <p:cNvSpPr/>
          <p:nvPr/>
        </p:nvSpPr>
        <p:spPr>
          <a:xfrm>
            <a:off x="3791184" y="3173282"/>
            <a:ext cx="1620000" cy="1620000"/>
          </a:xfrm>
          <a:prstGeom prst="ellipse">
            <a:avLst/>
          </a:prstGeom>
          <a:solidFill>
            <a:srgbClr val="424D7C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اَلزَّمانُ</a:t>
            </a:r>
            <a:endParaRPr lang="fr-FR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CB1B1D5-137B-6733-0315-8DCF1DE60F69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V="1">
            <a:off x="4601184" y="2844000"/>
            <a:ext cx="0" cy="329282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B04E842-34EE-C1BE-9E0E-30E7F6C1B587}"/>
              </a:ext>
            </a:extLst>
          </p:cNvPr>
          <p:cNvSpPr/>
          <p:nvPr/>
        </p:nvSpPr>
        <p:spPr>
          <a:xfrm>
            <a:off x="3341184" y="1476000"/>
            <a:ext cx="2520000" cy="1368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في صَباحِ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ﭐلْيَوْمِ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ﭐلْعاشِرِ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مِنْ مُحَرَّمَ</a:t>
            </a:r>
          </a:p>
          <a:p>
            <a:pPr algn="ctr" rtl="1"/>
            <a:endParaRPr lang="fr-FR" sz="1400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0C3FFAE-2AF1-BC3E-2D4B-46DD2DF92FE8}"/>
              </a:ext>
            </a:extLst>
          </p:cNvPr>
          <p:cNvCxnSpPr>
            <a:cxnSpLocks/>
            <a:stCxn id="6" idx="6"/>
            <a:endCxn id="13" idx="1"/>
          </p:cNvCxnSpPr>
          <p:nvPr/>
        </p:nvCxnSpPr>
        <p:spPr>
          <a:xfrm>
            <a:off x="5411184" y="3983282"/>
            <a:ext cx="544407" cy="0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6B0DFB6-076D-4FCD-BE68-4C7863AA86C7}"/>
              </a:ext>
            </a:extLst>
          </p:cNvPr>
          <p:cNvSpPr/>
          <p:nvPr/>
        </p:nvSpPr>
        <p:spPr>
          <a:xfrm>
            <a:off x="5955591" y="3533282"/>
            <a:ext cx="25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بَعْدَ جَوْلَةِ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ٱلصَّباحِ</a:t>
            </a:r>
            <a:endParaRPr lang="ar-SA" sz="40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615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49C76-45E9-978C-42A5-ACF2DD217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B3E7972-6B07-E0DE-A810-BF57A239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متى دخل أسامة المنزل؟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0DF1482-01ED-ACD5-4EA2-159D63712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0072A5-CF68-4130-AE27-5103FF33D1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E42339-4F22-33F2-1F92-83C26AC00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9B79F6-6DF9-18B7-125B-A4FCEFEEA9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103F53E-5292-C7AD-E204-79E8B4C2F3E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CFF0D11-AE4A-8FE7-69FF-DC34A636BC6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4AB9D8C-DEBE-8E69-586E-28561D23147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50434D-62F5-A56D-A4D0-5C5137856DC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896466-725A-3B8E-7029-A4597F4AB7D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9B1C6F-CD50-3C1A-2F46-68DFF896939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6261C7-65F0-D684-69BE-A74D99B266D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E6EF82F-EE10-4FA5-0F1D-186938FE42E8}"/>
              </a:ext>
            </a:extLst>
          </p:cNvPr>
          <p:cNvSpPr/>
          <p:nvPr/>
        </p:nvSpPr>
        <p:spPr>
          <a:xfrm>
            <a:off x="3791184" y="3173282"/>
            <a:ext cx="1620000" cy="1620000"/>
          </a:xfrm>
          <a:prstGeom prst="ellipse">
            <a:avLst/>
          </a:prstGeom>
          <a:solidFill>
            <a:srgbClr val="424D7C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اَلزَّمانُ</a:t>
            </a:r>
            <a:endParaRPr lang="fr-FR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6F60EA6-089D-3B5A-63E9-A99E13EF471C}"/>
              </a:ext>
            </a:extLst>
          </p:cNvPr>
          <p:cNvCxnSpPr>
            <a:cxnSpLocks/>
            <a:stCxn id="11" idx="0"/>
            <a:endCxn id="14" idx="2"/>
          </p:cNvCxnSpPr>
          <p:nvPr/>
        </p:nvCxnSpPr>
        <p:spPr>
          <a:xfrm flipV="1">
            <a:off x="4601184" y="2844000"/>
            <a:ext cx="0" cy="329282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1283DB0-3113-DDCE-4CEB-840F5D8AB486}"/>
              </a:ext>
            </a:extLst>
          </p:cNvPr>
          <p:cNvSpPr/>
          <p:nvPr/>
        </p:nvSpPr>
        <p:spPr>
          <a:xfrm>
            <a:off x="3341184" y="1476000"/>
            <a:ext cx="2520000" cy="1368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في صَباحِ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ﭐلْيَوْمِ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ﭐلْعاشِرِ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مِنْ مُحَرَّمَ</a:t>
            </a:r>
          </a:p>
          <a:p>
            <a:pPr algn="ctr" rtl="1"/>
            <a:endParaRPr lang="fr-FR" sz="1400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B890554-348B-BFF1-63CB-E437F3F8E67E}"/>
              </a:ext>
            </a:extLst>
          </p:cNvPr>
          <p:cNvCxnSpPr>
            <a:cxnSpLocks/>
            <a:stCxn id="11" idx="6"/>
            <a:endCxn id="18" idx="1"/>
          </p:cNvCxnSpPr>
          <p:nvPr/>
        </p:nvCxnSpPr>
        <p:spPr>
          <a:xfrm>
            <a:off x="5411184" y="3983282"/>
            <a:ext cx="544407" cy="0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18635FF-52B0-0986-8CD3-8C1F760D71AE}"/>
              </a:ext>
            </a:extLst>
          </p:cNvPr>
          <p:cNvSpPr/>
          <p:nvPr/>
        </p:nvSpPr>
        <p:spPr>
          <a:xfrm>
            <a:off x="5955591" y="3533282"/>
            <a:ext cx="25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بَعْدَ جَوْلَةِ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ٱلصَّباحِ</a:t>
            </a:r>
            <a:endParaRPr lang="ar-SA" sz="40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669511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C11CE-5BCD-872C-04A5-1C4712110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5D569-0E8A-9130-1353-A298CD73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دخل أسامة المنزل بَعْدَ الظهر. رددوا.</a:t>
            </a:r>
          </a:p>
        </p:txBody>
      </p:sp>
      <p:pic>
        <p:nvPicPr>
          <p:cNvPr id="18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F004626-61E2-CEF9-B2C3-3D66AAC1F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A2E4F75-3AA7-6548-1C62-836CB2A3C2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2F2473E-D591-1A14-8C33-DC16F9097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E56D5B0-CA99-96E4-0038-32491E8234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D71831A-EB68-1AA7-2192-C660DFFFCE5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B3D09FA-C41B-D7F5-5DFB-0E34886701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01F913-86EC-0163-F3A7-5DBF034B045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940EF62-512C-D311-F464-8F254039DBF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5F601D0-B229-760F-03E5-8202E0AE8B2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D1294D-B2AA-9A26-65BD-49CD3CA9C21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1991BA-CECF-33E3-F5C5-55F3C0F13D0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02CA397-9973-397F-C373-837ACC931915}"/>
              </a:ext>
            </a:extLst>
          </p:cNvPr>
          <p:cNvSpPr/>
          <p:nvPr/>
        </p:nvSpPr>
        <p:spPr>
          <a:xfrm>
            <a:off x="3791184" y="3173282"/>
            <a:ext cx="1620000" cy="1620000"/>
          </a:xfrm>
          <a:prstGeom prst="ellipse">
            <a:avLst/>
          </a:prstGeom>
          <a:solidFill>
            <a:srgbClr val="424D7C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اَلزَّمانُ</a:t>
            </a:r>
            <a:endParaRPr lang="fr-FR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CF6D3F0-881A-CF7B-EC2C-22B3BAA604BD}"/>
              </a:ext>
            </a:extLst>
          </p:cNvPr>
          <p:cNvCxnSpPr>
            <a:cxnSpLocks/>
            <a:stCxn id="4" idx="0"/>
            <a:endCxn id="8" idx="2"/>
          </p:cNvCxnSpPr>
          <p:nvPr/>
        </p:nvCxnSpPr>
        <p:spPr>
          <a:xfrm flipV="1">
            <a:off x="4601184" y="2844000"/>
            <a:ext cx="0" cy="329282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ED229E9-3AAB-9E3A-934F-FBA3A60F8AF2}"/>
              </a:ext>
            </a:extLst>
          </p:cNvPr>
          <p:cNvSpPr/>
          <p:nvPr/>
        </p:nvSpPr>
        <p:spPr>
          <a:xfrm>
            <a:off x="3341184" y="1476000"/>
            <a:ext cx="2520000" cy="1368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في صَباحِ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ﭐلْيَوْمِ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ﭐلْعاشِرِ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مِنْ مُحَرَّمَ</a:t>
            </a:r>
          </a:p>
          <a:p>
            <a:pPr algn="ctr" rtl="1"/>
            <a:endParaRPr lang="fr-FR" sz="1400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477DF9D-4A2C-6FAB-848A-956BAAD44C03}"/>
              </a:ext>
            </a:extLst>
          </p:cNvPr>
          <p:cNvCxnSpPr>
            <a:cxnSpLocks/>
            <a:stCxn id="4" idx="6"/>
            <a:endCxn id="13" idx="1"/>
          </p:cNvCxnSpPr>
          <p:nvPr/>
        </p:nvCxnSpPr>
        <p:spPr>
          <a:xfrm>
            <a:off x="5411184" y="3983282"/>
            <a:ext cx="544407" cy="0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A42CAE8-AD96-41A8-1205-9579EA247CBC}"/>
              </a:ext>
            </a:extLst>
          </p:cNvPr>
          <p:cNvSpPr/>
          <p:nvPr/>
        </p:nvSpPr>
        <p:spPr>
          <a:xfrm>
            <a:off x="5955591" y="3533282"/>
            <a:ext cx="25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بَعْدَ جَوْلَةِ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ٱلصَّباحِ</a:t>
            </a:r>
            <a:endParaRPr lang="ar-SA" sz="40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475725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61A21-FFC7-D5E7-ABA0-23584A8EC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867E85F-2DB8-48D1-7D1D-7D31FD8E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دخل أسامة المنزل بَعْدَ الظهر. رددوا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620645-2AD0-6B2C-9EFF-4146C6E0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2158109-0241-C2F1-FF49-E6A39B0EB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067F94-CFB8-4BFF-479E-90F7F07893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C535BA2-AB49-A5C1-3C99-F59A1CD5B5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F923EE3-EE89-25AB-1FFC-25477A9253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5FE72A3-AE3F-089B-AFC6-0DE5F064F91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AF08CEB-A1F5-47E6-B337-CAEF5BB19089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17A294-8D07-B574-9FE4-E8E49373831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BCC8D8-FC1B-9FE3-90ED-4FC382C9C88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5EF8D6-7760-D50D-7EEF-4D9B3F273121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5B0AEF6-D19F-62FF-91C0-F4715DD2B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A3C761B-CD0E-0CD2-D891-AD58B59407A7}"/>
              </a:ext>
            </a:extLst>
          </p:cNvPr>
          <p:cNvSpPr/>
          <p:nvPr/>
        </p:nvSpPr>
        <p:spPr>
          <a:xfrm>
            <a:off x="3791184" y="3173282"/>
            <a:ext cx="1620000" cy="1620000"/>
          </a:xfrm>
          <a:prstGeom prst="ellipse">
            <a:avLst/>
          </a:prstGeom>
          <a:solidFill>
            <a:srgbClr val="424D7C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اَلزَّمانُ</a:t>
            </a:r>
            <a:endParaRPr lang="fr-FR" sz="3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38B1F97-3B1F-EF86-3E86-9A890EF67A82}"/>
              </a:ext>
            </a:extLst>
          </p:cNvPr>
          <p:cNvCxnSpPr>
            <a:cxnSpLocks/>
            <a:stCxn id="6" idx="0"/>
            <a:endCxn id="13" idx="2"/>
          </p:cNvCxnSpPr>
          <p:nvPr/>
        </p:nvCxnSpPr>
        <p:spPr>
          <a:xfrm flipV="1">
            <a:off x="4601184" y="2844000"/>
            <a:ext cx="0" cy="329282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A4FC012-0186-BDC0-A252-213E716F5F6C}"/>
              </a:ext>
            </a:extLst>
          </p:cNvPr>
          <p:cNvSpPr/>
          <p:nvPr/>
        </p:nvSpPr>
        <p:spPr>
          <a:xfrm>
            <a:off x="3341184" y="1476000"/>
            <a:ext cx="2520000" cy="1368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في صَباحِ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ﭐلْيَوْمِ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ﭐلْعاشِرِ</a:t>
            </a:r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مِنْ مُحَرَّمَ</a:t>
            </a:r>
          </a:p>
          <a:p>
            <a:pPr algn="ctr" rtl="1"/>
            <a:endParaRPr lang="fr-FR" sz="1400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EA33BC0-1299-368C-77BD-5746815481DE}"/>
              </a:ext>
            </a:extLst>
          </p:cNvPr>
          <p:cNvCxnSpPr>
            <a:cxnSpLocks/>
            <a:stCxn id="6" idx="6"/>
            <a:endCxn id="16" idx="1"/>
          </p:cNvCxnSpPr>
          <p:nvPr/>
        </p:nvCxnSpPr>
        <p:spPr>
          <a:xfrm>
            <a:off x="5411184" y="3983282"/>
            <a:ext cx="544407" cy="0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4B7C2B2-2C18-7436-89DD-90CB27E35AEB}"/>
              </a:ext>
            </a:extLst>
          </p:cNvPr>
          <p:cNvSpPr/>
          <p:nvPr/>
        </p:nvSpPr>
        <p:spPr>
          <a:xfrm>
            <a:off x="5955591" y="3533282"/>
            <a:ext cx="25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بَعْدَ جَوْلَةِ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ٱلصَّباحِ</a:t>
            </a:r>
            <a:endParaRPr lang="ar-SA" sz="40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0304BC-07DA-760D-1F69-D943D867D307}"/>
              </a:ext>
            </a:extLst>
          </p:cNvPr>
          <p:cNvSpPr/>
          <p:nvPr/>
        </p:nvSpPr>
        <p:spPr>
          <a:xfrm>
            <a:off x="726777" y="3533282"/>
            <a:ext cx="25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بَعْدَ </a:t>
            </a:r>
            <a:r>
              <a:rPr lang="ar-SA" sz="4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ٱلظُّهْرِ</a:t>
            </a:r>
            <a:endParaRPr lang="ar-SA" sz="40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28021F5-69BA-B089-A596-7188BE5092E1}"/>
              </a:ext>
            </a:extLst>
          </p:cNvPr>
          <p:cNvCxnSpPr>
            <a:cxnSpLocks/>
            <a:stCxn id="6" idx="2"/>
            <a:endCxn id="17" idx="3"/>
          </p:cNvCxnSpPr>
          <p:nvPr/>
        </p:nvCxnSpPr>
        <p:spPr>
          <a:xfrm flipH="1">
            <a:off x="3246777" y="3983282"/>
            <a:ext cx="544407" cy="0"/>
          </a:xfrm>
          <a:prstGeom prst="straightConnector1">
            <a:avLst/>
          </a:prstGeom>
          <a:ln w="38100" cap="rnd">
            <a:solidFill>
              <a:srgbClr val="424D7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143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84667-BA39-37BC-57A3-004F9FF12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230345B1-2BE9-DDD0-EA87-A1F8624D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لنتذكر بعض أحداث الحكاية.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35D0255-71D2-3F60-C0BF-F92DD91A64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D5CDE53-029E-CA42-583C-264BC90FF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FA6918-9895-81C0-702B-82465512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A138829-477C-DEE7-5598-6EF2197FDE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3B8AED-7B79-8105-EBBD-02C97310FD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0CFDD7-D349-FE20-90BC-BDD4C15D37B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83C381-F648-65FE-9936-9D5B1028EAE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6A0622-2434-423E-04FA-A79F9E701CA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34329C-C652-9680-7DF9-6DF33309A40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D7661D-A8DA-42B6-C38C-53EFD8151C3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Espace réservé pour une image  2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059C20D-EC10-95F4-016F-4EEBC22889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8A5A924-1BFC-680D-95BC-66C1EC403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20" y="4055906"/>
            <a:ext cx="2352567" cy="25716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5FD94C-21EA-4CC2-A8C9-94529674D5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91" y="1467759"/>
            <a:ext cx="2352567" cy="25716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26164E-B69D-A003-29AA-2833AE6E9B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76" y="4055906"/>
            <a:ext cx="2352567" cy="25716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C9B0EC-B6E0-BFAD-B130-F3494CD9A0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65" y="1467759"/>
            <a:ext cx="2352567" cy="257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1495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B2026-8153-A5A6-025E-BA05ABFBF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60FBAB5-C56A-4C61-8163-36C5700C6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فعل أسامة صباح يوم عاشوراء؟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4EFE30C-9976-DDD2-AACB-E55FF9EEE0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EB1E495-3D0A-7C40-D53C-ACCB1980C8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059EFA-9B3F-CAF1-525D-F9C5E6B9C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1E0BACA-F216-5283-6184-D2B68460ED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75FE041-6F36-A3EC-3A3E-8D4B824ADF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C26DC48-E942-ADF9-EC1F-383CC0E5301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DDC7ED-D670-6B17-362F-EDD8EE2991A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F33386-96FB-AEFB-08A1-AAD7AAE58A6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4C3A60-0342-6E63-F47A-40D6C096A41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355F55-CFA1-3E74-08D5-F82FA8AC648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F597CF-E258-8A51-420F-0F3504D63C2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582599D-6376-296C-DA17-AA952E429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55" y="1863633"/>
            <a:ext cx="4035141" cy="4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3731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645574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64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 في حدود 30 كلمة.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3483750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3855070"/>
            <a:ext cx="5488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تعرف عناصر الحكاية والفعل الكلامي (متى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°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ـــــ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ماذا فعل؟).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B3FA20-944A-5967-5337-7CDF9090AA8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4321926"/>
            <a:ext cx="7054194" cy="8907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BAB47-B4D1-6F32-E662-4F19966B82DB}"/>
              </a:ext>
            </a:extLst>
          </p:cNvPr>
          <p:cNvSpPr/>
          <p:nvPr/>
        </p:nvSpPr>
        <p:spPr>
          <a:xfrm>
            <a:off x="2675486" y="4657674"/>
            <a:ext cx="3810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استعمال استراتيجية  شبكة الكلمة لتنمية المفردات.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9870B7-1081-F6BB-F932-71507A16533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5160103"/>
            <a:ext cx="7054194" cy="8907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2B2C50-4C38-2183-A016-BC3C5B6B8BC7}"/>
              </a:ext>
            </a:extLst>
          </p:cNvPr>
          <p:cNvSpPr/>
          <p:nvPr/>
        </p:nvSpPr>
        <p:spPr>
          <a:xfrm>
            <a:off x="2847370" y="5527606"/>
            <a:ext cx="3591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كتابة ونقل جملة تتضمن  الحروف التالية: ر-  و- ز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3380C-CA65-C09A-5F1C-621253538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1338FD0-12A1-8802-F56A-0B9AE04CA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جمع الأطفال وهم يتنقلون بين المنازل؟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8F14166-3F59-8333-167A-C84D19DC48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337D07-E890-DAAA-D8F6-26D552A4E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D2668F-13C3-4A08-E849-12ABF35833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4BE8FD7-C6B3-4EC4-71C8-0CCA4AE4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36F09D-FAA6-D793-DA1D-B40628EDBA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615D4F2-CB50-9B4A-089B-466439A90B3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66A4D4-86C3-6690-D79F-26F93F4C5F7D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2F07CF-DA7A-1D28-017A-101DBBB7ED9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F064CF-B32D-250C-6BFD-2B8D8D53C3C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4741D2-01EF-3D15-DB74-0B89A238D7F7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2D99249-C82A-D936-0DA5-842633E47C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3467934-2FFA-BA29-3125-486D8F45F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76" y="1844675"/>
            <a:ext cx="4166137" cy="455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341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BA72E-8298-B914-3999-6722138E8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FB69BF4-5D89-428D-8CA4-2E8D3919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15" y="811037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فعل الأطفال بعد جولة الصباح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DD7422B-5A80-3618-C8AB-1EECFF7B1C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5D462F7-E628-9FF7-3EE1-75AFCD7C7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C68653-1394-DAE3-D190-6B18D74D96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9089E5-000E-B2AD-6480-89FDE146D0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B1E3246-25B4-49EA-8B36-80A2451B94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48D473-32FF-0DD6-76F8-72C266502BE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A52CFA-03C3-10B9-EF47-4C0D77E0065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3D0366-EACF-AC89-C452-EB7E2B1D769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C17776-8579-B96E-E0D5-BC88CE3A227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F44A5C-AD13-A3B4-E76C-EA3891689DF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B3A3634-1D24-D04B-C796-781118C082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445A562-670B-BC53-9611-0EF669C1D5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8" y="1844675"/>
            <a:ext cx="4067175" cy="444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9068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2AB6A-2ADF-361A-3DD7-3A7DC7F61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A2122E8-90BE-F8BC-4905-E09F1CC8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فعل أسامة بعد الظهر؟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2C3FCDB-D4C8-7191-1985-EAEAED400B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92CA865-BB15-67FD-2B1C-65B7E4B75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68DD80-35CA-96C9-6246-CF53F83731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27A59CD-8851-7084-5A52-90F1F1972A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9D836C-EE14-B4B8-4BC2-3DC9F230D8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81649EB-E473-591E-AD28-A46249AC2B5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8CEEF5-8D10-93FB-B02F-118F33092A7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C1927A-3F67-1035-D350-98EDF195266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97D777-E005-3368-3ED8-0BA0C157BFD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50E17A-08CC-5A4C-BC64-81429E2E7F21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40A3A67-21B7-975C-E132-78CD4F4CCB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BBFB1B8-4341-3FB1-2D45-28921006A3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8" y="1844675"/>
            <a:ext cx="4067175" cy="444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9053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05F49-A93F-A4BC-C983-3BD5E2B66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CBFD0CA-F3E9-19D1-7C71-754032695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ص 35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3E5A995-E403-B233-7E9D-D474A758E5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B705D67-109A-11D6-E082-59A78862C4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BB3F238-18C8-82DF-D4C8-92DC32842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E204C4D-66BB-7743-278F-EAE02A4182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550AF8-E628-2984-A18C-5EBFE41C64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7471FC-CB3C-8EEF-6BB8-6A05A9D2F59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977D96-B8AF-D89B-8400-1FF31788490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E25DC6-8012-AF5F-04A3-148C7A2C9A4D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3D0D7F-3FD7-6B9D-6A6E-42C20E7964A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4AFA70-E262-CBC8-62FC-A2B31C2F8D6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8D2D24-24D6-EDB5-FB0A-D8308AB55CE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5A15FB-5503-CC72-5DA3-E244FAE88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43" y="1600200"/>
            <a:ext cx="3197712" cy="49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28592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2297B-DB0A-667E-10E2-9F4B00709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EE9F75C-2229-4505-B7A3-10CD3E2C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ستجيبون عن أسئلة حول الحكاية.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29E7885-246E-2065-AE16-301CAE4D99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7C55A0A-46D0-7823-66FC-ECFF1CF6F1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C3B10A-AE34-03E0-D9D6-1D3AE9DDD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A0E482E-2420-3911-5293-6A9EC4BE73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3A07256-35D1-50DF-EB24-27F7764F02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2F5C8A1-ABEB-5E09-752E-4F9E06BB88A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AC2D6A-4444-3E58-8BAC-C0361DAECC2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B383A6-7826-C28F-F0C3-AA2430801BA8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9E27B3-466D-6AF4-26FA-DA7CA50235C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BCECE8-C870-2616-CF60-9FF4781F0EC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55456F-6702-7EAB-EFE3-F0C46D4A4A1F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760EAF-B48B-D3B9-76BA-BA4CEBD203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43" y="1489074"/>
            <a:ext cx="3270200" cy="50133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40A8AEB-EF2B-FDB9-DD41-60F4243662EA}"/>
              </a:ext>
            </a:extLst>
          </p:cNvPr>
          <p:cNvSpPr/>
          <p:nvPr/>
        </p:nvSpPr>
        <p:spPr>
          <a:xfrm>
            <a:off x="2448343" y="2184400"/>
            <a:ext cx="3887370" cy="190500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3724773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4BDA0-E19D-8AAB-D7F1-A759AA7B0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4CBF0F3-3D1C-B0B5-D6E5-27E6AA80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تحت شخصيات الحكاية  - صححوا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4EE5B43-E944-8755-1043-BF29F2E5D2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A6883C-38FC-6349-FB2F-BC7481DF8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DB66A0-88E6-F750-4568-3E6E08DEEA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7BCD81-B547-A39C-3C12-47BC57E1EF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628CF2-0CFD-28EA-5959-0F357B282B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7FCD2BA-7721-041A-F3D0-B48FEC7A58C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9BCA0B-A7B4-E928-C05C-90FE913B4AC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1D57DE-F290-B20E-83E7-8F88DD5E669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FAAB53-5738-6EC8-B91C-82EAE505E83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E36933-7767-E100-2AAB-0E2D3C5F6345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id="{A3E0FC9A-36FD-0274-8157-F2104C7A40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68A55F-21C8-8F36-669F-405EA857CA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9" y="2739113"/>
            <a:ext cx="8171703" cy="1710625"/>
          </a:xfrm>
          <a:prstGeom prst="rect">
            <a:avLst/>
          </a:prstGeom>
        </p:spPr>
      </p:pic>
      <p:sp>
        <p:nvSpPr>
          <p:cNvPr id="17" name="Signe de multiplication 16">
            <a:extLst>
              <a:ext uri="{FF2B5EF4-FFF2-40B4-BE49-F238E27FC236}">
                <a16:creationId xmlns:a16="http://schemas.microsoft.com/office/drawing/2014/main" id="{7A66DA0B-F267-64A8-F49A-E5CD15889358}"/>
              </a:ext>
            </a:extLst>
          </p:cNvPr>
          <p:cNvSpPr/>
          <p:nvPr/>
        </p:nvSpPr>
        <p:spPr>
          <a:xfrm>
            <a:off x="7450859" y="3951702"/>
            <a:ext cx="304800" cy="27342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Signe de multiplication 16">
            <a:extLst>
              <a:ext uri="{FF2B5EF4-FFF2-40B4-BE49-F238E27FC236}">
                <a16:creationId xmlns:a16="http://schemas.microsoft.com/office/drawing/2014/main" id="{F32A9BB1-7564-9139-327E-3DFCB5362936}"/>
              </a:ext>
            </a:extLst>
          </p:cNvPr>
          <p:cNvSpPr/>
          <p:nvPr/>
        </p:nvSpPr>
        <p:spPr>
          <a:xfrm>
            <a:off x="2862361" y="3951702"/>
            <a:ext cx="304800" cy="27342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11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7B9DB-4194-0F30-C4F5-9A7E284FC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935CC9D-38DB-32B9-3C0B-7FF2BBE4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أمام وقت احتفال الأطفال بيوم عاشوراء.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2FC3D7-519A-BD4C-9646-FD7B5CF583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FAEA318-DC18-4E18-F4BA-93207E165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11443B-B76F-6C3F-DDC4-C5533E7FBE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44A6DB5-C2CF-892F-97B4-320665AC60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7350AE-EB9B-1E51-4B68-B09EF81B708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FCD535-B223-7233-D407-D2D6CC7230E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35BFA8-9057-2EBF-1826-9618E4CA6F2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023120-5D21-60C3-639A-3EE0F5FBC28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3B7AC4-D8D4-C98A-4DAA-5B0B7FF3A85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EABCF9-A55E-85A7-7968-F5E40AB9B95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id="{CD70DC2B-4B63-04D3-FC74-B144D28EDF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E975A9-D0F5-7BDB-45D7-F13319FE6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80" y="1854835"/>
            <a:ext cx="5181600" cy="3556000"/>
          </a:xfrm>
          <a:prstGeom prst="rect">
            <a:avLst/>
          </a:prstGeom>
        </p:spPr>
      </p:pic>
      <p:sp>
        <p:nvSpPr>
          <p:cNvPr id="19" name="Signe de multiplication 16">
            <a:extLst>
              <a:ext uri="{FF2B5EF4-FFF2-40B4-BE49-F238E27FC236}">
                <a16:creationId xmlns:a16="http://schemas.microsoft.com/office/drawing/2014/main" id="{AA5AAF6C-6635-ABC0-26C9-3808A3CCBDA8}"/>
              </a:ext>
            </a:extLst>
          </p:cNvPr>
          <p:cNvSpPr/>
          <p:nvPr/>
        </p:nvSpPr>
        <p:spPr>
          <a:xfrm>
            <a:off x="3321261" y="4112260"/>
            <a:ext cx="304800" cy="27342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395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5B007-6887-7F6C-6EC6-79DF77F01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93FBCDD-020E-313E-F827-E962AD75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أمام  الشيء الذي أهداه نبيل لفرح. ـــ  صححوا. 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BE58F8-7A61-4817-664C-50BD22A2F2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0DC91F-B819-352F-DDAE-3CDC196B0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1EFC81-7F24-ACC9-60E8-81DFD02350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DDF834-E7B3-F111-542B-6542506A73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8CEA883-7DA4-C707-A70B-7090906176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552345-D1F2-A6AE-9910-25F35D85C03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AAC482-C466-0E94-99F8-D5B259A21D2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EF3B29-55EC-DF6F-2EF8-10CE0BFE93A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004E98-12BF-6C92-5FDA-12D80807F66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5C307F-AE33-8FB5-2CC7-B2E7EFB403D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id="{4A6F7D35-A282-358A-9694-14F57A4C57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B1990B-7F32-6B52-6328-495D471EB4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1844675"/>
            <a:ext cx="4359004" cy="3375660"/>
          </a:xfrm>
          <a:prstGeom prst="rect">
            <a:avLst/>
          </a:prstGeom>
        </p:spPr>
      </p:pic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id="{4F68CDAA-7A0E-1E36-ABFB-486A1616FC8E}"/>
              </a:ext>
            </a:extLst>
          </p:cNvPr>
          <p:cNvSpPr/>
          <p:nvPr/>
        </p:nvSpPr>
        <p:spPr>
          <a:xfrm>
            <a:off x="2854162" y="3703335"/>
            <a:ext cx="304800" cy="27342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618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C0CC3-364B-D2E0-B7D9-CFB1D664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C04050-8601-1B42-B903-33B03A3E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أحسنتم يا أبطال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 قبل أن نمر إلى النشاط الموالي استراحة النشيد   ـــ  استمعوا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8BB6C1-1C55-406B-B97B-670B29896D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0970043-79F6-ACCD-82F4-A61F47562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9F379A3-28D1-3A79-24C8-E0FE96A9E1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0E2F0E-9B0D-3998-91EB-56D4227450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2314174-437A-F844-D610-A7155603305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CBC658-3869-5681-3D1F-2DB961E163C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9F1BC-F13A-A7C3-9843-D4C76FD2756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71A34B-35C7-3217-811C-9D93C2FE780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DA5533-7651-E193-2994-55B5E1AC0C3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C88F63-F04C-849A-B53C-834B91F2335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F8E0333-E36B-1AF4-677E-1CCE8D9B88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59600" y="675784"/>
            <a:ext cx="792001" cy="792000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FE666D2-1216-2B1A-B853-9CF41C79D9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87C892-BD4F-A67B-C140-349C04D93C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185" y="2388909"/>
            <a:ext cx="6474513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19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C0CC3-364B-D2E0-B7D9-CFB1D664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C04050-8601-1B42-B903-33B03A3E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79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عرض فيديو النشيد.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8BB6C1-1C55-406B-B97B-670B29896D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0970043-79F6-ACCD-82F4-A61F47562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9F379A3-28D1-3A79-24C8-E0FE96A9E1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0E2F0E-9B0D-3998-91EB-56D4227450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2314174-437A-F844-D610-A7155603305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CBC658-3869-5681-3D1F-2DB961E163C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9F1BC-F13A-A7C3-9843-D4C76FD2756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71A34B-35C7-3217-811C-9D93C2FE780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DA5533-7651-E193-2994-55B5E1AC0C3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C88F63-F04C-849A-B53C-834B91F2335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F8E0333-E36B-1AF4-677E-1CCE8D9B887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59600" y="675784"/>
            <a:ext cx="792001" cy="792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B20E6BB-E86B-0780-4D3E-02EB161A71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WhatsApp Video 2025-11-09 at 18.24.33 (1)">
            <a:hlinkClick r:id="" action="ppaction://media"/>
            <a:extLst>
              <a:ext uri="{FF2B5EF4-FFF2-40B4-BE49-F238E27FC236}">
                <a16:creationId xmlns:a16="http://schemas.microsoft.com/office/drawing/2014/main" id="{CFF59CBA-79A9-E125-6EF4-523464D1D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1663" y="2432050"/>
            <a:ext cx="5400675" cy="3057525"/>
          </a:xfrm>
          <a:prstGeom prst="roundRect">
            <a:avLst>
              <a:gd name="adj" fmla="val 16667"/>
            </a:avLst>
          </a:prstGeom>
        </p:spPr>
      </p:pic>
    </p:spTree>
    <p:extLst>
      <p:ext uri="{BB962C8B-B14F-4D97-AF65-F5344CB8AC3E}">
        <p14:creationId xmlns:p14="http://schemas.microsoft.com/office/powerpoint/2010/main" val="1283940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847014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720645" y="2690693"/>
            <a:ext cx="5101355" cy="986571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السلوك.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تحدي الطلاقة/ إملاء 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719146" y="2889000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</a:pPr>
            <a:r>
              <a:rPr lang="ar-MA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تنمية الطلاقة ــــ استراتيجية المفردات.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C873EC-3159-A45A-6ED8-E6DE39DCE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247" y="956399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915AD6-E6DF-9ABF-23AF-B14D5C62A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9054" y="2026564"/>
            <a:ext cx="8939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id="{E9E6B2E3-06BD-F741-991F-46789D5B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 اليوم نص «عاشوراء» خذوا الكراسات ص 36.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22316B-7414-F248-6175-E7D4790D35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0566ED-85F4-3E4D-0F00-AEE7C49B08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9A38B4-40B0-5D72-6FE8-0099E143D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F02BB2-5D42-0E6A-DFB8-DAD4F222F8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C60868-D375-205F-AFAE-4A6D4C2CF2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B3F4C5-5068-4DB5-FA94-87FD017C9F4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A57860-3D66-CB79-2DA2-2D0F522A41D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F416B5-741B-E854-C484-7E4563DF95D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8A8DCA-A500-C36B-B73D-613B4F69F1E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66D8D8-4FBB-B9DB-96EE-1A557EE06D0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6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CCB3118-4F02-EDC1-C082-E1C78CC28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D3BC83-2A50-A277-DAE0-4A260DB2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77" y="1665506"/>
            <a:ext cx="3181623" cy="48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D1649-C4D8-8F4A-0D9C-4ADC78CBD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366F0-4B93-C440-BC5F-DB6AA5A0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معي. سأقرأ الفقرة الأولى على الكراسة وأنتم تتابعون على كراساتكم.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7D85B15-F6DF-9108-9A8D-055628B210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22F3C4-E6DF-1435-1BEA-07F4DBEE01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0252E40-69B0-F6BA-570F-A37C436B57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E5271D5-3E52-D4E1-1083-C70B27E0F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910029C-3620-2DCF-46AE-A103334DED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CC896B8-DBD3-BE13-7519-B0FECD8B840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F5C316B-F6D0-8559-564B-AA84E808403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5EF78F-465A-E8E3-27A0-02FD1C6849D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1FA5E0-E73A-9F11-BF4F-2AA12F9DDA5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A5A2021-419A-C8FE-E22B-3C6EF429D75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54F298-F233-570B-6EA1-29A7B90818A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581D35-1558-1368-A4D3-294C6846B5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77" y="1665506"/>
            <a:ext cx="3181623" cy="487753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D459191-1213-076F-D143-4586F106C999}"/>
              </a:ext>
            </a:extLst>
          </p:cNvPr>
          <p:cNvSpPr/>
          <p:nvPr/>
        </p:nvSpPr>
        <p:spPr>
          <a:xfrm>
            <a:off x="3698240" y="2020202"/>
            <a:ext cx="2082800" cy="153579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037685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A261A-BF6E-4AB7-F043-AA8554FEF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EB2CAE-FD7A-1140-0827-6FE5B53C1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بينكم 3 تلاميذ لقراءة الفقرة  ــــ تابعوا مع أصدقائكم. </a:t>
            </a:r>
            <a:endParaRPr lang="fr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200E40B-EC18-7343-7568-AE949253F6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092C11E-1BBA-AF2C-B7A1-A0DD7006E2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47754EA-379B-087A-2901-CEA2D2CA1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9B2ED02-69AE-6752-890E-06150BAD14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96137E5-5DB7-D5C4-F694-52E479D3A4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451F33F-70F1-3F66-6D32-678297C19F6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A0D5B5-BF03-C9A3-3CD4-87B4FBE0719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B2E2B5-F173-0D6E-A865-644D457BCDD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E5291E-7AE2-085A-524A-67A89438AD5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E3C8FD-C9D4-D987-3378-57667613627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E4D9C1E9-D99A-D234-F8D4-FA06AF258A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691196-52B2-5122-C462-4D8E88E6D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77" y="1665506"/>
            <a:ext cx="3181623" cy="487753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D0A110-C98F-19D9-6BDC-CC2299C5D3CF}"/>
              </a:ext>
            </a:extLst>
          </p:cNvPr>
          <p:cNvSpPr/>
          <p:nvPr/>
        </p:nvSpPr>
        <p:spPr>
          <a:xfrm>
            <a:off x="3698240" y="2020202"/>
            <a:ext cx="2082800" cy="153579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304980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52548-44A2-3DF0-13F5-8AEC7071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7">
            <a:extLst>
              <a:ext uri="{FF2B5EF4-FFF2-40B4-BE49-F238E27FC236}">
                <a16:creationId xmlns:a16="http://schemas.microsoft.com/office/drawing/2014/main" id="{E95491A0-3404-8B27-FB7B-FF685DE77335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الآن؛ الفقرة الثانية  ـــ تابعوا معي على كراساتكم. </a:t>
            </a:r>
            <a:endParaRPr lang="fr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2041130-BCF9-9093-AA97-5F4F19D524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EB7A4A-B700-C4E3-EF0E-88BA10C2ED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ED650A-75E3-D77C-EABF-38DD3BDA8F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F8D5E8-4D0C-FC32-EF53-002C3212B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2B997E-8AAC-A5D2-B1C1-9E6338992D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AEEC001-4B3A-31B7-132C-DB85579CCC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4CF979-824A-F8C7-5A54-FF0DA37875D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095338-94BA-D349-47FB-2EE5F141A13D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F8F72B-FD60-C805-065B-A3C3940896B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89F5BD-082F-27B5-E3D1-B624F408D97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7F96FD-F3B1-8E3D-95E7-A149DE16A52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08B4A-54A3-97C0-7CD8-3B989525B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4893" y="1609004"/>
            <a:ext cx="3387778" cy="500792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573C686-7E3D-52EE-4BB8-7B1A7291EFC9}"/>
              </a:ext>
            </a:extLst>
          </p:cNvPr>
          <p:cNvSpPr/>
          <p:nvPr/>
        </p:nvSpPr>
        <p:spPr>
          <a:xfrm>
            <a:off x="3778018" y="3624348"/>
            <a:ext cx="2488554" cy="147966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414668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3B667-D8A2-C34F-59CA-CFED8D090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7">
            <a:extLst>
              <a:ext uri="{FF2B5EF4-FFF2-40B4-BE49-F238E27FC236}">
                <a16:creationId xmlns:a16="http://schemas.microsoft.com/office/drawing/2014/main" id="{DEE55306-7DA9-422E-3347-1440377D0871}"/>
              </a:ext>
            </a:extLst>
          </p:cNvPr>
          <p:cNvSpPr txBox="1">
            <a:spLocks/>
          </p:cNvSpPr>
          <p:nvPr/>
        </p:nvSpPr>
        <p:spPr>
          <a:xfrm>
            <a:off x="551093" y="76616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مثل قراءتي؟ </a:t>
            </a:r>
            <a:endParaRPr lang="fr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055B4D1F-39A2-93DC-4CF0-3EB89E3D16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E4829B0-97F0-E12D-5884-5BCCD80401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0D1E87D-5D7E-5CC7-59C5-1F292F96B5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F8BBF6-BEDB-C9F5-85CF-881CAAE94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39BC93-1E66-C4BC-4B25-A8111F98C7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11C3980-0835-3AF4-DF95-62C1A90C49D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2710E07-74E1-601F-8128-05D608ECCEC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94F7D6-0995-C9EF-617F-51274820060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FB512E-9C73-72AA-1D54-D8571B67E4F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229DB8-754F-48C6-BBC5-81849C05C63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3414CE-BA7D-A0D7-FE61-58C0F9302A6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D8E2C0-A5A9-6EE5-9F63-B40F2DD46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4893" y="1609004"/>
            <a:ext cx="3387778" cy="500792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E1D12CE-1F82-0BA0-A650-F3347F1DFCB1}"/>
              </a:ext>
            </a:extLst>
          </p:cNvPr>
          <p:cNvSpPr/>
          <p:nvPr/>
        </p:nvSpPr>
        <p:spPr>
          <a:xfrm>
            <a:off x="3229583" y="3635360"/>
            <a:ext cx="3142642" cy="147966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79878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64C7-EF5D-DDC1-3A6D-88236D15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E377B3C6-B405-EE22-2CC6-EEF057510444}"/>
              </a:ext>
            </a:extLst>
          </p:cNvPr>
          <p:cNvGrpSpPr/>
          <p:nvPr/>
        </p:nvGrpSpPr>
        <p:grpSpPr>
          <a:xfrm>
            <a:off x="1137335" y="1638000"/>
            <a:ext cx="6610648" cy="4464000"/>
            <a:chOff x="960476" y="1777287"/>
            <a:chExt cx="6610648" cy="4464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0F9E6AD-9493-ABFD-FB33-241AED880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9152" y="1777287"/>
              <a:ext cx="5851972" cy="4464000"/>
            </a:xfrm>
            <a:prstGeom prst="rect">
              <a:avLst/>
            </a:prstGeom>
          </p:spPr>
        </p:pic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CA3FCF7-0EAD-ACBF-28D2-444BC2CD50A4}"/>
                </a:ext>
              </a:extLst>
            </p:cNvPr>
            <p:cNvSpPr/>
            <p:nvPr/>
          </p:nvSpPr>
          <p:spPr>
            <a:xfrm>
              <a:off x="1471733" y="3775925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MA" sz="24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أكَتُبُ الكَلِمَةَ فِي وَسَطِ الشّبكَة</a:t>
              </a:r>
            </a:p>
          </p:txBody>
        </p:sp>
        <p:pic>
          <p:nvPicPr>
            <p:cNvPr id="9" name="Google Shape;1854;p63">
              <a:extLst>
                <a:ext uri="{FF2B5EF4-FFF2-40B4-BE49-F238E27FC236}">
                  <a16:creationId xmlns:a16="http://schemas.microsoft.com/office/drawing/2014/main" id="{7E9824DE-3BF4-F7CE-E3A6-D3BEFEF59FB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64741" y="3847288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855;p63">
              <a:extLst>
                <a:ext uri="{FF2B5EF4-FFF2-40B4-BE49-F238E27FC236}">
                  <a16:creationId xmlns:a16="http://schemas.microsoft.com/office/drawing/2014/main" id="{CF985450-0709-058D-A276-C6407492ADB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64741" y="4417709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A80BD06A-69FC-4AE9-5154-48549CF91459}"/>
                </a:ext>
              </a:extLst>
            </p:cNvPr>
            <p:cNvSpPr/>
            <p:nvPr/>
          </p:nvSpPr>
          <p:spPr>
            <a:xfrm>
              <a:off x="1471733" y="4341309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MA" sz="24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أَطْرَحُ سُوْالاً حَوْلَ الْكَلِمَةِ</a:t>
              </a:r>
            </a:p>
          </p:txBody>
        </p:sp>
        <p:pic>
          <p:nvPicPr>
            <p:cNvPr id="12" name="Google Shape;1856;p63">
              <a:extLst>
                <a:ext uri="{FF2B5EF4-FFF2-40B4-BE49-F238E27FC236}">
                  <a16:creationId xmlns:a16="http://schemas.microsoft.com/office/drawing/2014/main" id="{62B1D109-8102-4CAC-72BA-92268C0074E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64741" y="4988130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DD316C56-D6FD-B116-1D3D-5EE7795DC208}"/>
                </a:ext>
              </a:extLst>
            </p:cNvPr>
            <p:cNvSpPr/>
            <p:nvPr/>
          </p:nvSpPr>
          <p:spPr>
            <a:xfrm>
              <a:off x="960476" y="4913513"/>
              <a:ext cx="5815573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MA" sz="24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أجيبُ عَن السُّؤالِ وَأَكْتُبُ كَلِماتٍ عَلى اْلشَّبْكَةِ</a:t>
              </a:r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4FE1B427-3034-F14C-96BA-C9CFB506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53" y="756000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لنتذكر  كيف نملأ شبكة الكلمة.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636CA28-4A4C-FA2F-1042-172DC77B98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C1A3E5E-8B50-3311-E59F-9D74FE67F7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4A5FC45-3E6A-91F8-AA2E-CED3AB50E0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F2213FE-341C-361B-AD13-C47A86B5EE2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9FAD45D-C3AB-356C-5EFA-8F53263875A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39B55D-2286-A26D-A1EC-F0A2A397D06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C088EB-FA54-6F1E-61FF-EFD94652F49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58DC37-8C52-3AB4-48AC-7FFAF6E2EF4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CBD58B-9C02-C71E-76BF-C1C5677B755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A044D3-154B-68B3-4F29-2F5BA377FAAD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BC5095E-AD29-56FB-D9F0-4A4ABFBC10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</p:spTree>
    <p:extLst>
      <p:ext uri="{BB962C8B-B14F-4D97-AF65-F5344CB8AC3E}">
        <p14:creationId xmlns:p14="http://schemas.microsoft.com/office/powerpoint/2010/main" val="3797506372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A76F6-17D4-9F02-88D6-31EC6A568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FA5201F-E62D-A340-A26E-601851ED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70" y="83816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اشتغلوا في ثنائيات واملؤوا شبكة كلمة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الأم». نطرح سؤالا: ماذا تفعل الأم؟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E58FD7-802E-BF36-9F55-F5936C2430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5E0F5A-6616-03ED-82F4-0BAFDA8E37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288D0F-30CB-A379-0B51-A36741CDF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7C4DE0-26A0-CAE6-FE17-BE7A0A0E0A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C014EC-7CB3-17D7-2873-F34D0881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835311-A29C-6638-D8D4-72F96FFA023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2B9671-C484-283E-10EC-9700644883D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8664A8-390E-A044-3DCC-1405BD2FA6D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9B2708-FFF2-797A-8566-36CBA250D38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D631FE-A43B-EDF4-8E24-9338C0E082F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E9C048E-3F9B-9D28-63B7-FE8CE370CE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B21D49-2814-E2A0-9276-14556C610B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233" y="1728631"/>
            <a:ext cx="6446894" cy="45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48389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64B4B-324B-0527-0BE5-34DBB2E9A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62B5D5-668B-8F46-8F88-6B8620B7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30" y="806800"/>
            <a:ext cx="6840000" cy="612000"/>
          </a:xfrm>
        </p:spPr>
        <p:txBody>
          <a:bodyPr>
            <a:no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B420C7A-BC55-FC56-F02F-C6FC25D4EF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608F8A-E864-83A1-E1E4-246B560067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3F1BC65-45A8-3299-1B67-FFA625CF05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6F171FD-688C-246F-4AF2-0FE2584D4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7166B73-4C62-1E91-B103-52633C0AB3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478674A-B9B8-F354-70ED-AD3AAD0A3C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9151062-6C25-1F0F-E072-8879290CB2D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94B5B6-09EC-CEAB-096E-9DC8BC8795E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E6F51C-ABDB-6D5F-1C25-0AE48422A2CA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64FD01-22E4-405A-38FD-A12D60F561B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268B26-7D2F-31AA-D635-EAA0E7425F4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07E53E-6D25-17DB-2201-2A5FFE5580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56" t="24224" r="7803"/>
          <a:stretch/>
        </p:blipFill>
        <p:spPr>
          <a:xfrm>
            <a:off x="792163" y="1844675"/>
            <a:ext cx="6640362" cy="41091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80FBFC-DEED-9A8D-C3AE-C5A011B6F445}"/>
              </a:ext>
            </a:extLst>
          </p:cNvPr>
          <p:cNvSpPr txBox="1"/>
          <p:nvPr/>
        </p:nvSpPr>
        <p:spPr>
          <a:xfrm>
            <a:off x="1218648" y="3038358"/>
            <a:ext cx="1049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تَغْسِلُ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544739-E876-53BB-33D1-A77CDFE17C61}"/>
              </a:ext>
            </a:extLst>
          </p:cNvPr>
          <p:cNvSpPr txBox="1"/>
          <p:nvPr/>
        </p:nvSpPr>
        <p:spPr>
          <a:xfrm>
            <a:off x="2268538" y="4638734"/>
            <a:ext cx="1308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تَطْهو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1389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2CD79-1A41-FE83-CB2E-D84F4DDC9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09AA31-2913-DCCB-B80E-F93B2F93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 37.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768D52E0-953D-ECA0-0E4F-776681966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1A06C0-5CF0-2015-6633-193EE445D6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5FAAD5-4CC5-1F43-566A-39CDA7833C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C323441-A0B3-A78B-491D-84CFBB356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7345F16-3DB6-97F1-BCF0-F29CB9A3FD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6170DAD-67AC-DDC6-5414-D2AD047B08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0C68AC-C64B-C952-A66A-B709F1635BF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B84F41-3579-60F2-D0C3-7D91C03216B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DA7DFE-139B-69BB-9183-1FE5DFF04CB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B62D22-CAC8-5C70-615B-D7857B30869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00BFDD-D52A-328B-CEC8-7482C6621DB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BE847F-4D2A-7D1D-59D9-B72DB2EFE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82" y="1434604"/>
            <a:ext cx="3405143" cy="52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8503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26">
            <a:extLst>
              <a:ext uri="{FF2B5EF4-FFF2-40B4-BE49-F238E27FC236}">
                <a16:creationId xmlns:a16="http://schemas.microsoft.com/office/drawing/2014/main" id="{EA66DD87-D960-4EB9-459B-1AF9A1C9C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8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مرحبا بكم . سننطلق في حصة اللغة العربية 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3963A2E-1E15-33D2-0A4F-4E8D52457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BCA60AF-BD99-A669-67B4-AEA23A5EBD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4556348-598B-4B05-1849-EF9C1849A5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F11A6AA-4042-30E2-B505-8C81C506417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9285664-91CE-6C06-997C-A52B0CA313F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5565729-B613-7344-2E05-7A1F55B1C82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035DA5-D618-4495-BE7C-0650CA5B68C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E74ABF5-ACA3-10FD-4CE3-5CAFD43521E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4B8FE9-0181-395E-0DD4-949F8E784D4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757C6F-6A1E-7BED-817F-24E84133B7A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69D7C180-976C-F5D4-DE3D-C6BB24B59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b="2068"/>
          <a:stretch>
            <a:fillRect/>
          </a:stretch>
        </p:blipFill>
        <p:spPr>
          <a:xfrm>
            <a:off x="4572000" y="2088681"/>
            <a:ext cx="2329640" cy="3643525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848F8E83-1D0B-0AE6-D0A6-FE8C85004F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t="-1" b="2067"/>
          <a:stretch>
            <a:fillRect/>
          </a:stretch>
        </p:blipFill>
        <p:spPr>
          <a:xfrm>
            <a:off x="2311808" y="2006320"/>
            <a:ext cx="2139091" cy="3725886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7622E3-F227-7B6A-B55A-150D85601A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6476" y="6102000"/>
            <a:ext cx="540000" cy="540000"/>
          </a:xfrm>
          <a:prstGeom prst="rect">
            <a:avLst/>
          </a:prstGeom>
        </p:spPr>
      </p:pic>
      <p:pic>
        <p:nvPicPr>
          <p:cNvPr id="2" name="Espace réservé pour une image  2" descr="Une image contenant clipart, dessin humoristique, habits, illustration&#10;&#10;Le contenu généré par l’IA peut être incorrect.">
            <a:extLst>
              <a:ext uri="{FF2B5EF4-FFF2-40B4-BE49-F238E27FC236}">
                <a16:creationId xmlns:a16="http://schemas.microsoft.com/office/drawing/2014/main" id="{89793BA5-BD23-DCBC-51F4-DC41BF6321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3250554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57294-B58E-2342-7E59-F0760F5A5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71011-AD80-9646-A20B-2E9DC929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70" y="775653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اشتغلوا فرادى، واملؤوا شبكة كلمة « الطبيبة»  بعد الإجابة عن  السؤال. 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B0C824-EB0A-363A-E02E-3B9ACE65CB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69566AD-726F-7114-BADE-2BB757E830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EF1C72-6276-6D39-E0DA-0AD80714C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22A911-5DF4-164C-DAF4-417C962C9B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4F077D-7CFE-3C2A-557F-1DF368CA217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B8448E-B5AC-78DF-5CA1-36733D65A9C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EEDFF2-C9FE-D31E-B856-7DDBF47F33B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6DE662-4871-547B-11E9-53E4066E3F2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44B038-7DB5-CA5A-95F0-2C06BCEFBC8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65A404-6F1E-BF9A-FDF1-26164CB3AB6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id="{EF850AD6-E1AE-7E69-B415-7A50632371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7F577F-FBF3-93CC-B420-A0E0C0056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20" y="1844675"/>
            <a:ext cx="46482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49516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27270-148F-F01C-9863-E82DE5FDD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A825F-26D1-75FC-03E8-897D534D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50" y="795973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اشتغلوا فرادى، واملؤوا شبكة كلمة «الطبيبة» بعد الإجابة عن  السؤال. 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506A9A-90DD-575D-771A-30AB6F8083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E2B30F-F2C9-A293-73EC-7CDE6C0D9C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13ABAD-EF67-1E37-F85E-679A4F936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9A657F-F903-C06C-5317-DFB8A753CC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A05C98-8C6D-188C-FE89-331E54371C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A5C595-4CFB-F752-7792-F16383C089F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632B45-B782-0FDA-B5E5-2A258DA44E9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A309A0-0FF3-F1F7-E809-8D43936B0E7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C75C49-A903-F62F-8D01-AB39624F7FC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7F43A1-D52D-4745-F49A-D638DF18196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id="{1B3A3C21-E966-3A83-96A0-58F8B2C58A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A45F8D-2590-572D-41C4-8DE995AABD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9"/>
          <a:stretch/>
        </p:blipFill>
        <p:spPr>
          <a:xfrm>
            <a:off x="1677578" y="1446627"/>
            <a:ext cx="6129799" cy="48752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CC2405C-F366-5832-9C09-213867F2510D}"/>
              </a:ext>
            </a:extLst>
          </p:cNvPr>
          <p:cNvSpPr txBox="1"/>
          <p:nvPr/>
        </p:nvSpPr>
        <p:spPr>
          <a:xfrm>
            <a:off x="2878800" y="5143997"/>
            <a:ext cx="1286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تُشَخِّصُ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19BE97-C957-2BF0-8794-4F59E20EB25A}"/>
              </a:ext>
            </a:extLst>
          </p:cNvPr>
          <p:cNvSpPr txBox="1"/>
          <p:nvPr/>
        </p:nvSpPr>
        <p:spPr>
          <a:xfrm>
            <a:off x="4783117" y="5225277"/>
            <a:ext cx="1111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تَنْصَحُ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7CA48A-DA1E-11A2-B86A-7B4E8A9605D4}"/>
              </a:ext>
            </a:extLst>
          </p:cNvPr>
          <p:cNvSpPr txBox="1"/>
          <p:nvPr/>
        </p:nvSpPr>
        <p:spPr>
          <a:xfrm>
            <a:off x="1980695" y="3799929"/>
            <a:ext cx="1143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تُساعِدُ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6A7236-D5C3-B01E-F5CE-5A63F6924153}"/>
              </a:ext>
            </a:extLst>
          </p:cNvPr>
          <p:cNvSpPr txBox="1"/>
          <p:nvPr/>
        </p:nvSpPr>
        <p:spPr>
          <a:xfrm>
            <a:off x="5882394" y="3799929"/>
            <a:ext cx="1308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تُعالِجُ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65468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CCD9-2E23-A0AD-6CA3-F59059D6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C1CFC34E-8916-4891-D2D1-20ED21ED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خط ونقل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1D36B5B-126F-21F8-097F-6DD2C40BB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FE762F2B-E694-3732-D103-BBF7FAC3DCAC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ar-MA" dirty="0">
                <a:solidFill>
                  <a:srgbClr val="424D7C"/>
                </a:solidFill>
              </a:rPr>
              <a:t>كتابة جمل ونقل جمل تتضمن الحروف التالية: رــــــ ز ــــ و.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74AD921-078F-F854-41D5-B3977F2813B5}"/>
              </a:ext>
            </a:extLst>
          </p:cNvPr>
          <p:cNvSpPr txBox="1"/>
          <p:nvPr/>
        </p:nvSpPr>
        <p:spPr>
          <a:xfrm>
            <a:off x="5698163" y="1791405"/>
            <a:ext cx="128753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5" name="Google Shape;571;p140">
            <a:extLst>
              <a:ext uri="{FF2B5EF4-FFF2-40B4-BE49-F238E27FC236}">
                <a16:creationId xmlns:a16="http://schemas.microsoft.com/office/drawing/2014/main" id="{A040957B-1717-0680-9CD9-D2276735B0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0581" y="1018536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61;p63">
            <a:extLst>
              <a:ext uri="{FF2B5EF4-FFF2-40B4-BE49-F238E27FC236}">
                <a16:creationId xmlns:a16="http://schemas.microsoft.com/office/drawing/2014/main" id="{75F59608-E1BB-13C2-5949-3A4194414F3A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944749" y="1761909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6EE06E-4CCA-BBBE-9E14-58D67F58A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0527" y="2087568"/>
            <a:ext cx="92897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73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4A2C5-9030-CA18-9C0D-0D8EC91E6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86385-4891-A740-959B-AA2A05454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ستتدربون على النقل بخط جميل  ــــ  من يقرأ هذه الجملة؟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4308883-DA52-D843-776E-3E55891DCE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BCAB1D3-78F4-71A8-72BF-12964492C3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71E0A1C-27EE-A22D-90E9-F6337AD7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AF83D73-1027-CF14-6F63-D58A62294D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79CC15F-0DDE-C2E6-19C7-E3F87FDA4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D3929F7-9F06-D572-2AB8-1FD722FC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F900029-953D-C577-0D26-06E4AD47867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A19CD5-38DB-8E6A-77F5-07EF7F42B016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9AB037-37F0-90F9-4580-A20E13727BF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32F9BA-0689-5982-2820-28F0549190A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FDA477-921E-29C0-EAD1-D21BED8053A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F619EA-AB90-135B-0DB5-1C006ADE9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083" y="2627306"/>
            <a:ext cx="731583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650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28F0C-BA3C-05A5-3D05-51CD7B61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5CCC9A-72BB-8F01-79EB-002AA6A5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كيف أنقل هذه الجملة على السبورة الجانبية : أقرأ الكلمة ثم أكتبها دفعة واحدة.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D157398-601E-DE76-DFC3-C432983319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5E2E9E-70BA-A7A1-B9F0-D84812C9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78C7B0-7F74-CF9E-9B85-3C157A0FE4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0E1697-E1DF-1AA1-729C-51EE413F2B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B0727D8-322A-37EA-7757-FDBA9771A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FDAB511-3FAE-BC00-800B-AFC4A31056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0543958-A7B7-0C9B-D439-82211FA3927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89F45C-8854-EECF-BD61-823E68B7C945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EBE091-7F59-BAC7-9C86-449A9C8B64A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317005-2618-9021-9072-04C01FBEDD9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C70212-ED8C-9F0A-8BEB-A16A9D89BAE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9876C0-48E8-9C76-5C8E-3B7BFA7A9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083" y="2627306"/>
            <a:ext cx="731583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1097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A1B5D-334A-61FE-56E5-94AE9728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848E45-461A-3840-9B2E-EEA3D5A08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50" y="77632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  وانقلوا الجملة بخط جميل.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5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CC8DB185-06F3-513D-4ABF-672B950037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30B3DB-F4CB-EC91-96AC-A7363D820A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474BEB8-2641-C513-DB93-43C45C8B74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A5166C3-D529-4FDE-7B24-61B66974DF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4BF73B9-BE9D-16EC-EC60-19E33049E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482F3E3-0308-87EC-EB69-53E798CC44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02BBFAA-EF14-20D8-12BD-A7F60E49E27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C48961-1EA9-F6A4-80CB-DEF84A5FDA87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92D693-E9EE-AD3E-835C-CB7CC6B73EF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158E60-B65D-DC42-6013-1E97D592289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9A4C36-F27E-97F8-C002-DA3CDD35D80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CCF795-E749-D409-7BB3-699FE6B1C1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81" y="2940424"/>
            <a:ext cx="8574019" cy="18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78483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CCD9-2E23-A0AD-6CA3-F59059D6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C1CFC34E-8916-4891-D2D1-20ED21ED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pPr lvl="0" defTabSz="914400" rtl="0">
              <a:defRPr/>
            </a:pPr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b="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1D36B5B-126F-21F8-097F-6DD2C40BB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FE762F2B-E694-3732-D103-BBF7FAC3DCAC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واجباتكم المنزلية.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74AD921-078F-F854-41D5-B3977F2813B5}"/>
              </a:ext>
            </a:extLst>
          </p:cNvPr>
          <p:cNvSpPr txBox="1"/>
          <p:nvPr/>
        </p:nvSpPr>
        <p:spPr>
          <a:xfrm>
            <a:off x="5502597" y="1791405"/>
            <a:ext cx="1678665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6EE06E-4CCA-BBBE-9E14-58D67F58A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0527" y="2087568"/>
            <a:ext cx="928977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A8EA79-9ABD-3C49-3572-40A0EB5CF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597" y="989573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459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4D765-B037-AA21-5532-138C23F71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08707-502D-A4C9-916A-BB8E9CE01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استخرجنا عناصر الحكاية.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468EEEA-C6F6-9254-180A-E27F5F7B826C}"/>
              </a:ext>
            </a:extLst>
          </p:cNvPr>
          <p:cNvSpPr/>
          <p:nvPr/>
        </p:nvSpPr>
        <p:spPr>
          <a:xfrm>
            <a:off x="4789009" y="3537778"/>
            <a:ext cx="1800000" cy="11164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اَلْمَكانُ</a:t>
            </a:r>
            <a:endParaRPr lang="fr-FR" sz="36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7689EA4-5B05-4A77-3E4D-710F57D0F144}"/>
              </a:ext>
            </a:extLst>
          </p:cNvPr>
          <p:cNvSpPr/>
          <p:nvPr/>
        </p:nvSpPr>
        <p:spPr>
          <a:xfrm>
            <a:off x="6951600" y="3537778"/>
            <a:ext cx="1800000" cy="11164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اَلشَّخْصِياتُ</a:t>
            </a:r>
            <a:endParaRPr lang="fr-FR" sz="36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1AB0DA-7A1C-8D20-445C-F39294E2C48C}"/>
              </a:ext>
            </a:extLst>
          </p:cNvPr>
          <p:cNvSpPr/>
          <p:nvPr/>
        </p:nvSpPr>
        <p:spPr>
          <a:xfrm>
            <a:off x="2626418" y="3537778"/>
            <a:ext cx="1800000" cy="11164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اَلزَّمانُ</a:t>
            </a:r>
            <a:endParaRPr lang="fr-FR" sz="36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3203732-1C6F-72EF-1A5F-AEABB54137E0}"/>
              </a:ext>
            </a:extLst>
          </p:cNvPr>
          <p:cNvSpPr/>
          <p:nvPr/>
        </p:nvSpPr>
        <p:spPr>
          <a:xfrm>
            <a:off x="463827" y="3537778"/>
            <a:ext cx="1800000" cy="11164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اَلْأَحْداثُ </a:t>
            </a:r>
            <a:endParaRPr lang="fr-FR" sz="36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3A4A6C-FE92-9FEC-868B-8D66FFFED5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286A8A7-E648-10C0-C61E-EA9E0E67D2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8A6441-7636-4156-B0D1-79A1AB855D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0FABAB-EBE3-9FF1-06AC-45EDD34A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4C58295-AD58-A328-58BA-42CD42D69B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8E1C279-4F39-7D31-2C76-79CF3126937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853B19-B786-3F83-B972-B6195958BAB0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5C393-F11D-2DC8-7408-442C92EF65B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6F8787-897B-DC3D-2DC8-13267D05A0A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BB56C8-407E-DD54-3484-00E13B9E8C9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382F3C75-15B0-B679-AC56-336CEAE820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55980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1A44748-436A-FD42-8200-657E8D4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تدربنا على كيفية ملء شبكة الكلمة.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4F2E188-A51B-19DC-A905-6F717733EF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D7F913C-A6BB-1EC6-FA0E-62D9C1C312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0393134-AB66-7714-5530-7BFA2BCE4B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ABDB0D-B16D-1543-1134-148005CBB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E34A68E-968D-E2D8-EEB2-2A753F4BF0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266E5B-E741-A9C1-2DF6-8621505D530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5AE118-9390-21D1-CB01-6DA896CED3BD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3850CF-4D25-5310-7157-AB98E22BAED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A1738F-F009-8503-57F0-3CF921A5689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9798EC-7442-BCC8-ED29-29977A786E7F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A930578-55D9-F6C3-2720-8AE3DEB2A7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A24AFC-011F-723B-7262-543BE74A6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5283" y="1940911"/>
            <a:ext cx="4236097" cy="39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9D0F-F61E-F7AB-44DE-F917B787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082B167-112B-9A49-836F-B59FE8D0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المنزل، أجيبوا عن السؤال الأخير ص37.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EF27EE78-DB61-7C01-916A-8A4CCC5889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240" y="1726305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0C42AE-EC9B-B7CD-CB1C-F4905C838F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EC126E-89E4-8618-78AB-0535F333E3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279A11-CFCF-5FAD-7398-EDCBB97622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C2B2406-15A6-24C3-43C2-2C8A186B8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D57D7E4-2198-8A9E-5E4D-28FC41936F4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5B6288B-B0FE-3FC5-85E8-52247BE38B6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2CDA38-153B-FEAA-FB5F-689CA4AA6026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752E80-9D3C-A0E4-E783-B1ED311EC91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202FE2-C4ED-120D-86A9-5AB6F8A89BE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2D2E4B-07F6-5131-562A-B3E260C711C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B580275-4D2F-43CC-F199-0800156E1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00625"/>
            <a:ext cx="792000" cy="792000"/>
          </a:xfrm>
          <a:prstGeom prst="rect">
            <a:avLst/>
          </a:prstGeom>
        </p:spPr>
      </p:pic>
      <p:grpSp>
        <p:nvGrpSpPr>
          <p:cNvPr id="18" name="Google Shape;2778;p84">
            <a:extLst>
              <a:ext uri="{FF2B5EF4-FFF2-40B4-BE49-F238E27FC236}">
                <a16:creationId xmlns:a16="http://schemas.microsoft.com/office/drawing/2014/main" id="{78D26604-4081-4257-10EA-595E43F9C176}"/>
              </a:ext>
            </a:extLst>
          </p:cNvPr>
          <p:cNvGrpSpPr/>
          <p:nvPr/>
        </p:nvGrpSpPr>
        <p:grpSpPr>
          <a:xfrm>
            <a:off x="2368432" y="5212820"/>
            <a:ext cx="386011" cy="490540"/>
            <a:chOff x="14589952" y="593325"/>
            <a:chExt cx="1844485" cy="1888130"/>
          </a:xfrm>
          <a:solidFill>
            <a:srgbClr val="00B050"/>
          </a:solidFill>
        </p:grpSpPr>
        <p:sp>
          <p:nvSpPr>
            <p:cNvPr id="19" name="Google Shape;2779;p84">
              <a:extLst>
                <a:ext uri="{FF2B5EF4-FFF2-40B4-BE49-F238E27FC236}">
                  <a16:creationId xmlns:a16="http://schemas.microsoft.com/office/drawing/2014/main" id="{5B3E5825-607D-C790-6688-532654C2B3EB}"/>
                </a:ext>
              </a:extLst>
            </p:cNvPr>
            <p:cNvSpPr/>
            <p:nvPr/>
          </p:nvSpPr>
          <p:spPr>
            <a:xfrm>
              <a:off x="14589952" y="593325"/>
              <a:ext cx="1844485" cy="1547879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780;p84">
              <a:extLst>
                <a:ext uri="{FF2B5EF4-FFF2-40B4-BE49-F238E27FC236}">
                  <a16:creationId xmlns:a16="http://schemas.microsoft.com/office/drawing/2014/main" id="{FF420ACF-7068-5FE6-C2B5-81E3424E571A}"/>
                </a:ext>
              </a:extLst>
            </p:cNvPr>
            <p:cNvSpPr/>
            <p:nvPr/>
          </p:nvSpPr>
          <p:spPr>
            <a:xfrm>
              <a:off x="14599461" y="712785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106737EA-82AF-6BD6-B88B-7E7E7938C7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97" y="1613491"/>
            <a:ext cx="3354343" cy="51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254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298DB-9FA9-CF2A-406E-F0A010A63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C7EDBFC-A006-E91C-D8F7-646B5A0FD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كل حصة سيفوز ثلاثة منكم بالنجمة.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6C54440-6E5D-A041-85FD-72A922F1E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CF212D-360F-A6C6-5AC5-D852B71A6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D07EA3A-B65C-1F12-25C8-D0537C6750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F2D2A84-9F46-222D-1978-79EE7128A6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E6ACD0-FF10-C3CD-4833-1085B5A189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A268F3E-4B6B-B3CD-EBA9-E505DA8CCD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06A509-F01B-D8CC-5D9A-BCE38229462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ACC453-B566-A26E-A895-F9B515C4060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335F5D-0EC8-9820-D5F9-44C872AA173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CA862E-5FD3-6DFF-9A26-59E8667C03A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E115E0-E9E2-288B-BD69-86EA924CCC2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28" name="Google Shape;1333;p8">
            <a:extLst>
              <a:ext uri="{FF2B5EF4-FFF2-40B4-BE49-F238E27FC236}">
                <a16:creationId xmlns:a16="http://schemas.microsoft.com/office/drawing/2014/main" id="{153A303A-27A9-9DD8-9B89-A259D9F5AA97}"/>
              </a:ext>
            </a:extLst>
          </p:cNvPr>
          <p:cNvSpPr txBox="1"/>
          <p:nvPr/>
        </p:nvSpPr>
        <p:spPr>
          <a:xfrm>
            <a:off x="1519903" y="4847699"/>
            <a:ext cx="3848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 أَقِف، أَرْفَعُ أُصْبُعي لِلْإجابَةِ.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C49512E-61A6-3CD9-7976-D7B443E77FF1}"/>
              </a:ext>
            </a:extLst>
          </p:cNvPr>
          <p:cNvSpPr txBox="1">
            <a:spLocks/>
          </p:cNvSpPr>
          <p:nvPr/>
        </p:nvSpPr>
        <p:spPr>
          <a:xfrm>
            <a:off x="2569051" y="2446371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0EC088B-DD22-ACD2-94C4-89CBF5935C2E}"/>
              </a:ext>
            </a:extLst>
          </p:cNvPr>
          <p:cNvSpPr/>
          <p:nvPr/>
        </p:nvSpPr>
        <p:spPr>
          <a:xfrm>
            <a:off x="5580288" y="1780889"/>
            <a:ext cx="1800000" cy="180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MA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8D5F94C-3ED4-4A8D-AB62-71DAB26EF23A}"/>
              </a:ext>
            </a:extLst>
          </p:cNvPr>
          <p:cNvSpPr/>
          <p:nvPr/>
        </p:nvSpPr>
        <p:spPr>
          <a:xfrm>
            <a:off x="5580288" y="4183163"/>
            <a:ext cx="1800000" cy="1800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833429"/>
      </p:ext>
    </p:extLst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B058E-7D28-DCB5-43E0-9E262012A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346B4D4-1FB0-7666-12A9-5085C508F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55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8">
            <a:extLst>
              <a:ext uri="{FF2B5EF4-FFF2-40B4-BE49-F238E27FC236}">
                <a16:creationId xmlns:a16="http://schemas.microsoft.com/office/drawing/2014/main" id="{B4A567AF-1D7D-5DA3-2205-323D3157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900608B-85F1-5FF2-1ED6-022B544BB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7940AF-7C17-F51F-7839-0E3C33AC4B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3ECAD72-99D3-9F52-07EB-7D6F2EC755A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6B36C97-9F81-9206-FDE0-210153F67EE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3386FC1-57BB-5432-2B88-5B59F8A42C3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766DA61-EDC1-4519-8F56-5ABBB1FE596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B40681-6E12-253C-67DD-DD1D19BF59C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056F77-E121-7523-492F-2A6E0E44F3B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207992-EEC2-DAAA-5ECC-731A4D37410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E6BDAF-7777-8B8D-8C59-9186AE97DD3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3" name="Class AR_NV_02_1">
            <a:hlinkClick r:id="" action="ppaction://media"/>
            <a:extLst>
              <a:ext uri="{FF2B5EF4-FFF2-40B4-BE49-F238E27FC236}">
                <a16:creationId xmlns:a16="http://schemas.microsoft.com/office/drawing/2014/main" id="{B42E23CC-FDB4-F11D-6BAA-707F77F42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2000" y="1896442"/>
            <a:ext cx="6399999" cy="3600000"/>
          </a:xfrm>
          <a:prstGeom prst="rect">
            <a:avLst/>
          </a:prstGeom>
        </p:spPr>
      </p:pic>
      <p:pic>
        <p:nvPicPr>
          <p:cNvPr id="35" name="Image 3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AD28A23-DFB8-6282-A85B-82454F082E2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64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13527</TotalTime>
  <Words>1671</Words>
  <Application>Microsoft Office PowerPoint</Application>
  <PresentationFormat>Affichage à l'écran (4:3)</PresentationFormat>
  <Paragraphs>539</Paragraphs>
  <Slides>81</Slides>
  <Notes>1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81</vt:i4>
      </vt:variant>
    </vt:vector>
  </HeadingPairs>
  <TitlesOfParts>
    <vt:vector size="105" baseType="lpstr">
      <vt:lpstr>Calibri Light</vt:lpstr>
      <vt:lpstr>Dosis</vt:lpstr>
      <vt:lpstr>Wingdings</vt:lpstr>
      <vt:lpstr>Dosis ExtraBold</vt:lpstr>
      <vt:lpstr>Abadi</vt:lpstr>
      <vt:lpstr>Dosis SemiBold</vt:lpstr>
      <vt:lpstr>Microsoft Uighur</vt:lpstr>
      <vt:lpstr>Arial</vt:lpstr>
      <vt:lpstr>Modern Love</vt:lpstr>
      <vt:lpstr>Calibri</vt:lpstr>
      <vt:lpstr>Noto Sans Symbols</vt:lpstr>
      <vt:lpstr>Dosis Medium</vt:lpstr>
      <vt:lpstr>Thème Office</vt:lpstr>
      <vt:lpstr>04- قراءة/ كتابة</vt:lpstr>
      <vt:lpstr>05- اختتام الحصة</vt:lpstr>
      <vt:lpstr>03- استماع وتحدث</vt:lpstr>
      <vt:lpstr>01- نشاط اعتيادي</vt:lpstr>
      <vt:lpstr>1_Thème Office</vt:lpstr>
      <vt:lpstr>3_Env-Enseignant</vt:lpstr>
      <vt:lpstr>2_Thème Office</vt:lpstr>
      <vt:lpstr>00_Env-Enseignant</vt:lpstr>
      <vt:lpstr>1_04- قراءة/ كتابة</vt:lpstr>
      <vt:lpstr>افتتاح الحصة  nv</vt:lpstr>
      <vt:lpstr>1_Env-Enseignant</vt:lpstr>
      <vt:lpstr>Présentation PowerPoint</vt:lpstr>
      <vt:lpstr>Présentation PowerPoint</vt:lpstr>
      <vt:lpstr>تنظيم حصص الأسبوع</vt:lpstr>
      <vt:lpstr>هيكلة حصة اليوم</vt:lpstr>
      <vt:lpstr>Présentation PowerPoint</vt:lpstr>
      <vt:lpstr>  افتتاح الحصة</vt:lpstr>
      <vt:lpstr>مرحبا بكم . سننطلق في حصة اللغة العربية .</vt:lpstr>
      <vt:lpstr> قبل أن نبدأ حصة اليوم سأخبركم عن شروط الحصول على نجمة التميز.  في كل حصة سيفوز ثلاثة منكم بالنجمة. </vt:lpstr>
      <vt:lpstr>ضعوا اللوحة والكراسة في القمطر.</vt:lpstr>
      <vt:lpstr>انتبهوا جيدا كيف سأقرأ النصَّ. </vt:lpstr>
      <vt:lpstr>استعدوا للقراءة؛ أمامكم  دقيقة  من أجل قراءة صامتة للفقرة.</vt:lpstr>
      <vt:lpstr>التلميذ ....... قم إلى السبورة للقراءة . ويسجل الأستاذ على سجل الطلاقة.</vt:lpstr>
      <vt:lpstr>خذوا ألواحكم سأملي عليكم كلمات.</vt:lpstr>
      <vt:lpstr>سأقرأ الكلمات. من يقرأ؟</vt:lpstr>
      <vt:lpstr>انظروا إلى الكلمة جيدا. </vt:lpstr>
      <vt:lpstr>اكتبوا. ينطق الأستاذ الكلمة.</vt:lpstr>
      <vt:lpstr>ارفعوا الألواح، صححوا.</vt:lpstr>
      <vt:lpstr>انظروا إلى الكلمة جيدا. </vt:lpstr>
      <vt:lpstr>اكتبوا. ينطق الأستاذ الكلمة.</vt:lpstr>
      <vt:lpstr>ارفعوا الألواح، صححوا.</vt:lpstr>
      <vt:lpstr>انظروا إلى الكلمة جيدا. </vt:lpstr>
      <vt:lpstr>اكتبوا.  ينطق الأستاذ الكلمة.</vt:lpstr>
      <vt:lpstr>ارفعوا الألواح، صححوا.</vt:lpstr>
      <vt:lpstr>Présentation PowerPoint</vt:lpstr>
      <vt:lpstr> من يذكرنا بعنوان حكايتنا لهذا الأسبوع؟</vt:lpstr>
      <vt:lpstr>سنتعرف اليوم عناصرَ الحكاية. شخصياتها وزمانها ومكانها. استعدوا للاستماع</vt:lpstr>
      <vt:lpstr>عرض فيديو الحكاية.</vt:lpstr>
      <vt:lpstr>نستخرج شخصيات الحكاية ــــ من  استيقظ على إيقاع الدف والطعريجة؟</vt:lpstr>
      <vt:lpstr>أسامة هو الذي استيقظ على إيقاع الدف والطعريجة.. رددوا.</vt:lpstr>
      <vt:lpstr>من كان يتراشق بأكياس الماء؟</vt:lpstr>
      <vt:lpstr>الأطفال هم الذين كانوا يتراشقون بالماء.. رددوا,.</vt:lpstr>
      <vt:lpstr>  من منع أسامة من مغادرة المنزل؟ </vt:lpstr>
      <vt:lpstr>الأم هي التي منعته من مغادرة المنزل.. رددوا.</vt:lpstr>
      <vt:lpstr>من كان يجلس مع أسامة على مائدة الغداء؟</vt:lpstr>
      <vt:lpstr> كان أسامة يجلس مع إخوته.. رددوا.</vt:lpstr>
      <vt:lpstr>استخرجنا شخصيات الحكاية.  من الشخصيات الأخرى التي لم نذكرها؟ </vt:lpstr>
      <vt:lpstr>سنستخرج أين وقعت أحداث الحكاية؟ أين كان أسامة نائما؟ </vt:lpstr>
      <vt:lpstr>كانَ أُسامَةُ نائِماً في ﭐلْمَنْزِلِ. رددوا.</vt:lpstr>
      <vt:lpstr>أين كان الأطفال ينتقلون؟ </vt:lpstr>
      <vt:lpstr>كانَ ﭐلْأَطْفالُ يَنْتَقِلونَ بَيْنَ  ﭐلْمَنازِلِ وَ ﭐلدَّكاكينِ..ماذا نسمي الممرات بين المنازل؟ رددوا</vt:lpstr>
      <vt:lpstr>والآن سنستخرج أزمنة الحكاية؛ متى استيقظ أسامة؟</vt:lpstr>
      <vt:lpstr>استيقظ أسامة في صباح اليوم العاشر من محرم. رددوا.</vt:lpstr>
      <vt:lpstr>متى استمتع الأطفال كثيرا؟</vt:lpstr>
      <vt:lpstr>استمتع الأطفال كثيرا بعد جولة الصباح. رددوا.</vt:lpstr>
      <vt:lpstr>متى دخل أسامة المنزل؟</vt:lpstr>
      <vt:lpstr>دخل أسامة المنزل بَعْدَ الظهر. رددوا.</vt:lpstr>
      <vt:lpstr>دخل أسامة المنزل بَعْدَ الظهر. رددوا</vt:lpstr>
      <vt:lpstr>والآن لنتذكر بعض أحداث الحكاية. </vt:lpstr>
      <vt:lpstr> ماذا فعل أسامة صباح يوم عاشوراء؟</vt:lpstr>
      <vt:lpstr> ماذا جمع الأطفال وهم يتنقلون بين المنازل؟</vt:lpstr>
      <vt:lpstr>ماذا فعل الأطفال بعد جولة الصباح؟</vt:lpstr>
      <vt:lpstr>ماذا فعل أسامة بعد الظهر؟</vt:lpstr>
      <vt:lpstr> خذوا كراساتكم ص 35..</vt:lpstr>
      <vt:lpstr>ستجيبون عن أسئلة حول الحكاية.</vt:lpstr>
      <vt:lpstr>ضعوا علامة تحت شخصيات الحكاية  - صححوا .</vt:lpstr>
      <vt:lpstr>ضعوا علامة أمام وقت احتفال الأطفال بيوم عاشوراء.  ـــــ  صححوا. </vt:lpstr>
      <vt:lpstr>ضعوا علامة أمام  الشيء الذي أهداه نبيل لفرح. ـــ  صححوا. </vt:lpstr>
      <vt:lpstr>أحسنتم يا أبطال ــــ قبل أن نمر إلى النشاط الموالي استراحة النشيد   ـــ  استمعوا .</vt:lpstr>
      <vt:lpstr>عرض فيديو النشيد. </vt:lpstr>
      <vt:lpstr>قراءة</vt:lpstr>
      <vt:lpstr>سنقرأ  اليوم نص «عاشوراء» خذوا الكراسات ص 36.</vt:lpstr>
      <vt:lpstr>تابعوا معي. سأقرأ الفقرة الأولى على الكراسة وأنتم تتابعون على كراساتكم.</vt:lpstr>
      <vt:lpstr>سأعين من بينكم 3 تلاميذ لقراءة الفقرة  ــــ تابعوا مع أصدقائكم. </vt:lpstr>
      <vt:lpstr>Présentation PowerPoint</vt:lpstr>
      <vt:lpstr>Présentation PowerPoint</vt:lpstr>
      <vt:lpstr>والآن لنتذكر  كيف نملأ شبكة الكلمة.</vt:lpstr>
      <vt:lpstr> اشتغلوا في ثنائيات واملؤوا شبكة كلمة  «الأم». نطرح سؤالا: ماذا تفعل الأم؟</vt:lpstr>
      <vt:lpstr>صححوا.</vt:lpstr>
      <vt:lpstr>خذوا كراساتكم ص 37.</vt:lpstr>
      <vt:lpstr>والآن اشتغلوا فرادى، واملؤوا شبكة كلمة « الطبيبة»  بعد الإجابة عن  السؤال. صححوا.</vt:lpstr>
      <vt:lpstr>والآن اشتغلوا فرادى، واملؤوا شبكة كلمة «الطبيبة» بعد الإجابة عن  السؤال. صححوا.</vt:lpstr>
      <vt:lpstr>خط ونقل</vt:lpstr>
      <vt:lpstr>الآن ستتدربون على النقل بخط جميل  ــــ  من يقرأ هذه الجملة؟ </vt:lpstr>
      <vt:lpstr>لاحظوا كيف أنقل هذه الجملة على السبورة الجانبية : أقرأ الكلمة ثم أكتبها دفعة واحدة. </vt:lpstr>
      <vt:lpstr>خذوا دفاتر القسم  وانقلوا الجملة بخط جميل.</vt:lpstr>
      <vt:lpstr>اختتام الحصة</vt:lpstr>
      <vt:lpstr>استخرجنا عناصر الحكاية.</vt:lpstr>
      <vt:lpstr> تدربنا على كيفية ملء شبكة الكلمة.</vt:lpstr>
      <vt:lpstr>في المنزل، أجيبوا عن السؤال الأخير ص37. ارسموا علامة أمام المطلوب.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209</cp:revision>
  <dcterms:created xsi:type="dcterms:W3CDTF">2023-09-20T21:35:22Z</dcterms:created>
  <dcterms:modified xsi:type="dcterms:W3CDTF">2025-11-10T12:52:10Z</dcterms:modified>
</cp:coreProperties>
</file>