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5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6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7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8.xml" ContentType="application/vnd.openxmlformats-officedocument.theme+xml"/>
  <Override PartName="/ppt/slideLayouts/slideLayout137.xml" ContentType="application/vnd.openxmlformats-officedocument.presentationml.slideLayout+xml"/>
  <Override PartName="/ppt/theme/theme9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736" r:id="rId2"/>
    <p:sldMasterId id="2147483713" r:id="rId3"/>
    <p:sldMasterId id="2147483695" r:id="rId4"/>
    <p:sldMasterId id="2147483672" r:id="rId5"/>
    <p:sldMasterId id="2147483766" r:id="rId6"/>
    <p:sldMasterId id="2147483780" r:id="rId7"/>
    <p:sldMasterId id="2147483796" r:id="rId8"/>
    <p:sldMasterId id="2147483808" r:id="rId9"/>
    <p:sldMasterId id="2147483810" r:id="rId10"/>
  </p:sldMasterIdLst>
  <p:notesMasterIdLst>
    <p:notesMasterId r:id="rId95"/>
  </p:notesMasterIdLst>
  <p:sldIdLst>
    <p:sldId id="2147482728" r:id="rId11"/>
    <p:sldId id="2147482693" r:id="rId12"/>
    <p:sldId id="2147482463" r:id="rId13"/>
    <p:sldId id="2147482692" r:id="rId14"/>
    <p:sldId id="2147482531" r:id="rId15"/>
    <p:sldId id="2147482691" r:id="rId16"/>
    <p:sldId id="2147482489" r:id="rId17"/>
    <p:sldId id="2147482516" r:id="rId18"/>
    <p:sldId id="2147482513" r:id="rId19"/>
    <p:sldId id="2147482713" r:id="rId20"/>
    <p:sldId id="2134806539" r:id="rId21"/>
    <p:sldId id="2147482519" r:id="rId22"/>
    <p:sldId id="2134806541" r:id="rId23"/>
    <p:sldId id="2134806522" r:id="rId24"/>
    <p:sldId id="2134806543" r:id="rId25"/>
    <p:sldId id="2134806544" r:id="rId26"/>
    <p:sldId id="2134806542" r:id="rId27"/>
    <p:sldId id="2134806547" r:id="rId28"/>
    <p:sldId id="2134806548" r:id="rId29"/>
    <p:sldId id="2134806550" r:id="rId30"/>
    <p:sldId id="2134806551" r:id="rId31"/>
    <p:sldId id="2134806552" r:id="rId32"/>
    <p:sldId id="2134806554" r:id="rId33"/>
    <p:sldId id="2147482705" r:id="rId34"/>
    <p:sldId id="2134806402" r:id="rId35"/>
    <p:sldId id="2147482729" r:id="rId36"/>
    <p:sldId id="2147482732" r:id="rId37"/>
    <p:sldId id="2134806931" r:id="rId38"/>
    <p:sldId id="2134806932" r:id="rId39"/>
    <p:sldId id="2134806173" r:id="rId40"/>
    <p:sldId id="2134806507" r:id="rId41"/>
    <p:sldId id="2134806908" r:id="rId42"/>
    <p:sldId id="2134806909" r:id="rId43"/>
    <p:sldId id="2134806914" r:id="rId44"/>
    <p:sldId id="2134806915" r:id="rId45"/>
    <p:sldId id="2147482722" r:id="rId46"/>
    <p:sldId id="2147482723" r:id="rId47"/>
    <p:sldId id="2134806930" r:id="rId48"/>
    <p:sldId id="2134806147" r:id="rId49"/>
    <p:sldId id="2134806921" r:id="rId50"/>
    <p:sldId id="2147482724" r:id="rId51"/>
    <p:sldId id="2147482720" r:id="rId52"/>
    <p:sldId id="2147482719" r:id="rId53"/>
    <p:sldId id="2147482725" r:id="rId54"/>
    <p:sldId id="2134806322" r:id="rId55"/>
    <p:sldId id="2134806922" r:id="rId56"/>
    <p:sldId id="2134806925" r:id="rId57"/>
    <p:sldId id="2134806926" r:id="rId58"/>
    <p:sldId id="2147482505" r:id="rId59"/>
    <p:sldId id="2147482506" r:id="rId60"/>
    <p:sldId id="2147482731" r:id="rId61"/>
    <p:sldId id="2147482480" r:id="rId62"/>
    <p:sldId id="2147482714" r:id="rId63"/>
    <p:sldId id="2147482521" r:id="rId64"/>
    <p:sldId id="2147482509" r:id="rId65"/>
    <p:sldId id="2147482726" r:id="rId66"/>
    <p:sldId id="2147482522" r:id="rId67"/>
    <p:sldId id="2147482715" r:id="rId68"/>
    <p:sldId id="2147482523" r:id="rId69"/>
    <p:sldId id="2147482524" r:id="rId70"/>
    <p:sldId id="2147482525" r:id="rId71"/>
    <p:sldId id="2147482526" r:id="rId72"/>
    <p:sldId id="2147482702" r:id="rId73"/>
    <p:sldId id="2134806934" r:id="rId74"/>
    <p:sldId id="2134806324" r:id="rId75"/>
    <p:sldId id="2147482727" r:id="rId76"/>
    <p:sldId id="2134806574" r:id="rId77"/>
    <p:sldId id="2147482527" r:id="rId78"/>
    <p:sldId id="2134806940" r:id="rId79"/>
    <p:sldId id="2147482340" r:id="rId80"/>
    <p:sldId id="2134806939" r:id="rId81"/>
    <p:sldId id="2147482540" r:id="rId82"/>
    <p:sldId id="2134806577" r:id="rId83"/>
    <p:sldId id="2147482721" r:id="rId84"/>
    <p:sldId id="2147482710" r:id="rId85"/>
    <p:sldId id="2134806945" r:id="rId86"/>
    <p:sldId id="2147482528" r:id="rId87"/>
    <p:sldId id="2134806946" r:id="rId88"/>
    <p:sldId id="2147482730" r:id="rId89"/>
    <p:sldId id="2147482529" r:id="rId90"/>
    <p:sldId id="2134806383" r:id="rId91"/>
    <p:sldId id="2147482504" r:id="rId92"/>
    <p:sldId id="2147482717" r:id="rId93"/>
    <p:sldId id="2147482487" r:id="rId94"/>
  </p:sldIdLst>
  <p:sldSz cx="9144000" cy="6858000" type="screen4x3"/>
  <p:notesSz cx="6858000" cy="9144000"/>
  <p:embeddedFontLst>
    <p:embeddedFont>
      <p:font typeface="Dosis" pitchFamily="2" charset="0"/>
      <p:regular r:id="rId96"/>
      <p:bold r:id="rId97"/>
    </p:embeddedFont>
    <p:embeddedFont>
      <p:font typeface="Dosis ExtraBold" pitchFamily="2" charset="0"/>
      <p:bold r:id="rId98"/>
    </p:embeddedFont>
    <p:embeddedFont>
      <p:font typeface="Dosis Medium" pitchFamily="2" charset="0"/>
      <p:regular r:id="rId99"/>
    </p:embeddedFont>
    <p:embeddedFont>
      <p:font typeface="Dosis SemiBold" pitchFamily="2" charset="0"/>
      <p:regular r:id="rId100"/>
      <p:bold r:id="rId101"/>
    </p:embeddedFont>
    <p:embeddedFont>
      <p:font typeface="Microsoft Uighur" panose="02000000000000000000" pitchFamily="2" charset="-78"/>
      <p:regular r:id="rId102"/>
      <p:bold r:id="rId103"/>
    </p:embeddedFont>
    <p:embeddedFont>
      <p:font typeface="Modern Love" panose="04090805081005020601" pitchFamily="82" charset="0"/>
      <p:regular r:id="rId104"/>
    </p:embeddedFont>
    <p:embeddedFont>
      <p:font typeface="Noto Sans Symbols" panose="020B0604020202020204" charset="0"/>
      <p:regular r:id="rId105"/>
      <p:bold r:id="rId10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626" userDrawn="1">
          <p15:clr>
            <a:srgbClr val="A4A3A4"/>
          </p15:clr>
        </p15:guide>
        <p15:guide id="2" orient="horz" pos="709" userDrawn="1">
          <p15:clr>
            <a:srgbClr val="A4A3A4"/>
          </p15:clr>
        </p15:guide>
        <p15:guide id="3" orient="horz" pos="2704" userDrawn="1">
          <p15:clr>
            <a:srgbClr val="A4A3A4"/>
          </p15:clr>
        </p15:guide>
        <p15:guide id="4" orient="horz" userDrawn="1">
          <p15:clr>
            <a:srgbClr val="A4A3A4"/>
          </p15:clr>
        </p15:guide>
        <p15:guide id="5" orient="horz" pos="3158" userDrawn="1">
          <p15:clr>
            <a:srgbClr val="A4A3A4"/>
          </p15:clr>
        </p15:guide>
        <p15:guide id="6" pos="2925" userDrawn="1">
          <p15:clr>
            <a:srgbClr val="A4A3A4"/>
          </p15:clr>
        </p15:guide>
        <p15:guide id="7" pos="1043" userDrawn="1">
          <p15:clr>
            <a:srgbClr val="A4A3A4"/>
          </p15:clr>
        </p15:guide>
        <p15:guide id="8" orient="horz" pos="1389" userDrawn="1">
          <p15:clr>
            <a:srgbClr val="A4A3A4"/>
          </p15:clr>
        </p15:guide>
        <p15:guide id="9" orient="horz" pos="3521" userDrawn="1">
          <p15:clr>
            <a:srgbClr val="A4A3A4"/>
          </p15:clr>
        </p15:guide>
        <p15:guide id="10" pos="3969" userDrawn="1">
          <p15:clr>
            <a:srgbClr val="A4A3A4"/>
          </p15:clr>
        </p15:guide>
        <p15:guide id="11" pos="1837" userDrawn="1">
          <p15:clr>
            <a:srgbClr val="A4A3A4"/>
          </p15:clr>
        </p15:guide>
        <p15:guide id="12" pos="226" userDrawn="1">
          <p15:clr>
            <a:srgbClr val="A4A3A4"/>
          </p15:clr>
        </p15:guide>
        <p15:guide id="13" pos="5080" userDrawn="1">
          <p15:clr>
            <a:srgbClr val="A4A3A4"/>
          </p15:clr>
        </p15:guide>
        <p15:guide id="14" pos="7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BF7"/>
    <a:srgbClr val="424D7B"/>
    <a:srgbClr val="00ACA4"/>
    <a:srgbClr val="565F88"/>
    <a:srgbClr val="424D7C"/>
    <a:srgbClr val="F3EDE8"/>
    <a:srgbClr val="E2F6F5"/>
    <a:srgbClr val="00A9A1"/>
    <a:srgbClr val="89D9D5"/>
    <a:srgbClr val="A1A7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705" autoAdjust="0"/>
    <p:restoredTop sz="94653"/>
  </p:normalViewPr>
  <p:slideViewPr>
    <p:cSldViewPr snapToGrid="0">
      <p:cViewPr varScale="1">
        <p:scale>
          <a:sx n="71" d="100"/>
          <a:sy n="71" d="100"/>
        </p:scale>
        <p:origin x="758" y="28"/>
      </p:cViewPr>
      <p:guideLst>
        <p:guide pos="4626"/>
        <p:guide orient="horz" pos="709"/>
        <p:guide orient="horz" pos="2704"/>
        <p:guide orient="horz"/>
        <p:guide orient="horz" pos="3158"/>
        <p:guide pos="2925"/>
        <p:guide pos="1043"/>
        <p:guide orient="horz" pos="1389"/>
        <p:guide orient="horz" pos="3521"/>
        <p:guide pos="3969"/>
        <p:guide pos="1837"/>
        <p:guide pos="226"/>
        <p:guide pos="5080"/>
        <p:guide pos="7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slide" Target="slides/slide74.xml"/><Relationship Id="rId89" Type="http://schemas.openxmlformats.org/officeDocument/2006/relationships/slide" Target="slides/slide79.xml"/><Relationship Id="rId16" Type="http://schemas.openxmlformats.org/officeDocument/2006/relationships/slide" Target="slides/slide6.xml"/><Relationship Id="rId107" Type="http://schemas.openxmlformats.org/officeDocument/2006/relationships/presProps" Target="presProps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102" Type="http://schemas.openxmlformats.org/officeDocument/2006/relationships/font" Target="fonts/font7.fntdata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0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59" Type="http://schemas.openxmlformats.org/officeDocument/2006/relationships/slide" Target="slides/slide49.xml"/><Relationship Id="rId103" Type="http://schemas.openxmlformats.org/officeDocument/2006/relationships/font" Target="fonts/font8.fntdata"/><Relationship Id="rId108" Type="http://schemas.openxmlformats.org/officeDocument/2006/relationships/viewProps" Target="viewProps.xml"/><Relationship Id="rId54" Type="http://schemas.openxmlformats.org/officeDocument/2006/relationships/slide" Target="slides/slide44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91" Type="http://schemas.openxmlformats.org/officeDocument/2006/relationships/slide" Target="slides/slide81.xml"/><Relationship Id="rId96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6" Type="http://schemas.openxmlformats.org/officeDocument/2006/relationships/font" Target="fonts/font11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94" Type="http://schemas.openxmlformats.org/officeDocument/2006/relationships/slide" Target="slides/slide84.xml"/><Relationship Id="rId99" Type="http://schemas.openxmlformats.org/officeDocument/2006/relationships/font" Target="fonts/font4.fntdata"/><Relationship Id="rId101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109" Type="http://schemas.openxmlformats.org/officeDocument/2006/relationships/theme" Target="theme/theme1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97" Type="http://schemas.openxmlformats.org/officeDocument/2006/relationships/font" Target="fonts/font2.fntdata"/><Relationship Id="rId104" Type="http://schemas.openxmlformats.org/officeDocument/2006/relationships/font" Target="fonts/font9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slide" Target="slides/slide8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slide" Target="slides/slide77.xml"/><Relationship Id="rId110" Type="http://schemas.openxmlformats.org/officeDocument/2006/relationships/tableStyles" Target="tableStyles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56" Type="http://schemas.openxmlformats.org/officeDocument/2006/relationships/slide" Target="slides/slide46.xml"/><Relationship Id="rId77" Type="http://schemas.openxmlformats.org/officeDocument/2006/relationships/slide" Target="slides/slide67.xml"/><Relationship Id="rId100" Type="http://schemas.openxmlformats.org/officeDocument/2006/relationships/font" Target="fonts/font5.fntdata"/><Relationship Id="rId105" Type="http://schemas.openxmlformats.org/officeDocument/2006/relationships/font" Target="fonts/font10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93" Type="http://schemas.openxmlformats.org/officeDocument/2006/relationships/slide" Target="slides/slide83.xml"/><Relationship Id="rId98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5.xml"/><Relationship Id="rId46" Type="http://schemas.openxmlformats.org/officeDocument/2006/relationships/slide" Target="slides/slide36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62" Type="http://schemas.openxmlformats.org/officeDocument/2006/relationships/slide" Target="slides/slide52.xml"/><Relationship Id="rId83" Type="http://schemas.openxmlformats.org/officeDocument/2006/relationships/slide" Target="slides/slide73.xml"/><Relationship Id="rId88" Type="http://schemas.openxmlformats.org/officeDocument/2006/relationships/slide" Target="slides/slide7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C7DCA217-871D-4D7F-8D59-C83A4C9C5EB2}" type="datetimeFigureOut">
              <a:rPr lang="fr-FR" smtClean="0"/>
              <a:pPr/>
              <a:t>18/11/2025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9023364E-F43C-462A-A32F-C389FF427F4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1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microsoft.com/office/2007/relationships/hdphoto" Target="../media/hdphoto3.wdp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Relationship Id="rId9" Type="http://schemas.microsoft.com/office/2007/relationships/hdphoto" Target="../media/hdphoto5.wdp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20.png"/></Relationships>
</file>

<file path=ppt/slideLayouts/_rels/slideLayout11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20.png"/></Relationships>
</file>

<file path=ppt/slideLayouts/_rels/slideLayout11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20.png"/></Relationships>
</file>

<file path=ppt/slideLayouts/_rels/slideLayout11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20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microsoft.com/office/2007/relationships/hdphoto" Target="../media/hdphoto8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9.png"/><Relationship Id="rId5" Type="http://schemas.microsoft.com/office/2007/relationships/hdphoto" Target="../media/hdphoto7.wdp"/><Relationship Id="rId4" Type="http://schemas.openxmlformats.org/officeDocument/2006/relationships/image" Target="../media/image18.png"/><Relationship Id="rId9" Type="http://schemas.microsoft.com/office/2007/relationships/hdphoto" Target="../media/hdphoto9.wdp"/></Relationships>
</file>

<file path=ppt/slideLayouts/_rels/slideLayout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microsoft.com/office/2007/relationships/hdphoto" Target="../media/hdphoto8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9.png"/><Relationship Id="rId5" Type="http://schemas.microsoft.com/office/2007/relationships/hdphoto" Target="../media/hdphoto7.wdp"/><Relationship Id="rId4" Type="http://schemas.openxmlformats.org/officeDocument/2006/relationships/image" Target="../media/image18.png"/><Relationship Id="rId9" Type="http://schemas.microsoft.com/office/2007/relationships/hdphoto" Target="../media/hdphoto9.wdp"/></Relationships>
</file>

<file path=ppt/slideLayouts/_rels/slideLayout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microsoft.com/office/2007/relationships/hdphoto" Target="../media/hdphoto8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9.png"/><Relationship Id="rId5" Type="http://schemas.microsoft.com/office/2007/relationships/hdphoto" Target="../media/hdphoto7.wdp"/><Relationship Id="rId4" Type="http://schemas.openxmlformats.org/officeDocument/2006/relationships/image" Target="../media/image18.png"/><Relationship Id="rId9" Type="http://schemas.microsoft.com/office/2007/relationships/hdphoto" Target="../media/hdphoto9.wdp"/></Relationships>
</file>

<file path=ppt/slideLayouts/_rels/slideLayout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microsoft.com/office/2007/relationships/hdphoto" Target="../media/hdphoto9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0.png"/><Relationship Id="rId5" Type="http://schemas.microsoft.com/office/2007/relationships/hdphoto" Target="../media/hdphoto8.wdp"/><Relationship Id="rId4" Type="http://schemas.openxmlformats.org/officeDocument/2006/relationships/image" Target="../media/image19.png"/><Relationship Id="rId9" Type="http://schemas.microsoft.com/office/2007/relationships/hdphoto" Target="../media/hdphoto7.wdp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6.png"/></Relationships>
</file>

<file path=ppt/slideLayouts/_rels/slideLayout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06334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384392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393064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61257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370208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51184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1562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831771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87422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323200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1C0FFA3B-2F64-E931-6E21-C0A73F319754}"/>
              </a:ext>
            </a:extLst>
          </p:cNvPr>
          <p:cNvGrpSpPr/>
          <p:nvPr userDrawn="1"/>
        </p:nvGrpSpPr>
        <p:grpSpPr>
          <a:xfrm>
            <a:off x="1782000" y="3769776"/>
            <a:ext cx="5368645" cy="889007"/>
            <a:chOff x="1748749" y="1791236"/>
            <a:chExt cx="5368645" cy="1013653"/>
          </a:xfrm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217390A6-943F-2968-6C10-7DF7BB2B7384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64FB4DD8-5D66-6A34-938E-8913FA5AB177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14FD4FB-ACDB-9931-0C8F-F9D38456DD07}"/>
              </a:ext>
            </a:extLst>
          </p:cNvPr>
          <p:cNvGrpSpPr/>
          <p:nvPr userDrawn="1"/>
        </p:nvGrpSpPr>
        <p:grpSpPr>
          <a:xfrm>
            <a:off x="1782000" y="2800259"/>
            <a:ext cx="5368645" cy="889007"/>
            <a:chOff x="1748749" y="1791236"/>
            <a:chExt cx="5368645" cy="1013653"/>
          </a:xfrm>
        </p:grpSpPr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025CC033-780F-FBF3-E1F4-7D6B687C34EB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810CBCE7-99C1-A062-357B-B62018DC3810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E9C463B6-993F-DD3F-0424-B722ACB9B9A3}"/>
              </a:ext>
            </a:extLst>
          </p:cNvPr>
          <p:cNvGrpSpPr/>
          <p:nvPr userDrawn="1"/>
        </p:nvGrpSpPr>
        <p:grpSpPr>
          <a:xfrm>
            <a:off x="1782000" y="1830742"/>
            <a:ext cx="5368645" cy="889007"/>
            <a:chOff x="1748749" y="1791236"/>
            <a:chExt cx="5368645" cy="1013653"/>
          </a:xfrm>
        </p:grpSpPr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6BA7DD4-6461-5EFC-A988-02D75BDE8D0B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0E3CEF6F-2317-D9FC-52FB-966FA00CD10C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96DE3F4D-38EE-A1F1-E0BB-B82E7E7AE2F9}"/>
              </a:ext>
            </a:extLst>
          </p:cNvPr>
          <p:cNvGrpSpPr/>
          <p:nvPr userDrawn="1"/>
        </p:nvGrpSpPr>
        <p:grpSpPr>
          <a:xfrm>
            <a:off x="1782000" y="5708808"/>
            <a:ext cx="5368645" cy="1013653"/>
            <a:chOff x="1748749" y="1791236"/>
            <a:chExt cx="5368645" cy="1013653"/>
          </a:xfrm>
        </p:grpSpPr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5CCAC19C-6BC0-BD3C-C26B-FBD13E3DB19B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5AC45941-DA73-B721-FF09-77E57BD98349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82000" y="4739293"/>
            <a:ext cx="5368645" cy="889007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4110" y="1852582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2764923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232539" y="2748987"/>
            <a:ext cx="1194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86134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735882" y="4748799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101150"/>
            <a:ext cx="4500000" cy="583389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080574"/>
            <a:ext cx="4500000" cy="547726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671715" y="2648387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671715" y="3621797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671715" y="556861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732676" y="3775053"/>
            <a:ext cx="694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082335"/>
            <a:ext cx="4500000" cy="5082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671715" y="4595206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8B7457-BEA6-4AC9-8BA0-D7C7D26C875C}"/>
              </a:ext>
            </a:extLst>
          </p:cNvPr>
          <p:cNvSpPr/>
          <p:nvPr userDrawn="1"/>
        </p:nvSpPr>
        <p:spPr>
          <a:xfrm>
            <a:off x="3870526" y="3275112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sz="1400" b="1" i="0" u="none" strike="noStrike" cap="none" dirty="0">
              <a:solidFill>
                <a:srgbClr val="757575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  <a:p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40" name="Espace réservé du texte 5">
            <a:extLst>
              <a:ext uri="{FF2B5EF4-FFF2-40B4-BE49-F238E27FC236}">
                <a16:creationId xmlns:a16="http://schemas.microsoft.com/office/drawing/2014/main" id="{23BE0368-6CEE-F99C-BFAE-0B248CBF42C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10675" y="6059356"/>
            <a:ext cx="4500000" cy="547726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87643BD1-F9E9-E1EA-FAB1-161E7917CA32}"/>
              </a:ext>
            </a:extLst>
          </p:cNvPr>
          <p:cNvSpPr txBox="1"/>
          <p:nvPr userDrawn="1"/>
        </p:nvSpPr>
        <p:spPr>
          <a:xfrm>
            <a:off x="5735882" y="5702029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43" name="Espace réservé pour une image  26">
            <a:extLst>
              <a:ext uri="{FF2B5EF4-FFF2-40B4-BE49-F238E27FC236}">
                <a16:creationId xmlns:a16="http://schemas.microsoft.com/office/drawing/2014/main" id="{EBB49857-CB09-5F8C-6292-37DF07F50D43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1671715" y="1674977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E1DB57AA-A76E-6E38-EE43-87441366ED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4775372"/>
            <a:ext cx="540000" cy="418523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EB83B926-A6F7-BDD6-C259-E9771DE1563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602799" y="3890098"/>
            <a:ext cx="42474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751271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6015757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6148558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7695684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16884229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173263738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5505936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5157653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8459956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134990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1472062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5484510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7735793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4501959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7005743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 userDrawn="1">
  <p:cSld name="4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559776-E585-4BFA-8D85-A42788EBC340}"/>
              </a:ext>
            </a:extLst>
          </p:cNvPr>
          <p:cNvSpPr/>
          <p:nvPr userDrawn="1"/>
        </p:nvSpPr>
        <p:spPr>
          <a:xfrm>
            <a:off x="1087120" y="1219200"/>
            <a:ext cx="6461760" cy="782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0443754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0385971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Diapositive de titr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3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" name="Google Shape;88;p113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89" name="Google Shape;89;p1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0" name="Google Shape;90;p1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1" name="Google Shape;91;p1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90458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Titre et contenu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" name="Google Shape;94;p11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95" name="Google Shape;95;p1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6" name="Google Shape;96;p1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7" name="Google Shape;97;p1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993918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Titre de sec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5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" name="Google Shape;100;p115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01" name="Google Shape;101;p1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2" name="Google Shape;102;p1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3" name="Google Shape;103;p1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86389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 preserve="1">
  <p:cSld name="2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55877377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Deux contenu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1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6" name="Google Shape;106;p11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7" name="Google Shape;107;p11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8" name="Google Shape;108;p1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9" name="Google Shape;109;p1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0" name="Google Shape;110;p1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11534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Comparais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7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3" name="Google Shape;113;p11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4" name="Google Shape;114;p11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5" name="Google Shape;115;p117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6" name="Google Shape;116;p117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7" name="Google Shape;117;p1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8" name="Google Shape;118;p1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9" name="Google Shape;119;p1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607232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>
  <p:cSld name="Titre seul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1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2" name="Google Shape;122;p11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23" name="Google Shape;123;p11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24" name="Google Shape;124;p11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972118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Contenu avec légend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7" name="Google Shape;127;p11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128" name="Google Shape;128;p11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29" name="Google Shape;129;p1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0" name="Google Shape;130;p1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1" name="Google Shape;131;p1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698503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Image avec légende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4" name="Google Shape;134;p12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35" name="Google Shape;135;p1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36" name="Google Shape;136;p1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7" name="Google Shape;137;p1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8" name="Google Shape;138;p1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813269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Titre et texte vertical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2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1" name="Google Shape;141;p12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2" name="Google Shape;142;p1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3" name="Google Shape;143;p1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4" name="Google Shape;144;p1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652786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Titre vertical et text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2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7" name="Google Shape;147;p122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8" name="Google Shape;148;p1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9" name="Google Shape;149;p1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50" name="Google Shape;150;p1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830949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9522990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4821906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1228935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5885905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9973924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5046987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3213428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0602889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0363533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1761326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30940170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867014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1796543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930156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9496458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77867840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50122275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2788134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3697359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4652401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8755297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3076267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2330034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4507685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114129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225387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7678390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07552374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9913411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492348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5078047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6188315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8900249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1331885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6301003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7570847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8399353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3282506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7384673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3792753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0663605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0914703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334237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23615995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7455583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09190181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3712168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1075288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1574754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385893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61819123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5561744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0836805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4692828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4304731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07710569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1452453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2407194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1329618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904078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1193778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41672286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7898396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1205022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6933004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8457967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7925532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5908583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6690190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4466780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66206730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3367201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7544606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7634354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5703054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7268194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5522735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450261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2675378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014925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52874239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765108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0168478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8508691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1204444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5877730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9540440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6602264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03087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072002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601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9821013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0367660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0092293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3782422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0337232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6120646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1925577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1965116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5406620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765944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4133009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34318951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2090226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9369594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1442735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21715300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76299886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3112424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465441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2371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1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40.xml"/><Relationship Id="rId21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17" Type="http://schemas.openxmlformats.org/officeDocument/2006/relationships/slideLayout" Target="../slideLayouts/slideLayout154.xml"/><Relationship Id="rId25" Type="http://schemas.openxmlformats.org/officeDocument/2006/relationships/image" Target="../media/image3.bin"/><Relationship Id="rId2" Type="http://schemas.openxmlformats.org/officeDocument/2006/relationships/slideLayout" Target="../slideLayouts/slideLayout139.xml"/><Relationship Id="rId16" Type="http://schemas.openxmlformats.org/officeDocument/2006/relationships/slideLayout" Target="../slideLayouts/slideLayout153.xml"/><Relationship Id="rId20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24" Type="http://schemas.openxmlformats.org/officeDocument/2006/relationships/theme" Target="../theme/theme10.xml"/><Relationship Id="rId5" Type="http://schemas.openxmlformats.org/officeDocument/2006/relationships/slideLayout" Target="../slideLayouts/slideLayout142.xml"/><Relationship Id="rId15" Type="http://schemas.openxmlformats.org/officeDocument/2006/relationships/slideLayout" Target="../slideLayouts/slideLayout152.xml"/><Relationship Id="rId23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47.xml"/><Relationship Id="rId19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slideLayout" Target="../slideLayouts/slideLayout151.xml"/><Relationship Id="rId22" Type="http://schemas.openxmlformats.org/officeDocument/2006/relationships/slideLayout" Target="../slideLayouts/slideLayout15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image" Target="../media/image3.bin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image" Target="../media/image3.bin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image" Target="../media/image3.bin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96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24" Type="http://schemas.openxmlformats.org/officeDocument/2006/relationships/image" Target="../media/image3.bin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slideLayout" Target="../slideLayouts/slideLayout9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image" Target="../media/image2.jpg"/><Relationship Id="rId2" Type="http://schemas.openxmlformats.org/officeDocument/2006/relationships/slideLayout" Target="../slideLayouts/slideLayout112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B7D3BCD8-9868-4174-A461-8C04FAF3A9DD}" type="datetimeFigureOut">
              <a:rPr lang="fr-FR" smtClean="0"/>
              <a:pPr/>
              <a:t>18/11/2025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761" r:id="rId8"/>
    <p:sldLayoutId id="2147483668" r:id="rId9"/>
    <p:sldLayoutId id="2147483669" r:id="rId10"/>
    <p:sldLayoutId id="2147483670" r:id="rId11"/>
    <p:sldLayoutId id="2147483671" r:id="rId12"/>
    <p:sldLayoutId id="21474837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5745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  <p:sldLayoutId id="2147483828" r:id="rId18"/>
    <p:sldLayoutId id="2147483829" r:id="rId19"/>
    <p:sldLayoutId id="2147483830" r:id="rId20"/>
    <p:sldLayoutId id="2147483831" r:id="rId21"/>
    <p:sldLayoutId id="2147483832" r:id="rId22"/>
    <p:sldLayoutId id="2147483833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24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Microsoft Uighur" panose="02000000000000000000" pitchFamily="2" charset="-78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0928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447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269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60" r:id="rId1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50857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B7D3BCD8-9868-4174-A461-8C04FAF3A9DD}" type="datetimeFigureOut">
              <a:rPr lang="fr-FR" smtClean="0"/>
              <a:pPr/>
              <a:t>18/11/2025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0113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767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76" name="Google Shape;76;p8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7" name="Google Shape;77;p8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78" name="Google Shape;78;p8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79" name="Google Shape;79;p8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08194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Microsoft Uighur" panose="02000000000000000000" pitchFamily="2" charset="-78"/>
          <a:ea typeface="Microsoft Uighur" panose="02000000000000000000" pitchFamily="2" charset="-78"/>
          <a:cs typeface="Microsoft Uighur" panose="02000000000000000000" pitchFamily="2" charset="-78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Microsoft Uighur" panose="02000000000000000000" pitchFamily="2" charset="-78"/>
          <a:ea typeface="Microsoft Uighur" panose="02000000000000000000" pitchFamily="2" charset="-78"/>
          <a:cs typeface="Microsoft Uighur" panose="02000000000000000000" pitchFamily="2" charset="-78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2138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3.png"/><Relationship Id="rId7" Type="http://schemas.openxmlformats.org/officeDocument/2006/relationships/image" Target="../media/image4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2.png"/><Relationship Id="rId7" Type="http://schemas.openxmlformats.org/officeDocument/2006/relationships/image" Target="../media/image4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27.gi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3.png"/><Relationship Id="rId7" Type="http://schemas.openxmlformats.org/officeDocument/2006/relationships/image" Target="../media/image4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37.xml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4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55.png"/><Relationship Id="rId4" Type="http://schemas.openxmlformats.org/officeDocument/2006/relationships/image" Target="../media/image38.png"/><Relationship Id="rId9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2.png"/><Relationship Id="rId11" Type="http://schemas.openxmlformats.org/officeDocument/2006/relationships/image" Target="../media/image59.png"/><Relationship Id="rId5" Type="http://schemas.openxmlformats.org/officeDocument/2006/relationships/image" Target="../media/image41.png"/><Relationship Id="rId10" Type="http://schemas.openxmlformats.org/officeDocument/2006/relationships/image" Target="../media/image58.png"/><Relationship Id="rId4" Type="http://schemas.openxmlformats.org/officeDocument/2006/relationships/image" Target="../media/image40.png"/><Relationship Id="rId9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4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0.png"/><Relationship Id="rId11" Type="http://schemas.openxmlformats.org/officeDocument/2006/relationships/image" Target="../media/image60.png"/><Relationship Id="rId5" Type="http://schemas.openxmlformats.org/officeDocument/2006/relationships/image" Target="../media/image38.png"/><Relationship Id="rId10" Type="http://schemas.openxmlformats.org/officeDocument/2006/relationships/image" Target="../media/image27.gif"/><Relationship Id="rId4" Type="http://schemas.openxmlformats.org/officeDocument/2006/relationships/image" Target="../media/image26.png"/><Relationship Id="rId9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3.png"/><Relationship Id="rId7" Type="http://schemas.openxmlformats.org/officeDocument/2006/relationships/image" Target="../media/image4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12" Type="http://schemas.openxmlformats.org/officeDocument/2006/relationships/image" Target="../media/image6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2.png"/><Relationship Id="rId11" Type="http://schemas.openxmlformats.org/officeDocument/2006/relationships/image" Target="../media/image66.png"/><Relationship Id="rId5" Type="http://schemas.openxmlformats.org/officeDocument/2006/relationships/image" Target="../media/image41.png"/><Relationship Id="rId10" Type="http://schemas.openxmlformats.org/officeDocument/2006/relationships/image" Target="../media/image65.png"/><Relationship Id="rId4" Type="http://schemas.openxmlformats.org/officeDocument/2006/relationships/image" Target="../media/image40.png"/><Relationship Id="rId9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26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image" Target="../media/image32.png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2.png"/><Relationship Id="rId11" Type="http://schemas.openxmlformats.org/officeDocument/2006/relationships/image" Target="../media/image59.png"/><Relationship Id="rId5" Type="http://schemas.openxmlformats.org/officeDocument/2006/relationships/image" Target="../media/image41.png"/><Relationship Id="rId10" Type="http://schemas.openxmlformats.org/officeDocument/2006/relationships/image" Target="../media/image58.png"/><Relationship Id="rId4" Type="http://schemas.openxmlformats.org/officeDocument/2006/relationships/image" Target="../media/image40.png"/><Relationship Id="rId9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7.gif"/><Relationship Id="rId7" Type="http://schemas.openxmlformats.org/officeDocument/2006/relationships/image" Target="../media/image4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37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openxmlformats.org/officeDocument/2006/relationships/image" Target="../media/image41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40.png"/><Relationship Id="rId7" Type="http://schemas.openxmlformats.org/officeDocument/2006/relationships/image" Target="../media/image2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7.gif"/><Relationship Id="rId3" Type="http://schemas.microsoft.com/office/2007/relationships/media" Target="../media/media2.mp4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78.xml"/><Relationship Id="rId10" Type="http://schemas.openxmlformats.org/officeDocument/2006/relationships/image" Target="../media/image43.png"/><Relationship Id="rId4" Type="http://schemas.openxmlformats.org/officeDocument/2006/relationships/video" Target="../media/media2.mp4"/><Relationship Id="rId9" Type="http://schemas.openxmlformats.org/officeDocument/2006/relationships/image" Target="../media/image42.png"/><Relationship Id="rId14" Type="http://schemas.openxmlformats.org/officeDocument/2006/relationships/image" Target="../media/image4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37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3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78.png"/><Relationship Id="rId7" Type="http://schemas.openxmlformats.org/officeDocument/2006/relationships/image" Target="../media/image42.png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0.png"/><Relationship Id="rId7" Type="http://schemas.openxmlformats.org/officeDocument/2006/relationships/image" Target="../media/image4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2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0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7.gif"/><Relationship Id="rId4" Type="http://schemas.openxmlformats.org/officeDocument/2006/relationships/image" Target="../media/image79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84.xml"/><Relationship Id="rId7" Type="http://schemas.openxmlformats.org/officeDocument/2006/relationships/image" Target="../media/image3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gif"/><Relationship Id="rId11" Type="http://schemas.openxmlformats.org/officeDocument/2006/relationships/image" Target="../media/image43.png"/><Relationship Id="rId5" Type="http://schemas.openxmlformats.org/officeDocument/2006/relationships/image" Target="../media/image50.png"/><Relationship Id="rId10" Type="http://schemas.openxmlformats.org/officeDocument/2006/relationships/image" Target="../media/image42.png"/><Relationship Id="rId4" Type="http://schemas.openxmlformats.org/officeDocument/2006/relationships/image" Target="../media/image49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94147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D0A07-4AD1-0885-9601-6D2912098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B13FA4-DFA6-5E69-9897-F6D0761F6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جيدا كيف سأقرأ النصَّ. 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4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10D8E0B-8F42-5981-2F06-578F5D00341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F68929E-520D-E64F-442F-758B0AD2A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703B6A1-98A7-5021-AC67-60DDB2B8667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51A63D0-9883-68CA-8D7D-2E0437259AD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E334DDF-30A0-3335-6E65-848E452B381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25FB378-AD50-C98B-4965-4CBC8280C20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7AB53D-0DD4-B7BB-A6A6-917561275D3B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D091C6-F549-81BC-DC28-36D4CB2048AB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B3BA85-8D55-9B52-EFD6-00B06D740D38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461380-FFE6-19BE-94BD-B5CDB1B860E9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D94A77-B8AB-1B35-9F95-0075B39C661B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EAAFBAED-D455-B76A-AD8F-A5B59271F049}"/>
              </a:ext>
            </a:extLst>
          </p:cNvPr>
          <p:cNvSpPr txBox="1">
            <a:spLocks/>
          </p:cNvSpPr>
          <p:nvPr/>
        </p:nvSpPr>
        <p:spPr>
          <a:xfrm>
            <a:off x="1419726" y="1996679"/>
            <a:ext cx="6360695" cy="37143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just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اِسْتَقْبَلَ تَلَامِيذُ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لْقِسْمِ عُمَرَ بِحَفَاوَ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ةٍ</a:t>
            </a:r>
            <a:r>
              <a:rPr lang="ar-MA" sz="4800" b="1" dirty="0">
                <a:solidFill>
                  <a:srgbClr val="00B0F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يَوْمَ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ﭐلسَّبْ</a:t>
            </a:r>
            <a:r>
              <a:rPr lang="ar-MA" sz="4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تِ</a:t>
            </a:r>
            <a:r>
              <a:rPr lang="ar-MA" sz="4800" b="1" dirty="0">
                <a:solidFill>
                  <a:srgbClr val="00B0F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أَقَامُوا لَهُ حَفْلَةً بِمُنَاسَبَةِ شِفَائِ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هِ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أَخَذَ عُمَرُ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ﭐلْكَثِيرَ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مِنَ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لْهَدايا</a:t>
            </a:r>
            <a:r>
              <a:rPr lang="ar-MA" sz="4800" b="1" dirty="0">
                <a:solidFill>
                  <a:srgbClr val="00B0F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وَعِنْدَما عادَ إِلَى ٱلْمَنْزِ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لِ</a:t>
            </a:r>
            <a:r>
              <a:rPr lang="ar-MA" sz="4800" b="1" dirty="0">
                <a:solidFill>
                  <a:schemeClr val="accent1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أَخْبَرَ أُمَّهُ</a:t>
            </a:r>
            <a:r>
              <a:rPr lang="ar-MA" sz="4800" b="1" dirty="0">
                <a:solidFill>
                  <a:schemeClr val="accent1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فَفَرِحَتْ حَتّى دَمَعَتْ عَيْناها</a:t>
            </a:r>
            <a:r>
              <a:rPr lang="ar-MA" sz="4800" b="1" dirty="0">
                <a:solidFill>
                  <a:schemeClr val="accent1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US" sz="4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152126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07469-8AE3-6385-0F55-C710E8610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F720D4-88C5-6047-AE0D-D475144CF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استعدوا للقراءة؛ أمامكم  دقيقة  من أجل قراءة صامتة للفقرة.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4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F31D6B0-3431-F8A4-7E9F-799B6D6EF08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1D9573B-9BC2-6B79-D11A-53ED588754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0516EF7-1425-EE91-10E2-DF8F25F1489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B9E5EC6-EF68-6972-5A61-E6F0D8E1283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6625BA8-62BC-7117-955D-8B72AA36F18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FA88A6F-05D7-4166-DEE9-EC3FA89F328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3534526-ACB0-2741-4841-01CA5E055791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2F4C2B-E548-6835-4D9C-A5C0BCEDD374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678990-45B6-9C37-8AE5-B21406A708DB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188195-D5C2-59AF-995F-D6F5A9ADDDBE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52B7C0-3F8F-B7F3-8E53-252C238F7590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5B3361AE-070F-D751-C09B-E59245E1BB85}"/>
              </a:ext>
            </a:extLst>
          </p:cNvPr>
          <p:cNvSpPr txBox="1">
            <a:spLocks/>
          </p:cNvSpPr>
          <p:nvPr/>
        </p:nvSpPr>
        <p:spPr>
          <a:xfrm>
            <a:off x="1419726" y="1996679"/>
            <a:ext cx="6360695" cy="37143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just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اِسْتَقْبَلَ تَلَامِيذُ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لْقِسْمِ عُمَرَ بِحَفَاوَ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ةٍ</a:t>
            </a:r>
            <a:r>
              <a:rPr lang="ar-MA" sz="4800" b="1" dirty="0">
                <a:solidFill>
                  <a:srgbClr val="00B0F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يَوْمَ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ﭐلسَّبْ</a:t>
            </a:r>
            <a:r>
              <a:rPr lang="ar-MA" sz="4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تِ</a:t>
            </a:r>
            <a:r>
              <a:rPr lang="ar-MA" sz="4800" b="1" dirty="0">
                <a:solidFill>
                  <a:srgbClr val="00B0F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أَقَامُوا لَهُ حَفْلَةً بِمُنَاسَبَةِ شِفَائِ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هِ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أَخَذَ عُمَرُ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ﭐلْكَثِيرَ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مِنَ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لْهَدايا</a:t>
            </a:r>
            <a:r>
              <a:rPr lang="ar-MA" sz="4800" b="1" dirty="0">
                <a:solidFill>
                  <a:srgbClr val="00B0F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وَعِنْدَما عادَ إِلَى ٱلْمَنْزِ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لِ</a:t>
            </a:r>
            <a:r>
              <a:rPr lang="ar-MA" sz="4800" b="1" dirty="0">
                <a:solidFill>
                  <a:schemeClr val="accent1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أَخْبَرَ أُمَّهُ</a:t>
            </a:r>
            <a:r>
              <a:rPr lang="ar-MA" sz="4800" b="1" dirty="0">
                <a:solidFill>
                  <a:schemeClr val="accent1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فَفَرِحَتْ حَتّى دَمَعَتْ عَيْناها</a:t>
            </a:r>
            <a:r>
              <a:rPr lang="ar-MA" sz="4800" b="1" dirty="0">
                <a:solidFill>
                  <a:schemeClr val="accent1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US" sz="4800" dirty="0">
              <a:solidFill>
                <a:schemeClr val="accent1"/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70F83CC-7C61-9769-8530-6DBE11A330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35" y="1432653"/>
            <a:ext cx="78203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46062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378BD-3E1D-32B1-DF31-1B3BD443F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031F7E-AEB2-7DDC-9215-E50A500D3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التلميذ ....... قم إلى السبورة للقراءة 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ويسجل الأستاذ على سجل الطلاقة.</a:t>
            </a:r>
            <a:endParaRPr lang="fr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590E25EE-BE94-F765-7966-DBAEE65BF9C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5DCE863-F261-3B1E-2E6D-7F7C31F26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90A110B-4BB8-8CF6-2E35-1367B2A8C54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9916755-58A0-14CE-DC6A-77B47ABCC2C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3FE7359-5F08-A47E-78D0-9DB45CDF769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9D502F7-A2AF-7626-8676-D3A2A019CA9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60E3586-D3C5-87C9-ECC1-F5ECFFE9A563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626651-50DC-D19A-5F19-2CEF11A96543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18FB0B-798D-9F99-0688-23B419FBE8A4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62819D-F896-7A37-4D5D-472A382CF0A6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25A456-49F1-F0AE-061B-4D00F83E2AE0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06203407-9D1D-20E2-90AF-799F60385B1D}"/>
              </a:ext>
            </a:extLst>
          </p:cNvPr>
          <p:cNvSpPr txBox="1">
            <a:spLocks/>
          </p:cNvSpPr>
          <p:nvPr/>
        </p:nvSpPr>
        <p:spPr>
          <a:xfrm>
            <a:off x="1419726" y="1996679"/>
            <a:ext cx="6360695" cy="37143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just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اِسْتَقْبَلَ تَلَامِيذُ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لْقِسْمِ عُمَرَ بِحَفَاوَ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ةٍ</a:t>
            </a:r>
            <a:r>
              <a:rPr lang="ar-MA" sz="4800" b="1" dirty="0">
                <a:solidFill>
                  <a:srgbClr val="00B0F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يَوْمَ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ﭐلسَّبْ</a:t>
            </a:r>
            <a:r>
              <a:rPr lang="ar-MA" sz="4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تِ</a:t>
            </a:r>
            <a:r>
              <a:rPr lang="ar-MA" sz="4800" b="1" dirty="0">
                <a:solidFill>
                  <a:srgbClr val="00B0F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أَقَامُوا لَهُ حَفْلَةً بِمُنَاسَبَةِ شِفَائِ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هِ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أَخَذَ عُمَرُ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ﭐلْكَثِيرَ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مِنَ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لْهَدايا</a:t>
            </a:r>
            <a:r>
              <a:rPr lang="ar-MA" sz="4800" b="1" dirty="0">
                <a:solidFill>
                  <a:srgbClr val="00B0F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وَعِنْدَما عادَ إِلَى ٱلْمَنْزِ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لِ</a:t>
            </a:r>
            <a:r>
              <a:rPr lang="ar-MA" sz="4800" b="1" dirty="0">
                <a:solidFill>
                  <a:schemeClr val="accent1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أَخْبَرَ أُمَّهُ</a:t>
            </a:r>
            <a:r>
              <a:rPr lang="ar-MA" sz="4800" b="1" dirty="0">
                <a:solidFill>
                  <a:schemeClr val="accent1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فَفَرِحَتْ حَتّى دَمَعَتْ عَيْناها</a:t>
            </a:r>
            <a:r>
              <a:rPr lang="ar-MA" sz="4800" b="1" dirty="0">
                <a:solidFill>
                  <a:schemeClr val="accent1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US" sz="4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732623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C431B-6428-ADBD-0530-343EA51B1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E91B3D-0484-8148-B32A-8763EF757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 سأملي عليكم كلمات.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17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977083B-BEFA-3C34-0D5C-8881EA2D85E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7" name="Google Shape;1379;p12">
            <a:extLst>
              <a:ext uri="{FF2B5EF4-FFF2-40B4-BE49-F238E27FC236}">
                <a16:creationId xmlns:a16="http://schemas.microsoft.com/office/drawing/2014/main" id="{050D49AC-31F7-63A7-281B-E5EF5C597E3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FE938AA-C029-C41B-C2AE-7622E9A6E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6E1D7AE-73D8-A065-DF02-FAEA8A147AB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67D1308-944E-EFCA-D1C3-08158D2B128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60E1ECA-E395-DD24-D8AC-899DFDDC8F2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63B3017-B8E4-470B-88F6-6FEC235DC84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C696354-49CF-12EB-80C2-BAAEDAB7D0EB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59FA20-440B-7553-5BCE-5E8504AA5753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FC0026-0D57-271E-95F8-BC436E240DA4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A2AACE-E0A0-994A-3BBE-0BD90C757B75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63243B-E61E-EE05-36FF-79AAF60426CE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</p:spTree>
    <p:extLst>
      <p:ext uri="{BB962C8B-B14F-4D97-AF65-F5344CB8AC3E}">
        <p14:creationId xmlns:p14="http://schemas.microsoft.com/office/powerpoint/2010/main" val="248606133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C6C5B-AA2B-866E-7545-20CBD7DCC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16DE72-0156-8240-A1E1-07F3F54A1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الكلمات .من يقرأ ؟</a:t>
            </a:r>
            <a:endParaRPr lang="fr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1A63DDB9-C6F1-351C-6E5D-D00C511CA76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A1AF794-2F75-146D-AE18-94AF70B61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5CEB2B9-2D3E-2982-9E81-9853457EFE4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8FB09E0-2EE0-C866-2C75-E1FE126EC0D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E3B55BE-4AD3-5EB7-57E1-BBFFF1244E3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A106396-F03E-F55F-223C-E32310F7506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AECE59F-E556-E3E9-7187-836328F744D2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F63CE9-2174-277A-6B18-20F6636F5CB0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CC41BF-F1EC-196F-00D9-CA103ACDE262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79C9A0-CA16-B675-B2F6-A69C9ED31C74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2471C9-576D-649D-08D5-3D43D903FD6B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sp>
        <p:nvSpPr>
          <p:cNvPr id="4" name="Google Shape;1671;p201">
            <a:extLst>
              <a:ext uri="{FF2B5EF4-FFF2-40B4-BE49-F238E27FC236}">
                <a16:creationId xmlns:a16="http://schemas.microsoft.com/office/drawing/2014/main" id="{98EDCEC0-4B5D-E68E-8A59-E423735CECD5}"/>
              </a:ext>
            </a:extLst>
          </p:cNvPr>
          <p:cNvSpPr/>
          <p:nvPr/>
        </p:nvSpPr>
        <p:spPr>
          <a:xfrm>
            <a:off x="6112042" y="3447401"/>
            <a:ext cx="2246189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</a:pPr>
            <a:r>
              <a:rPr lang="ar-MA" altLang="fr-FR" sz="80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</a:t>
            </a:r>
            <a:r>
              <a:rPr lang="ar-MA" altLang="fr-FR" sz="80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فْلَةٌ</a:t>
            </a:r>
            <a:endParaRPr lang="ar-MA" sz="80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5" name="Google Shape;1671;p201">
            <a:extLst>
              <a:ext uri="{FF2B5EF4-FFF2-40B4-BE49-F238E27FC236}">
                <a16:creationId xmlns:a16="http://schemas.microsoft.com/office/drawing/2014/main" id="{F68D3A6F-E11A-39EA-A7A4-41181D5644E0}"/>
              </a:ext>
            </a:extLst>
          </p:cNvPr>
          <p:cNvSpPr/>
          <p:nvPr/>
        </p:nvSpPr>
        <p:spPr>
          <a:xfrm>
            <a:off x="3469269" y="3447401"/>
            <a:ext cx="2246189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</a:pPr>
            <a:r>
              <a:rPr lang="ar-MA" sz="80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</a:t>
            </a:r>
            <a:r>
              <a:rPr lang="ar-MA" sz="80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</a:t>
            </a:r>
            <a:r>
              <a:rPr lang="ar-MA" sz="80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َذَ</a:t>
            </a:r>
            <a:endParaRPr lang="ar-MA" sz="80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8" name="Google Shape;1671;p201">
            <a:extLst>
              <a:ext uri="{FF2B5EF4-FFF2-40B4-BE49-F238E27FC236}">
                <a16:creationId xmlns:a16="http://schemas.microsoft.com/office/drawing/2014/main" id="{B6A6BD5D-0CB2-4128-1286-20620FC60365}"/>
              </a:ext>
            </a:extLst>
          </p:cNvPr>
          <p:cNvSpPr/>
          <p:nvPr/>
        </p:nvSpPr>
        <p:spPr>
          <a:xfrm>
            <a:off x="826496" y="3447401"/>
            <a:ext cx="2246189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</a:pPr>
            <a:r>
              <a:rPr lang="ar-MA" sz="80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جَ</a:t>
            </a:r>
            <a:r>
              <a:rPr lang="ar-MA" sz="80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نا</a:t>
            </a:r>
            <a:r>
              <a:rPr lang="ar-MA" sz="80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حٌ</a:t>
            </a:r>
          </a:p>
        </p:txBody>
      </p:sp>
    </p:spTree>
    <p:extLst>
      <p:ext uri="{BB962C8B-B14F-4D97-AF65-F5344CB8AC3E}">
        <p14:creationId xmlns:p14="http://schemas.microsoft.com/office/powerpoint/2010/main" val="36610006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A406D-9436-2F36-D31C-F383ED6F4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C1739C5-CAA3-6E42-AB33-884BAE423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Google Shape;1671;p201">
            <a:extLst>
              <a:ext uri="{FF2B5EF4-FFF2-40B4-BE49-F238E27FC236}">
                <a16:creationId xmlns:a16="http://schemas.microsoft.com/office/drawing/2014/main" id="{59744913-7824-B82D-BF89-25BDE6C98155}"/>
              </a:ext>
            </a:extLst>
          </p:cNvPr>
          <p:cNvSpPr/>
          <p:nvPr/>
        </p:nvSpPr>
        <p:spPr>
          <a:xfrm>
            <a:off x="417095" y="3582909"/>
            <a:ext cx="8398041" cy="90888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noFill/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</a:pPr>
            <a:r>
              <a:rPr lang="ar-MA" altLang="fr-FR" sz="115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</a:t>
            </a:r>
            <a:r>
              <a:rPr lang="ar-MA" altLang="fr-FR" sz="115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فْلَةٌ</a:t>
            </a:r>
            <a:endParaRPr lang="ar-MA" sz="115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7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7A9096A4-B5D0-B69C-0622-8472560CB9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1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B47049B-227B-059D-6775-15375983F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FD62CAB-E3C1-AD31-4090-7A962B492E8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344EABD-D60C-6687-8311-E83787E9BDB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A71261E-ABB8-0D55-55EB-4A47F5BD97B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B6936BB-9516-19E0-E2DF-81852C8BD6A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04B7677-2DF5-5230-A54D-A32D44752DA0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74C615-0E27-2178-3C6C-9FE54E5DAB3B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52151E-EE4A-F1F1-78AA-E0AABE0B0E73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0BB67D-2D9D-D8EB-6D5B-C0AAF2AFB4C3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796711-0B31-A6C1-9AB3-6C8FF9B04678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</p:spTree>
    <p:extLst>
      <p:ext uri="{BB962C8B-B14F-4D97-AF65-F5344CB8AC3E}">
        <p14:creationId xmlns:p14="http://schemas.microsoft.com/office/powerpoint/2010/main" val="36484689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1C38D-AEDC-7F31-D9A8-448794D40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451287-80A8-8C46-92AD-510ED0563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ينطق الأستاذ الكلمة.</a:t>
            </a:r>
            <a:endParaRPr lang="fr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CDDE845-5852-5E21-9917-7ACAE50C507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3227129-E937-191D-14C3-FA4128999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9107B7E-96B6-1ED8-1449-7863A7D6AB6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C395029-29AB-5148-6A95-8F21E528D38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7EE8205-D6C4-72A9-4F56-85DCDF20ECB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46E423B-7EE9-CA5C-6922-5DCAFC35152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C38D786-65C6-F238-BA30-520AEA48F427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6FC989-03FB-9AD6-8E73-3BF0E434CB45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005126-C898-6FFF-42FD-383D864538DF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934883-B31A-068E-D9B3-C9290A9C6E67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8893A6-EDB8-6C0D-5F98-F39CF45A58DD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16" name="Google Shape;1379;p12">
            <a:extLst>
              <a:ext uri="{FF2B5EF4-FFF2-40B4-BE49-F238E27FC236}">
                <a16:creationId xmlns:a16="http://schemas.microsoft.com/office/drawing/2014/main" id="{38E37724-E5DB-7654-98C0-7D693BCFF36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2639790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DEE63-4A28-6A44-583A-B996310CA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379;p12">
            <a:extLst>
              <a:ext uri="{FF2B5EF4-FFF2-40B4-BE49-F238E27FC236}">
                <a16:creationId xmlns:a16="http://schemas.microsoft.com/office/drawing/2014/main" id="{30FC764A-8B20-4A2B-7847-688534E4608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168090C9-7E2B-A649-BC58-E0B87EC24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الألواح، صححوا.</a:t>
            </a:r>
            <a:endParaRPr lang="fr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E5A0C872-2BA1-9698-4DDC-57D0A567E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4953" y="3549337"/>
            <a:ext cx="317430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 rtl="1">
              <a:buClr>
                <a:schemeClr val="lt1"/>
              </a:buClr>
              <a:buSzPts val="13800"/>
              <a:buFont typeface="Arial"/>
            </a:pPr>
            <a:r>
              <a:rPr lang="ar-MA" altLang="fr-FR" sz="6000" b="1" dirty="0">
                <a:solidFill>
                  <a:schemeClr val="lt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حَفْلَةٌ</a:t>
            </a:r>
            <a:endParaRPr lang="fr-FR" altLang="fr-FR" sz="6000" b="1" dirty="0">
              <a:solidFill>
                <a:schemeClr val="lt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95001D6A-149E-A0DA-4B43-893AD52E9D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37CA04D-2C56-2B04-58E1-53D1F8C3CD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EE3E7DB-F0DA-BF3B-4333-A3D5DD24378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A4CAA4F-ED6C-1879-2797-D638AC3B148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66BCCFB-7D70-85B4-33A9-166447598CC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933DF59-C7D8-7E2C-6A82-66727C6D0F7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2F98ED4-2EEC-7DE1-D6FB-76B18D6227E2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8E330E-2909-702D-8EA1-84708EA549C1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693E41-5C59-A4B5-346C-21EA208DFE91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F579AA-24BE-4E24-1177-31A9F14BE25A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9D72F3-C925-CCE5-374F-9D49FEB66531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</p:spTree>
    <p:extLst>
      <p:ext uri="{BB962C8B-B14F-4D97-AF65-F5344CB8AC3E}">
        <p14:creationId xmlns:p14="http://schemas.microsoft.com/office/powerpoint/2010/main" val="4005030755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984C2-E5DA-2D1D-AC7C-0607412A9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582AAF-07A6-154E-9F26-9B887E066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Google Shape;1671;p201">
            <a:extLst>
              <a:ext uri="{FF2B5EF4-FFF2-40B4-BE49-F238E27FC236}">
                <a16:creationId xmlns:a16="http://schemas.microsoft.com/office/drawing/2014/main" id="{E03B390D-8E88-B680-D38F-E900F24D392E}"/>
              </a:ext>
            </a:extLst>
          </p:cNvPr>
          <p:cNvSpPr/>
          <p:nvPr/>
        </p:nvSpPr>
        <p:spPr>
          <a:xfrm>
            <a:off x="3072078" y="3403535"/>
            <a:ext cx="2706912" cy="112264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noFill/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</a:pPr>
            <a:r>
              <a:rPr lang="ar-SA" sz="115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</a:t>
            </a:r>
            <a:r>
              <a:rPr lang="ar-SA" sz="115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خَــ</a:t>
            </a:r>
            <a:r>
              <a:rPr lang="ar-SA" sz="115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ذَ</a:t>
            </a:r>
            <a:endParaRPr lang="ar-MA" sz="115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3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16CD6ED5-7DD8-A328-E145-B4AD6C91EC4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D6A6397-810D-26A3-9575-F7370401C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D0BE290-B20E-ADB5-6BDB-EC4D189581A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DFE19F8-2532-0D5A-703E-4C7B5EADD5D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CC2B8BE-54D2-7FBF-BC49-0E16E517BCF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A2E22AB-C13C-3D7B-3C17-B55FA7D64AF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6F22941-6A15-85ED-437A-C51E67827D86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4F58E3-37AC-C8E7-8F60-44150D198046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CC41C0-9DFA-7040-D07B-9AA0BDA234E7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3959ED-331F-7B92-E971-B976DE0FEF40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ABDC49-AB64-739D-28D0-24DB4DCE54FB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</p:spTree>
    <p:extLst>
      <p:ext uri="{BB962C8B-B14F-4D97-AF65-F5344CB8AC3E}">
        <p14:creationId xmlns:p14="http://schemas.microsoft.com/office/powerpoint/2010/main" val="29518215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B18CE-F087-7D8A-E1EC-053BE7E99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D7CFC6-C21B-D945-9FE3-A34747B0D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ينطق الأستاذ الكلمة.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9A68D53-1843-5194-CB30-827EB8F44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884C471-6BB6-6247-BF61-1867441F4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15F77795-C70D-DFFC-2740-F62A5466DF6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4C0BB91A-5859-8104-A6CA-61BB7F16179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E63C4E6-EA4B-7B1D-6051-B53DE933650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8D76F886-10DB-B8EC-1315-BFF80D8CC4B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22CDB95-B496-BDEB-409C-070315A0264D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0E0D5ED-4243-5A74-3B91-8BBF285E7C5E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D9CA463-CA88-A679-E69B-FC952D3F8A58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98D7F31-2D82-723F-7EC0-04D4BB4FCE76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AD53E8E-43F8-583D-45B4-DFD0138D1F77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14" name="Google Shape;1379;p12">
            <a:extLst>
              <a:ext uri="{FF2B5EF4-FFF2-40B4-BE49-F238E27FC236}">
                <a16:creationId xmlns:a16="http://schemas.microsoft.com/office/drawing/2014/main" id="{14761232-9FF8-E6A3-B110-05B4836B5B0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8157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05758-445A-A4AD-79F9-A8AD1CC70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id="{2FD76727-6130-3748-5971-3DAC777E387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/>
          <a:stretch/>
        </p:blipFill>
        <p:spPr/>
      </p:pic>
      <p:pic>
        <p:nvPicPr>
          <p:cNvPr id="35" name="Espace réservé pour une image  34">
            <a:extLst>
              <a:ext uri="{FF2B5EF4-FFF2-40B4-BE49-F238E27FC236}">
                <a16:creationId xmlns:a16="http://schemas.microsoft.com/office/drawing/2014/main" id="{A1417986-9D2F-28C7-6DE4-81EE328D4D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/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332F0A3C-F92C-B9E1-448E-DEB1A9D7808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9932FEB9-9C3F-84D9-4E9D-06AB7BCE357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0870F399-1D1E-0905-7657-EEA2820C0BA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340F09A3-777F-969E-87F4-58ED6BABF4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للإجابة.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76FBBF38-D979-1760-CFBD-CEA2E8FFDF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التعليمات.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846120EF-AEF4-53F8-590D-30D51543E33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فيديو.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9D3895C3-EB07-72EC-8077-B98126883C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الإنجازات.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24D4B82-EDED-ED01-76B5-9DE218004A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ثنائيات.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474352EA-A6B8-8030-D8CC-D502693471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E866A3C-ACE4-70A9-7DA1-63563F24CA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  <p:pic>
        <p:nvPicPr>
          <p:cNvPr id="4" name="Espace réservé pour une image  21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id="{65A977AA-A6B3-8371-B44C-4100E510954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95465" y="1543580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</p:pic>
    </p:spTree>
    <p:extLst>
      <p:ext uri="{BB962C8B-B14F-4D97-AF65-F5344CB8AC3E}">
        <p14:creationId xmlns:p14="http://schemas.microsoft.com/office/powerpoint/2010/main" val="19706513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B2707-C537-4D3A-A188-6AB8BFCAE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re 27">
            <a:extLst>
              <a:ext uri="{FF2B5EF4-FFF2-40B4-BE49-F238E27FC236}">
                <a16:creationId xmlns:a16="http://schemas.microsoft.com/office/drawing/2014/main" id="{AD81480B-8193-9731-C371-9F4ABA6E5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الألواح، صححوا.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69B7C42-01D0-A587-D1CC-86E6072A1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0FA0C70-A5C1-2156-0DEB-C12A14955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2BFA599-7525-53E2-6907-747673EA1D3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E026940-9EBD-B0CD-4D90-C88257CB4CB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90C655C-7F63-8B78-B9E8-C24829CA7D1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0CCEB91-E3DF-3FAD-64BB-32AAC1F3A0B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9A31ADD-2A7A-0B3D-D2EC-7CFC9F1C0416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C604ADE-FA06-44CB-2760-6D71722AE384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615755F-8B74-538B-CBDE-98F81383A597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7A8CD7-0C3F-6931-9ECB-3511B33E98E7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D8F7B55-C167-43E8-674A-8CE606475C3B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4" name="Google Shape;1379;p12">
            <a:extLst>
              <a:ext uri="{FF2B5EF4-FFF2-40B4-BE49-F238E27FC236}">
                <a16:creationId xmlns:a16="http://schemas.microsoft.com/office/drawing/2014/main" id="{5F86CB1E-F235-B736-A2DB-A2DB8143D5B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C0486E1F-971B-B817-CCB3-D13AFEDAF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4953" y="3549337"/>
            <a:ext cx="317430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 rtl="1">
              <a:buClr>
                <a:schemeClr val="lt1"/>
              </a:buClr>
              <a:buSzPts val="13800"/>
              <a:buFont typeface="Arial"/>
            </a:pPr>
            <a:r>
              <a:rPr lang="ar-MA" altLang="fr-FR" sz="6000" b="1" dirty="0">
                <a:solidFill>
                  <a:schemeClr val="lt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أَخَذَ</a:t>
            </a:r>
          </a:p>
        </p:txBody>
      </p:sp>
    </p:spTree>
    <p:extLst>
      <p:ext uri="{BB962C8B-B14F-4D97-AF65-F5344CB8AC3E}">
        <p14:creationId xmlns:p14="http://schemas.microsoft.com/office/powerpoint/2010/main" val="3658294340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964C9-554F-4EF5-9687-CE1354942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41CBAA-7293-BE48-A4FB-BC431AFAA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7A226F8F-294B-DC45-4256-FA717748E01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900113" cy="900112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8F3C986-AD88-61AD-AAAB-9E3E4254E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D32DCE7-BF4E-FBB5-FBDB-2693872EDF9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1A288AD-A5F5-A29B-F2CF-C58936956B8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960BA28-5122-6386-27A0-F2BE56ED4A4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F6E128B-EE4B-6B39-C4D6-11DF79BDF19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9BEDC02-3417-46D3-2B1A-2A2554ED9691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2C19E7-9D12-B901-4331-CD6165A5D54A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2D55BF-2F97-B0D4-A8EC-94BC4C7D7508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667935-EB8C-70E2-00A3-15D119C094B3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8D4F7E-AFB9-2582-E3FC-5755AB72BD1C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DAB27FE-8B77-6C83-B337-3DB017745C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430" y="2355791"/>
            <a:ext cx="853514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747230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71FE3-0156-7D98-C0A0-DDC5719F2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09CDB1-2387-FB4D-9569-077DE05B5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ينطق الأستاذ الكلمة.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875D343-F391-35F7-B265-640D992E1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A7147BE-8B92-C941-B92B-5284E59712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A2BE107-181A-F3E6-EF4F-AAA015F659B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26E9D12-A50D-2D5F-F2A4-E6B77810067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CFCDE69-EC95-848D-94FB-ADF88DBF71C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B3FCD3A-B1D2-16B8-F9C0-9D7F1061D98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59392E-20FB-BD84-7687-130C1EF49898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389FF1-6A23-1A6B-102B-030E76BBF25C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EF99D8-4E70-4BDD-6622-A21AFE9DA755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E0E153-C594-289C-BB6B-B97BEE3FD835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7BBEE5-3A52-9F8C-5814-2214819550BE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19" name="Google Shape;1379;p12">
            <a:extLst>
              <a:ext uri="{FF2B5EF4-FFF2-40B4-BE49-F238E27FC236}">
                <a16:creationId xmlns:a16="http://schemas.microsoft.com/office/drawing/2014/main" id="{F872320F-A91C-F4CB-A28D-4F3B7BCB266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287424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1819F-178C-F96D-BCE0-028D3417D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379;p12">
            <a:extLst>
              <a:ext uri="{FF2B5EF4-FFF2-40B4-BE49-F238E27FC236}">
                <a16:creationId xmlns:a16="http://schemas.microsoft.com/office/drawing/2014/main" id="{74B3BBAD-942D-CAA6-7AFE-ACDD4E6197C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80817444-1C23-BB45-A362-B2D166FAA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الألواح، صححوا.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8375F4F1-7D6D-C1BB-266F-2637D6C3A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2484" y="3570508"/>
            <a:ext cx="2654969" cy="1049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 rtl="1">
              <a:buClr>
                <a:schemeClr val="lt1"/>
              </a:buClr>
              <a:buSzPts val="13800"/>
              <a:buFont typeface="Arial"/>
            </a:pPr>
            <a:r>
              <a:rPr lang="ar-MA" altLang="fr-FR" sz="6000" b="1" dirty="0">
                <a:solidFill>
                  <a:schemeClr val="lt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جَناحٌ</a:t>
            </a:r>
            <a:endParaRPr lang="fr-FR" altLang="fr-FR" sz="6000" b="1" dirty="0">
              <a:solidFill>
                <a:schemeClr val="lt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4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199B4B6-7AD4-4768-6FDF-BBB2B4535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DEC0B04-FE52-D2EE-639B-BAE6440F96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8099C73-84B0-B829-B3B5-6ED23F463E5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C9C2A49-23EA-D662-3D54-C4C3EBEA34B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7C2E71D-3E2B-5E6C-C897-60EF56893A9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8C475D7-1941-ABD4-5530-DA15E8A59EC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33F9F1-0FAA-84AC-99DC-133A54DFDBE9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295B98-10FC-1892-94F0-DC37E981DB71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C41AA5-4879-FEBF-A741-8CC3CB31FBE9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4A6CC5-DA2B-C333-0467-49AC560688E0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0CFCDD-4E50-DA63-47DA-D1737D156954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</p:spTree>
    <p:extLst>
      <p:ext uri="{BB962C8B-B14F-4D97-AF65-F5344CB8AC3E}">
        <p14:creationId xmlns:p14="http://schemas.microsoft.com/office/powerpoint/2010/main" val="1128554174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5C8FD-8A45-FA37-9EAB-5A4E9DD7E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1A3979C3-D8EB-84F0-FD65-621F36958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D6AF240B-FE29-653B-0F61-D8D1ECCD29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id="{95B05E15-C569-A7F1-0540-C39C73F08231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استماع وتحدث 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0ED4AF47-8B98-B047-469F-EAFB487702EF}"/>
              </a:ext>
            </a:extLst>
          </p:cNvPr>
          <p:cNvSpPr txBox="1">
            <a:spLocks/>
          </p:cNvSpPr>
          <p:nvPr/>
        </p:nvSpPr>
        <p:spPr>
          <a:xfrm>
            <a:off x="2037347" y="3158999"/>
            <a:ext cx="5127005" cy="747253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ورشة الاستماع (العصفور كيكو): عناصر الحكاية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.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20">
            <a:extLst>
              <a:ext uri="{FF2B5EF4-FFF2-40B4-BE49-F238E27FC236}">
                <a16:creationId xmlns:a16="http://schemas.microsoft.com/office/drawing/2014/main" id="{D5667342-9693-1322-9874-472A421BBF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977895" y="1807373"/>
            <a:ext cx="540000" cy="540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F5C6CD46-F773-6FA8-F41A-437652E68D23}"/>
              </a:ext>
            </a:extLst>
          </p:cNvPr>
          <p:cNvSpPr txBox="1"/>
          <p:nvPr/>
        </p:nvSpPr>
        <p:spPr>
          <a:xfrm>
            <a:off x="5161932" y="1771950"/>
            <a:ext cx="1936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E7D5DA3-414B-2D78-5608-4C83DC574F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0053" y="956399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1548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B6188-FE37-5F69-2FF7-2C118C5FB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6E19255F-564D-064D-B47E-C6D402D68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922" y="771412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يذكرنا بعنوان حكايتنا لهذا الأسبوع؟</a:t>
            </a:r>
            <a:endParaRPr lang="fr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177A485-DD7B-785D-2696-2BCA8821C98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D0C66C6-0DBD-D009-3DC5-CF526E383A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899F6F2-F825-2F45-D5F3-212B5636042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FE211DA-6942-D6DC-834A-F4903FDC0FE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7FB26B-CBCE-BF43-6C46-CDADB99625E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E9F308E-28C3-8DF2-4142-54160D96383C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579682-D980-2E3B-B621-ED0515EC8915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6CB572-31AF-B3C4-CCBD-0B65B5048305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914247-B36F-92D3-084E-E1C017102CD9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266242-D190-79D6-A476-215EF484E0C4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14" name="Espace réservé pour une image  13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C2E1546A-6D4B-7186-29A6-EE559A76E6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3" name="hikayat_العصفور كيكو.mp4">
            <a:hlinkClick r:id="" action="ppaction://media"/>
            <a:extLst>
              <a:ext uri="{FF2B5EF4-FFF2-40B4-BE49-F238E27FC236}">
                <a16:creationId xmlns:a16="http://schemas.microsoft.com/office/drawing/2014/main" id="{9A0D013E-BCCB-6516-1225-919A22E388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2689" y="2160588"/>
            <a:ext cx="7038622" cy="3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597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FCA72-A605-21DC-C73A-9794497E7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21">
            <a:extLst>
              <a:ext uri="{FF2B5EF4-FFF2-40B4-BE49-F238E27FC236}">
                <a16:creationId xmlns:a16="http://schemas.microsoft.com/office/drawing/2014/main" id="{6DF65580-3ADB-E9ED-876C-5D421C766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سنتعرف اليوم  على عناصر الحكاية. شخصياتها وزمانها ومكانها. استعدوا للاستماع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</a:endParaRPr>
          </a:p>
        </p:txBody>
      </p:sp>
      <p:pic>
        <p:nvPicPr>
          <p:cNvPr id="4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3C44826-FE26-C211-D3BC-FC057F93626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BAD7F39D-8CD3-1EF2-EEC1-6845C8B31D80}"/>
              </a:ext>
            </a:extLst>
          </p:cNvPr>
          <p:cNvGrpSpPr/>
          <p:nvPr/>
        </p:nvGrpSpPr>
        <p:grpSpPr>
          <a:xfrm>
            <a:off x="2644300" y="3510115"/>
            <a:ext cx="3682759" cy="2751048"/>
            <a:chOff x="2644300" y="3510115"/>
            <a:chExt cx="3682759" cy="2751048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6732D6F9-11E6-879D-63C6-3FE46BD20D70}"/>
                </a:ext>
              </a:extLst>
            </p:cNvPr>
            <p:cNvSpPr/>
            <p:nvPr/>
          </p:nvSpPr>
          <p:spPr>
            <a:xfrm>
              <a:off x="5801032" y="3549445"/>
              <a:ext cx="422787" cy="38345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>
                <a:latin typeface="Microsoft Uighur" panose="02000000000000000000" pitchFamily="2" charset="-78"/>
              </a:endParaRPr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464915F1-390A-E237-A6F8-B4E344E23A3D}"/>
                </a:ext>
              </a:extLst>
            </p:cNvPr>
            <p:cNvSpPr/>
            <p:nvPr/>
          </p:nvSpPr>
          <p:spPr>
            <a:xfrm>
              <a:off x="2695920" y="3510115"/>
              <a:ext cx="474406" cy="42278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>
                <a:latin typeface="Microsoft Uighur" panose="02000000000000000000" pitchFamily="2" charset="-78"/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7AA67F82-5815-C2EC-ABDB-ADBCFD60C0A3}"/>
                </a:ext>
              </a:extLst>
            </p:cNvPr>
            <p:cNvSpPr/>
            <p:nvPr/>
          </p:nvSpPr>
          <p:spPr>
            <a:xfrm>
              <a:off x="5801033" y="5755476"/>
              <a:ext cx="526026" cy="50568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>
                <a:latin typeface="Microsoft Uighur" panose="02000000000000000000" pitchFamily="2" charset="-78"/>
              </a:endParaRP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66289FDC-4C64-313A-F952-0938A8B95D4C}"/>
                </a:ext>
              </a:extLst>
            </p:cNvPr>
            <p:cNvSpPr/>
            <p:nvPr/>
          </p:nvSpPr>
          <p:spPr>
            <a:xfrm>
              <a:off x="2644300" y="5755475"/>
              <a:ext cx="526026" cy="50568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C7153AAC-8091-BD7D-EE56-4C19908D554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6B07C58-C72C-48F6-2BBF-C6A8A6A0BB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764A20B-9597-B73C-97C1-180B62580F3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AF025AB-900C-EF31-C5CB-447D64CC45A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92C8DB3-DB87-0188-C2C4-158AF1BDC4E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67163C8-FC82-A90F-2287-95EDCD38061A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69A2A5A-5515-5298-7C6F-E6B7B8C36295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51F0FE6-301F-9B4A-E869-C4E3A5E43CD9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77A3A74-185C-B951-6723-57424D1844DA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BFD0119-5E71-6F75-E121-246229BDA06E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25" name="Image 24" descr="Une image contenant dessin humoristique, dessin, clipart, mammifère&#10;&#10;Le contenu généré par l’IA peut être incorrect.">
            <a:extLst>
              <a:ext uri="{FF2B5EF4-FFF2-40B4-BE49-F238E27FC236}">
                <a16:creationId xmlns:a16="http://schemas.microsoft.com/office/drawing/2014/main" id="{32475BE4-516B-A04A-E675-2FFDB367DA3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/>
          <a:stretch>
            <a:fillRect/>
          </a:stretch>
        </p:blipFill>
        <p:spPr>
          <a:xfrm>
            <a:off x="555985" y="2985834"/>
            <a:ext cx="1902341" cy="2078717"/>
          </a:xfrm>
          <a:prstGeom prst="rect">
            <a:avLst/>
          </a:prstGeom>
        </p:spPr>
      </p:pic>
      <p:pic>
        <p:nvPicPr>
          <p:cNvPr id="26" name="Image 25" descr="Une image contenant dessin, peinture, illustration, clipart&#10;&#10;Le contenu généré par l’IA peut être incorrect.">
            <a:extLst>
              <a:ext uri="{FF2B5EF4-FFF2-40B4-BE49-F238E27FC236}">
                <a16:creationId xmlns:a16="http://schemas.microsoft.com/office/drawing/2014/main" id="{D4621D47-3D27-13BA-523B-52E6059781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/>
          <a:stretch>
            <a:fillRect/>
          </a:stretch>
        </p:blipFill>
        <p:spPr>
          <a:xfrm>
            <a:off x="4716522" y="2985834"/>
            <a:ext cx="1902341" cy="2078717"/>
          </a:xfrm>
          <a:prstGeom prst="rect">
            <a:avLst/>
          </a:prstGeom>
        </p:spPr>
      </p:pic>
      <p:pic>
        <p:nvPicPr>
          <p:cNvPr id="28" name="Image 27" descr="Une image contenant dessin, peinture, illustration, clipart&#10;&#10;Le contenu généré par l’IA peut être incorrect.">
            <a:extLst>
              <a:ext uri="{FF2B5EF4-FFF2-40B4-BE49-F238E27FC236}">
                <a16:creationId xmlns:a16="http://schemas.microsoft.com/office/drawing/2014/main" id="{4E58E4D5-5118-BD61-1EFA-DEE149FCBBB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/>
          <a:stretch>
            <a:fillRect/>
          </a:stretch>
        </p:blipFill>
        <p:spPr>
          <a:xfrm>
            <a:off x="6768994" y="2985834"/>
            <a:ext cx="1902341" cy="2078717"/>
          </a:xfrm>
          <a:prstGeom prst="rect">
            <a:avLst/>
          </a:prstGeom>
        </p:spPr>
      </p:pic>
      <p:pic>
        <p:nvPicPr>
          <p:cNvPr id="30" name="Image 29" descr="Une image contenant dessin, dessin humoristique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755D77F0-0781-9220-1CEE-066D451BB76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/>
          <a:stretch>
            <a:fillRect/>
          </a:stretch>
        </p:blipFill>
        <p:spPr>
          <a:xfrm>
            <a:off x="2664051" y="2985834"/>
            <a:ext cx="1902341" cy="207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898007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3460B3-0A70-0895-7DDA-968E3879D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21">
            <a:extLst>
              <a:ext uri="{FF2B5EF4-FFF2-40B4-BE49-F238E27FC236}">
                <a16:creationId xmlns:a16="http://schemas.microsoft.com/office/drawing/2014/main" id="{8923431C-8464-C9DA-B2F2-ABE53367F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عرض فيديو الحكاية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19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440DD153-0BEB-BD8F-BCA8-EF016E839CD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6F4733F-DD3A-E864-9C94-9AF890BA479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95B548F-7D54-1230-8ED4-65F9B46EA0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B6BF842-1F73-E098-5D14-5AA65648AF0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A92015F-F258-4816-B417-B0FBFA01EB5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63A35F6-E787-7AD8-CF91-838CB57113DC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6E55243-FF55-7432-0185-A0FED3738388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612ED4-EFB4-BEB8-F2D8-83F26CD2A2B3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C6731D3-5596-CA50-533B-C3EFF8898EC3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65DBF98-38CC-8103-2EB9-DB989B0F9C24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515DFFD-247E-0CFB-0A21-9900C9B4D3B3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5" name="Image 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1B0F8CA-01E1-4721-ECA4-7B51FA8E969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12" name="FINALE -  اَلْعُصْفورُ كِيكُو V1 -720p-251113">
            <a:hlinkClick r:id="" action="ppaction://media"/>
            <a:extLst>
              <a:ext uri="{FF2B5EF4-FFF2-40B4-BE49-F238E27FC236}">
                <a16:creationId xmlns:a16="http://schemas.microsoft.com/office/drawing/2014/main" id="{9C3F83CC-FDB2-42C4-7D04-4EFA9CB91C4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6253" y="1942871"/>
            <a:ext cx="7747996" cy="4358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49823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80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4F63D-C52A-1831-BBA9-1E629ADE3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F0B7C827-C1C5-7141-AA81-F6923DEF7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نستخرج شخصيات الحكاية  ـــ  مَنْ سَقَطَ مِنْ أَعْلى ﭐلشَّجَرَةِ؟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4A40CA64-B52B-4BCD-C1FE-6766858EA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5284" y="630211"/>
            <a:ext cx="792000" cy="792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7F86075-C8A4-4F0C-7FF1-260B1FFB71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03852E8-69C3-573F-9CC5-B12B663E61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1B31803-8BC7-CEE0-52A7-526B265407C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2122D0B-9B19-DC00-8BC1-BF30B146886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873468D-EBE1-54C1-E359-9838E55DFC6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F25AA4-1208-D2AE-6124-21D312AE24D6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D19839-91DE-CB47-F035-27189AE558B7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5BA9FB-262E-2556-651B-88C8A5779C4F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A74B68-7815-52EC-5DB3-6AADC6DF3CFD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5B3975-88AF-D76F-546B-B3E78DA4B5CD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226600C-3498-B102-AAD7-5E45E50C867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4140" r="-4140"/>
          <a:stretch>
            <a:fillRect/>
          </a:stretch>
        </p:blipFill>
        <p:spPr>
          <a:xfrm>
            <a:off x="2916238" y="2225429"/>
            <a:ext cx="3388962" cy="342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132314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C7193-2C08-75EB-55B9-FEF9461CF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5DF555-029A-DA42-AB5B-E82159F99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كيكو هو الذي سقط من أعلى الشجرة. رددوا.</a:t>
            </a:r>
          </a:p>
        </p:txBody>
      </p:sp>
      <p:pic>
        <p:nvPicPr>
          <p:cNvPr id="4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80A6E3F-8F90-38F0-7DE7-8631ADE18A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" b="27"/>
          <a:stretch/>
        </p:blipFill>
        <p:spPr/>
      </p:pic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502D99ED-EF49-533F-AFBF-8D974E7B20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08513" y="3240001"/>
            <a:ext cx="2771775" cy="634168"/>
          </a:xfrm>
        </p:spPr>
        <p:txBody>
          <a:bodyPr/>
          <a:lstStyle/>
          <a:p>
            <a: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</a:pP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كـــي</a:t>
            </a:r>
            <a:r>
              <a:rPr lang="ar-SA" sz="6000" dirty="0">
                <a:solidFill>
                  <a:srgbClr val="424D7B"/>
                </a:solidFill>
                <a:ea typeface="Calibri"/>
                <a:cs typeface="Microsoft Uighur" panose="02000000000000000000" pitchFamily="2" charset="-78"/>
                <a:sym typeface="Calibri"/>
              </a:rPr>
              <a:t>ـــ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كـــو</a:t>
            </a:r>
            <a:endParaRPr lang="fr-FR" sz="6000" dirty="0"/>
          </a:p>
        </p:txBody>
      </p:sp>
      <p:sp>
        <p:nvSpPr>
          <p:cNvPr id="15" name="Google Shape;2403;p107">
            <a:extLst>
              <a:ext uri="{FF2B5EF4-FFF2-40B4-BE49-F238E27FC236}">
                <a16:creationId xmlns:a16="http://schemas.microsoft.com/office/drawing/2014/main" id="{DAE47311-30AB-8ECB-3374-582B848FE4F7}"/>
              </a:ext>
            </a:extLst>
          </p:cNvPr>
          <p:cNvSpPr/>
          <p:nvPr/>
        </p:nvSpPr>
        <p:spPr>
          <a:xfrm>
            <a:off x="5181601" y="4996359"/>
            <a:ext cx="3505200" cy="1227977"/>
          </a:xfrm>
          <a:prstGeom prst="roundRect">
            <a:avLst>
              <a:gd name="adj" fmla="val 16667"/>
            </a:avLst>
          </a:pr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1" eaLnBrk="1" latinLnBrk="0" hangingPunct="1">
              <a:spcBef>
                <a:spcPts val="0"/>
              </a:spcBef>
              <a:spcAft>
                <a:spcPts val="0"/>
              </a:spcAft>
              <a:buNone/>
            </a:pPr>
            <a:endParaRPr sz="80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CB98AA9-C098-2121-483F-F683C6B0892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0000E6B-3C42-BC30-AB25-56A85DE9BF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DD34702-3FF2-5611-5AA5-73969FD770D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8E7D08B-6B64-FF50-F5D4-6BDB7F4D65D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C8B3ACE-0C90-265F-E34E-179428756A5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26A12E3-DBEF-7E08-95FB-C13744131B30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A82C73-3066-D108-73B4-0F85594B06E6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19686E-089C-6A77-AF1A-8490A9B8D707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13FD03-133F-74AD-4FE4-2977504DDEC2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22475D-2CD4-D668-D43B-B429E77A2D06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21" name="Image 20" descr="Une image contenant dessin, peinture, illustration, clipart&#10;&#10;Le contenu généré par l’IA peut être incorrect.">
            <a:extLst>
              <a:ext uri="{FF2B5EF4-FFF2-40B4-BE49-F238E27FC236}">
                <a16:creationId xmlns:a16="http://schemas.microsoft.com/office/drawing/2014/main" id="{E909EB2A-F680-E2E9-6B78-D6621DB9E1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46" r="-4546"/>
          <a:stretch>
            <a:fillRect/>
          </a:stretch>
        </p:blipFill>
        <p:spPr>
          <a:xfrm>
            <a:off x="1655763" y="2133599"/>
            <a:ext cx="2952750" cy="2957641"/>
          </a:xfrm>
          <a:prstGeom prst="rect">
            <a:avLst/>
          </a:prstGeom>
        </p:spPr>
      </p:pic>
      <p:pic>
        <p:nvPicPr>
          <p:cNvPr id="6" name="Espace réservé pour une image  1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C67DE159-AEC6-0E79-B33E-CE0BE26407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5284" y="630211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100285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20148-2B99-4C3A-ECD5-449BA0E04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BAE4CE-18FA-B625-3C67-E7F29A6BC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4000" dirty="0">
                <a:solidFill>
                  <a:srgbClr val="424D7B"/>
                </a:solidFill>
              </a:rPr>
              <a:t>تنظيم حصص الأسبوع</a:t>
            </a:r>
            <a:endParaRPr lang="fr-MA" sz="4000" dirty="0">
              <a:solidFill>
                <a:srgbClr val="424D7B"/>
              </a:solidFill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3289A5B1-DE17-E9A3-1D8E-56E8E0110BD6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9DCDC143-8B24-4843-86BB-2B0DBBBD68DA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2" name="Organigramme : Terminateur 31">
              <a:extLst>
                <a:ext uri="{FF2B5EF4-FFF2-40B4-BE49-F238E27FC236}">
                  <a16:creationId xmlns:a16="http://schemas.microsoft.com/office/drawing/2014/main" id="{8F7016AE-6E7D-C5E1-1392-4B947A32F4C1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72D08C7F-8116-726E-1F2E-D7ACA16CA582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D76FDAC0-F733-876D-E04C-06F1FE50672A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5" name="Organigramme : Terminateur 34">
              <a:extLst>
                <a:ext uri="{FF2B5EF4-FFF2-40B4-BE49-F238E27FC236}">
                  <a16:creationId xmlns:a16="http://schemas.microsoft.com/office/drawing/2014/main" id="{CEF3B679-CE32-B946-2F1C-6A20ED883AED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21B9D7A0-9AD7-B6EA-733F-EFD900DCDC3D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id="{EB30F66A-3674-5C0C-C6EB-5E8ED7688111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1" name="Organigramme : Terminateur 40">
              <a:extLst>
                <a:ext uri="{FF2B5EF4-FFF2-40B4-BE49-F238E27FC236}">
                  <a16:creationId xmlns:a16="http://schemas.microsoft.com/office/drawing/2014/main" id="{781FCA4B-89F8-56D0-7DD8-5CDFFBF3896F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5 -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24715921-1294-7DE1-B6CF-0E5DC005B0BC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0CAE514A-804B-C427-B7B0-9525541DAABA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4" name="Organigramme : Terminateur 43">
              <a:extLst>
                <a:ext uri="{FF2B5EF4-FFF2-40B4-BE49-F238E27FC236}">
                  <a16:creationId xmlns:a16="http://schemas.microsoft.com/office/drawing/2014/main" id="{DAAADEC1-ED47-3AA8-181A-D855B871BA04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</a:p>
          </p:txBody>
        </p:sp>
      </p:grp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08A3B4EA-BC81-0FB2-E70C-D4AFF83843F3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BD59AFF9-C5B7-45D5-5EC1-3444227F37A2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54877F6B-D745-1697-98F4-1D9035A0C0FC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8" name="Organigramme : Terminateur 47">
              <a:extLst>
                <a:ext uri="{FF2B5EF4-FFF2-40B4-BE49-F238E27FC236}">
                  <a16:creationId xmlns:a16="http://schemas.microsoft.com/office/drawing/2014/main" id="{C5D4F533-CF58-D263-EE36-34C0477B6308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 </a:t>
              </a:r>
            </a:p>
          </p:txBody>
        </p:sp>
      </p:grp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F7F2D667-4F23-89B5-9996-088AAFE63AB6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اعتيادية.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استثمار النص.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الاستماع والتحدث : الإنتاج.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كتابية: البنيات اللغوية.</a:t>
            </a:r>
          </a:p>
        </p:txBody>
      </p:sp>
      <p:sp>
        <p:nvSpPr>
          <p:cNvPr id="50" name="Espace réservé du texte 25">
            <a:extLst>
              <a:ext uri="{FF2B5EF4-FFF2-40B4-BE49-F238E27FC236}">
                <a16:creationId xmlns:a16="http://schemas.microsoft.com/office/drawing/2014/main" id="{C212CE26-3E6F-049C-DE0C-DE19DC78C511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اعتيادية.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معجم،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الاستماع والتحدث.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الطلاقة.</a:t>
            </a:r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id="{3863A646-1594-9F87-7F5A-C1BDA340B562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اعتيادية.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الاستماع والتحدث : إعادة الإنتاج.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قراءة: استخلاص العبرة.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كتابي.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 2/2.</a:t>
            </a:r>
          </a:p>
        </p:txBody>
      </p:sp>
      <p:sp>
        <p:nvSpPr>
          <p:cNvPr id="53" name="Espace réservé du texte 25">
            <a:extLst>
              <a:ext uri="{FF2B5EF4-FFF2-40B4-BE49-F238E27FC236}">
                <a16:creationId xmlns:a16="http://schemas.microsoft.com/office/drawing/2014/main" id="{BD986132-8EDE-9B83-E156-4492FE03912B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الطلاقة: توليف ودعم.</a:t>
            </a:r>
            <a:endParaRPr lang="fr-FR" sz="1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توليف ودعم.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إثرائية.</a:t>
            </a:r>
          </a:p>
        </p:txBody>
      </p:sp>
      <p:sp>
        <p:nvSpPr>
          <p:cNvPr id="54" name="Espace réservé du texte 25">
            <a:extLst>
              <a:ext uri="{FF2B5EF4-FFF2-40B4-BE49-F238E27FC236}">
                <a16:creationId xmlns:a16="http://schemas.microsoft.com/office/drawing/2014/main" id="{D7AFA33D-F53A-7DDF-6A58-68C06AE571CB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اعتيادية.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الاستماع والتحدث : البنية السردية /</a:t>
            </a: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تقديم الوضعية التواصلية.</a:t>
            </a: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fr-FR" sz="1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قراءة: استراتيجية الفهم .</a:t>
            </a:r>
            <a:endParaRPr lang="fr-FR" sz="1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  ½</a:t>
            </a:r>
          </a:p>
        </p:txBody>
      </p:sp>
      <p:pic>
        <p:nvPicPr>
          <p:cNvPr id="55" name="Image 54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6AA8B1E4-458E-1AE4-8FB9-7C39D5048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3930" y="3452101"/>
            <a:ext cx="3831420" cy="1362012"/>
          </a:xfrm>
          <a:prstGeom prst="rect">
            <a:avLst/>
          </a:prstGeom>
        </p:spPr>
      </p:pic>
      <p:sp>
        <p:nvSpPr>
          <p:cNvPr id="56" name="Espace réservé du texte 5">
            <a:extLst>
              <a:ext uri="{FF2B5EF4-FFF2-40B4-BE49-F238E27FC236}">
                <a16:creationId xmlns:a16="http://schemas.microsoft.com/office/drawing/2014/main" id="{5D2CCFAD-E418-03C6-17E9-CE4DB20BF67B}"/>
              </a:ext>
            </a:extLst>
          </p:cNvPr>
          <p:cNvSpPr txBox="1">
            <a:spLocks/>
          </p:cNvSpPr>
          <p:nvPr/>
        </p:nvSpPr>
        <p:spPr>
          <a:xfrm>
            <a:off x="4864353" y="392127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أنشطة اعتيادية. </a:t>
            </a:r>
            <a:endParaRPr lang="fr-FR" sz="1400" dirty="0">
              <a:solidFill>
                <a:srgbClr val="424D7B"/>
              </a:solidFill>
            </a:endParaRP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الاستماع والتحدث : عناصر الحكاية .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خط ونقل.</a:t>
            </a:r>
          </a:p>
        </p:txBody>
      </p:sp>
      <p:sp>
        <p:nvSpPr>
          <p:cNvPr id="57" name="Organigramme : Terminateur 56">
            <a:extLst>
              <a:ext uri="{FF2B5EF4-FFF2-40B4-BE49-F238E27FC236}">
                <a16:creationId xmlns:a16="http://schemas.microsoft.com/office/drawing/2014/main" id="{B8F7E605-DAED-BC42-B63E-0CDAEED3579E}"/>
              </a:ext>
            </a:extLst>
          </p:cNvPr>
          <p:cNvSpPr/>
          <p:nvPr/>
        </p:nvSpPr>
        <p:spPr>
          <a:xfrm>
            <a:off x="7024611" y="3452101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b="1" dirty="0">
                <a:solidFill>
                  <a:srgbClr val="424D7B"/>
                </a:solidFill>
                <a:latin typeface="Dosis ExtraBold" pitchFamily="2" charset="0"/>
                <a:cs typeface="Microsoft Uighur" panose="02000000000000000000" pitchFamily="2" charset="-78"/>
              </a:rPr>
              <a:t>اليوم</a:t>
            </a:r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2 - </a:t>
            </a:r>
            <a:endParaRPr lang="ar-MA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809432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FD4B7-B09A-7320-523D-1D82158C9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2A149813-95AD-F840-87B7-CA542275C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مَنْ جَعَلَ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كيكو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خائِفاً؟</a:t>
            </a:r>
          </a:p>
        </p:txBody>
      </p:sp>
      <p:pic>
        <p:nvPicPr>
          <p:cNvPr id="16" name="Espace réservé pour une image  1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FF5B8CE4-1887-2EAF-8300-567C8A696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9DE0BA8-A2B1-E3DB-4AF3-D0D8442A48F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7A45239-D646-933B-4544-D9D80CDEE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4A8F030-DABA-5965-86E1-835457C628F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BB42A1A-AE01-4E13-FF94-DFEA6F50E4C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181045C-98A8-0C72-BD9A-7DCF734ADE0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A853891-BF27-D543-5ADE-AF89F46CC71F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8F0B9B-26C3-D874-6FA7-1FB1E710A790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7BEAE5-DAB4-19EE-40CC-B6DF890AFCAB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444981-5672-0364-36DF-5471821A9B7C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04E711-0989-A212-E855-9E6A2440B833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25" name="Image 24" descr="Une image contenant dessin humoristique, dessin, clipart, mammifère&#10;&#10;Le contenu généré par l’IA peut être incorrect.">
            <a:extLst>
              <a:ext uri="{FF2B5EF4-FFF2-40B4-BE49-F238E27FC236}">
                <a16:creationId xmlns:a16="http://schemas.microsoft.com/office/drawing/2014/main" id="{198F09E0-C451-8336-D625-4B9DE342B71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97" r="-4497"/>
          <a:stretch>
            <a:fillRect/>
          </a:stretch>
        </p:blipFill>
        <p:spPr>
          <a:xfrm>
            <a:off x="2920078" y="2235181"/>
            <a:ext cx="3380710" cy="338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13260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A2E50-E6DB-3CDB-F3EB-289686B28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82A343-2C16-934A-B3CE-8C07167A2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القط البري هو الذي أخاف العصفور كيكو. رددوا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8CF1EF0-2F6E-850B-6B18-7FB3B55048F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A0E1145-497B-6B93-AC2D-4B4FA4CCF14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22C4765-3214-A7A9-A42B-D4C050078B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BD04C5D-0630-8FB1-6FF7-7DF6BC91450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199E4FD-130A-813F-B504-35CB5E065FB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074F297-E3A3-098E-1F97-B851109BD8B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E4439CA-E739-BD66-F118-1AB1AC0A6BD7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E792B7-FFE6-2376-995A-9320772FAE17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869A39-592B-C464-528A-7551E25A9D8E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5D0CAD-222E-5545-8C83-329277EA0BB7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F88445A-0167-D7D8-9B0F-5F57614B1612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26" name="Image 25" descr="Une image contenant dessin humoristique, dessin, clipart, mammifère&#10;&#10;Le contenu généré par l’IA peut être incorrect.">
            <a:extLst>
              <a:ext uri="{FF2B5EF4-FFF2-40B4-BE49-F238E27FC236}">
                <a16:creationId xmlns:a16="http://schemas.microsoft.com/office/drawing/2014/main" id="{F02DD7A7-059F-A474-F284-9DA4F3D2024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72" r="-5072"/>
          <a:stretch>
            <a:fillRect/>
          </a:stretch>
        </p:blipFill>
        <p:spPr>
          <a:xfrm>
            <a:off x="1655763" y="2185403"/>
            <a:ext cx="2952750" cy="2929422"/>
          </a:xfrm>
          <a:prstGeom prst="rect">
            <a:avLst/>
          </a:prstGeom>
        </p:spPr>
      </p:pic>
      <p:sp>
        <p:nvSpPr>
          <p:cNvPr id="3" name="Espace réservé du texte 19">
            <a:extLst>
              <a:ext uri="{FF2B5EF4-FFF2-40B4-BE49-F238E27FC236}">
                <a16:creationId xmlns:a16="http://schemas.microsoft.com/office/drawing/2014/main" id="{28406A64-0E7A-BACF-B7E1-5BE9695C4323}"/>
              </a:ext>
            </a:extLst>
          </p:cNvPr>
          <p:cNvSpPr txBox="1">
            <a:spLocks/>
          </p:cNvSpPr>
          <p:nvPr/>
        </p:nvSpPr>
        <p:spPr>
          <a:xfrm>
            <a:off x="4608513" y="3240001"/>
            <a:ext cx="2771775" cy="634168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514337" rtl="1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</a:pPr>
            <a:r>
              <a:rPr lang="ar-S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اَلْقَطُّ </a:t>
            </a:r>
            <a:r>
              <a:rPr lang="ar-SA" sz="60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ٱلْبَرِّيُّ</a:t>
            </a:r>
            <a:endParaRPr lang="fr-FR" sz="6000" dirty="0"/>
          </a:p>
        </p:txBody>
      </p:sp>
    </p:spTree>
    <p:extLst>
      <p:ext uri="{BB962C8B-B14F-4D97-AF65-F5344CB8AC3E}">
        <p14:creationId xmlns:p14="http://schemas.microsoft.com/office/powerpoint/2010/main" val="1673550008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2F499-31C4-218B-C11C-BBBA790CF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40AD8A6C-14B8-1E44-9EE4-94E8DF8C6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985" y="756000"/>
            <a:ext cx="6840000" cy="612000"/>
          </a:xfrm>
        </p:spPr>
        <p:txBody>
          <a:bodyPr>
            <a:noAutofit/>
          </a:bodyPr>
          <a:lstStyle/>
          <a:p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مَنْ أَبْعَدَ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ﭐلْقِطَّ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عَنْ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كيكو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9874FA08-0610-E0EE-E8D1-D172B4D4C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67BD130-1571-41D1-B854-2686AF30EEC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8D16E39-11AD-7DAA-32C2-ADC93D44D9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0D441A7-D69B-1DAD-4214-FDA03F406C2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72C0E9C-DD00-FF62-3B91-DF26724FCE4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316CA0C-E897-7DAB-756F-A879C3B46EA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E6E940B-5794-760C-F89A-29C78BC06162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CED731-548C-A77C-16EE-F5456BD5637A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08A3AA-AF9C-9917-E830-412343BAF3ED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A394B-1A99-5BA2-BEA3-A61F3EDBEE34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C63722-F9AC-BFB7-BC38-74961888ACCA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C355295-71EB-B9CF-DB39-5B4E2266E69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4140" r="-4140"/>
          <a:stretch>
            <a:fillRect/>
          </a:stretch>
        </p:blipFill>
        <p:spPr>
          <a:xfrm>
            <a:off x="2916238" y="2225429"/>
            <a:ext cx="3388962" cy="342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0703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D1722-AF61-B48D-99A1-43B7DFCFA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82BEB7C-4A59-1852-B1BE-FC9722AE30B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15" name="Titre 14">
            <a:extLst>
              <a:ext uri="{FF2B5EF4-FFF2-40B4-BE49-F238E27FC236}">
                <a16:creationId xmlns:a16="http://schemas.microsoft.com/office/drawing/2014/main" id="{F062AA63-AE19-3DE5-CD6C-E3F88E8A9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الأب هو الذي أبعد القط عن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كيكو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. رددوا</a:t>
            </a:r>
            <a:endParaRPr lang="fr-MA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Google Shape;2403;p107">
            <a:extLst>
              <a:ext uri="{FF2B5EF4-FFF2-40B4-BE49-F238E27FC236}">
                <a16:creationId xmlns:a16="http://schemas.microsoft.com/office/drawing/2014/main" id="{064735B9-37C2-743A-5C20-5C63CA75F92C}"/>
              </a:ext>
            </a:extLst>
          </p:cNvPr>
          <p:cNvSpPr/>
          <p:nvPr/>
        </p:nvSpPr>
        <p:spPr>
          <a:xfrm>
            <a:off x="5740223" y="5883498"/>
            <a:ext cx="2211355" cy="1068355"/>
          </a:xfrm>
          <a:prstGeom prst="roundRect">
            <a:avLst>
              <a:gd name="adj" fmla="val 16667"/>
            </a:avLst>
          </a:pr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algn="ctr" defTabSz="457200" rtl="1" eaLnBrk="1" latinLnBrk="0" hangingPunct="1"/>
            <a:endParaRPr sz="80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2D15460-29F1-1FF9-AABF-D4F9794E383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F116F09-F9C2-2886-2805-BDF1334CB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B873BDC-2C0C-F808-E2D0-4D5602EF314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DA0C4FE-EE9D-6C2D-811A-B83AEF68A5E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3281C0A-6BD3-2447-A883-F3081638B60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BA47D19-569E-0E6F-C841-F390D64C929A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8D8C3B-EA0C-A7BE-8733-8C8FEA468263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E6AE9D-9400-8B18-E5E2-635217AF6461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A10EF0-403C-EB7E-3682-15BF7FF03F35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D075C2-BEFF-75C8-3396-2AA507FE2D20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26" name="Image 25" descr="Une image contenant dessin, peinture, oiseau, illustration&#10;&#10;Le contenu généré par l’IA peut être incorrect.">
            <a:extLst>
              <a:ext uri="{FF2B5EF4-FFF2-40B4-BE49-F238E27FC236}">
                <a16:creationId xmlns:a16="http://schemas.microsoft.com/office/drawing/2014/main" id="{326F09D6-BC3B-330A-8FBA-EE8E6EDBE4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60" r="-4460"/>
          <a:stretch>
            <a:fillRect/>
          </a:stretch>
        </p:blipFill>
        <p:spPr>
          <a:xfrm>
            <a:off x="1621989" y="2241550"/>
            <a:ext cx="2986524" cy="2996197"/>
          </a:xfrm>
          <a:prstGeom prst="rect">
            <a:avLst/>
          </a:prstGeom>
        </p:spPr>
      </p:pic>
      <p:sp>
        <p:nvSpPr>
          <p:cNvPr id="16" name="Espace réservé du texte 19">
            <a:extLst>
              <a:ext uri="{FF2B5EF4-FFF2-40B4-BE49-F238E27FC236}">
                <a16:creationId xmlns:a16="http://schemas.microsoft.com/office/drawing/2014/main" id="{48CF8066-D34D-E9C1-556C-C458BD66626F}"/>
              </a:ext>
            </a:extLst>
          </p:cNvPr>
          <p:cNvSpPr txBox="1">
            <a:spLocks/>
          </p:cNvSpPr>
          <p:nvPr/>
        </p:nvSpPr>
        <p:spPr>
          <a:xfrm>
            <a:off x="4608513" y="3240001"/>
            <a:ext cx="2771775" cy="634168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514337" rtl="1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</a:pPr>
            <a:r>
              <a:rPr lang="ar-S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اَلْأَبُ</a:t>
            </a:r>
            <a:endParaRPr lang="fr-FR" sz="6000" dirty="0"/>
          </a:p>
        </p:txBody>
      </p:sp>
    </p:spTree>
    <p:extLst>
      <p:ext uri="{BB962C8B-B14F-4D97-AF65-F5344CB8AC3E}">
        <p14:creationId xmlns:p14="http://schemas.microsoft.com/office/powerpoint/2010/main" val="2174037789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B5004-71AF-9EC6-442E-F38A9B231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9752998A-F8E2-4F4C-8222-52B56513E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964" y="756000"/>
            <a:ext cx="6840000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مَنْ حَمَلَ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كيكو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إِلى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ﭐلْعُشِّ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</a:p>
        </p:txBody>
      </p:sp>
      <p:pic>
        <p:nvPicPr>
          <p:cNvPr id="16" name="Espace réservé pour une image  1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18429711-3D02-D62B-A01C-62FFDB1A3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21DE3BC-058C-AA1F-7523-C96BA3946DE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DE30202-CFD3-4FCE-5F20-6964F10C82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78C4890-D693-6593-60ED-126183B62EE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603BF77-11E0-8933-4F4A-BCAC03F9146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46BD60C-5512-7019-3ABE-BC79DC62C89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33BB05C-790B-F746-70DC-17D31A4F7966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4F5F28-8198-DA8C-EA06-63C14CEC1D76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B84BA1-482E-617D-38B7-F3B9D809BC29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26D30C-61EF-8D0E-1CD0-82704A8739A6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80EFA0-3BEC-0037-346C-926C72088DCA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25" name="Image 24" descr="Une image contenant dessin, peinture, illustration, clipart&#10;&#10;Le contenu généré par l’IA peut être incorrect.">
            <a:extLst>
              <a:ext uri="{FF2B5EF4-FFF2-40B4-BE49-F238E27FC236}">
                <a16:creationId xmlns:a16="http://schemas.microsoft.com/office/drawing/2014/main" id="{DD1FA3A1-B2B6-4E15-285B-2E58A4A9608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62" r="-4862"/>
          <a:stretch>
            <a:fillRect/>
          </a:stretch>
        </p:blipFill>
        <p:spPr>
          <a:xfrm>
            <a:off x="2916238" y="2241550"/>
            <a:ext cx="3396922" cy="338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61797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E5118-54B0-28C8-EF97-BC18066C9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7660BA-1E83-5F49-9266-F738F3C19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حملت الأم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كيكو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إلى العش. رددوا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</a:endParaRPr>
          </a:p>
        </p:txBody>
      </p:sp>
      <p:pic>
        <p:nvPicPr>
          <p:cNvPr id="4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8831F48-AB00-C78D-D9D6-79A38977303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15" name="Google Shape;2403;p107">
            <a:extLst>
              <a:ext uri="{FF2B5EF4-FFF2-40B4-BE49-F238E27FC236}">
                <a16:creationId xmlns:a16="http://schemas.microsoft.com/office/drawing/2014/main" id="{F12094BC-5408-6BFC-4C48-754C4712982C}"/>
              </a:ext>
            </a:extLst>
          </p:cNvPr>
          <p:cNvSpPr/>
          <p:nvPr/>
        </p:nvSpPr>
        <p:spPr>
          <a:xfrm>
            <a:off x="5559894" y="5242074"/>
            <a:ext cx="2211355" cy="1068355"/>
          </a:xfrm>
          <a:prstGeom prst="roundRect">
            <a:avLst>
              <a:gd name="adj" fmla="val 16667"/>
            </a:avLst>
          </a:pr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80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9A065D9-9879-EBFB-50F9-CE24E3E22F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AE39726-BBF7-9ED5-D2C2-2FAE50D5A0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56C0712-9415-5BE4-CF1D-882DE501686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D9B41EF-F771-223A-D5D4-884B9591EFF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41E8431-5056-0BB1-21B7-D173C4A12AD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D31C8BF-79EC-5A27-0845-BD2A1CDC797B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28431-B9DA-B527-A416-DA45EE02F482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3D2CFD-738E-BB13-49BD-2151EE82A25F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5762D0-BC60-E4B9-8C2E-44EE56838342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C334B8-3DA5-7FDE-5F6D-0073EEEB55E4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26" name="Image 25" descr="Une image contenant dessin, peinture, illustration, clipart&#10;&#10;Le contenu généré par l’IA peut être incorrect.">
            <a:extLst>
              <a:ext uri="{FF2B5EF4-FFF2-40B4-BE49-F238E27FC236}">
                <a16:creationId xmlns:a16="http://schemas.microsoft.com/office/drawing/2014/main" id="{ADF1A3E5-E07F-DF9F-8774-0F11040D982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32" r="-4232"/>
          <a:stretch>
            <a:fillRect/>
          </a:stretch>
        </p:blipFill>
        <p:spPr>
          <a:xfrm>
            <a:off x="1674051" y="2171104"/>
            <a:ext cx="2952750" cy="2974771"/>
          </a:xfrm>
          <a:prstGeom prst="rect">
            <a:avLst/>
          </a:prstGeom>
        </p:spPr>
      </p:pic>
      <p:sp>
        <p:nvSpPr>
          <p:cNvPr id="16" name="Espace réservé du texte 19">
            <a:extLst>
              <a:ext uri="{FF2B5EF4-FFF2-40B4-BE49-F238E27FC236}">
                <a16:creationId xmlns:a16="http://schemas.microsoft.com/office/drawing/2014/main" id="{6906D5F1-EC1B-C087-68CD-BC172AEAB901}"/>
              </a:ext>
            </a:extLst>
          </p:cNvPr>
          <p:cNvSpPr txBox="1">
            <a:spLocks/>
          </p:cNvSpPr>
          <p:nvPr/>
        </p:nvSpPr>
        <p:spPr>
          <a:xfrm>
            <a:off x="4608513" y="3240001"/>
            <a:ext cx="2771775" cy="634168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514337" rtl="1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</a:pP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اَلْأُمُّ</a:t>
            </a:r>
            <a:endParaRPr lang="fr-FR" sz="6000" dirty="0"/>
          </a:p>
        </p:txBody>
      </p:sp>
    </p:spTree>
    <p:extLst>
      <p:ext uri="{BB962C8B-B14F-4D97-AF65-F5344CB8AC3E}">
        <p14:creationId xmlns:p14="http://schemas.microsoft.com/office/powerpoint/2010/main" val="663871255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FD129-526D-3987-4C43-33F255DEE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8DFA6D46-71A8-DF7E-D66D-8B5D00EED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435" y="756000"/>
            <a:ext cx="6840000" cy="612000"/>
          </a:xfrm>
        </p:spPr>
        <p:txBody>
          <a:bodyPr>
            <a:noAutofit/>
          </a:bodyPr>
          <a:lstStyle/>
          <a:p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مَنْ صفق لعودة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كيكو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98EDD0C4-2D14-1D80-7F43-E5F298877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008EEEB-14CC-123E-EF39-63F3F47250E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B213056-063D-3050-DED2-6A7BB9FF0C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2974B18-59C9-CA82-AEF3-C4381D48684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E5F59C0-BFB2-5C3E-DD60-558037FBF83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F415A2E-D6E8-B996-F22E-8ABFA6617D6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2C77277-C3B0-F4EF-59A8-0E63BF273E9C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0B72ED-57DB-0A62-7FCF-D4FA7D7AC18A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E25FDAC-C3B8-A5D7-2BAC-AED98D6246FD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D20E72-6150-0DAC-A78A-97D90E8D96F0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3D7286-63AB-E3F3-CEF7-39E14D93516F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9F36D53-5FA9-F99C-CEC3-8AC6C9B584D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4140" r="-4140"/>
          <a:stretch>
            <a:fillRect/>
          </a:stretch>
        </p:blipFill>
        <p:spPr>
          <a:xfrm>
            <a:off x="2916238" y="2225429"/>
            <a:ext cx="3388962" cy="342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568215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EF522-C0BC-3801-2E5D-AC8B00483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ED1B84E-6662-1D92-304D-131E8DFBF3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5" t="23085" r="10141" b="21458"/>
          <a:stretch>
            <a:fillRect/>
          </a:stretch>
        </p:blipFill>
        <p:spPr>
          <a:xfrm>
            <a:off x="1674051" y="2171104"/>
            <a:ext cx="3094476" cy="3070970"/>
          </a:xfrm>
          <a:prstGeom prst="rect">
            <a:avLst/>
          </a:prstGeom>
        </p:spPr>
      </p:pic>
      <p:pic>
        <p:nvPicPr>
          <p:cNvPr id="4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66D4243-44A7-669B-BBFA-676A16073E9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15" name="Titre 14">
            <a:extLst>
              <a:ext uri="{FF2B5EF4-FFF2-40B4-BE49-F238E27FC236}">
                <a16:creationId xmlns:a16="http://schemas.microsoft.com/office/drawing/2014/main" id="{DC89EB14-FBAB-9F27-05B9-EBC7ED39C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صفق الإخوة لعودة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كيكو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. رددوا</a:t>
            </a:r>
            <a:endParaRPr lang="fr-MA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Google Shape;2403;p107">
            <a:extLst>
              <a:ext uri="{FF2B5EF4-FFF2-40B4-BE49-F238E27FC236}">
                <a16:creationId xmlns:a16="http://schemas.microsoft.com/office/drawing/2014/main" id="{63848008-0942-68B3-C448-B65499BFE629}"/>
              </a:ext>
            </a:extLst>
          </p:cNvPr>
          <p:cNvSpPr/>
          <p:nvPr/>
        </p:nvSpPr>
        <p:spPr>
          <a:xfrm>
            <a:off x="5748245" y="5561358"/>
            <a:ext cx="2211355" cy="1068355"/>
          </a:xfrm>
          <a:prstGeom prst="roundRect">
            <a:avLst>
              <a:gd name="adj" fmla="val 16667"/>
            </a:avLst>
          </a:pr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BFA94C5-E364-5AD8-4835-B390C5326E7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9B0439C-89E2-CA18-C8F9-04841C9AAD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F42DDEC-317A-5C8C-626B-E0E9331D966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9016783-331E-0541-40D6-ED8082D20EA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120D710-30C0-C128-67B3-85BBB3C4A6F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4676492-1238-2468-AFDE-53795A773080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E3E31D-C7EA-C8AB-6052-2FB107B0E02E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5D7E98-9E17-421E-E0F7-36554B16D270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6C0E18-1AD7-5BFC-3F8B-96CB39731793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39FBCC-6892-9987-EF2B-E1AF3263E290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sp>
        <p:nvSpPr>
          <p:cNvPr id="16" name="Espace réservé du texte 19">
            <a:extLst>
              <a:ext uri="{FF2B5EF4-FFF2-40B4-BE49-F238E27FC236}">
                <a16:creationId xmlns:a16="http://schemas.microsoft.com/office/drawing/2014/main" id="{D13193D0-5F29-BF9B-7290-F20BEC22236E}"/>
              </a:ext>
            </a:extLst>
          </p:cNvPr>
          <p:cNvSpPr txBox="1">
            <a:spLocks/>
          </p:cNvSpPr>
          <p:nvPr/>
        </p:nvSpPr>
        <p:spPr>
          <a:xfrm>
            <a:off x="4608513" y="3240001"/>
            <a:ext cx="2771775" cy="634168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إِخْـــوَتُ</a:t>
            </a:r>
            <a:r>
              <a:rPr lang="ar-S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ــ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هُ</a:t>
            </a:r>
            <a:endParaRPr kumimoji="0" lang="ar-MA" sz="6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  <a:p>
            <a:pPr marL="0" indent="0" algn="ctr" defTabSz="514337" rtl="1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</a:pPr>
            <a:endParaRPr lang="fr-FR" sz="6000" dirty="0"/>
          </a:p>
        </p:txBody>
      </p:sp>
    </p:spTree>
    <p:extLst>
      <p:ext uri="{BB962C8B-B14F-4D97-AF65-F5344CB8AC3E}">
        <p14:creationId xmlns:p14="http://schemas.microsoft.com/office/powerpoint/2010/main" val="2505413410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6CFA2-52C5-73B8-85D8-2FD44F636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re 33">
            <a:extLst>
              <a:ext uri="{FF2B5EF4-FFF2-40B4-BE49-F238E27FC236}">
                <a16:creationId xmlns:a16="http://schemas.microsoft.com/office/drawing/2014/main" id="{D73F0F95-10DC-9C4C-992E-CB4353657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استخرجنا شخصيات الحكاية.  من الشخصيات الأخرى التي لم نذكرها؟ 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2" name="Espace réservé pour une image  22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596DD23-D085-7DA1-642F-B641B8DF497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FE29B71-9225-7B7A-CF52-15EA1F5692B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D54C0FA-BE87-09B3-2682-2322D61C29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32C1C64-2DAD-594E-7595-7468BE3D5DE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95C3D56-97F7-1A34-FB53-286B06944F6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451B788-2D59-FB57-159E-A3244F14529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C154595-8C94-A445-3741-2F252D4D2A96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49661F-2E28-B17F-DF3D-2C7AB441E987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63A2245-EDC5-6BA8-F4A4-8ED7C787FCC4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B9C39E-F019-9257-7C35-C2121DC633A6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946B45A-DD35-2349-84E9-3D9A36531C63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B8B04994-738E-1E88-7D5F-325A2142257C}"/>
              </a:ext>
            </a:extLst>
          </p:cNvPr>
          <p:cNvSpPr/>
          <p:nvPr/>
        </p:nvSpPr>
        <p:spPr>
          <a:xfrm>
            <a:off x="3576303" y="1949117"/>
            <a:ext cx="2069432" cy="1491916"/>
          </a:xfrm>
          <a:prstGeom prst="ellipse">
            <a:avLst/>
          </a:prstGeom>
          <a:solidFill>
            <a:srgbClr val="424D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6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شَخْصِياتُ </a:t>
            </a:r>
            <a:r>
              <a:rPr lang="ar-MA" sz="3600" b="1" dirty="0" err="1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ٱلْحِكايَةِ</a:t>
            </a:r>
            <a:r>
              <a:rPr lang="ar-MA" sz="36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fr-FR" sz="3600" b="1" dirty="0">
              <a:solidFill>
                <a:schemeClr val="bg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864EFB6-3BFD-BB45-8DB4-894F764AB953}"/>
              </a:ext>
            </a:extLst>
          </p:cNvPr>
          <p:cNvGrpSpPr/>
          <p:nvPr/>
        </p:nvGrpSpPr>
        <p:grpSpPr>
          <a:xfrm>
            <a:off x="7234990" y="4737337"/>
            <a:ext cx="1620000" cy="1080000"/>
            <a:chOff x="7234990" y="4737337"/>
            <a:chExt cx="1620000" cy="1080000"/>
          </a:xfrm>
        </p:grpSpPr>
        <p:sp>
          <p:nvSpPr>
            <p:cNvPr id="79" name="Rectangle : coins arrondis 78">
              <a:extLst>
                <a:ext uri="{FF2B5EF4-FFF2-40B4-BE49-F238E27FC236}">
                  <a16:creationId xmlns:a16="http://schemas.microsoft.com/office/drawing/2014/main" id="{396BFDC5-C5AC-2475-257D-8AC3CE701C5B}"/>
                </a:ext>
              </a:extLst>
            </p:cNvPr>
            <p:cNvSpPr/>
            <p:nvPr/>
          </p:nvSpPr>
          <p:spPr>
            <a:xfrm>
              <a:off x="7234990" y="4737337"/>
              <a:ext cx="1620000" cy="10800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36000" rtlCol="0" anchor="ctr"/>
            <a:lstStyle/>
            <a:p>
              <a:pPr algn="r" rtl="1"/>
              <a:r>
                <a:rPr lang="ar-MA" sz="23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كيك</a:t>
              </a:r>
              <a:r>
                <a:rPr lang="ar-SA" sz="23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ـــ</a:t>
              </a:r>
              <a:r>
                <a:rPr lang="ar-MA" sz="23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و</a:t>
              </a:r>
              <a:endParaRPr lang="ar-MA" sz="23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pic>
          <p:nvPicPr>
            <p:cNvPr id="84" name="Image 83">
              <a:extLst>
                <a:ext uri="{FF2B5EF4-FFF2-40B4-BE49-F238E27FC236}">
                  <a16:creationId xmlns:a16="http://schemas.microsoft.com/office/drawing/2014/main" id="{B7AB479E-82D1-1B40-1573-26EB3ED6F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76260" y="4872007"/>
              <a:ext cx="792000" cy="81066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A9397422-2B7F-883C-07EF-56FBE3A4B477}"/>
              </a:ext>
            </a:extLst>
          </p:cNvPr>
          <p:cNvGrpSpPr/>
          <p:nvPr/>
        </p:nvGrpSpPr>
        <p:grpSpPr>
          <a:xfrm>
            <a:off x="5521251" y="4737337"/>
            <a:ext cx="1620000" cy="1080000"/>
            <a:chOff x="5521251" y="4737337"/>
            <a:chExt cx="1620000" cy="1080000"/>
          </a:xfrm>
        </p:grpSpPr>
        <p:sp>
          <p:nvSpPr>
            <p:cNvPr id="80" name="Rectangle : coins arrondis 79">
              <a:extLst>
                <a:ext uri="{FF2B5EF4-FFF2-40B4-BE49-F238E27FC236}">
                  <a16:creationId xmlns:a16="http://schemas.microsoft.com/office/drawing/2014/main" id="{0483496C-E416-87F8-F0E4-46DB6DAD68DC}"/>
                </a:ext>
              </a:extLst>
            </p:cNvPr>
            <p:cNvSpPr/>
            <p:nvPr/>
          </p:nvSpPr>
          <p:spPr>
            <a:xfrm>
              <a:off x="5521251" y="4737337"/>
              <a:ext cx="1620000" cy="10800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36000" rtlCol="0" anchor="ctr"/>
            <a:lstStyle/>
            <a:p>
              <a:pPr algn="r" rtl="1"/>
              <a:r>
                <a:rPr lang="ar-MA" sz="23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أَبُ كيكو  </a:t>
              </a:r>
              <a:endParaRPr lang="ar-MA" sz="23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pic>
          <p:nvPicPr>
            <p:cNvPr id="85" name="Image 84">
              <a:extLst>
                <a:ext uri="{FF2B5EF4-FFF2-40B4-BE49-F238E27FC236}">
                  <a16:creationId xmlns:a16="http://schemas.microsoft.com/office/drawing/2014/main" id="{28D045D7-A9AE-6AEB-1423-D724062B7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b="10984"/>
            <a:stretch/>
          </p:blipFill>
          <p:spPr>
            <a:xfrm>
              <a:off x="5521251" y="4858454"/>
              <a:ext cx="792000" cy="83776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6758A6F5-E398-3836-C968-89DECB60EADB}"/>
              </a:ext>
            </a:extLst>
          </p:cNvPr>
          <p:cNvGrpSpPr/>
          <p:nvPr/>
        </p:nvGrpSpPr>
        <p:grpSpPr>
          <a:xfrm>
            <a:off x="3801019" y="4737337"/>
            <a:ext cx="1620000" cy="1080000"/>
            <a:chOff x="3807513" y="4737337"/>
            <a:chExt cx="1620000" cy="1080000"/>
          </a:xfrm>
        </p:grpSpPr>
        <p:sp>
          <p:nvSpPr>
            <p:cNvPr id="81" name="Rectangle : coins arrondis 80">
              <a:extLst>
                <a:ext uri="{FF2B5EF4-FFF2-40B4-BE49-F238E27FC236}">
                  <a16:creationId xmlns:a16="http://schemas.microsoft.com/office/drawing/2014/main" id="{7B3CECAE-7B8F-554B-2DF3-BAF6357FF895}"/>
                </a:ext>
              </a:extLst>
            </p:cNvPr>
            <p:cNvSpPr/>
            <p:nvPr/>
          </p:nvSpPr>
          <p:spPr>
            <a:xfrm>
              <a:off x="3807513" y="4737337"/>
              <a:ext cx="1620000" cy="10800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36000" rtlCol="0" anchor="ctr"/>
            <a:lstStyle/>
            <a:p>
              <a:pPr algn="r" rtl="1"/>
              <a:r>
                <a:rPr lang="ar-MA" sz="23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أُمُّ كيكو</a:t>
              </a:r>
            </a:p>
          </p:txBody>
        </p:sp>
        <p:pic>
          <p:nvPicPr>
            <p:cNvPr id="86" name="Image 85">
              <a:extLst>
                <a:ext uri="{FF2B5EF4-FFF2-40B4-BE49-F238E27FC236}">
                  <a16:creationId xmlns:a16="http://schemas.microsoft.com/office/drawing/2014/main" id="{323A7299-53FB-C53D-DD42-5BB3C0D4E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07513" y="4881337"/>
              <a:ext cx="792000" cy="7920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850465E-D094-96B9-38B1-242BD83119AB}"/>
              </a:ext>
            </a:extLst>
          </p:cNvPr>
          <p:cNvGrpSpPr/>
          <p:nvPr/>
        </p:nvGrpSpPr>
        <p:grpSpPr>
          <a:xfrm>
            <a:off x="2093775" y="4737337"/>
            <a:ext cx="1620000" cy="1080000"/>
            <a:chOff x="2093775" y="4737337"/>
            <a:chExt cx="1620000" cy="1080000"/>
          </a:xfrm>
        </p:grpSpPr>
        <p:sp>
          <p:nvSpPr>
            <p:cNvPr id="82" name="Rectangle : coins arrondis 81">
              <a:extLst>
                <a:ext uri="{FF2B5EF4-FFF2-40B4-BE49-F238E27FC236}">
                  <a16:creationId xmlns:a16="http://schemas.microsoft.com/office/drawing/2014/main" id="{AEAD66F3-5740-31BF-A079-485CBB473A08}"/>
                </a:ext>
              </a:extLst>
            </p:cNvPr>
            <p:cNvSpPr/>
            <p:nvPr/>
          </p:nvSpPr>
          <p:spPr>
            <a:xfrm>
              <a:off x="2093775" y="4737337"/>
              <a:ext cx="1620000" cy="10800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36000" rtlCol="0" anchor="ctr"/>
            <a:lstStyle/>
            <a:p>
              <a:pPr algn="r" rtl="1"/>
              <a:r>
                <a:rPr lang="ar-MA" sz="23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اَلْقِطُّ الْبَرِّيُّ</a:t>
              </a:r>
              <a:endParaRPr lang="ar-MA" sz="23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pic>
          <p:nvPicPr>
            <p:cNvPr id="87" name="Image 86">
              <a:extLst>
                <a:ext uri="{FF2B5EF4-FFF2-40B4-BE49-F238E27FC236}">
                  <a16:creationId xmlns:a16="http://schemas.microsoft.com/office/drawing/2014/main" id="{ED28718D-77E4-030F-62F6-2DCA50E81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093775" y="4909971"/>
              <a:ext cx="792000" cy="73473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D391A94-E4BC-846B-2376-4C864421603A}"/>
              </a:ext>
            </a:extLst>
          </p:cNvPr>
          <p:cNvGrpSpPr/>
          <p:nvPr/>
        </p:nvGrpSpPr>
        <p:grpSpPr>
          <a:xfrm>
            <a:off x="380036" y="4737337"/>
            <a:ext cx="1620001" cy="1080000"/>
            <a:chOff x="380036" y="4737337"/>
            <a:chExt cx="1620001" cy="1080000"/>
          </a:xfrm>
        </p:grpSpPr>
        <p:sp>
          <p:nvSpPr>
            <p:cNvPr id="83" name="Rectangle : coins arrondis 82">
              <a:extLst>
                <a:ext uri="{FF2B5EF4-FFF2-40B4-BE49-F238E27FC236}">
                  <a16:creationId xmlns:a16="http://schemas.microsoft.com/office/drawing/2014/main" id="{E87A845C-5E02-2450-1A9D-E411BEB444DB}"/>
                </a:ext>
              </a:extLst>
            </p:cNvPr>
            <p:cNvSpPr/>
            <p:nvPr/>
          </p:nvSpPr>
          <p:spPr>
            <a:xfrm>
              <a:off x="380037" y="4737337"/>
              <a:ext cx="1620000" cy="10800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36000" rtlCol="0" anchor="ctr"/>
            <a:lstStyle/>
            <a:p>
              <a:pPr algn="r" rtl="1"/>
              <a:r>
                <a:rPr lang="ar-MA" sz="23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إِخْوَةُ كيكو</a:t>
              </a:r>
              <a:endParaRPr lang="ar-MA" sz="23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pic>
          <p:nvPicPr>
            <p:cNvPr id="88" name="Image 87">
              <a:extLst>
                <a:ext uri="{FF2B5EF4-FFF2-40B4-BE49-F238E27FC236}">
                  <a16:creationId xmlns:a16="http://schemas.microsoft.com/office/drawing/2014/main" id="{F786F97F-74E8-36C3-7E5C-A385B6C43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80036" y="4877439"/>
              <a:ext cx="792000" cy="79979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cxnSp>
        <p:nvCxnSpPr>
          <p:cNvPr id="14" name="Connecteur : en angle 13">
            <a:extLst>
              <a:ext uri="{FF2B5EF4-FFF2-40B4-BE49-F238E27FC236}">
                <a16:creationId xmlns:a16="http://schemas.microsoft.com/office/drawing/2014/main" id="{9277D4F5-802C-53B0-818D-AC23E4862DD0}"/>
              </a:ext>
            </a:extLst>
          </p:cNvPr>
          <p:cNvCxnSpPr>
            <a:stCxn id="78" idx="4"/>
            <a:endCxn id="83" idx="0"/>
          </p:cNvCxnSpPr>
          <p:nvPr/>
        </p:nvCxnSpPr>
        <p:spPr>
          <a:xfrm rot="5400000">
            <a:off x="2252376" y="2378694"/>
            <a:ext cx="1296304" cy="3420982"/>
          </a:xfrm>
          <a:prstGeom prst="bentConnector3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 : en angle 22">
            <a:extLst>
              <a:ext uri="{FF2B5EF4-FFF2-40B4-BE49-F238E27FC236}">
                <a16:creationId xmlns:a16="http://schemas.microsoft.com/office/drawing/2014/main" id="{BC975E15-0C30-B06B-2147-8F9537DB61E3}"/>
              </a:ext>
            </a:extLst>
          </p:cNvPr>
          <p:cNvCxnSpPr>
            <a:cxnSpLocks/>
            <a:stCxn id="78" idx="4"/>
            <a:endCxn id="82" idx="0"/>
          </p:cNvCxnSpPr>
          <p:nvPr/>
        </p:nvCxnSpPr>
        <p:spPr>
          <a:xfrm rot="5400000">
            <a:off x="3109245" y="3235563"/>
            <a:ext cx="1296304" cy="1707244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 : en angle 25">
            <a:extLst>
              <a:ext uri="{FF2B5EF4-FFF2-40B4-BE49-F238E27FC236}">
                <a16:creationId xmlns:a16="http://schemas.microsoft.com/office/drawing/2014/main" id="{66303A77-0A53-C59F-63EB-53F07F4E2F1C}"/>
              </a:ext>
            </a:extLst>
          </p:cNvPr>
          <p:cNvCxnSpPr>
            <a:cxnSpLocks/>
            <a:stCxn id="78" idx="4"/>
            <a:endCxn id="80" idx="0"/>
          </p:cNvCxnSpPr>
          <p:nvPr/>
        </p:nvCxnSpPr>
        <p:spPr>
          <a:xfrm rot="16200000" flipH="1">
            <a:off x="4822983" y="3229069"/>
            <a:ext cx="1296304" cy="1720232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 : en angle 26">
            <a:extLst>
              <a:ext uri="{FF2B5EF4-FFF2-40B4-BE49-F238E27FC236}">
                <a16:creationId xmlns:a16="http://schemas.microsoft.com/office/drawing/2014/main" id="{3FBAB96B-25BE-29B7-3CDF-0F17A0D48773}"/>
              </a:ext>
            </a:extLst>
          </p:cNvPr>
          <p:cNvCxnSpPr>
            <a:cxnSpLocks/>
            <a:stCxn id="78" idx="4"/>
            <a:endCxn id="79" idx="0"/>
          </p:cNvCxnSpPr>
          <p:nvPr/>
        </p:nvCxnSpPr>
        <p:spPr>
          <a:xfrm rot="16200000" flipH="1">
            <a:off x="5679852" y="2372199"/>
            <a:ext cx="1296304" cy="3433971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A89C281A-6040-0DD1-2E5D-EFA369828C4A}"/>
              </a:ext>
            </a:extLst>
          </p:cNvPr>
          <p:cNvCxnSpPr>
            <a:cxnSpLocks/>
            <a:stCxn id="78" idx="4"/>
            <a:endCxn id="81" idx="0"/>
          </p:cNvCxnSpPr>
          <p:nvPr/>
        </p:nvCxnSpPr>
        <p:spPr>
          <a:xfrm>
            <a:off x="4611019" y="3441033"/>
            <a:ext cx="0" cy="1296304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5742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3BB96-E4F1-B483-FE06-6EE554C9F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0215A5BC-22FB-EF42-9F31-D655A65D2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سنتعرف أين وقعت أحداث الحكاية؟ أَيْنَ يَعيش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كيكو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وَإِخْوَتُهُ؟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Espace réservé pour une image  24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A75CD0C-D7E3-F559-D7AD-23F80EB2E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53F8BD0-C041-D410-EBBF-C5626BB11B9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99C5BE7-778E-50C5-0791-0E30E331BE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3E6CB7A-CB31-8170-27FE-BE2C6E36072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923FBA9-FCE0-5FB0-DBB2-844AF8989F2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D9BEA96-29C1-12FC-C27D-8DE8B291A35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E0386C8-7671-6FF1-93FB-D2B348537447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71FF84-0BFE-84EB-4637-AAA82FD80D46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F41734-5E85-3735-FAD1-B041B201284F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957A37-F947-9ACF-963F-8522DC9E659B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A73A80-7930-A78E-0FA0-DA31D9D014F5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5B9725F-77E2-0728-4407-1E228A488F4E}"/>
              </a:ext>
            </a:extLst>
          </p:cNvPr>
          <p:cNvSpPr/>
          <p:nvPr/>
        </p:nvSpPr>
        <p:spPr>
          <a:xfrm>
            <a:off x="3598510" y="1949117"/>
            <a:ext cx="2069432" cy="1491916"/>
          </a:xfrm>
          <a:prstGeom prst="ellipse">
            <a:avLst/>
          </a:prstGeom>
          <a:solidFill>
            <a:srgbClr val="424D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اَلْمَكانُ</a:t>
            </a:r>
            <a:endParaRPr lang="fr-FR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6B24CAEE-4439-0F22-3DB0-299F9DFD92D9}"/>
              </a:ext>
            </a:extLst>
          </p:cNvPr>
          <p:cNvSpPr/>
          <p:nvPr/>
        </p:nvSpPr>
        <p:spPr>
          <a:xfrm>
            <a:off x="6419115" y="4737337"/>
            <a:ext cx="2340000" cy="108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8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</a:p>
        </p:txBody>
      </p:sp>
      <p:cxnSp>
        <p:nvCxnSpPr>
          <p:cNvPr id="18" name="Connecteur : en angle 17">
            <a:extLst>
              <a:ext uri="{FF2B5EF4-FFF2-40B4-BE49-F238E27FC236}">
                <a16:creationId xmlns:a16="http://schemas.microsoft.com/office/drawing/2014/main" id="{226526B1-47D6-C388-422D-0293A2E4FA48}"/>
              </a:ext>
            </a:extLst>
          </p:cNvPr>
          <p:cNvCxnSpPr>
            <a:cxnSpLocks/>
            <a:stCxn id="16" idx="4"/>
            <a:endCxn id="17" idx="0"/>
          </p:cNvCxnSpPr>
          <p:nvPr/>
        </p:nvCxnSpPr>
        <p:spPr>
          <a:xfrm rot="16200000" flipH="1">
            <a:off x="5463018" y="2611240"/>
            <a:ext cx="1296304" cy="2955889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2300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7C855-3E94-F853-867A-B02BEEE95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CC5A418-70C8-BCD7-6173-19ED92252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هيكلة حصة اليوم</a:t>
            </a:r>
            <a:endParaRPr lang="fr-MA" sz="4000" dirty="0">
              <a:solidFill>
                <a:srgbClr val="424D7B"/>
              </a:solidFill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808F199-47E9-298E-E990-840A88B7D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387611"/>
            <a:ext cx="5488778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79637E10-A6BE-35D4-94AB-E96D6899E147}"/>
              </a:ext>
            </a:extLst>
          </p:cNvPr>
          <p:cNvSpPr txBox="1">
            <a:spLocks/>
          </p:cNvSpPr>
          <p:nvPr/>
        </p:nvSpPr>
        <p:spPr>
          <a:xfrm>
            <a:off x="2160599" y="1871198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spcBef>
                <a:spcPts val="0"/>
              </a:spcBef>
              <a:buClr>
                <a:srgbClr val="424D7B"/>
              </a:buClr>
              <a:buSzPts val="1200"/>
              <a:buFont typeface="Noto Sans Symbols"/>
              <a:buChar char="●"/>
            </a:pPr>
            <a:r>
              <a:rPr lang="ar-MA" sz="1600" b="1" dirty="0">
                <a:ea typeface="Dosis SemiBold"/>
                <a:cs typeface="Microsoft Uighur" panose="02000000000000000000" pitchFamily="2" charset="-78"/>
                <a:sym typeface="Dosis SemiBold"/>
              </a:rPr>
              <a:t>تحدي الطلاقة.</a:t>
            </a:r>
          </a:p>
          <a:p>
            <a:pPr lvl="0" algn="r" rtl="1">
              <a:spcBef>
                <a:spcPts val="0"/>
              </a:spcBef>
              <a:buClr>
                <a:srgbClr val="424D7B"/>
              </a:buClr>
              <a:buSzPts val="1200"/>
              <a:buFont typeface="Noto Sans Symbols"/>
              <a:buChar char="●"/>
            </a:pPr>
            <a:r>
              <a:rPr lang="ar-MA" sz="1600" b="1" dirty="0">
                <a:ea typeface="Dosis SemiBold"/>
                <a:cs typeface="Microsoft Uighur" panose="02000000000000000000" pitchFamily="2" charset="-78"/>
                <a:sym typeface="Dosis SemiBold"/>
              </a:rPr>
              <a:t>إملاء.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262F961-13AD-59D4-96AB-6E8B29C78BFC}"/>
              </a:ext>
            </a:extLst>
          </p:cNvPr>
          <p:cNvSpPr txBox="1"/>
          <p:nvPr/>
        </p:nvSpPr>
        <p:spPr>
          <a:xfrm>
            <a:off x="5375106" y="1508705"/>
            <a:ext cx="1374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R="0" lvl="0" indent="0" algn="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sz="1800" dirty="0">
                <a:solidFill>
                  <a:srgbClr val="424D7B"/>
                </a:solidFill>
              </a:rPr>
              <a:t>-01   </a:t>
            </a:r>
            <a:r>
              <a:rPr lang="ar-AE" sz="1800" dirty="0">
                <a:solidFill>
                  <a:srgbClr val="424D7B"/>
                </a:solidFill>
              </a:rPr>
              <a:t>انشطة اعتيادية</a:t>
            </a:r>
            <a:endParaRPr lang="ar-MA" sz="1800" dirty="0">
              <a:solidFill>
                <a:srgbClr val="424D7B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D2D4C0-C9F0-BD1D-B622-088D8B790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1599707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24750E1A-19B2-32F7-908F-638FFAE629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393318"/>
            <a:ext cx="468000" cy="468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3AD73A6-CF60-B16F-7DD9-1575ABCA5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2653644"/>
            <a:ext cx="5472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38E471C0-3675-DD8A-C83A-068D36ACF7AC}"/>
              </a:ext>
            </a:extLst>
          </p:cNvPr>
          <p:cNvSpPr txBox="1">
            <a:spLocks/>
          </p:cNvSpPr>
          <p:nvPr/>
        </p:nvSpPr>
        <p:spPr>
          <a:xfrm>
            <a:off x="2102784" y="315403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66700" indent="-266700" algn="r" defTabSz="914400" rtl="1" eaLnBrk="1" latinLnBrk="0" hangingPunct="1">
              <a:buClr>
                <a:srgbClr val="424D7B"/>
              </a:buClr>
              <a:buSzPts val="1200"/>
              <a:buFont typeface="Noto Sans Symbols"/>
              <a:buChar char="●"/>
              <a:defRPr sz="1600" b="1" kern="1200">
                <a:solidFill>
                  <a:srgbClr val="424D7B"/>
                </a:solidFill>
                <a:latin typeface="Dosis SemiBold" pitchFamily="2" charset="0"/>
                <a:ea typeface="Dosis SemiBold"/>
                <a:cs typeface="+mn-cs"/>
              </a:defRPr>
            </a:lvl1pPr>
            <a:lvl2pPr marL="457200" indent="0" defTabSz="91440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ar-MA" dirty="0">
                <a:cs typeface="Microsoft Uighur" panose="02000000000000000000" pitchFamily="2" charset="-78"/>
                <a:sym typeface="Arial"/>
              </a:rPr>
              <a:t>ورشة الاستماع (العصفور كيكو): عناصر الحكاية.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CAE4342-1885-380A-8CAC-B2BE8A665407}"/>
              </a:ext>
            </a:extLst>
          </p:cNvPr>
          <p:cNvSpPr txBox="1"/>
          <p:nvPr/>
        </p:nvSpPr>
        <p:spPr>
          <a:xfrm>
            <a:off x="5291470" y="2790288"/>
            <a:ext cx="1316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MA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- 02</a:t>
            </a:r>
            <a:r>
              <a:rPr kumimoji="0" lang="ar-MA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استماع وتحدث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EC456FB-C1E2-5BE8-A1CA-1E4A0029C1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2840573"/>
            <a:ext cx="536339" cy="540000"/>
          </a:xfrm>
          <a:prstGeom prst="rect">
            <a:avLst/>
          </a:prstGeo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31E3161-26E8-0F6B-A3CC-03AF9EB21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935168"/>
            <a:ext cx="5525521" cy="1405870"/>
          </a:xfrm>
          <a:prstGeom prst="rect">
            <a:avLst/>
          </a:prstGeom>
        </p:spPr>
      </p:pic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128466EE-63AD-46EB-7958-FD3F8C049CB4}"/>
              </a:ext>
            </a:extLst>
          </p:cNvPr>
          <p:cNvSpPr txBox="1">
            <a:spLocks/>
          </p:cNvSpPr>
          <p:nvPr/>
        </p:nvSpPr>
        <p:spPr>
          <a:xfrm>
            <a:off x="2160599" y="442717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66700" indent="-266700" algn="r" defTabSz="914400" rtl="1" eaLnBrk="1" latinLnBrk="0" hangingPunct="1">
              <a:buClr>
                <a:srgbClr val="424D7B"/>
              </a:buClr>
              <a:buSzPts val="1200"/>
              <a:buFont typeface="Noto Sans Symbols"/>
              <a:buChar char="●"/>
              <a:defRPr sz="1600" b="1" kern="1200">
                <a:solidFill>
                  <a:srgbClr val="424D7B"/>
                </a:solidFill>
                <a:latin typeface="Dosis SemiBold" pitchFamily="2" charset="0"/>
                <a:ea typeface="Dosis SemiBold"/>
                <a:cs typeface="+mn-cs"/>
              </a:defRPr>
            </a:lvl1pPr>
            <a:lvl2pPr marL="457200" indent="0" defTabSz="91440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تنمية الطلاقة ـــــــ استراتيجية المفردات.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51D9578-9EA7-A2B8-8AA1-1DEC836C1A44}"/>
              </a:ext>
            </a:extLst>
          </p:cNvPr>
          <p:cNvSpPr txBox="1"/>
          <p:nvPr/>
        </p:nvSpPr>
        <p:spPr>
          <a:xfrm>
            <a:off x="5792628" y="4063518"/>
            <a:ext cx="810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MA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- 03</a:t>
            </a:r>
            <a:r>
              <a:rPr kumimoji="0" lang="ar-MA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8A0A6DFF-7F39-1A90-C827-F2E41D3CA68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901677" y="4147264"/>
            <a:ext cx="424748" cy="540000"/>
          </a:xfrm>
          <a:prstGeom prst="rect">
            <a:avLst/>
          </a:prstGeom>
        </p:spPr>
      </p:pic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60423F5C-4BF9-B5D0-D8C8-916D530623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1738472" y="3940607"/>
            <a:ext cx="468000" cy="468000"/>
          </a:xfrm>
          <a:prstGeom prst="rect">
            <a:avLst/>
          </a:prstGeom>
        </p:spPr>
      </p:pic>
      <p:pic>
        <p:nvPicPr>
          <p:cNvPr id="9" name="Image 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03AA56-50B8-065F-D9BA-CAD6CEC11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713" y="5230922"/>
            <a:ext cx="5525521" cy="1415180"/>
          </a:xfrm>
          <a:prstGeom prst="rect">
            <a:avLst/>
          </a:prstGeom>
        </p:spPr>
      </p:pic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209C787F-5920-F19F-12AD-A3BC0F7B02AD}"/>
              </a:ext>
            </a:extLst>
          </p:cNvPr>
          <p:cNvSpPr txBox="1">
            <a:spLocks/>
          </p:cNvSpPr>
          <p:nvPr/>
        </p:nvSpPr>
        <p:spPr>
          <a:xfrm>
            <a:off x="2218275" y="572292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66700" indent="-266700" algn="r" defTabSz="914400" rtl="1" eaLnBrk="1" latinLnBrk="0" hangingPunct="1">
              <a:buClr>
                <a:srgbClr val="424D7B"/>
              </a:buClr>
              <a:buSzPts val="1200"/>
              <a:buFont typeface="Noto Sans Symbols"/>
              <a:buChar char="●"/>
              <a:defRPr sz="1600" b="1" kern="1200">
                <a:solidFill>
                  <a:srgbClr val="424D7B"/>
                </a:solidFill>
                <a:latin typeface="Dosis SemiBold" pitchFamily="2" charset="0"/>
                <a:ea typeface="Dosis SemiBold"/>
                <a:cs typeface="+mn-cs"/>
              </a:defRPr>
            </a:lvl1pPr>
            <a:lvl2pPr marL="457200" indent="0" defTabSz="91440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ar-MA" dirty="0">
                <a:cs typeface="Microsoft Uighur" panose="02000000000000000000" pitchFamily="2" charset="-78"/>
                <a:sym typeface="Arial"/>
              </a:rPr>
              <a:t>كتابة جمل ونقل جمل تتضمن الحروف التالية: ج ــــ ح ــــ خ.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C74676B-272E-ABCF-30C7-4CE7181DC6E1}"/>
              </a:ext>
            </a:extLst>
          </p:cNvPr>
          <p:cNvSpPr txBox="1"/>
          <p:nvPr/>
        </p:nvSpPr>
        <p:spPr>
          <a:xfrm>
            <a:off x="5656947" y="5363237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fr-FR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  <a:r>
              <a:rPr lang="fr-FR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-04</a:t>
            </a:r>
            <a:endParaRPr lang="fr-MA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20">
            <a:extLst>
              <a:ext uri="{FF2B5EF4-FFF2-40B4-BE49-F238E27FC236}">
                <a16:creationId xmlns:a16="http://schemas.microsoft.com/office/drawing/2014/main" id="{AA747764-36E9-3500-B1F8-96409B6DA9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1791098" y="5245018"/>
            <a:ext cx="468000" cy="468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DA67D40-C90E-94FF-DAED-44F6ED4EB14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4512" b="-14512"/>
          <a:stretch>
            <a:fillRect/>
          </a:stretch>
        </p:blipFill>
        <p:spPr>
          <a:xfrm>
            <a:off x="6861132" y="5377545"/>
            <a:ext cx="540000" cy="540000"/>
          </a:xfrm>
          <a:prstGeom prst="rect">
            <a:avLst/>
          </a:prstGeom>
        </p:spPr>
      </p:pic>
      <p:pic>
        <p:nvPicPr>
          <p:cNvPr id="14" name="Google Shape;1234;p4">
            <a:extLst>
              <a:ext uri="{FF2B5EF4-FFF2-40B4-BE49-F238E27FC236}">
                <a16:creationId xmlns:a16="http://schemas.microsoft.com/office/drawing/2014/main" id="{2289F99C-F9EA-478A-A7BF-C3DA6F9AFA80}"/>
              </a:ext>
            </a:extLst>
          </p:cNvPr>
          <p:cNvPicPr preferRelativeResize="0"/>
          <p:nvPr/>
        </p:nvPicPr>
        <p:blipFill rotWithShape="1">
          <a:blip r:embed="rId11"/>
          <a:srcRect l="-7560" r="-7560"/>
          <a:stretch>
            <a:fillRect/>
          </a:stretch>
        </p:blipFill>
        <p:spPr>
          <a:xfrm>
            <a:off x="1719542" y="2730735"/>
            <a:ext cx="468000" cy="46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3013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" grpId="0"/>
      <p:bldP spid="5" grpId="0"/>
      <p:bldP spid="13" grpId="0"/>
      <p:bldP spid="15" grpId="0"/>
      <p:bldP spid="10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4331D-D454-3706-A722-CCC6E7341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4FF9556C-5124-B248-A792-8DF1574A7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يعيش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كيكو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العش. رددوا</a:t>
            </a:r>
          </a:p>
        </p:txBody>
      </p:sp>
      <p:pic>
        <p:nvPicPr>
          <p:cNvPr id="24" name="Espace réservé pour une image  24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5183DCF-ADDE-AF24-C1C7-E67D28CE7B7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19D3327-5B9A-4F0A-367F-6EB2D28BDC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F11841E-4B96-AABE-96A1-6F3BB00A0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701B5CD-61AD-9E71-F45D-B14C1C6AA16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38914AC-E70F-179A-4F17-34CA89B7153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0D3967E-BFD1-F033-8E37-D5DEC1D4DFD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8941B4-A4AD-032D-A35B-3FF9ED265617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1B2BCCA-F639-E57E-455C-0C30C6F5D791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70657E-2C89-6F3A-6DCB-7781BA0A2E6B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01DD34B-B8DE-895C-883C-FEDF525F54B7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5B53C1D-7F2E-D7D5-583B-5C3D1B27587D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1593F2C-FBEB-91F8-CC5A-D0382FD3D4F0}"/>
              </a:ext>
            </a:extLst>
          </p:cNvPr>
          <p:cNvSpPr/>
          <p:nvPr/>
        </p:nvSpPr>
        <p:spPr>
          <a:xfrm>
            <a:off x="3598510" y="1949117"/>
            <a:ext cx="2069432" cy="1491916"/>
          </a:xfrm>
          <a:prstGeom prst="ellipse">
            <a:avLst/>
          </a:prstGeom>
          <a:solidFill>
            <a:srgbClr val="424D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اَلْمَكانُ</a:t>
            </a:r>
            <a:endParaRPr lang="fr-FR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80BBD15C-30E9-26D6-BB52-B5FB2ECF65D2}"/>
              </a:ext>
            </a:extLst>
          </p:cNvPr>
          <p:cNvSpPr/>
          <p:nvPr/>
        </p:nvSpPr>
        <p:spPr>
          <a:xfrm>
            <a:off x="6419115" y="4737337"/>
            <a:ext cx="2340000" cy="108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اَلْعُــشُّ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30" name="Connecteur : en angle 29">
            <a:extLst>
              <a:ext uri="{FF2B5EF4-FFF2-40B4-BE49-F238E27FC236}">
                <a16:creationId xmlns:a16="http://schemas.microsoft.com/office/drawing/2014/main" id="{DC84D3EF-70DC-9F69-54F6-2264F1860B54}"/>
              </a:ext>
            </a:extLst>
          </p:cNvPr>
          <p:cNvCxnSpPr>
            <a:cxnSpLocks/>
            <a:stCxn id="28" idx="4"/>
            <a:endCxn id="29" idx="0"/>
          </p:cNvCxnSpPr>
          <p:nvPr/>
        </p:nvCxnSpPr>
        <p:spPr>
          <a:xfrm rot="16200000" flipH="1">
            <a:off x="5463018" y="2611240"/>
            <a:ext cx="1296304" cy="2955889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775887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2A295-8026-8416-E60F-A4FFBFA96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9BCC46E5-C9D5-FC49-CDFA-777D151A8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أَيْنَ يوجَدُ ﭐلْعُشُّ؟</a:t>
            </a:r>
          </a:p>
        </p:txBody>
      </p:sp>
      <p:pic>
        <p:nvPicPr>
          <p:cNvPr id="24" name="Espace réservé pour une image  24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526A0EC-412C-D90E-EBC2-EDB85012E06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79ADD56-DA73-F3BD-A3A1-40FF7BF458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D7B3EA0-E7E6-3B14-8BBC-1691D81BCA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15BA9BA-731E-5CE4-7C7F-365648CE29C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A7DCF73-829C-AFF5-3A7E-838DF0ADC24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C2137A1-A360-E215-988E-21E969E5DBE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2D8B2A6-0DF2-6292-4306-FCF84E05E318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9D15C7-1468-09C0-F6E1-B27EB1210570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90C693-DAE2-B45E-AFC9-3789D2D18064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8684362-8F8C-641F-BCF8-F18289A174F5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4EE009A-C854-83DF-D39D-D8AD7E9B26F8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6A525E4-E319-8CB7-E5F4-62FA892B207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4140" r="-4140"/>
          <a:stretch>
            <a:fillRect/>
          </a:stretch>
        </p:blipFill>
        <p:spPr>
          <a:xfrm>
            <a:off x="2916238" y="2225429"/>
            <a:ext cx="3388962" cy="342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710429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94037-7EDD-EEC4-7BAD-57C944E75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E6833F20-ACDD-3815-D4D8-A78AA77BB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يوجد العش فوق شجرة عالية. رددوا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4" name="Espace réservé pour une image  24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E436E53-9A55-5447-1B35-16E6F5C78A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ABEB537-0106-2288-E78E-F8094D2B5DC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BC269A0-5B60-8174-F392-90B4047CE2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321102D-78FE-CAE3-823A-3422CE6E9C0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F2049F9-147E-D4B1-089C-326FBF04F6D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F2F1280-6FDD-779E-58D5-66F1C3A531E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524AD5B-A518-20A1-3E2C-6F7AD0EFF986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D57BC54-A8F5-F2B2-3838-647FFA99034E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6A4F720-C07B-F741-12DB-360B04C74451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37996C7-9794-701D-FD2B-3202C666B47C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8BE6820-3155-7A42-B591-A3A3EDF7330A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48A9D3A9-1D12-F2A9-0E0D-ABF8EA6E8039}"/>
              </a:ext>
            </a:extLst>
          </p:cNvPr>
          <p:cNvSpPr/>
          <p:nvPr/>
        </p:nvSpPr>
        <p:spPr>
          <a:xfrm>
            <a:off x="3598510" y="1949117"/>
            <a:ext cx="2069432" cy="1491916"/>
          </a:xfrm>
          <a:prstGeom prst="ellipse">
            <a:avLst/>
          </a:prstGeom>
          <a:solidFill>
            <a:srgbClr val="424D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اَلْمَكانُ</a:t>
            </a:r>
            <a:endParaRPr lang="fr-FR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3D371550-746A-E8B9-3706-3274C91638B9}"/>
              </a:ext>
            </a:extLst>
          </p:cNvPr>
          <p:cNvSpPr/>
          <p:nvPr/>
        </p:nvSpPr>
        <p:spPr>
          <a:xfrm>
            <a:off x="6419115" y="4737337"/>
            <a:ext cx="2340000" cy="108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اَلْعُــشُّ</a:t>
            </a:r>
          </a:p>
        </p:txBody>
      </p:sp>
      <p:cxnSp>
        <p:nvCxnSpPr>
          <p:cNvPr id="36" name="Connecteur : en angle 35">
            <a:extLst>
              <a:ext uri="{FF2B5EF4-FFF2-40B4-BE49-F238E27FC236}">
                <a16:creationId xmlns:a16="http://schemas.microsoft.com/office/drawing/2014/main" id="{C57D5EF1-E0AD-8C19-612E-D9BF8BEDC49A}"/>
              </a:ext>
            </a:extLst>
          </p:cNvPr>
          <p:cNvCxnSpPr>
            <a:cxnSpLocks/>
            <a:stCxn id="34" idx="4"/>
            <a:endCxn id="35" idx="0"/>
          </p:cNvCxnSpPr>
          <p:nvPr/>
        </p:nvCxnSpPr>
        <p:spPr>
          <a:xfrm rot="16200000" flipH="1">
            <a:off x="5463018" y="2611240"/>
            <a:ext cx="1296304" cy="2955889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53585F95-7B61-73C2-AE5E-DDAE5AFCE329}"/>
              </a:ext>
            </a:extLst>
          </p:cNvPr>
          <p:cNvSpPr/>
          <p:nvPr/>
        </p:nvSpPr>
        <p:spPr>
          <a:xfrm>
            <a:off x="3463225" y="4737337"/>
            <a:ext cx="2340000" cy="108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اَلشَّجَرَةُ </a:t>
            </a:r>
            <a:r>
              <a:rPr lang="ar-MA" sz="36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ﭐلْعالِيَةُ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13C429BC-328F-8AB1-068C-31D7814BFC6B}"/>
              </a:ext>
            </a:extLst>
          </p:cNvPr>
          <p:cNvCxnSpPr>
            <a:cxnSpLocks/>
            <a:stCxn id="34" idx="4"/>
            <a:endCxn id="37" idx="0"/>
          </p:cNvCxnSpPr>
          <p:nvPr/>
        </p:nvCxnSpPr>
        <p:spPr>
          <a:xfrm flipH="1">
            <a:off x="4633225" y="3441033"/>
            <a:ext cx="1" cy="1296304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56026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8C54B-3F0A-F25B-FD02-48080CF1D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F381DF5A-6816-017E-6C35-8B1B21772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أَيْنَ ﭐخْتَبَأَ كيكو مِنَ ﭐلْقِطِّ؟</a:t>
            </a:r>
          </a:p>
        </p:txBody>
      </p:sp>
      <p:pic>
        <p:nvPicPr>
          <p:cNvPr id="24" name="Espace réservé pour une image  24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EDA7F22-ACCD-1E8C-C2EB-E5B9F77A1A4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C79BDE7-D3A0-17A8-F8C5-BC7ADF25922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5F5C9D0-E1C5-600C-0E6F-1108718293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C250A8B-3AC6-37E6-169B-229C32B2D4D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32A2212-1BF9-B44D-6676-11BED94D7ED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A7E3420-7480-C288-4293-2A1B9AD7B1A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9FA9155-F8BF-F422-9CC7-DDD5B8B203C5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770BBF-16F4-DBCB-9E32-91AF98949A96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7B88ACE-CA79-0208-F123-2FF5D0060A79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953F73B-1B9D-C43C-CC7D-98824FAF4D2C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23A12C6-9F01-19B0-9B3E-9EC66466C55B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5" name="Image 4" descr="Une image contenant dessin humoristique, dessin, clipart, mammifère&#10;&#10;Le contenu généré par l’IA peut être incorrect.">
            <a:extLst>
              <a:ext uri="{FF2B5EF4-FFF2-40B4-BE49-F238E27FC236}">
                <a16:creationId xmlns:a16="http://schemas.microsoft.com/office/drawing/2014/main" id="{239B4C1D-0F0C-D294-C77B-146156817F2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97" r="-4497"/>
          <a:stretch>
            <a:fillRect/>
          </a:stretch>
        </p:blipFill>
        <p:spPr>
          <a:xfrm>
            <a:off x="2920078" y="2235181"/>
            <a:ext cx="3380710" cy="338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10581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CABB3-C6BF-55C7-CEDC-3ED4D3432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738D6AD7-3E2C-FBF7-EDF9-459208BD6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اختبأ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كيكو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جذع شجرة يابس. رددوا</a:t>
            </a:r>
          </a:p>
        </p:txBody>
      </p:sp>
      <p:pic>
        <p:nvPicPr>
          <p:cNvPr id="24" name="Espace réservé pour une image  24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160324B-019B-2414-91D0-AE73A1E2425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FCB5C20-6285-7AB9-F913-598BCF1EA2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AC22DD7-4EBD-0082-0EC7-91FF962D79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3AC4BB2-1298-2BA5-277F-259A57C204A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9D2D77B-743F-87CC-A566-E0A128F0D05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9C56184-AD96-1FAD-EAB2-1EA74B9C2B0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A4A1BC9-713E-691B-5800-3D61AF627AE3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09237D-4BA9-A241-94D2-C5674E662054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73A775E-0AF1-B8E8-70CF-736D06F6920C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5D5F113-8327-30A9-62E5-9E4DC6522150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57B1BB4-527D-AE15-FC8E-B57D5CCC45E9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34D0A5CE-C869-D07A-B80C-B625D9EC1C62}"/>
              </a:ext>
            </a:extLst>
          </p:cNvPr>
          <p:cNvSpPr/>
          <p:nvPr/>
        </p:nvSpPr>
        <p:spPr>
          <a:xfrm>
            <a:off x="507335" y="4737337"/>
            <a:ext cx="2340000" cy="108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جِذْعُ شَجَرَةٍ</a:t>
            </a:r>
          </a:p>
        </p:txBody>
      </p:sp>
      <p:cxnSp>
        <p:nvCxnSpPr>
          <p:cNvPr id="21" name="Connecteur : en angle 20">
            <a:extLst>
              <a:ext uri="{FF2B5EF4-FFF2-40B4-BE49-F238E27FC236}">
                <a16:creationId xmlns:a16="http://schemas.microsoft.com/office/drawing/2014/main" id="{CAD80738-182D-0519-47D4-99284C4C5C64}"/>
              </a:ext>
            </a:extLst>
          </p:cNvPr>
          <p:cNvCxnSpPr>
            <a:cxnSpLocks/>
            <a:stCxn id="25" idx="4"/>
            <a:endCxn id="20" idx="0"/>
          </p:cNvCxnSpPr>
          <p:nvPr/>
        </p:nvCxnSpPr>
        <p:spPr>
          <a:xfrm rot="5400000">
            <a:off x="2507129" y="2611240"/>
            <a:ext cx="1296304" cy="2955891"/>
          </a:xfrm>
          <a:prstGeom prst="bentConnector3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A17EF562-CA7E-E121-999C-1F274EBC9464}"/>
              </a:ext>
            </a:extLst>
          </p:cNvPr>
          <p:cNvSpPr/>
          <p:nvPr/>
        </p:nvSpPr>
        <p:spPr>
          <a:xfrm>
            <a:off x="3598510" y="1949117"/>
            <a:ext cx="2069432" cy="1491916"/>
          </a:xfrm>
          <a:prstGeom prst="ellipse">
            <a:avLst/>
          </a:prstGeom>
          <a:solidFill>
            <a:srgbClr val="424D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اَلْمَكانُ</a:t>
            </a:r>
            <a:endParaRPr lang="fr-FR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BD78B626-BB3E-427F-03FF-8A410C0530F4}"/>
              </a:ext>
            </a:extLst>
          </p:cNvPr>
          <p:cNvSpPr/>
          <p:nvPr/>
        </p:nvSpPr>
        <p:spPr>
          <a:xfrm>
            <a:off x="6419115" y="4737337"/>
            <a:ext cx="2340000" cy="108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اَلْعُــشُّ</a:t>
            </a:r>
          </a:p>
        </p:txBody>
      </p:sp>
      <p:cxnSp>
        <p:nvCxnSpPr>
          <p:cNvPr id="39" name="Connecteur : en angle 38">
            <a:extLst>
              <a:ext uri="{FF2B5EF4-FFF2-40B4-BE49-F238E27FC236}">
                <a16:creationId xmlns:a16="http://schemas.microsoft.com/office/drawing/2014/main" id="{4338CD14-3EE7-25D3-958D-263A09E5EDC5}"/>
              </a:ext>
            </a:extLst>
          </p:cNvPr>
          <p:cNvCxnSpPr>
            <a:cxnSpLocks/>
            <a:stCxn id="25" idx="4"/>
            <a:endCxn id="38" idx="0"/>
          </p:cNvCxnSpPr>
          <p:nvPr/>
        </p:nvCxnSpPr>
        <p:spPr>
          <a:xfrm rot="16200000" flipH="1">
            <a:off x="5463018" y="2611240"/>
            <a:ext cx="1296304" cy="2955889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28E84476-F40E-9F0D-F45D-C5CF99182400}"/>
              </a:ext>
            </a:extLst>
          </p:cNvPr>
          <p:cNvSpPr/>
          <p:nvPr/>
        </p:nvSpPr>
        <p:spPr>
          <a:xfrm>
            <a:off x="3463225" y="4737337"/>
            <a:ext cx="2340000" cy="108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اَلشَّجَرَةُ </a:t>
            </a:r>
            <a:r>
              <a:rPr lang="ar-MA" sz="36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ﭐلْعالِيَةُ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967031D8-755D-9A71-04BC-B3EB41388851}"/>
              </a:ext>
            </a:extLst>
          </p:cNvPr>
          <p:cNvCxnSpPr>
            <a:cxnSpLocks/>
            <a:stCxn id="25" idx="4"/>
            <a:endCxn id="40" idx="0"/>
          </p:cNvCxnSpPr>
          <p:nvPr/>
        </p:nvCxnSpPr>
        <p:spPr>
          <a:xfrm flipH="1">
            <a:off x="4633225" y="3441033"/>
            <a:ext cx="1" cy="1296304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90625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4C89F-1805-3546-6EA2-E7354D7FC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37B67213-BB83-8349-831D-36E42E1B0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والآن سنتعرف أزمنة الحكاية؛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مَتى طَلَبَ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كيكو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مِنْ أُمِّهِ أَنْ يَخْرُجَ؟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8B517CE4-F0C2-7523-1805-1165C7ADA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2C62C34-80ED-B937-1B26-573448D2ADD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7512982-1D92-26B2-6EDD-8FE9EBFA27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FC3C06F-4C07-FA3D-A5A4-FEC43E96852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B076D9A-BB63-36B6-88EB-60ED3BAAB25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03020BB-A901-BF3A-5204-7FA5F3B2A70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861D62F-BB87-0B81-AA96-8FDEDA48A6BC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269F39-72CD-D560-7252-A16BF4168CC5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91F8D7-AFEF-5C0B-E116-B534901DBD70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2DCE033-9F2A-E2DC-85AD-A4C3BA90262D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E0B2EAB-526F-2F7A-4F4D-48266DFC9DED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4AFB380F-EF3F-82B1-F2E1-C7E9B3536BC3}"/>
              </a:ext>
            </a:extLst>
          </p:cNvPr>
          <p:cNvSpPr/>
          <p:nvPr/>
        </p:nvSpPr>
        <p:spPr>
          <a:xfrm>
            <a:off x="3598510" y="1949117"/>
            <a:ext cx="2069432" cy="1491916"/>
          </a:xfrm>
          <a:prstGeom prst="ellipse">
            <a:avLst/>
          </a:prstGeom>
          <a:solidFill>
            <a:srgbClr val="424D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اَلزَّمـــــانُ</a:t>
            </a:r>
            <a:endParaRPr lang="fr-FR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44D79E8-049A-5D76-92C1-830A7405D214}"/>
              </a:ext>
            </a:extLst>
          </p:cNvPr>
          <p:cNvSpPr/>
          <p:nvPr/>
        </p:nvSpPr>
        <p:spPr>
          <a:xfrm>
            <a:off x="6419115" y="4737337"/>
            <a:ext cx="2340000" cy="108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8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</a:p>
        </p:txBody>
      </p:sp>
      <p:cxnSp>
        <p:nvCxnSpPr>
          <p:cNvPr id="33" name="Connecteur : en angle 32">
            <a:extLst>
              <a:ext uri="{FF2B5EF4-FFF2-40B4-BE49-F238E27FC236}">
                <a16:creationId xmlns:a16="http://schemas.microsoft.com/office/drawing/2014/main" id="{DE3F4A81-B83C-D945-9BD1-E3721E020F95}"/>
              </a:ext>
            </a:extLst>
          </p:cNvPr>
          <p:cNvCxnSpPr>
            <a:cxnSpLocks/>
            <a:stCxn id="31" idx="4"/>
            <a:endCxn id="32" idx="0"/>
          </p:cNvCxnSpPr>
          <p:nvPr/>
        </p:nvCxnSpPr>
        <p:spPr>
          <a:xfrm rot="16200000" flipH="1">
            <a:off x="5463018" y="2611240"/>
            <a:ext cx="1296304" cy="2955889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00166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650B6-7B75-48AE-3F2F-C78C77512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A8DAA16A-02F9-2B43-8287-73C70D25A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بعد مرور أسابيع، طلب كيكو من أمه أن يخرج. رددوا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3345DD4-B497-2AFA-8CD3-2D59169886F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1F2F5E8-9D92-495F-C76E-97ECCBD084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4549210-62E1-D066-C9D4-AA88817DE2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3B8BA98-A7B5-30F2-10A8-B12A22AFFE4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F7416F1-A3E6-6089-5FD9-7B6B16CCB67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88B7E11-ADC2-EB18-4AEB-E38304BADA9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2D780DA-B200-6386-5D36-D8201B69B8BE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DBE06D-BF78-90A7-E7F2-4F409B12996B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349CDD-78E6-8135-3742-95893433EA6F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3B0FE5-7167-308F-0FE1-51CF4746E5A7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561EA5-C624-438B-5B65-2A14124032CB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734B2F8-28E7-9F3C-6547-E34E87AFB4F5}"/>
              </a:ext>
            </a:extLst>
          </p:cNvPr>
          <p:cNvSpPr/>
          <p:nvPr/>
        </p:nvSpPr>
        <p:spPr>
          <a:xfrm>
            <a:off x="3598510" y="1949117"/>
            <a:ext cx="2069432" cy="1491916"/>
          </a:xfrm>
          <a:prstGeom prst="ellipse">
            <a:avLst/>
          </a:prstGeom>
          <a:solidFill>
            <a:srgbClr val="424D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اَلزَّمـــــانُ</a:t>
            </a:r>
            <a:endParaRPr lang="fr-FR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FD8B63CF-0EF2-0E94-58DA-B6627C6AE347}"/>
              </a:ext>
            </a:extLst>
          </p:cNvPr>
          <p:cNvSpPr/>
          <p:nvPr/>
        </p:nvSpPr>
        <p:spPr>
          <a:xfrm>
            <a:off x="6419115" y="4737337"/>
            <a:ext cx="2340000" cy="108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بَعْدَ مُرورِ أَسابيعَ</a:t>
            </a:r>
          </a:p>
        </p:txBody>
      </p:sp>
      <p:cxnSp>
        <p:nvCxnSpPr>
          <p:cNvPr id="31" name="Connecteur : en angle 30">
            <a:extLst>
              <a:ext uri="{FF2B5EF4-FFF2-40B4-BE49-F238E27FC236}">
                <a16:creationId xmlns:a16="http://schemas.microsoft.com/office/drawing/2014/main" id="{E1896E77-EF5D-CD60-F965-A40EFCA998A2}"/>
              </a:ext>
            </a:extLst>
          </p:cNvPr>
          <p:cNvCxnSpPr>
            <a:cxnSpLocks/>
            <a:stCxn id="22" idx="4"/>
            <a:endCxn id="23" idx="0"/>
          </p:cNvCxnSpPr>
          <p:nvPr/>
        </p:nvCxnSpPr>
        <p:spPr>
          <a:xfrm rot="16200000" flipH="1">
            <a:off x="5463018" y="2611240"/>
            <a:ext cx="1296304" cy="2955889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768417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05FED-DD80-FEEA-A5D2-53745BC8E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6D8480BD-513F-824E-8304-D3E0DF5FE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مَتى أَخْرَجَ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كيكو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رَأْسَهُ مِنَ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ﭐلْعُشِّ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؟</a:t>
            </a:r>
          </a:p>
        </p:txBody>
      </p:sp>
      <p:pic>
        <p:nvPicPr>
          <p:cNvPr id="16" name="Espace réservé pour une image  1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624ED76D-B1A3-D4D9-3A3F-CFD69234B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4D198FA-387A-7349-B90C-6AB80D4747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448FDF5-0EF0-39AA-A800-E58F08F5C2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73C8039-7A15-662A-48E9-7BEC4A2D561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6CE0A75-F535-E057-3856-BD54D7D52E6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0346EAF-7B54-B152-0DEB-5E1DD318570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E0C0EFC-20B8-EFCB-DF4B-6B3552368A7B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88C7708-3AF9-ABCB-5C93-75727C14F463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5ACC179-5757-B76E-D960-B8BE866AD8A4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490AF17-A6A0-4C47-F351-A240F0D0EA60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85C6180-EBE1-EEA0-6396-77B42A72F1CF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49223F88-36C2-020C-E437-897457585ACE}"/>
              </a:ext>
            </a:extLst>
          </p:cNvPr>
          <p:cNvSpPr/>
          <p:nvPr/>
        </p:nvSpPr>
        <p:spPr>
          <a:xfrm>
            <a:off x="3598510" y="1949117"/>
            <a:ext cx="2069432" cy="1491916"/>
          </a:xfrm>
          <a:prstGeom prst="ellipse">
            <a:avLst/>
          </a:prstGeom>
          <a:solidFill>
            <a:srgbClr val="424D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اَلزَّمـــــانُ</a:t>
            </a:r>
            <a:endParaRPr lang="fr-FR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23CA0989-EE05-83D5-318B-8C4E15350398}"/>
              </a:ext>
            </a:extLst>
          </p:cNvPr>
          <p:cNvSpPr/>
          <p:nvPr/>
        </p:nvSpPr>
        <p:spPr>
          <a:xfrm>
            <a:off x="6419115" y="4737337"/>
            <a:ext cx="2340000" cy="108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بَعْدَ مُرورِ أَسابيعَ</a:t>
            </a:r>
          </a:p>
        </p:txBody>
      </p:sp>
      <p:cxnSp>
        <p:nvCxnSpPr>
          <p:cNvPr id="32" name="Connecteur : en angle 31">
            <a:extLst>
              <a:ext uri="{FF2B5EF4-FFF2-40B4-BE49-F238E27FC236}">
                <a16:creationId xmlns:a16="http://schemas.microsoft.com/office/drawing/2014/main" id="{11F92400-7977-22E3-EA34-23A6162F45D2}"/>
              </a:ext>
            </a:extLst>
          </p:cNvPr>
          <p:cNvCxnSpPr>
            <a:cxnSpLocks/>
            <a:stCxn id="30" idx="4"/>
            <a:endCxn id="31" idx="0"/>
          </p:cNvCxnSpPr>
          <p:nvPr/>
        </p:nvCxnSpPr>
        <p:spPr>
          <a:xfrm rot="16200000" flipH="1">
            <a:off x="5463018" y="2611240"/>
            <a:ext cx="1296304" cy="2955889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E6CC5871-7450-FE13-BA4C-A81F221B8D7C}"/>
              </a:ext>
            </a:extLst>
          </p:cNvPr>
          <p:cNvSpPr/>
          <p:nvPr/>
        </p:nvSpPr>
        <p:spPr>
          <a:xfrm>
            <a:off x="3463225" y="4737337"/>
            <a:ext cx="2340000" cy="108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ar-MA" sz="8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2274A4BF-5DF8-20F8-55E6-6FCC7B7E2795}"/>
              </a:ext>
            </a:extLst>
          </p:cNvPr>
          <p:cNvCxnSpPr>
            <a:cxnSpLocks/>
            <a:stCxn id="30" idx="4"/>
            <a:endCxn id="33" idx="0"/>
          </p:cNvCxnSpPr>
          <p:nvPr/>
        </p:nvCxnSpPr>
        <p:spPr>
          <a:xfrm flipH="1">
            <a:off x="4633225" y="3441033"/>
            <a:ext cx="1" cy="1296304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0140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34908-B3E7-8681-6194-E120CEAC6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17AECD-DC51-224B-8DFB-3F0B57AAD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بعد مغادرة الأبوين، أخرج كيكو رأسه من العش. رددوا.</a:t>
            </a:r>
          </a:p>
        </p:txBody>
      </p:sp>
      <p:pic>
        <p:nvPicPr>
          <p:cNvPr id="18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22D440E-B1B4-876B-5F5D-2F4DAA8A4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08D137E-EF18-4D3E-FF65-6A2FCEAD36F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83E4388-7F9C-CB22-FCCD-673ADD3366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5EDA2EE-2258-1A6E-AA80-45CD35815AB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16DFA25-1FC7-A734-A931-C9C440ECD6D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2447AAE-0F3A-7102-D2BF-709FEDC586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AEA4EA9-7F56-9328-8E1A-27F2AEEEB6B3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562BE2-A770-ED9B-FB0F-62544FEC5294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E434A6E-5F3E-E80D-EFB5-AB15AD861466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BF0A62F-C3A6-B958-1CF8-316BDF0240CE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782467D-A5FE-DC08-53B9-CAB705875750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C5B79D07-A298-D248-3D8A-6756A2BB3C56}"/>
              </a:ext>
            </a:extLst>
          </p:cNvPr>
          <p:cNvSpPr/>
          <p:nvPr/>
        </p:nvSpPr>
        <p:spPr>
          <a:xfrm>
            <a:off x="3598510" y="1949117"/>
            <a:ext cx="2069432" cy="1491916"/>
          </a:xfrm>
          <a:prstGeom prst="ellipse">
            <a:avLst/>
          </a:prstGeom>
          <a:solidFill>
            <a:srgbClr val="424D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اَلزَّمـــــانُ</a:t>
            </a:r>
            <a:endParaRPr lang="fr-FR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2E366764-7EE7-DE3E-75E6-B38AE9A523FD}"/>
              </a:ext>
            </a:extLst>
          </p:cNvPr>
          <p:cNvSpPr/>
          <p:nvPr/>
        </p:nvSpPr>
        <p:spPr>
          <a:xfrm>
            <a:off x="6419115" y="4737337"/>
            <a:ext cx="2340000" cy="108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بَعْدَ مُرورِ أَسابيعَ</a:t>
            </a:r>
          </a:p>
        </p:txBody>
      </p:sp>
      <p:cxnSp>
        <p:nvCxnSpPr>
          <p:cNvPr id="33" name="Connecteur : en angle 32">
            <a:extLst>
              <a:ext uri="{FF2B5EF4-FFF2-40B4-BE49-F238E27FC236}">
                <a16:creationId xmlns:a16="http://schemas.microsoft.com/office/drawing/2014/main" id="{4CC522B4-21D8-3784-16F4-38921F4FEF1B}"/>
              </a:ext>
            </a:extLst>
          </p:cNvPr>
          <p:cNvCxnSpPr>
            <a:cxnSpLocks/>
            <a:stCxn id="31" idx="4"/>
            <a:endCxn id="32" idx="0"/>
          </p:cNvCxnSpPr>
          <p:nvPr/>
        </p:nvCxnSpPr>
        <p:spPr>
          <a:xfrm rot="16200000" flipH="1">
            <a:off x="5463018" y="2611240"/>
            <a:ext cx="1296304" cy="2955889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CD2A0FEF-0833-C701-C1D0-C32FDFBCE296}"/>
              </a:ext>
            </a:extLst>
          </p:cNvPr>
          <p:cNvSpPr/>
          <p:nvPr/>
        </p:nvSpPr>
        <p:spPr>
          <a:xfrm>
            <a:off x="3463225" y="4737337"/>
            <a:ext cx="2340000" cy="108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بَعْدَ مُغادَرَةِ </a:t>
            </a:r>
            <a:r>
              <a:rPr lang="ar-MA" sz="36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ﭐلْأَبَوَيْنِ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2A2B1D27-4ACF-7293-F58E-1809AEBF9184}"/>
              </a:ext>
            </a:extLst>
          </p:cNvPr>
          <p:cNvCxnSpPr>
            <a:cxnSpLocks/>
            <a:stCxn id="31" idx="4"/>
            <a:endCxn id="34" idx="0"/>
          </p:cNvCxnSpPr>
          <p:nvPr/>
        </p:nvCxnSpPr>
        <p:spPr>
          <a:xfrm flipH="1">
            <a:off x="4633225" y="3441033"/>
            <a:ext cx="1" cy="1296304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615286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49C76-45E9-978C-42A5-ACF2DD217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5B3E7972-6B07-E0DE-A810-BF57A239F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متى عاد الأب إلى العش؟</a:t>
            </a:r>
          </a:p>
        </p:txBody>
      </p:sp>
      <p:pic>
        <p:nvPicPr>
          <p:cNvPr id="16" name="Espace réservé pour une image  1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60DF1482-01ED-ACD5-4EA2-159D63712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9C11C7F-9CB2-56CC-61C3-09667D4D069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17BD1B-0184-5FF6-AB31-F8F0E5FED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2619C25-0E64-4747-01F5-9C38FFB9572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00B3EEE-92A1-9730-3644-24850C1D563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6916A1F-20B7-B125-F49A-0E642F25BB8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E126C65-9D31-FC8A-B432-BA259211DC20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F33C4F-A7E9-0723-FC92-31838491FC41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1D4098-9C6F-8191-D6AD-E90245A7BDF7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63EE44-26F7-0FD6-E856-6B46B345644B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2BD893-E0A8-31FB-E582-4D511A3DDECC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D0CBFBB6-F210-235E-551C-78D1438A192C}"/>
              </a:ext>
            </a:extLst>
          </p:cNvPr>
          <p:cNvSpPr/>
          <p:nvPr/>
        </p:nvSpPr>
        <p:spPr>
          <a:xfrm>
            <a:off x="3598510" y="1949117"/>
            <a:ext cx="2069432" cy="1491916"/>
          </a:xfrm>
          <a:prstGeom prst="ellipse">
            <a:avLst/>
          </a:prstGeom>
          <a:solidFill>
            <a:srgbClr val="424D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اَلزَّمـــــانُ</a:t>
            </a:r>
            <a:endParaRPr lang="fr-FR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3A78EDEE-5110-8165-BE50-E4C421AA024D}"/>
              </a:ext>
            </a:extLst>
          </p:cNvPr>
          <p:cNvSpPr/>
          <p:nvPr/>
        </p:nvSpPr>
        <p:spPr>
          <a:xfrm>
            <a:off x="6419115" y="4737337"/>
            <a:ext cx="2340000" cy="108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بَعْدَ مُرورِ أَسابيعَ</a:t>
            </a:r>
          </a:p>
        </p:txBody>
      </p:sp>
      <p:cxnSp>
        <p:nvCxnSpPr>
          <p:cNvPr id="33" name="Connecteur : en angle 32">
            <a:extLst>
              <a:ext uri="{FF2B5EF4-FFF2-40B4-BE49-F238E27FC236}">
                <a16:creationId xmlns:a16="http://schemas.microsoft.com/office/drawing/2014/main" id="{9BD83295-E5C7-4D03-2D32-0195778E6E00}"/>
              </a:ext>
            </a:extLst>
          </p:cNvPr>
          <p:cNvCxnSpPr>
            <a:cxnSpLocks/>
            <a:stCxn id="31" idx="4"/>
            <a:endCxn id="32" idx="0"/>
          </p:cNvCxnSpPr>
          <p:nvPr/>
        </p:nvCxnSpPr>
        <p:spPr>
          <a:xfrm rot="16200000" flipH="1">
            <a:off x="5463018" y="2611240"/>
            <a:ext cx="1296304" cy="2955889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5741C217-C4CD-0A42-17AB-C232D1FC8FF1}"/>
              </a:ext>
            </a:extLst>
          </p:cNvPr>
          <p:cNvSpPr/>
          <p:nvPr/>
        </p:nvSpPr>
        <p:spPr>
          <a:xfrm>
            <a:off x="3463225" y="4737337"/>
            <a:ext cx="2340000" cy="108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بَعْدَ مُغادَرَةِ </a:t>
            </a:r>
            <a:r>
              <a:rPr lang="ar-MA" sz="36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ﭐلْأَبَوَيْنِ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3927BE6E-21BD-6ABF-7208-EAB7FFC32DBA}"/>
              </a:ext>
            </a:extLst>
          </p:cNvPr>
          <p:cNvCxnSpPr>
            <a:cxnSpLocks/>
            <a:stCxn id="31" idx="4"/>
            <a:endCxn id="34" idx="0"/>
          </p:cNvCxnSpPr>
          <p:nvPr/>
        </p:nvCxnSpPr>
        <p:spPr>
          <a:xfrm flipH="1">
            <a:off x="4633225" y="3441033"/>
            <a:ext cx="1" cy="1296304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F15999B4-24AA-A9EE-B1B1-21E49AF71FDF}"/>
              </a:ext>
            </a:extLst>
          </p:cNvPr>
          <p:cNvSpPr/>
          <p:nvPr/>
        </p:nvSpPr>
        <p:spPr>
          <a:xfrm>
            <a:off x="507335" y="4737337"/>
            <a:ext cx="2340000" cy="108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8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</a:p>
        </p:txBody>
      </p:sp>
      <p:cxnSp>
        <p:nvCxnSpPr>
          <p:cNvPr id="37" name="Connecteur : en angle 36">
            <a:extLst>
              <a:ext uri="{FF2B5EF4-FFF2-40B4-BE49-F238E27FC236}">
                <a16:creationId xmlns:a16="http://schemas.microsoft.com/office/drawing/2014/main" id="{88D947E8-25A3-BE2E-AE31-BA405950FE1F}"/>
              </a:ext>
            </a:extLst>
          </p:cNvPr>
          <p:cNvCxnSpPr>
            <a:cxnSpLocks/>
            <a:stCxn id="31" idx="4"/>
            <a:endCxn id="36" idx="0"/>
          </p:cNvCxnSpPr>
          <p:nvPr/>
        </p:nvCxnSpPr>
        <p:spPr>
          <a:xfrm rot="5400000">
            <a:off x="2507129" y="2611240"/>
            <a:ext cx="1296304" cy="2955891"/>
          </a:xfrm>
          <a:prstGeom prst="bentConnector3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66951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1E4A35CD-8B9E-97DD-3601-C6DAB7AE25BF}"/>
              </a:ext>
            </a:extLst>
          </p:cNvPr>
          <p:cNvSpPr txBox="1">
            <a:spLocks/>
          </p:cNvSpPr>
          <p:nvPr/>
        </p:nvSpPr>
        <p:spPr>
          <a:xfrm>
            <a:off x="628650" y="962235"/>
            <a:ext cx="78867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عند نهاية الحصة</a:t>
            </a:r>
            <a:endParaRPr kumimoji="0" lang="fr-MA" sz="4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412C9C9-AC02-18BA-33E7-43AE84D53258}"/>
              </a:ext>
            </a:extLst>
          </p:cNvPr>
          <p:cNvSpPr txBox="1"/>
          <p:nvPr/>
        </p:nvSpPr>
        <p:spPr>
          <a:xfrm>
            <a:off x="1549400" y="1649377"/>
            <a:ext cx="6045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 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80 % من المتعلمين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على: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311FCD84-7BAA-DECC-FFF7-33F128ABC00E}"/>
              </a:ext>
            </a:extLst>
          </p:cNvPr>
          <p:cNvGrpSpPr/>
          <p:nvPr/>
        </p:nvGrpSpPr>
        <p:grpSpPr>
          <a:xfrm>
            <a:off x="1044903" y="2645574"/>
            <a:ext cx="7054194" cy="890781"/>
            <a:chOff x="1331545" y="2851205"/>
            <a:chExt cx="6696000" cy="890781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8AB6F730-2E70-F5B4-A1BA-D946A22A5C4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7FF7FEA-AA34-A4A5-6118-0AD93FC4EBED}"/>
                </a:ext>
              </a:extLst>
            </p:cNvPr>
            <p:cNvSpPr/>
            <p:nvPr/>
          </p:nvSpPr>
          <p:spPr>
            <a:xfrm>
              <a:off x="1479176" y="3205638"/>
              <a:ext cx="478715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0" lvl="0" indent="-34290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قراءة فقرات بطلاقة في حدود 30 كلمة.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5D38A43F-9369-4551-8703-F002A0767993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44903" y="3483750"/>
            <a:ext cx="7054194" cy="8907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E70BDCC-192E-2842-E8E4-2676574FE67F}"/>
              </a:ext>
            </a:extLst>
          </p:cNvPr>
          <p:cNvSpPr/>
          <p:nvPr/>
        </p:nvSpPr>
        <p:spPr>
          <a:xfrm>
            <a:off x="782426" y="3855070"/>
            <a:ext cx="5488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تعرف عناصر الحكاية؛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3B3FA20-944A-5967-5337-7CDF9090AA89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44903" y="4321926"/>
            <a:ext cx="7054194" cy="89078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9ABAB47-B4D1-6F32-E662-4F19966B82DB}"/>
              </a:ext>
            </a:extLst>
          </p:cNvPr>
          <p:cNvSpPr/>
          <p:nvPr/>
        </p:nvSpPr>
        <p:spPr>
          <a:xfrm>
            <a:off x="2056729" y="4645149"/>
            <a:ext cx="42146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تعرف واستعمال استراتيجية  شبكة الكلمة لتنمية المفردات.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89870B7-1081-F6BB-F932-71507A165337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44903" y="5160103"/>
            <a:ext cx="7054194" cy="89078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12B2C50-4C38-2183-A016-BC3C5B6B8BC7}"/>
              </a:ext>
            </a:extLst>
          </p:cNvPr>
          <p:cNvSpPr/>
          <p:nvPr/>
        </p:nvSpPr>
        <p:spPr>
          <a:xfrm>
            <a:off x="2263305" y="5509135"/>
            <a:ext cx="40080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كتابة ونقل جملة تتضمن  الحروف التالية: ج ـــ ح ـــ خ.</a:t>
            </a:r>
          </a:p>
        </p:txBody>
      </p:sp>
    </p:spTree>
    <p:extLst>
      <p:ext uri="{BB962C8B-B14F-4D97-AF65-F5344CB8AC3E}">
        <p14:creationId xmlns:p14="http://schemas.microsoft.com/office/powerpoint/2010/main" val="3688265557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C11CE-5BCD-872C-04A5-1C4712110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55D569-0E8A-9130-1353-A298CD739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المساء عاد الأب إلى العش. رددوا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F004626-61E2-CEF9-B2C3-3D66AAC1F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8353D9D-844D-5DF8-F828-3A71A85506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9BADE81-87DD-E423-A569-CAE0C429D6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79A888D-0230-8D9D-2E91-8489B2DBF0D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EC4BDD1-5C08-BE9C-64B5-D25EA4013E8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E14AA7C-0832-5683-90E7-6483971EF5E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1EEF6B7-E31F-33E2-B2C3-5B39648E3B4A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76EEA36-1F6C-B010-C33E-BA971A7C17B4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965C6B-8F1E-0280-75A3-1D93BE082A2C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2F0A06F-9955-8030-9595-820A80E4F61F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39F2DD9-AC75-05ED-087E-9B1BD415039A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43B37531-CB41-F3AE-0EBA-174A244D0921}"/>
              </a:ext>
            </a:extLst>
          </p:cNvPr>
          <p:cNvSpPr/>
          <p:nvPr/>
        </p:nvSpPr>
        <p:spPr>
          <a:xfrm>
            <a:off x="3598510" y="1949117"/>
            <a:ext cx="2069432" cy="1491916"/>
          </a:xfrm>
          <a:prstGeom prst="ellipse">
            <a:avLst/>
          </a:prstGeom>
          <a:solidFill>
            <a:srgbClr val="424D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اَلزَّمـــــانُ</a:t>
            </a:r>
            <a:endParaRPr lang="fr-FR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1EB58C3-83FA-D98E-EFFE-186FBC1286AE}"/>
              </a:ext>
            </a:extLst>
          </p:cNvPr>
          <p:cNvSpPr/>
          <p:nvPr/>
        </p:nvSpPr>
        <p:spPr>
          <a:xfrm>
            <a:off x="6419115" y="4737337"/>
            <a:ext cx="2340000" cy="108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بَعْدَ مُرورِ أَسابيعَ</a:t>
            </a:r>
          </a:p>
        </p:txBody>
      </p:sp>
      <p:cxnSp>
        <p:nvCxnSpPr>
          <p:cNvPr id="35" name="Connecteur : en angle 34">
            <a:extLst>
              <a:ext uri="{FF2B5EF4-FFF2-40B4-BE49-F238E27FC236}">
                <a16:creationId xmlns:a16="http://schemas.microsoft.com/office/drawing/2014/main" id="{B9E0056F-FB96-4AB0-612A-21EC3D4C5A39}"/>
              </a:ext>
            </a:extLst>
          </p:cNvPr>
          <p:cNvCxnSpPr>
            <a:cxnSpLocks/>
            <a:stCxn id="32" idx="4"/>
            <a:endCxn id="34" idx="0"/>
          </p:cNvCxnSpPr>
          <p:nvPr/>
        </p:nvCxnSpPr>
        <p:spPr>
          <a:xfrm rot="16200000" flipH="1">
            <a:off x="5463018" y="2611240"/>
            <a:ext cx="1296304" cy="2955889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C3A655F2-9A26-3B55-F477-C7E5F12CDB7F}"/>
              </a:ext>
            </a:extLst>
          </p:cNvPr>
          <p:cNvSpPr/>
          <p:nvPr/>
        </p:nvSpPr>
        <p:spPr>
          <a:xfrm>
            <a:off x="3463225" y="4737337"/>
            <a:ext cx="2340000" cy="108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بَعْدَ مُغادَرَةِ </a:t>
            </a:r>
            <a:r>
              <a:rPr lang="ar-MA" sz="36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ﭐلْأَبَوَيْنِ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CB59A6D1-1FAD-F7B4-C07E-CAE1B2556491}"/>
              </a:ext>
            </a:extLst>
          </p:cNvPr>
          <p:cNvCxnSpPr>
            <a:cxnSpLocks/>
            <a:stCxn id="32" idx="4"/>
            <a:endCxn id="36" idx="0"/>
          </p:cNvCxnSpPr>
          <p:nvPr/>
        </p:nvCxnSpPr>
        <p:spPr>
          <a:xfrm flipH="1">
            <a:off x="4633225" y="3441033"/>
            <a:ext cx="1" cy="1296304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7DA71DDB-9D13-F26E-A352-02DC7CFD2160}"/>
              </a:ext>
            </a:extLst>
          </p:cNvPr>
          <p:cNvSpPr/>
          <p:nvPr/>
        </p:nvSpPr>
        <p:spPr>
          <a:xfrm>
            <a:off x="507335" y="4737337"/>
            <a:ext cx="2340000" cy="108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MA" sz="3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</a:t>
            </a:r>
            <a:r>
              <a:rPr lang="ar-MA" sz="3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ٱلْمَساءِ</a:t>
            </a:r>
            <a:r>
              <a:rPr lang="ar-MA" sz="3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cxnSp>
        <p:nvCxnSpPr>
          <p:cNvPr id="39" name="Connecteur : en angle 38">
            <a:extLst>
              <a:ext uri="{FF2B5EF4-FFF2-40B4-BE49-F238E27FC236}">
                <a16:creationId xmlns:a16="http://schemas.microsoft.com/office/drawing/2014/main" id="{8A0D5376-0366-10E3-6079-8817B89EA4BF}"/>
              </a:ext>
            </a:extLst>
          </p:cNvPr>
          <p:cNvCxnSpPr>
            <a:cxnSpLocks/>
            <a:stCxn id="32" idx="4"/>
            <a:endCxn id="38" idx="0"/>
          </p:cNvCxnSpPr>
          <p:nvPr/>
        </p:nvCxnSpPr>
        <p:spPr>
          <a:xfrm rot="5400000">
            <a:off x="2507129" y="2611240"/>
            <a:ext cx="1296304" cy="2955891"/>
          </a:xfrm>
          <a:prstGeom prst="bentConnector3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4757259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2B9A2-ACFD-396C-29B6-C88F70C1E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A5440A9-7EA7-2B16-61C1-6E76AC600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والآن لنتذكر بعض أحداث الحكاية. 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" name="Espace réservé pour une image  22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482FD3B-B473-2DFA-1E72-B4951500C35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D2AB51B-8939-A095-E7DB-88B47200CD3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58F2FFD-3E9C-1012-52A2-021CB900F8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928AF30-2CD4-0DA7-FFAF-D6EE1854E8E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C8637D2-265F-374D-80D7-B8303F6C7B2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7991CD7-96DA-D3B8-C394-53F439F6140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6C36DA6-8D8A-93C1-BEE9-383A4B0119FC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98C504-B951-817B-D637-14996A64CD1E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9B17A4-AAF8-EB87-4AB3-6713BB3CFEB5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EDFBCBF-01E4-4EF0-3CA7-B4EA90A8FF66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FD9023-9CFC-DF43-C758-3DD24E804C22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3" name="Image 2" descr="Une image contenant dessin humoristique, dessin, clipart, mammifère&#10;&#10;Le contenu généré par l’IA peut être incorrect.">
            <a:extLst>
              <a:ext uri="{FF2B5EF4-FFF2-40B4-BE49-F238E27FC236}">
                <a16:creationId xmlns:a16="http://schemas.microsoft.com/office/drawing/2014/main" id="{D86F1CF7-9A1D-01F2-AB5D-E6C55F61DDC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11" r="-4311"/>
          <a:stretch>
            <a:fillRect/>
          </a:stretch>
        </p:blipFill>
        <p:spPr>
          <a:xfrm>
            <a:off x="547964" y="3170319"/>
            <a:ext cx="1902341" cy="1913745"/>
          </a:xfrm>
          <a:prstGeom prst="rect">
            <a:avLst/>
          </a:prstGeom>
        </p:spPr>
      </p:pic>
      <p:pic>
        <p:nvPicPr>
          <p:cNvPr id="9" name="Image 8" descr="Une image contenant dessin, peinture, illustration, clipart&#10;&#10;Le contenu généré par l’IA peut être incorrect.">
            <a:extLst>
              <a:ext uri="{FF2B5EF4-FFF2-40B4-BE49-F238E27FC236}">
                <a16:creationId xmlns:a16="http://schemas.microsoft.com/office/drawing/2014/main" id="{19DECB14-697C-3353-48FC-D7959104521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11" r="-4311"/>
          <a:stretch>
            <a:fillRect/>
          </a:stretch>
        </p:blipFill>
        <p:spPr>
          <a:xfrm>
            <a:off x="4708501" y="3170319"/>
            <a:ext cx="1902341" cy="1913745"/>
          </a:xfrm>
          <a:prstGeom prst="rect">
            <a:avLst/>
          </a:prstGeom>
        </p:spPr>
      </p:pic>
      <p:pic>
        <p:nvPicPr>
          <p:cNvPr id="12" name="Image 11" descr="Une image contenant dessin, peinture, illustration, clipart&#10;&#10;Le contenu généré par l’IA peut être incorrect.">
            <a:extLst>
              <a:ext uri="{FF2B5EF4-FFF2-40B4-BE49-F238E27FC236}">
                <a16:creationId xmlns:a16="http://schemas.microsoft.com/office/drawing/2014/main" id="{12CE94D7-6B6C-E591-F1A5-842B4FB4F69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96" r="-3796"/>
          <a:stretch>
            <a:fillRect/>
          </a:stretch>
        </p:blipFill>
        <p:spPr>
          <a:xfrm>
            <a:off x="6760973" y="3170319"/>
            <a:ext cx="1902341" cy="1932033"/>
          </a:xfrm>
          <a:prstGeom prst="rect">
            <a:avLst/>
          </a:prstGeom>
        </p:spPr>
      </p:pic>
      <p:pic>
        <p:nvPicPr>
          <p:cNvPr id="13" name="Image 12" descr="Une image contenant dessin, dessin humoristique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EEDD9FB6-72D3-7935-CF39-FAB3BEDB047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11" r="-4311"/>
          <a:stretch>
            <a:fillRect/>
          </a:stretch>
        </p:blipFill>
        <p:spPr>
          <a:xfrm>
            <a:off x="2656030" y="3170319"/>
            <a:ext cx="1902341" cy="191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08740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B2026-8153-A5A6-025E-BA05ABFBF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660FBAB5-C56A-4C61-8163-36C5700C6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ماذا طلب 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كيكو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أمه في بداية القصة؟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Espace réservé pour une image  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4EFE30C-9976-DDD2-AACB-E55FF9EEE0C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941AF62-7C53-FC01-EF46-B76FF72467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6CAEE64-FE2B-AAF5-80AB-C7A25F5990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34E5559-4C62-07C8-5478-3307F3F8CEC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771931F-481D-1DCE-6981-39A88744EA3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F06A95C-26D4-BA6E-1BEB-D3968F32FFE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9D23CDD-8684-3877-536A-075AC0C6104E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F3D547-D1C8-9C04-CF48-04EAEADD746B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5A2FE6-9453-E175-0F38-284C9729D8C7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8400AB-3893-4C93-DCFC-848D7BD3D26E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B057E6-B63A-AD2E-EC3F-9723E536DCDE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5F94045-028A-9AFD-4D13-33EB38CC8C2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4140" r="-4140"/>
          <a:stretch>
            <a:fillRect/>
          </a:stretch>
        </p:blipFill>
        <p:spPr>
          <a:xfrm>
            <a:off x="2916238" y="2225429"/>
            <a:ext cx="3388962" cy="342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37319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3380C-CA65-C09A-5F1C-621253538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51338FD0-12A1-8802-F56A-0B9AE04CA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هل سمح له والداه بمغادرة العش؟ ماذا حدث له؟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1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62D99249-C82A-D936-0DA5-842633E47C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A84C6E3-81DE-9550-F0A7-089CDD69D2A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5BBB3F9-4E46-DDDF-A846-954CFBB72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C37581D-4739-D641-4F47-21FBBA47293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0AAB4E8-9F33-91C9-3F45-AC3C59648B3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74A19F2-9765-BCBC-891D-F154157F16B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F9FC28A-3C5A-5182-875B-9552046B1D5C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A058D5-5F42-5F7F-5177-679743065362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9C306B9-8EC1-9131-6ECB-13A500B32D7B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CAB8394-4EFB-8FDE-6D73-A5097532F1D3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1C2ED8B-D949-D2AD-28C9-0FD88F34E067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11" name="Image 10" descr="Une image contenant dessin, peinture, illustration, clipart&#10;&#10;Le contenu généré par l’IA peut être incorrect.">
            <a:extLst>
              <a:ext uri="{FF2B5EF4-FFF2-40B4-BE49-F238E27FC236}">
                <a16:creationId xmlns:a16="http://schemas.microsoft.com/office/drawing/2014/main" id="{D055505F-8BC9-3EEB-D792-1EAEC63A8E1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46" r="-4546"/>
          <a:stretch>
            <a:fillRect/>
          </a:stretch>
        </p:blipFill>
        <p:spPr>
          <a:xfrm>
            <a:off x="2844482" y="2241550"/>
            <a:ext cx="3456305" cy="346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33414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BA72E-8298-B914-3999-6722138E8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4FB69BF4-5D89-428D-8CA4-2E8D39194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864" y="800877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فعل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كيكو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عندما أحس بالخطر؟</a:t>
            </a:r>
            <a:endParaRPr lang="fr-MA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Espace réservé pour une image  1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CB3A3634-1D24-D04B-C796-781118C082F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F4E6EEC-A52D-B7D7-C1B8-BA8A5A46F1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969029E-C11F-1F13-C012-9FB2CBF28F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8B58C91-E458-531C-BA4D-3CCAC680BD0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7900788-FEEF-8929-E754-3AADC75BD37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A9A111A-4D14-54FF-CC21-3FF3B4F41F6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87642A9-23A5-026F-9955-317A8BC6AD14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90744C8-9AAF-50C2-13B0-F33C8012BE26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8A0A97-952B-6953-B3A4-93287FD775EF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A4849A3-E68B-4BE1-40F1-001A8A54F7E8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9EE9C6E-D76D-80B8-B6EB-591399973469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3" name="Image 2" descr="Une image contenant dessin humoristique, dessin, clipart, mammifère&#10;&#10;Le contenu généré par l’IA peut être incorrect.">
            <a:extLst>
              <a:ext uri="{FF2B5EF4-FFF2-40B4-BE49-F238E27FC236}">
                <a16:creationId xmlns:a16="http://schemas.microsoft.com/office/drawing/2014/main" id="{D7050412-A89C-F2ED-C2D0-3FC478A54C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97" r="-4497"/>
          <a:stretch>
            <a:fillRect/>
          </a:stretch>
        </p:blipFill>
        <p:spPr>
          <a:xfrm>
            <a:off x="2920078" y="2235181"/>
            <a:ext cx="3380710" cy="338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90685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2AB6A-2ADF-361A-3DD7-3A7DC7F61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A2122E8-90BE-F8BC-4905-E09F1CC8F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كيف نجا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كيكو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القط البري؟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1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940A3A67-21B7-975C-E132-78CD4F4CCBB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28BB1F8-B742-4D36-483B-D5C4BBC1C31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D784B53-9BC4-BBD7-4BA3-1495E418DE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FF5BC71-BCAC-B55E-7AF5-A25787E3DBB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4C301DE-47F8-6E40-AD07-A28FFC8E3CA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B5412A3-FADC-0FEF-6E36-0A33EDA67C3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50ACCCC-6904-4A3E-2EA1-3DE8994DE311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83C29C9-05B6-7234-9153-726B1DD5D12D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84670E-5C4B-88F3-932C-1662402C9940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C46636A-209C-AC69-6B87-C528511225B1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995771E-3054-7C02-A48C-5BB057FA6CFF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25" name="Image 24" descr="Une image contenant dessin, peinture, illustration, clipart&#10;&#10;Le contenu généré par l’IA peut être incorrect.">
            <a:extLst>
              <a:ext uri="{FF2B5EF4-FFF2-40B4-BE49-F238E27FC236}">
                <a16:creationId xmlns:a16="http://schemas.microsoft.com/office/drawing/2014/main" id="{F6A4FABC-C972-CFD2-16FE-AED8D2917F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08" r="-4508"/>
          <a:stretch>
            <a:fillRect/>
          </a:stretch>
        </p:blipFill>
        <p:spPr>
          <a:xfrm>
            <a:off x="2916238" y="2192212"/>
            <a:ext cx="3405176" cy="34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90533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EE17B-D944-924E-7F90-5DD29A1F2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6C0F9E02-70C7-1586-FC82-8B2AE2F9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بم شعر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كيكو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نهاية القصة؟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1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A85F66C0-7FFC-EFC6-8661-41C35784F8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1327B81-411F-D50B-E382-1BBE66553A4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869084F-0004-A139-32F1-8572B61518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A765D06-5E9C-AA13-DEF6-EEBA91AB53E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ADB608C-1E70-F8D5-EC8B-B49A1A62F3D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84435FB-D587-97BD-2E30-1C53EC55F8D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91AA5D0-37C7-D298-CB16-BF54E57F08B1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CC58C3-FA9B-E745-C882-8D2300150325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EAEE224-C26A-1B68-42EE-0DA75DFB4315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554912-295A-67CE-EE7F-C6DD0F4BF11B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135C8E3-47D5-3EBD-79C9-72DAF4CA56B1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25" name="Image 24" descr="Une image contenant dessin, dessin humoristique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6CCD4E80-A2B5-0DFE-D0D2-654F9814EC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75" r="-4375"/>
          <a:stretch>
            <a:fillRect/>
          </a:stretch>
        </p:blipFill>
        <p:spPr>
          <a:xfrm>
            <a:off x="2869983" y="2241550"/>
            <a:ext cx="3430805" cy="344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64432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05F49-A93F-A4BC-C983-3BD5E2B66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BCBFD0CA-F3E9-19D1-7C71-754032695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خذوا كراساتكم ص 47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Espace réservé pour une image  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3E5A995-E403-B233-7E9D-D474A758E54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EAD2C31-8C1F-C134-A992-C111DAAE7DA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B3EDD91-1A41-DB52-8E72-857E56AC2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CE50296-75AB-4A22-BA35-07868F9F202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96241CE-DF0D-B3F0-E593-B7CB64574CD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913F145-B980-EE84-4855-C8BF500198D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4CBF1A6-082A-1AE5-0F5F-D3DAFA0F7F50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0E877B-6C28-87B3-63B3-A330610D16F4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B2F372-EB02-1631-B27C-99F8B5B4EA70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44C152D-849B-6C5C-DBF0-F675D8BA2CA5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8D91DD4-437F-7611-3DB3-253C5BAE2780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26" name="Image 25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2F236747-0FB7-88E4-8062-0B8C5F81FD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41846" y="1528871"/>
            <a:ext cx="3403183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28592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2297B-DB0A-667E-10E2-9F4B00709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CEE9F75C-2229-4505-B7A3-10CD3E2C0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ستجيبون عن أسئلة حول الحكاية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Espace réservé pour une image  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29E7885-246E-2065-AE16-301CAE4D997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D466876-C613-37F2-8C21-8A0B8F28E06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2A506DF-D727-7AF2-02F2-9D8710F03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A7DD24D-D72E-3174-C7FD-56414424E0D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AD29495-A9DE-9DC0-3127-5B425E50DDB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69F8718-DD19-F4AA-9396-68E8A2389ED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6C123B1-57FC-024F-C39D-26A1A6E79A8C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BF63DC-814C-A84A-BB77-60B13835BAAF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E6E565-51F6-458E-3BEF-024AA31D8D04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7C8037-D4EE-6A45-2D65-CF14B8D39A52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E216AD1-D826-9C80-C848-F6C776B4F96C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26" name="Image 25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D6A6FBE6-C3CD-1A6C-A657-52A1341AEDF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6129" y="1528871"/>
            <a:ext cx="3403183" cy="5220000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DE70CCD-E318-1F86-42A2-46A756160D56}"/>
              </a:ext>
            </a:extLst>
          </p:cNvPr>
          <p:cNvSpPr/>
          <p:nvPr/>
        </p:nvSpPr>
        <p:spPr>
          <a:xfrm>
            <a:off x="2897604" y="1996184"/>
            <a:ext cx="3403184" cy="2142687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53724773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4BDA0-E19D-8AAB-D7F1-A759AA7B0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A4CBF0F3-3D1C-B0B5-D6E5-27E6AA803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علامة تحت الأمكنة المذكورة في الحك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اية.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Espace réservé pour une image  34">
            <a:extLst>
              <a:ext uri="{FF2B5EF4-FFF2-40B4-BE49-F238E27FC236}">
                <a16:creationId xmlns:a16="http://schemas.microsoft.com/office/drawing/2014/main" id="{A3E0FC9A-36FD-0274-8157-F2104C7A40E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/>
        </p:blipFill>
        <p:spPr>
          <a:xfrm>
            <a:off x="7959600" y="684213"/>
            <a:ext cx="792001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A79C543-E928-3C3A-4648-ECEADFBA7E1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DE87082-A608-718F-9DF6-B155DFEB29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B6704C1-943A-FA50-670B-89183A7C85C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1BC2497-10BF-C1C7-3B62-9030A1E8CFF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F22475E-02EE-0450-C6B3-38A494ED32F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35ABE39-6B23-B3DC-8168-FFE42E64E9FA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28CE381-D242-4254-498B-9344DFAC3C30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2E9BACF-9E63-2364-13FB-00F55E0FC9A9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56B56C-0F46-3137-7E70-E9608FE4A50F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29425E2-287F-464D-0F0C-66B30C4BC0F8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29" name="Image 28" descr="Une image contenant texte, Police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AC3F91E3-D8D1-7399-9B9E-4BFA86D4F2B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287" y="2986753"/>
            <a:ext cx="8187427" cy="1872000"/>
          </a:xfrm>
          <a:prstGeom prst="rect">
            <a:avLst/>
          </a:prstGeom>
        </p:spPr>
      </p:pic>
      <p:sp>
        <p:nvSpPr>
          <p:cNvPr id="7" name="Signe de multiplication 6">
            <a:extLst>
              <a:ext uri="{FF2B5EF4-FFF2-40B4-BE49-F238E27FC236}">
                <a16:creationId xmlns:a16="http://schemas.microsoft.com/office/drawing/2014/main" id="{7A66DA0B-F267-64A8-F49A-E5CD15889358}"/>
              </a:ext>
            </a:extLst>
          </p:cNvPr>
          <p:cNvSpPr/>
          <p:nvPr/>
        </p:nvSpPr>
        <p:spPr>
          <a:xfrm>
            <a:off x="7257679" y="4340507"/>
            <a:ext cx="304800" cy="273424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fr-FR" dirty="0">
              <a:solidFill>
                <a:srgbClr val="C00000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Signe de multiplication 7">
            <a:extLst>
              <a:ext uri="{FF2B5EF4-FFF2-40B4-BE49-F238E27FC236}">
                <a16:creationId xmlns:a16="http://schemas.microsoft.com/office/drawing/2014/main" id="{4149EB18-A7A1-FA13-5CA5-26B1EDB1405E}"/>
              </a:ext>
            </a:extLst>
          </p:cNvPr>
          <p:cNvSpPr/>
          <p:nvPr/>
        </p:nvSpPr>
        <p:spPr>
          <a:xfrm>
            <a:off x="2959295" y="4340507"/>
            <a:ext cx="304800" cy="273424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7200" dirty="0">
              <a:latin typeface="Microsoft Uighur" panose="02000000000000000000" pitchFamily="2" charset="-78"/>
            </a:endParaRPr>
          </a:p>
        </p:txBody>
      </p:sp>
      <p:sp>
        <p:nvSpPr>
          <p:cNvPr id="9" name="Signe de multiplication 8">
            <a:extLst>
              <a:ext uri="{FF2B5EF4-FFF2-40B4-BE49-F238E27FC236}">
                <a16:creationId xmlns:a16="http://schemas.microsoft.com/office/drawing/2014/main" id="{57917629-E4C0-F5A7-D104-F8ED7F0EAB9C}"/>
              </a:ext>
            </a:extLst>
          </p:cNvPr>
          <p:cNvSpPr/>
          <p:nvPr/>
        </p:nvSpPr>
        <p:spPr>
          <a:xfrm>
            <a:off x="1297254" y="4340507"/>
            <a:ext cx="304800" cy="273424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fr-FR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32111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331" y="847014"/>
            <a:ext cx="7886700" cy="720000"/>
          </a:xfrm>
        </p:spPr>
        <p:txBody>
          <a:bodyPr/>
          <a:lstStyle/>
          <a:p>
            <a:r>
              <a:rPr lang="ar-AE" sz="4000" dirty="0">
                <a:solidFill>
                  <a:srgbClr val="424D7B"/>
                </a:solidFill>
              </a:rPr>
              <a:t>  </a:t>
            </a:r>
            <a:r>
              <a:rPr lang="ar-MA" sz="4000" dirty="0">
                <a:solidFill>
                  <a:srgbClr val="424D7B"/>
                </a:solidFill>
              </a:rPr>
              <a:t>افتتاح الحصة</a:t>
            </a:r>
            <a:endParaRPr lang="fr-MA" sz="4400" dirty="0">
              <a:solidFill>
                <a:srgbClr val="424D7B"/>
              </a:solidFill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9342" y="924150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1720645" y="2690693"/>
            <a:ext cx="5101355" cy="986571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spcBef>
                <a:spcPts val="0"/>
              </a:spcBef>
              <a:buClr>
                <a:srgbClr val="424D7B"/>
              </a:buClr>
              <a:buSzPts val="1200"/>
              <a:buFont typeface="Noto Sans Symbols"/>
              <a:buChar char="●"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الترحيب وتدبير السلوك.</a:t>
            </a:r>
          </a:p>
          <a:p>
            <a:pPr lvl="0" algn="r" rtl="1">
              <a:spcBef>
                <a:spcPts val="0"/>
              </a:spcBef>
              <a:buClr>
                <a:srgbClr val="424D7B"/>
              </a:buClr>
              <a:buSzPts val="1200"/>
              <a:buFont typeface="Noto Sans Symbols"/>
              <a:buChar char="●"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الأنشطة الاعتيادية: تحدي الطلاقة/ إملاء.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743" y="178157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7B9DB-4194-0F30-C4F5-9A7E284FC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A935CC9D-38DB-32B9-3C0B-7FF2BBE46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علامة أمام المكان الذي يعيش فيه كيكو.  ـــــ   صححوا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Espace réservé pour une image  34">
            <a:extLst>
              <a:ext uri="{FF2B5EF4-FFF2-40B4-BE49-F238E27FC236}">
                <a16:creationId xmlns:a16="http://schemas.microsoft.com/office/drawing/2014/main" id="{CD70DC2B-4B63-04D3-FC74-B144D28EDF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/>
        </p:blipFill>
        <p:spPr>
          <a:xfrm>
            <a:off x="7959600" y="684213"/>
            <a:ext cx="792001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31CC76F-FE7D-EFDD-C4F4-80ED81A6AA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133667C-B591-8907-7317-ED15E8E96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2B84845-BBAE-3BA1-C480-12C42487E59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35CB008-016E-C5DB-B18B-3F1D74833F8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81318F6-72DA-3BBB-8E02-C27C9815B79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11B346B-13FA-96E6-758E-9B750095FF21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CA7653-5D27-B7DF-200B-C8866B29E70F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92E436-F51B-A44C-2539-CA90CCF569CF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5CED73-BC65-F87B-A552-8B4CD12E6DAD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4D309D-24D5-953C-3484-3CF7D76C3433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27" name="Image 26" descr="Une image contenant écriture manuscrite, texte, Police, calligraphie&#10;&#10;Le contenu généré par l’IA peut être incorrect.">
            <a:extLst>
              <a:ext uri="{FF2B5EF4-FFF2-40B4-BE49-F238E27FC236}">
                <a16:creationId xmlns:a16="http://schemas.microsoft.com/office/drawing/2014/main" id="{26DC4FA3-AB26-953A-EBD8-BFCA851315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328" y="2192312"/>
            <a:ext cx="4737343" cy="2984653"/>
          </a:xfrm>
          <a:prstGeom prst="rect">
            <a:avLst/>
          </a:prstGeom>
        </p:spPr>
      </p:pic>
      <p:sp>
        <p:nvSpPr>
          <p:cNvPr id="14" name="Signe de multiplication 13">
            <a:extLst>
              <a:ext uri="{FF2B5EF4-FFF2-40B4-BE49-F238E27FC236}">
                <a16:creationId xmlns:a16="http://schemas.microsoft.com/office/drawing/2014/main" id="{9CFF2271-54F0-9E4C-AA59-61343C5F586C}"/>
              </a:ext>
            </a:extLst>
          </p:cNvPr>
          <p:cNvSpPr/>
          <p:nvPr/>
        </p:nvSpPr>
        <p:spPr>
          <a:xfrm>
            <a:off x="2553352" y="3823897"/>
            <a:ext cx="304800" cy="273424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173959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5B007-6887-7F6C-6EC6-79DF77F01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593FBCDD-020E-313E-F827-E962AD751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39" y="783432"/>
            <a:ext cx="6840000" cy="612000"/>
          </a:xfrm>
        </p:spPr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علامة أمام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الجواب الصحيح: كيف نجا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كيكو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 من هجوم القط؟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ـــــ   صححوا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Espace réservé pour une image  34">
            <a:extLst>
              <a:ext uri="{FF2B5EF4-FFF2-40B4-BE49-F238E27FC236}">
                <a16:creationId xmlns:a16="http://schemas.microsoft.com/office/drawing/2014/main" id="{4A6F7D35-A282-358A-9694-14F57A4C576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/>
        </p:blipFill>
        <p:spPr>
          <a:xfrm>
            <a:off x="7959600" y="684213"/>
            <a:ext cx="792001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ACC224A-0BA5-193D-EE27-C2D5ABA60E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0DE62D4-A07D-477B-1631-6951EDDA0B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AA26387-A2A0-6311-B3EA-D57A9204074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F47F413-D8B4-8BCF-353D-C65F600599F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3028477-49B4-2714-3140-6F1ED269192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08C0CA5-7C7A-1F7E-E08B-142D19AE174F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294D080-EC5B-6266-3752-459D57229F48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96FD545-5A78-2CFC-B861-4140B7A70F75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E7CE04F-4E60-DD46-EAC5-EBDFF7A29C5C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58C2B9-39DC-248E-6F50-1C8DEAB09754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27" name="Image 26" descr="Une image contenant écriture manuscrite, texte, Police, calligraphie&#10;&#10;Le contenu généré par l’IA peut être incorrect.">
            <a:extLst>
              <a:ext uri="{FF2B5EF4-FFF2-40B4-BE49-F238E27FC236}">
                <a16:creationId xmlns:a16="http://schemas.microsoft.com/office/drawing/2014/main" id="{1C5E8958-19FE-EA28-1757-0DD84AD836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33" y="2393465"/>
            <a:ext cx="4559534" cy="2997354"/>
          </a:xfrm>
          <a:prstGeom prst="rect">
            <a:avLst/>
          </a:prstGeom>
        </p:spPr>
      </p:pic>
      <p:sp>
        <p:nvSpPr>
          <p:cNvPr id="14" name="Signe de multiplication 13">
            <a:extLst>
              <a:ext uri="{FF2B5EF4-FFF2-40B4-BE49-F238E27FC236}">
                <a16:creationId xmlns:a16="http://schemas.microsoft.com/office/drawing/2014/main" id="{4F68CDAA-7A0E-1E36-ABFB-486A1616FC8E}"/>
              </a:ext>
            </a:extLst>
          </p:cNvPr>
          <p:cNvSpPr/>
          <p:nvPr/>
        </p:nvSpPr>
        <p:spPr>
          <a:xfrm>
            <a:off x="2642578" y="4027498"/>
            <a:ext cx="304800" cy="273424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76182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C0CC3-364B-D2E0-B7D9-CFB1D6647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C04050-8601-1B42-B903-33B03A3E7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أحسنتم يا أبطال ــــ قبل أن نمر إلى النشاط الموالي استراحة النشيد ــــ استمعوا 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lang="fr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" name="Espace réservé pour une image  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F8E0333-E36B-1AF4-677E-1CCE8D9B88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59600" y="675784"/>
            <a:ext cx="792001" cy="792000"/>
          </a:xfrm>
          <a:prstGeom prst="rect">
            <a:avLst/>
          </a:prstGeom>
        </p:spPr>
      </p:pic>
      <p:pic>
        <p:nvPicPr>
          <p:cNvPr id="5" name="Image 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FE666D2-1216-2B1A-B853-9CF41C79D9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446D428-4EA3-8A40-9257-573A6BB934B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A7C7076-F40D-8AD0-4470-D9532568A0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324E9E0-3294-1926-9AD0-D5530DAAEB5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43F5FBC-8833-01EF-711B-A1010C9718C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6E1E810-DCC2-8FA4-B038-B79E22E04A9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B6E733B-3FDC-67CE-0127-E3B2A9A5AE88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5A1CA1-28DE-5216-ACF1-79C403BF7F58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39A420-3254-D027-488C-55FF08FE102C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5C180C-3921-1AAF-E8EB-D451DE48A7AC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B4C5787-95BB-0875-1FF8-E0CDE58D3652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</p:spTree>
    <p:extLst>
      <p:ext uri="{BB962C8B-B14F-4D97-AF65-F5344CB8AC3E}">
        <p14:creationId xmlns:p14="http://schemas.microsoft.com/office/powerpoint/2010/main" val="32423194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CF985-FD44-284B-1EF4-455AC5E64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BD78FFDB-B479-91B6-318E-6F279EADD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71F05B45-4F3B-4AC0-FD76-415805DB6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/>
          <a:lstStyle/>
          <a:p>
            <a:r>
              <a:rPr lang="ar-MA" dirty="0">
                <a:solidFill>
                  <a:srgbClr val="424D7B"/>
                </a:solidFill>
              </a:rPr>
              <a:t>قراءة</a:t>
            </a:r>
            <a:endParaRPr lang="fr-MA" dirty="0">
              <a:solidFill>
                <a:srgbClr val="424D7B"/>
              </a:solidFill>
            </a:endParaRP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1C85B691-E8E6-CBFE-8F93-727DFAC3558A}"/>
              </a:ext>
            </a:extLst>
          </p:cNvPr>
          <p:cNvSpPr txBox="1">
            <a:spLocks/>
          </p:cNvSpPr>
          <p:nvPr/>
        </p:nvSpPr>
        <p:spPr>
          <a:xfrm>
            <a:off x="2719146" y="2889000"/>
            <a:ext cx="4237971" cy="540000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266700" marR="0" lvl="0" indent="-266700" algn="r" defTabSz="914400" rtl="1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cs typeface="Microsoft Uighur" panose="02000000000000000000" pitchFamily="2" charset="-78"/>
              </a:defRPr>
            </a:lvl1pPr>
            <a:lvl2pPr marL="685800" indent="-228600" algn="r" defTabSz="914400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تنمية الطلاقة ـــــ استراتيجية المفردات.</a:t>
            </a:r>
          </a:p>
        </p:txBody>
      </p:sp>
      <p:pic>
        <p:nvPicPr>
          <p:cNvPr id="6" name="Espace réservé pour une image  20">
            <a:extLst>
              <a:ext uri="{FF2B5EF4-FFF2-40B4-BE49-F238E27FC236}">
                <a16:creationId xmlns:a16="http://schemas.microsoft.com/office/drawing/2014/main" id="{AED3BA7B-63D1-DAEB-A7B7-16C6E10F85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903951" y="1756564"/>
            <a:ext cx="540000" cy="54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BC60C81-D7D7-2EAD-6045-0B3B679B5792}"/>
              </a:ext>
            </a:extLst>
          </p:cNvPr>
          <p:cNvSpPr txBox="1"/>
          <p:nvPr/>
        </p:nvSpPr>
        <p:spPr>
          <a:xfrm>
            <a:off x="6110745" y="1754386"/>
            <a:ext cx="978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4C873EC-3159-A45A-6ED8-E6DE39DCE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1247" y="956399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1915AD6-E6DF-9ABF-23AF-B14D5C62A9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9054" y="2026564"/>
            <a:ext cx="8939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31094"/>
      </p:ext>
    </p:extLst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78E4C-3547-EDDF-A30A-5B0572CFD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21">
            <a:extLst>
              <a:ext uri="{FF2B5EF4-FFF2-40B4-BE49-F238E27FC236}">
                <a16:creationId xmlns:a16="http://schemas.microsoft.com/office/drawing/2014/main" id="{E9E6B2E3-06BD-F741-991F-46789D5B5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سنقرأ  اليوم نص «العصفور كيكو» خذوا الكراسات ص 48.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A22316B-7414-F248-6175-E7D4790D35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70566ED-85F4-3E4D-0F00-AEE7C49B085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E9A38B4-40B0-5D72-6FE8-0099E143D0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9F02BB2-5D42-0E6A-DFB8-DAD4F222F87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8C60868-D375-205F-AFAE-4A6D4C2CF26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AB3F4C5-5068-4DB5-FA94-87FD017C9F42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A57860-3D66-CB79-2DA2-2D0F522A41D2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F416B5-741B-E854-C484-7E4563DF95D6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8A8DCA-A500-C36B-B73D-613B4F69F1E0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66D8D8-4FBB-B9DB-96EE-1A557EE06D0A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16" name="Espace réservé pour une image  13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CCB3118-4F02-EDC1-C082-E1C78CC28E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3" name="Image 12" descr="Une image contenant texte, écriture manuscrite, lettre, Dessin d’enfant&#10;&#10;Le contenu généré par l’IA peut être incorrect.">
            <a:extLst>
              <a:ext uri="{FF2B5EF4-FFF2-40B4-BE49-F238E27FC236}">
                <a16:creationId xmlns:a16="http://schemas.microsoft.com/office/drawing/2014/main" id="{A8D5B682-A917-6C3B-C261-33BFE31AF2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0409" y="1528871"/>
            <a:ext cx="3403183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99318"/>
      </p:ext>
    </p:extLst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D1649-C4D8-8F4A-0D9C-4ADC78CBD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0366F0-4B93-C440-BC5F-DB6AA5A07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تابعوا معي. سأقرأ الفقرة الأولى على الكراسة وأنتم تتابعون على كراساتكم.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7D85B15-F6DF-9108-9A8D-055628B210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1099AF0-48B7-DA07-0D79-071B859CEB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C86B869-401A-5DB1-0768-FAD14BE6A7E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3C4CAA8-C7CE-E036-6DD8-37BDDB6023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BDF49CB-359A-8D4F-47B0-D50F47BC6C2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5BE0CBF-6989-8066-A2D9-6ED4A012C17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F4436E7-DC7E-AA9E-08E1-D4E2C5FCA752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80F1C7-D40F-8C4F-C481-1FF5EA3D8780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1D7FA1-4EF8-201D-3750-91A18B5A3ED1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98931C-F008-E956-9DF4-7C6789E30CCE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269416-7A6E-6A42-2BE7-57E7DBD217FB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26" name="Image 25" descr="Une image contenant texte, écriture manuscrite, lettre, Dessin d’enfant&#10;&#10;Le contenu généré par l’IA peut être incorrect.">
            <a:extLst>
              <a:ext uri="{FF2B5EF4-FFF2-40B4-BE49-F238E27FC236}">
                <a16:creationId xmlns:a16="http://schemas.microsoft.com/office/drawing/2014/main" id="{80A9DFEA-DC7B-DD64-6C06-1B30E6C3A1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0409" y="1528871"/>
            <a:ext cx="3403183" cy="5220000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D459191-1213-076F-D143-4586F106C999}"/>
              </a:ext>
            </a:extLst>
          </p:cNvPr>
          <p:cNvSpPr/>
          <p:nvPr/>
        </p:nvSpPr>
        <p:spPr>
          <a:xfrm>
            <a:off x="3483050" y="1927123"/>
            <a:ext cx="2488554" cy="81607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fr-FR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37037685"/>
      </p:ext>
    </p:extLst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EEE37-CDDD-5FD7-256B-053E420DF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026A74-C206-E18A-55D6-0C5D9B689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من بينكم 3 تلاميذ لقراءة الفقرة – تابعوا مع أصدقائكم. 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40E143D-4951-6493-1F39-9EDDB6D82C1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A322DE2-A8C8-AD4B-4027-8394875B07E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0FF4576-CE0D-2321-5A74-42E30E0BB0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E801F3A-216B-D0C5-0766-9EB691E5F0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019D1CB-254E-C9C4-456E-A79AC4370EC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BD8576B-E48E-B044-8A7B-CC1EF332CB9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02F735-94B9-70A8-C9B4-2E9EB124DCAE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8BF75B-D822-16C0-69C4-9F4E1FCE2D9D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981988-735E-CF72-DA3F-B05F68E86FCB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FADBB4-C13B-EE8F-6E3B-BF6C4ED6D9A1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2316B47-9C88-FF40-ABD2-FB4ADC888035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26" name="Image 25" descr="Une image contenant texte, écriture manuscrite, lettre, Dessin d’enfant&#10;&#10;Le contenu généré par l’IA peut être incorrect.">
            <a:extLst>
              <a:ext uri="{FF2B5EF4-FFF2-40B4-BE49-F238E27FC236}">
                <a16:creationId xmlns:a16="http://schemas.microsoft.com/office/drawing/2014/main" id="{6682ACEF-FEC0-09DC-AAA0-B5CD4A9312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0409" y="1528871"/>
            <a:ext cx="3403183" cy="5220000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F8B46311-30F2-A5E1-B89B-E79C84F15703}"/>
              </a:ext>
            </a:extLst>
          </p:cNvPr>
          <p:cNvSpPr/>
          <p:nvPr/>
        </p:nvSpPr>
        <p:spPr>
          <a:xfrm>
            <a:off x="3483050" y="1927123"/>
            <a:ext cx="2488554" cy="81607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65413404"/>
      </p:ext>
    </p:extLst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52548-44A2-3DF0-13F5-8AEC70715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re 7">
            <a:extLst>
              <a:ext uri="{FF2B5EF4-FFF2-40B4-BE49-F238E27FC236}">
                <a16:creationId xmlns:a16="http://schemas.microsoft.com/office/drawing/2014/main" id="{E95491A0-3404-8B27-FB7B-FF685DE77335}"/>
              </a:ext>
            </a:extLst>
          </p:cNvPr>
          <p:cNvSpPr txBox="1">
            <a:spLocks/>
          </p:cNvSpPr>
          <p:nvPr/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الآن؛ الفقرة الثانية  ــــ تابعوا معي على كراساتكم.</a:t>
            </a:r>
            <a:endParaRPr lang="fr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92041130-BCF9-9093-AA97-5F4F19D524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F9C41B8-6B10-185E-5E25-841C668B564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14F8D02-A8B0-607D-0431-B888E2F39F9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8D514E0-F337-9631-AC01-C03AF880A5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0427CF6-8E4B-890F-5858-CBABC449201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A0FAA80-8867-ADEC-917D-6E787B0B429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CAF4EE9-7DAD-1CF0-A3FD-4F40C14DA9A3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0D558B-68D1-68D6-1DA5-EF28D47FE78A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51A765-4EAE-1A79-F37B-A8497FAC2B93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F28131-BB45-0B2F-BA40-BA73910CA0E7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F92A85A-599D-961E-9F61-37AB3736C646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26" name="Image 25" descr="Une image contenant texte, écriture manuscrite, lettre, Dessin d’enfant&#10;&#10;Le contenu généré par l’IA peut être incorrect.">
            <a:extLst>
              <a:ext uri="{FF2B5EF4-FFF2-40B4-BE49-F238E27FC236}">
                <a16:creationId xmlns:a16="http://schemas.microsoft.com/office/drawing/2014/main" id="{255E1DDD-9D19-7D81-0562-2E7D8529D9F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0409" y="1528871"/>
            <a:ext cx="3403183" cy="5220000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562B3A61-6C43-EC79-A149-FFF4BD65B14F}"/>
              </a:ext>
            </a:extLst>
          </p:cNvPr>
          <p:cNvSpPr/>
          <p:nvPr/>
        </p:nvSpPr>
        <p:spPr>
          <a:xfrm>
            <a:off x="3502714" y="2724912"/>
            <a:ext cx="2488554" cy="101134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fr-FR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68414668"/>
      </p:ext>
    </p:extLst>
  </p:cSld>
  <p:clrMapOvr>
    <a:masterClrMapping/>
  </p:clrMapOvr>
  <p:transition spd="slow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3B667-D8A2-C34F-59CA-CFED8D090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re 7">
            <a:extLst>
              <a:ext uri="{FF2B5EF4-FFF2-40B4-BE49-F238E27FC236}">
                <a16:creationId xmlns:a16="http://schemas.microsoft.com/office/drawing/2014/main" id="{DEE55306-7DA9-422E-3347-1440377D0871}"/>
              </a:ext>
            </a:extLst>
          </p:cNvPr>
          <p:cNvSpPr txBox="1">
            <a:spLocks/>
          </p:cNvSpPr>
          <p:nvPr/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مثل قراءتي؟ </a:t>
            </a:r>
            <a:endParaRPr lang="fr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055B4D1F-39A2-93DC-4CF0-3EB89E3D16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1D8FA32-CEE8-BE79-828E-BA7331AE2A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9BEA641-E2DA-2745-BB5D-7AA8234E966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2B5D294-56FE-6FD7-FFDA-59020C7CF3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D993DE7-93A7-EB87-5647-46C4710049F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6CFAB24-076D-FA3E-3D37-002E5036C37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2A7E390-F37E-B313-D766-D819CFBBA673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911BF6-8BF4-BDD4-463B-76CC49E32207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B5EBEB-64D3-94E6-4469-AF352E985F33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E270CF-236E-05A2-49FE-C9F2F42B7B3B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6B8A83-6639-55CE-C55E-06FE3D02A5D6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26" name="Image 25" descr="Une image contenant texte, écriture manuscrite, lettre,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E95CD-6079-41A9-09CC-F6027317A30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0409" y="1528871"/>
            <a:ext cx="3403183" cy="5220000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81CBBA9-9340-EC9D-89CF-45F93A568049}"/>
              </a:ext>
            </a:extLst>
          </p:cNvPr>
          <p:cNvSpPr/>
          <p:nvPr/>
        </p:nvSpPr>
        <p:spPr>
          <a:xfrm>
            <a:off x="3502714" y="2753032"/>
            <a:ext cx="2488554" cy="98322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7579878"/>
      </p:ext>
    </p:extLst>
  </p:cSld>
  <p:clrMapOvr>
    <a:masterClrMapping/>
  </p:clrMapOvr>
  <p:transition spd="slow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664C7-EF5D-DDC1-3A6D-88236D153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FE1B427-3034-F14C-96BA-C9CFB5063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83432"/>
            <a:ext cx="6840000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والآن لنتذكر  كيف نملأ شبكة الكلمة.</a:t>
            </a:r>
            <a:endParaRPr lang="ar-MA" sz="2400" b="1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BC5095E-AD29-56FB-D9F0-4A4ABFBC10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83A9519-514E-ABA3-AFCD-92126156B0D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829EEF4-E1C6-3F29-5CCD-8F986B33E9C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27CEBE6-BB53-6A71-728D-A727B612EC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C771687-ED02-7259-D899-75B5691A4D3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002E2BD-382E-7E38-E712-4ECB9299DDE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838FD96-E93A-6D1F-6C10-602AA0EC7072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AF60DA-1DDA-A054-7DD2-C98F10F14750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24DA60-7466-DBDC-4831-8322B830B79B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3FF5149-31A4-631A-5EB3-2AF7C7853855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561347-20BE-EB15-8907-84B94C6DCEC6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AAF7A903-201A-7725-B3DD-6E2F59D4B3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4" t="4194" r="15924" b="5690"/>
          <a:stretch>
            <a:fillRect/>
          </a:stretch>
        </p:blipFill>
        <p:spPr>
          <a:xfrm>
            <a:off x="1556657" y="1539818"/>
            <a:ext cx="6030686" cy="4485492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7EBD203C-D374-4794-1277-57F288F67E6D}"/>
              </a:ext>
            </a:extLst>
          </p:cNvPr>
          <p:cNvSpPr txBox="1"/>
          <p:nvPr/>
        </p:nvSpPr>
        <p:spPr>
          <a:xfrm>
            <a:off x="1885951" y="2469768"/>
            <a:ext cx="549456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33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أتذكر خطوات إنشاء شبكة الكلمة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BA42D25D-CC67-7213-18B7-E3893D06D652}"/>
              </a:ext>
            </a:extLst>
          </p:cNvPr>
          <p:cNvGrpSpPr/>
          <p:nvPr/>
        </p:nvGrpSpPr>
        <p:grpSpPr>
          <a:xfrm>
            <a:off x="1763486" y="3364477"/>
            <a:ext cx="5437415" cy="612322"/>
            <a:chOff x="827313" y="2713707"/>
            <a:chExt cx="7249887" cy="81642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475210E-92ED-E041-1A0F-CE6090ADBF9D}"/>
                </a:ext>
              </a:extLst>
            </p:cNvPr>
            <p:cNvSpPr/>
            <p:nvPr/>
          </p:nvSpPr>
          <p:spPr>
            <a:xfrm>
              <a:off x="827313" y="2713707"/>
              <a:ext cx="6720115" cy="8164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أَكْتُبُ الْكلِمَةَ فِي وَسَطِ الشَّبكَةِ</a:t>
              </a:r>
              <a:endParaRPr lang="fr-FR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0FA2FF07-DA7C-FBAA-64CF-AC4E54FC1DBD}"/>
                </a:ext>
              </a:extLst>
            </p:cNvPr>
            <p:cNvSpPr/>
            <p:nvPr/>
          </p:nvSpPr>
          <p:spPr>
            <a:xfrm>
              <a:off x="7645400" y="2906021"/>
              <a:ext cx="431800" cy="431800"/>
            </a:xfrm>
            <a:prstGeom prst="ellipse">
              <a:avLst/>
            </a:prstGeom>
            <a:solidFill>
              <a:srgbClr val="00ACA4"/>
            </a:solidFill>
            <a:ln>
              <a:solidFill>
                <a:srgbClr val="15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>
                  <a:solidFill>
                    <a:schemeClr val="bg1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1</a:t>
              </a: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044E9FDF-6C95-E498-2F09-3D030E709D3A}"/>
              </a:ext>
            </a:extLst>
          </p:cNvPr>
          <p:cNvGrpSpPr/>
          <p:nvPr/>
        </p:nvGrpSpPr>
        <p:grpSpPr>
          <a:xfrm>
            <a:off x="1763486" y="4218575"/>
            <a:ext cx="5437415" cy="612322"/>
            <a:chOff x="827313" y="3852504"/>
            <a:chExt cx="7249887" cy="81642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AB20D23-A15B-A9BA-CFDF-535B39A210AC}"/>
                </a:ext>
              </a:extLst>
            </p:cNvPr>
            <p:cNvSpPr/>
            <p:nvPr/>
          </p:nvSpPr>
          <p:spPr>
            <a:xfrm>
              <a:off x="827313" y="3852504"/>
              <a:ext cx="6720115" cy="8164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أَطْرَحُ سُؤالاً حَوْلَ الْكَلِمَةِ</a:t>
              </a:r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F5E8970E-A3BE-33D4-921B-E0BAD236E281}"/>
                </a:ext>
              </a:extLst>
            </p:cNvPr>
            <p:cNvSpPr/>
            <p:nvPr/>
          </p:nvSpPr>
          <p:spPr>
            <a:xfrm>
              <a:off x="7645400" y="4044818"/>
              <a:ext cx="431800" cy="431800"/>
            </a:xfrm>
            <a:prstGeom prst="ellipse">
              <a:avLst/>
            </a:prstGeom>
            <a:solidFill>
              <a:srgbClr val="00ACA4"/>
            </a:solidFill>
            <a:ln>
              <a:solidFill>
                <a:srgbClr val="15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>
                  <a:solidFill>
                    <a:schemeClr val="bg1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2</a:t>
              </a: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D495C910-4D90-FF4F-6D4D-4B1EBC27CE92}"/>
              </a:ext>
            </a:extLst>
          </p:cNvPr>
          <p:cNvGrpSpPr/>
          <p:nvPr/>
        </p:nvGrpSpPr>
        <p:grpSpPr>
          <a:xfrm>
            <a:off x="1763486" y="5063828"/>
            <a:ext cx="5437415" cy="612322"/>
            <a:chOff x="827313" y="4979508"/>
            <a:chExt cx="7249887" cy="81642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7459802-174B-FD19-6D9B-0F3C9437AD54}"/>
                </a:ext>
              </a:extLst>
            </p:cNvPr>
            <p:cNvSpPr/>
            <p:nvPr/>
          </p:nvSpPr>
          <p:spPr>
            <a:xfrm>
              <a:off x="827313" y="4979508"/>
              <a:ext cx="6720115" cy="8164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أُجِيب عَنِ السُؤَالِ وَأَكْتُبُ كَلِمِاتٍ عَلى الشَّبْكَةِ</a:t>
              </a:r>
            </a:p>
          </p:txBody>
        </p:sp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2CC64DBD-32CA-B6FD-225B-4D1FAA5346E5}"/>
                </a:ext>
              </a:extLst>
            </p:cNvPr>
            <p:cNvSpPr/>
            <p:nvPr/>
          </p:nvSpPr>
          <p:spPr>
            <a:xfrm>
              <a:off x="7645400" y="5171822"/>
              <a:ext cx="431800" cy="431800"/>
            </a:xfrm>
            <a:prstGeom prst="ellipse">
              <a:avLst/>
            </a:prstGeom>
            <a:solidFill>
              <a:srgbClr val="00ACA4"/>
            </a:solidFill>
            <a:ln>
              <a:solidFill>
                <a:srgbClr val="15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>
                  <a:solidFill>
                    <a:schemeClr val="bg1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75063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26">
            <a:extLst>
              <a:ext uri="{FF2B5EF4-FFF2-40B4-BE49-F238E27FC236}">
                <a16:creationId xmlns:a16="http://schemas.microsoft.com/office/drawing/2014/main" id="{EA66DD87-D960-4EB9-459B-1AF9A1C9C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مرحبا بكم . سننطلق في حصة اللغة العربية.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93963A2E-1E15-33D2-0A4F-4E8D524575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1BCA60AF-BD99-A669-67B4-AEA23A5EBDC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A4556348-598B-4B05-1849-EF9C1849A5B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BF11A6AA-4042-30E2-B505-8C81C5064179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A9285664-91CE-6C06-997C-A52B0CA313F6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C5565729-B613-7344-2E05-7A1F55B1C824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E035DA5-D618-4495-BE7C-0650CA5B68C3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E74ABF5-ACA3-10FD-4CE3-5CAFD43521E0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54B8FE9-0181-395E-0DD4-949F8E784D46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6757C6F-6A1E-7BED-817F-24E84133B7A2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69D7C180-976C-F5D4-DE3D-C6BB24B596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b="2068"/>
          <a:stretch>
            <a:fillRect/>
          </a:stretch>
        </p:blipFill>
        <p:spPr>
          <a:xfrm>
            <a:off x="4572001" y="2006320"/>
            <a:ext cx="2301811" cy="3600000"/>
          </a:xfrm>
          <a:prstGeom prst="rect">
            <a:avLst/>
          </a:prstGeom>
        </p:spPr>
      </p:pic>
      <p:pic>
        <p:nvPicPr>
          <p:cNvPr id="8" name="majd_wave">
            <a:hlinkClick r:id="" action="ppaction://media"/>
            <a:extLst>
              <a:ext uri="{FF2B5EF4-FFF2-40B4-BE49-F238E27FC236}">
                <a16:creationId xmlns:a16="http://schemas.microsoft.com/office/drawing/2014/main" id="{848F8E83-1D0B-0AE6-D0A6-FE8C85004F7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rcRect t="-1" b="2067"/>
          <a:stretch>
            <a:fillRect/>
          </a:stretch>
        </p:blipFill>
        <p:spPr>
          <a:xfrm>
            <a:off x="2311807" y="2006320"/>
            <a:ext cx="2066818" cy="3600000"/>
          </a:xfrm>
          <a:prstGeom prst="rect">
            <a:avLst/>
          </a:prstGeom>
        </p:spPr>
      </p:pic>
      <p:pic>
        <p:nvPicPr>
          <p:cNvPr id="9" name="Image 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A7622E3-F227-7B6A-B55A-150D85601A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6476" y="6102000"/>
            <a:ext cx="540000" cy="540000"/>
          </a:xfrm>
          <a:prstGeom prst="rect">
            <a:avLst/>
          </a:prstGeom>
        </p:spPr>
      </p:pic>
      <p:pic>
        <p:nvPicPr>
          <p:cNvPr id="2" name="Espace réservé pour une image  2" descr="Une image contenant clipart, dessin humoristique, habits, illustration&#10;&#10;Le contenu généré par l’IA peut être incorrect.">
            <a:extLst>
              <a:ext uri="{FF2B5EF4-FFF2-40B4-BE49-F238E27FC236}">
                <a16:creationId xmlns:a16="http://schemas.microsoft.com/office/drawing/2014/main" id="{89793BA5-BD23-DCBC-51F4-DC41BF63213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</p:spTree>
    <p:extLst>
      <p:ext uri="{BB962C8B-B14F-4D97-AF65-F5344CB8AC3E}">
        <p14:creationId xmlns:p14="http://schemas.microsoft.com/office/powerpoint/2010/main" val="32505542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86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A76F6-17D4-9F02-88D6-31EC6A568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6FA5201F-E62D-A340-A26E-601851ED4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495" y="782280"/>
            <a:ext cx="6840000" cy="612000"/>
          </a:xfrm>
        </p:spPr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اشتغلوا في ثنائيات واملؤوا شبكة كلمة« العصفور». 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6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DE9C048E-3F9B-9D28-63B7-FE8CE370C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934AE91-898C-ED5D-732B-A0F8B7DDD93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B95981F-B67D-FD67-894B-526A5CC8DB5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842B420-0798-6BFC-3B67-3B2F2944FC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4FD0F00-E7B6-8092-019F-F30B4EE5196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FB31D2B-159E-6D97-DD2A-0E5613EDC9D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1CF0493-62EB-2070-C659-E09ECB3D5540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FC4638-D5D1-8BCC-7212-775A22C8F66A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A37B052-0B3B-B668-03DB-BEF8D459AB0F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0DAFD8-6A42-B23C-D6CE-400F0D6F2AAA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8BFB208-2614-BE90-C1B9-19DB32479F82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9226C32-3DDD-9844-AE4F-F13B90696456}"/>
              </a:ext>
            </a:extLst>
          </p:cNvPr>
          <p:cNvSpPr>
            <a:spLocks noChangeAspect="1"/>
          </p:cNvSpPr>
          <p:nvPr/>
        </p:nvSpPr>
        <p:spPr>
          <a:xfrm>
            <a:off x="3698128" y="3429000"/>
            <a:ext cx="1747743" cy="1260000"/>
          </a:xfrm>
          <a:prstGeom prst="ellipse">
            <a:avLst/>
          </a:prstGeom>
          <a:solidFill>
            <a:srgbClr val="424D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6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اَلْعُصْفورُ</a:t>
            </a:r>
            <a:endParaRPr lang="fr-F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E808379-205E-2B02-AC02-71AC19923595}"/>
              </a:ext>
            </a:extLst>
          </p:cNvPr>
          <p:cNvSpPr/>
          <p:nvPr/>
        </p:nvSpPr>
        <p:spPr>
          <a:xfrm>
            <a:off x="5723698" y="4940209"/>
            <a:ext cx="198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f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…….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A7BC22AD-288F-E29D-F377-00A6185C8152}"/>
              </a:ext>
            </a:extLst>
          </p:cNvPr>
          <p:cNvCxnSpPr>
            <a:cxnSpLocks/>
            <a:stCxn id="4" idx="6"/>
            <a:endCxn id="7" idx="0"/>
          </p:cNvCxnSpPr>
          <p:nvPr/>
        </p:nvCxnSpPr>
        <p:spPr>
          <a:xfrm>
            <a:off x="5445871" y="4059000"/>
            <a:ext cx="1267827" cy="881209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1C748B5C-1432-7F74-2405-4B5820296682}"/>
              </a:ext>
            </a:extLst>
          </p:cNvPr>
          <p:cNvSpPr/>
          <p:nvPr/>
        </p:nvSpPr>
        <p:spPr>
          <a:xfrm>
            <a:off x="1027234" y="2974028"/>
            <a:ext cx="198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f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…….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B4460D71-E7D9-7400-7132-BB1BE89578A5}"/>
              </a:ext>
            </a:extLst>
          </p:cNvPr>
          <p:cNvCxnSpPr>
            <a:cxnSpLocks/>
            <a:stCxn id="4" idx="2"/>
            <a:endCxn id="12" idx="3"/>
          </p:cNvCxnSpPr>
          <p:nvPr/>
        </p:nvCxnSpPr>
        <p:spPr>
          <a:xfrm flipH="1" flipV="1">
            <a:off x="3007234" y="3424028"/>
            <a:ext cx="690894" cy="634972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9BDF7A0A-C021-0155-A78C-294E3B628ABE}"/>
              </a:ext>
            </a:extLst>
          </p:cNvPr>
          <p:cNvSpPr/>
          <p:nvPr/>
        </p:nvSpPr>
        <p:spPr>
          <a:xfrm>
            <a:off x="3581999" y="1804028"/>
            <a:ext cx="198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اَلْعُــشُّ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7EBE8F45-2CD8-D7B3-D0B0-917197DFB4C5}"/>
              </a:ext>
            </a:extLst>
          </p:cNvPr>
          <p:cNvCxnSpPr>
            <a:cxnSpLocks/>
            <a:stCxn id="4" idx="0"/>
            <a:endCxn id="14" idx="2"/>
          </p:cNvCxnSpPr>
          <p:nvPr/>
        </p:nvCxnSpPr>
        <p:spPr>
          <a:xfrm flipH="1" flipV="1">
            <a:off x="4571999" y="2704028"/>
            <a:ext cx="1" cy="720000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9EC2B587-2A89-4A5B-BD7F-E98A7C839801}"/>
              </a:ext>
            </a:extLst>
          </p:cNvPr>
          <p:cNvSpPr/>
          <p:nvPr/>
        </p:nvSpPr>
        <p:spPr>
          <a:xfrm>
            <a:off x="1440301" y="4940209"/>
            <a:ext cx="198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f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…….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F6A268AA-BAA7-FACC-445A-C957C6A04001}"/>
              </a:ext>
            </a:extLst>
          </p:cNvPr>
          <p:cNvCxnSpPr>
            <a:cxnSpLocks/>
            <a:stCxn id="4" idx="2"/>
            <a:endCxn id="25" idx="0"/>
          </p:cNvCxnSpPr>
          <p:nvPr/>
        </p:nvCxnSpPr>
        <p:spPr>
          <a:xfrm flipH="1">
            <a:off x="2430301" y="4059000"/>
            <a:ext cx="1267827" cy="881209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27BBF141-F9AE-9383-D739-21BEED80DD1B}"/>
              </a:ext>
            </a:extLst>
          </p:cNvPr>
          <p:cNvSpPr/>
          <p:nvPr/>
        </p:nvSpPr>
        <p:spPr>
          <a:xfrm>
            <a:off x="6138483" y="2974028"/>
            <a:ext cx="198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f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…….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2EDAC6CA-C0ED-3865-F709-3501B9D0C6E4}"/>
              </a:ext>
            </a:extLst>
          </p:cNvPr>
          <p:cNvCxnSpPr>
            <a:cxnSpLocks/>
            <a:stCxn id="4" idx="6"/>
            <a:endCxn id="27" idx="1"/>
          </p:cNvCxnSpPr>
          <p:nvPr/>
        </p:nvCxnSpPr>
        <p:spPr>
          <a:xfrm flipV="1">
            <a:off x="5445871" y="3424028"/>
            <a:ext cx="692612" cy="634972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05483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4" grpId="0" animBg="1"/>
      <p:bldP spid="25" grpId="0" animBg="1"/>
      <p:bldP spid="2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64B4B-324B-0527-0BE5-34DBB2E9A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62B5D5-668B-8F46-8F88-6B8620B7F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711402" cy="612000"/>
          </a:xfrm>
        </p:spPr>
        <p:txBody>
          <a:bodyPr>
            <a:noAutofit/>
          </a:bodyPr>
          <a:lstStyle/>
          <a:p>
            <a:pPr algn="just" defTabSz="514337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2B420C7A-BC55-FC56-F02F-C6FC25D4EFE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AA5F4149-6212-02F3-9ED1-D0311BFBDBC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8CACD6F0-326B-F7FE-C8FB-CC72BA82E4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695F5AF1-ADB5-FF0E-33CB-AD84521E09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4D4F070E-4737-B0F0-D526-7B2B65AE0B2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633C948E-0148-D994-5698-AC501057F0E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4AA21474-F1BD-AC8B-A345-AFC99C82480B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278B827-35F8-A52B-02F1-E46B73C00F5D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154C4ED-37F0-F5C4-FF4C-B14CC57BBBAE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C05B4A4-EE36-EEA5-6526-42FEE58F1812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D6D9351-ACCF-8E6A-276C-5A32F763762A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7EF9C9B-6D7C-75CA-CF89-F2F4D92776A0}"/>
              </a:ext>
            </a:extLst>
          </p:cNvPr>
          <p:cNvSpPr>
            <a:spLocks noChangeAspect="1"/>
          </p:cNvSpPr>
          <p:nvPr/>
        </p:nvSpPr>
        <p:spPr>
          <a:xfrm>
            <a:off x="3698128" y="3429000"/>
            <a:ext cx="1747743" cy="1260000"/>
          </a:xfrm>
          <a:prstGeom prst="ellipse">
            <a:avLst/>
          </a:prstGeom>
          <a:solidFill>
            <a:srgbClr val="424D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6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اَلْعُصْفورُ</a:t>
            </a:r>
            <a:endParaRPr lang="fr-F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6AECDC7-D99B-5F1C-DE75-17CF21ED0955}"/>
              </a:ext>
            </a:extLst>
          </p:cNvPr>
          <p:cNvSpPr/>
          <p:nvPr/>
        </p:nvSpPr>
        <p:spPr>
          <a:xfrm>
            <a:off x="5723698" y="4940209"/>
            <a:ext cx="198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f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…….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CBFA7FE0-279E-85CE-1245-BEB93DB18226}"/>
              </a:ext>
            </a:extLst>
          </p:cNvPr>
          <p:cNvCxnSpPr>
            <a:cxnSpLocks/>
            <a:stCxn id="5" idx="6"/>
            <a:endCxn id="6" idx="0"/>
          </p:cNvCxnSpPr>
          <p:nvPr/>
        </p:nvCxnSpPr>
        <p:spPr>
          <a:xfrm>
            <a:off x="5445871" y="4059000"/>
            <a:ext cx="1267827" cy="881209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23261D5-50AF-8954-B21C-6032175007E7}"/>
              </a:ext>
            </a:extLst>
          </p:cNvPr>
          <p:cNvSpPr/>
          <p:nvPr/>
        </p:nvSpPr>
        <p:spPr>
          <a:xfrm>
            <a:off x="1027234" y="2974028"/>
            <a:ext cx="198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f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…….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63ED6F62-A491-F530-557A-571D40570D72}"/>
              </a:ext>
            </a:extLst>
          </p:cNvPr>
          <p:cNvCxnSpPr>
            <a:cxnSpLocks/>
            <a:stCxn id="5" idx="2"/>
            <a:endCxn id="8" idx="3"/>
          </p:cNvCxnSpPr>
          <p:nvPr/>
        </p:nvCxnSpPr>
        <p:spPr>
          <a:xfrm flipH="1" flipV="1">
            <a:off x="3007234" y="3424028"/>
            <a:ext cx="690894" cy="634972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088E577D-5BC0-E068-24E3-284DB58C9977}"/>
              </a:ext>
            </a:extLst>
          </p:cNvPr>
          <p:cNvSpPr/>
          <p:nvPr/>
        </p:nvSpPr>
        <p:spPr>
          <a:xfrm>
            <a:off x="3581999" y="1804028"/>
            <a:ext cx="198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اَلْعُــشُّ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C39831BB-0639-849A-FAD6-7BD7CEF83101}"/>
              </a:ext>
            </a:extLst>
          </p:cNvPr>
          <p:cNvCxnSpPr>
            <a:cxnSpLocks/>
            <a:stCxn id="5" idx="0"/>
            <a:endCxn id="14" idx="2"/>
          </p:cNvCxnSpPr>
          <p:nvPr/>
        </p:nvCxnSpPr>
        <p:spPr>
          <a:xfrm flipH="1" flipV="1">
            <a:off x="4571999" y="2704028"/>
            <a:ext cx="1" cy="720000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74C9EDB4-9477-B7D5-601B-526ECE208792}"/>
              </a:ext>
            </a:extLst>
          </p:cNvPr>
          <p:cNvSpPr/>
          <p:nvPr/>
        </p:nvSpPr>
        <p:spPr>
          <a:xfrm>
            <a:off x="1440301" y="4940209"/>
            <a:ext cx="198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f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…….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EF2E2879-04D4-7F25-18FA-D3E4628C4617}"/>
              </a:ext>
            </a:extLst>
          </p:cNvPr>
          <p:cNvCxnSpPr>
            <a:cxnSpLocks/>
            <a:stCxn id="5" idx="2"/>
            <a:endCxn id="16" idx="0"/>
          </p:cNvCxnSpPr>
          <p:nvPr/>
        </p:nvCxnSpPr>
        <p:spPr>
          <a:xfrm flipH="1">
            <a:off x="2430301" y="4059000"/>
            <a:ext cx="1267827" cy="881209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BB7675C-6E18-94D1-3957-132B2A0ED13D}"/>
              </a:ext>
            </a:extLst>
          </p:cNvPr>
          <p:cNvSpPr/>
          <p:nvPr/>
        </p:nvSpPr>
        <p:spPr>
          <a:xfrm>
            <a:off x="6138483" y="2974028"/>
            <a:ext cx="198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f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…….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0F9ED045-E958-96EF-7CA7-45BB84C3ABB8}"/>
              </a:ext>
            </a:extLst>
          </p:cNvPr>
          <p:cNvCxnSpPr>
            <a:cxnSpLocks/>
            <a:stCxn id="5" idx="6"/>
            <a:endCxn id="18" idx="1"/>
          </p:cNvCxnSpPr>
          <p:nvPr/>
        </p:nvCxnSpPr>
        <p:spPr>
          <a:xfrm flipV="1">
            <a:off x="5445871" y="3424028"/>
            <a:ext cx="692612" cy="634972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DB544739-E876-53BB-33D1-A77CDFE17C61}"/>
              </a:ext>
            </a:extLst>
          </p:cNvPr>
          <p:cNvSpPr txBox="1"/>
          <p:nvPr/>
        </p:nvSpPr>
        <p:spPr>
          <a:xfrm>
            <a:off x="6478202" y="3070085"/>
            <a:ext cx="1308966" cy="707886"/>
          </a:xfrm>
          <a:prstGeom prst="rect">
            <a:avLst/>
          </a:prstGeom>
          <a:solidFill>
            <a:srgbClr val="DEEB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اَلشَّجَرَةُ</a:t>
            </a:r>
            <a:endParaRPr lang="fr-MA" sz="4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4A8A54B-3BEF-DD97-D0EA-521B2DEA462C}"/>
              </a:ext>
            </a:extLst>
          </p:cNvPr>
          <p:cNvSpPr txBox="1"/>
          <p:nvPr/>
        </p:nvSpPr>
        <p:spPr>
          <a:xfrm>
            <a:off x="6059215" y="5036266"/>
            <a:ext cx="1308966" cy="707886"/>
          </a:xfrm>
          <a:prstGeom prst="rect">
            <a:avLst/>
          </a:prstGeom>
          <a:solidFill>
            <a:srgbClr val="DEEBF7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اَلْجَناحُ</a:t>
            </a:r>
            <a:endParaRPr lang="fr-MA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7B193A0-0DA7-BE8A-D597-75BC77615452}"/>
              </a:ext>
            </a:extLst>
          </p:cNvPr>
          <p:cNvSpPr txBox="1"/>
          <p:nvPr/>
        </p:nvSpPr>
        <p:spPr>
          <a:xfrm>
            <a:off x="1356832" y="3064028"/>
            <a:ext cx="1308966" cy="707886"/>
          </a:xfrm>
          <a:prstGeom prst="rect">
            <a:avLst/>
          </a:prstGeom>
          <a:solidFill>
            <a:srgbClr val="DEEBF7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يَطيرُ</a:t>
            </a:r>
            <a:endParaRPr lang="fr-MA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86CDDA1-005B-193D-8A92-9F210BBDA70F}"/>
              </a:ext>
            </a:extLst>
          </p:cNvPr>
          <p:cNvSpPr txBox="1"/>
          <p:nvPr/>
        </p:nvSpPr>
        <p:spPr>
          <a:xfrm>
            <a:off x="1775818" y="5036266"/>
            <a:ext cx="1308966" cy="707886"/>
          </a:xfrm>
          <a:prstGeom prst="rect">
            <a:avLst/>
          </a:prstGeom>
          <a:solidFill>
            <a:srgbClr val="DEEBF7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اَلرّيشُ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13892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2CD79-1A41-FE83-CB2E-D84F4DDC9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09AA31-2913-DCCB-B80E-F93B2F93A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ص 49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10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768D52E0-953D-ECA0-0E4F-7766819669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60105" y="684000"/>
            <a:ext cx="792000" cy="792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6D657C1-B1F8-FC95-B62A-41CAFED286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E8F1A6D-A445-1FF1-EC22-5FA1468AEE2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D3D19F4-5EE3-A685-E471-9A80A2FDF6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3963EE0-3947-304D-3A50-A012064008B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AB664BC-C050-EC74-7FEB-A65C072D952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87CB6B6-244B-7DD7-6AA0-5D2D781983F2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79E576-4515-FCED-6D99-892087178401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C7E749-5169-0B9E-44F4-C30D521A0FE4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4CD4F0-166D-7624-5481-E94FFDB37CB1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1593FF-0E90-9C04-24C0-36483F4619A9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28" name="Image 27" descr="Une image contenant texte, capture d’écran, Police, diagramme&#10;&#10;Le contenu généré par l’IA peut être incorrect.">
            <a:extLst>
              <a:ext uri="{FF2B5EF4-FFF2-40B4-BE49-F238E27FC236}">
                <a16:creationId xmlns:a16="http://schemas.microsoft.com/office/drawing/2014/main" id="{FE084862-0768-BBF7-916D-EEBFFBCE81C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41846" y="1455719"/>
            <a:ext cx="3403183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85038"/>
      </p:ext>
    </p:extLst>
  </p:cSld>
  <p:clrMapOvr>
    <a:masterClrMapping/>
  </p:clrMapOvr>
  <p:transition spd="slow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A57294-B58E-2342-7E59-F0760F5A5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A71011-AD80-9646-A20B-2E9DC9296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536" y="819538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والآن اشتغلوا فرادى، واملؤوا شبكة كلمة « الأسرة». 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34">
            <a:extLst>
              <a:ext uri="{FF2B5EF4-FFF2-40B4-BE49-F238E27FC236}">
                <a16:creationId xmlns:a16="http://schemas.microsoft.com/office/drawing/2014/main" id="{EF850AD6-E1AE-7E69-B415-7A506323719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/>
        </p:blipFill>
        <p:spPr>
          <a:xfrm>
            <a:off x="7959600" y="684213"/>
            <a:ext cx="792001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EE3CC8E-1B06-BB9E-A9FF-1837C41C270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AEA845B-A579-AFC9-BF3B-90B0921C687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DAB1A5D-2D13-DBEF-559A-96FE6DBC7F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A467F1C-6200-7D24-82F8-5090A7031E2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BA41488-5956-0DF7-D8F9-29205593543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9580242-17D4-AAE1-FB35-A2E933C9A5D2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D4A0B4-F7A3-8BD9-0349-ACFBBA470EEA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ECC2F9-3DDE-3412-DCE0-ADD1A2E58315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1EBE1BB-EC49-7BAA-D40E-7957807CE07B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59A703C-A7CE-AE29-143C-6BDFE507B7CC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949F322-1CD7-5AFD-DF0D-F1F63D365534}"/>
              </a:ext>
            </a:extLst>
          </p:cNvPr>
          <p:cNvSpPr>
            <a:spLocks noChangeAspect="1"/>
          </p:cNvSpPr>
          <p:nvPr/>
        </p:nvSpPr>
        <p:spPr>
          <a:xfrm>
            <a:off x="3698128" y="3429000"/>
            <a:ext cx="1747743" cy="1260000"/>
          </a:xfrm>
          <a:prstGeom prst="ellipse">
            <a:avLst/>
          </a:prstGeom>
          <a:solidFill>
            <a:srgbClr val="424D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6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اَلْأُسْرَةُ</a:t>
            </a:r>
            <a:endParaRPr lang="fr-F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0A67FEA-5476-FE6D-4805-0E506E7F32D1}"/>
              </a:ext>
            </a:extLst>
          </p:cNvPr>
          <p:cNvSpPr/>
          <p:nvPr/>
        </p:nvSpPr>
        <p:spPr>
          <a:xfrm>
            <a:off x="5723698" y="4940209"/>
            <a:ext cx="198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f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…….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01643E0D-56CB-C391-6427-0931A79AFBEC}"/>
              </a:ext>
            </a:extLst>
          </p:cNvPr>
          <p:cNvCxnSpPr>
            <a:cxnSpLocks/>
            <a:stCxn id="6" idx="6"/>
            <a:endCxn id="9" idx="0"/>
          </p:cNvCxnSpPr>
          <p:nvPr/>
        </p:nvCxnSpPr>
        <p:spPr>
          <a:xfrm>
            <a:off x="5445871" y="4059000"/>
            <a:ext cx="1267827" cy="881209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6D289B9-D7C7-77A0-991D-2C552423369C}"/>
              </a:ext>
            </a:extLst>
          </p:cNvPr>
          <p:cNvSpPr/>
          <p:nvPr/>
        </p:nvSpPr>
        <p:spPr>
          <a:xfrm>
            <a:off x="1027234" y="2974028"/>
            <a:ext cx="198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f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…….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976902EA-4BC4-0BF6-A458-CEEB63D405AA}"/>
              </a:ext>
            </a:extLst>
          </p:cNvPr>
          <p:cNvCxnSpPr>
            <a:cxnSpLocks/>
            <a:stCxn id="6" idx="2"/>
            <a:endCxn id="11" idx="3"/>
          </p:cNvCxnSpPr>
          <p:nvPr/>
        </p:nvCxnSpPr>
        <p:spPr>
          <a:xfrm flipH="1" flipV="1">
            <a:off x="3007234" y="3424028"/>
            <a:ext cx="690894" cy="634972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D9A27C59-8D06-2F1B-9FE1-5164CE09CBB2}"/>
              </a:ext>
            </a:extLst>
          </p:cNvPr>
          <p:cNvSpPr/>
          <p:nvPr/>
        </p:nvSpPr>
        <p:spPr>
          <a:xfrm>
            <a:off x="3581999" y="1804028"/>
            <a:ext cx="198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اَلْأُمُّ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F3017186-3B11-D779-13D7-22FF4C15E8D9}"/>
              </a:ext>
            </a:extLst>
          </p:cNvPr>
          <p:cNvCxnSpPr>
            <a:cxnSpLocks/>
            <a:stCxn id="6" idx="0"/>
            <a:endCxn id="14" idx="2"/>
          </p:cNvCxnSpPr>
          <p:nvPr/>
        </p:nvCxnSpPr>
        <p:spPr>
          <a:xfrm flipH="1" flipV="1">
            <a:off x="4571999" y="2704028"/>
            <a:ext cx="1" cy="720000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B1B4E46-2D55-2FDD-3221-3A94C4319602}"/>
              </a:ext>
            </a:extLst>
          </p:cNvPr>
          <p:cNvSpPr/>
          <p:nvPr/>
        </p:nvSpPr>
        <p:spPr>
          <a:xfrm>
            <a:off x="1440301" y="4940209"/>
            <a:ext cx="198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f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…….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21A21A01-843A-4729-A7D7-24E8B0FC783C}"/>
              </a:ext>
            </a:extLst>
          </p:cNvPr>
          <p:cNvCxnSpPr>
            <a:cxnSpLocks/>
            <a:stCxn id="6" idx="2"/>
            <a:endCxn id="21" idx="0"/>
          </p:cNvCxnSpPr>
          <p:nvPr/>
        </p:nvCxnSpPr>
        <p:spPr>
          <a:xfrm flipH="1">
            <a:off x="2430301" y="4059000"/>
            <a:ext cx="1267827" cy="881209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670B3889-6C6F-0B73-86F0-C4F3A51371CF}"/>
              </a:ext>
            </a:extLst>
          </p:cNvPr>
          <p:cNvSpPr/>
          <p:nvPr/>
        </p:nvSpPr>
        <p:spPr>
          <a:xfrm>
            <a:off x="6138483" y="2974028"/>
            <a:ext cx="198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f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…….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7AA30826-0187-8FF5-F33E-F63684E8DE44}"/>
              </a:ext>
            </a:extLst>
          </p:cNvPr>
          <p:cNvCxnSpPr>
            <a:cxnSpLocks/>
            <a:stCxn id="6" idx="6"/>
            <a:endCxn id="24" idx="1"/>
          </p:cNvCxnSpPr>
          <p:nvPr/>
        </p:nvCxnSpPr>
        <p:spPr>
          <a:xfrm flipV="1">
            <a:off x="5445871" y="3424028"/>
            <a:ext cx="692612" cy="634972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80495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4" grpId="0" animBg="1"/>
      <p:bldP spid="21" grpId="0" animBg="1"/>
      <p:bldP spid="2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27270-148F-F01C-9863-E82DE5FDD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BA825F-26D1-75FC-03E8-897D534D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870" y="684213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صححوا.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34">
            <a:extLst>
              <a:ext uri="{FF2B5EF4-FFF2-40B4-BE49-F238E27FC236}">
                <a16:creationId xmlns:a16="http://schemas.microsoft.com/office/drawing/2014/main" id="{1B3A3C21-E966-3A83-96A0-58F8B2C58AB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/>
        </p:blipFill>
        <p:spPr>
          <a:xfrm>
            <a:off x="7959600" y="684213"/>
            <a:ext cx="792001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52B3315-DFE7-C347-155C-FAC415A00D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8859913-11CD-EF9A-1497-D1B00F18675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0127FBC-028B-4834-53EB-BBF181669F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0A4154E-56BA-CE8F-712F-5C37B61BBB5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388FEBB-D709-95C5-6EA5-23ABE185B98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0573A40-E328-D1D7-A240-65B30C58A6DD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D8A407-E7B7-62B6-B6A5-BCAC56EC5FBF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50FD477-13F4-8D34-1C7C-46D9B9FB1D29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5729DD9-3359-9FA7-C20F-456E847DCB1C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2E1BE19-C208-BC9F-18AE-7E55CE26FA42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B8F7D96-F39A-4944-E6A5-B625B2B9CAC1}"/>
              </a:ext>
            </a:extLst>
          </p:cNvPr>
          <p:cNvSpPr>
            <a:spLocks noChangeAspect="1"/>
          </p:cNvSpPr>
          <p:nvPr/>
        </p:nvSpPr>
        <p:spPr>
          <a:xfrm>
            <a:off x="3698128" y="3429000"/>
            <a:ext cx="1747743" cy="1260000"/>
          </a:xfrm>
          <a:prstGeom prst="ellipse">
            <a:avLst/>
          </a:prstGeom>
          <a:solidFill>
            <a:srgbClr val="424D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6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اَلْأُسْرَةُ</a:t>
            </a:r>
            <a:endParaRPr lang="fr-F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C581E54-B781-B748-84B1-17EA392E0C08}"/>
              </a:ext>
            </a:extLst>
          </p:cNvPr>
          <p:cNvSpPr/>
          <p:nvPr/>
        </p:nvSpPr>
        <p:spPr>
          <a:xfrm>
            <a:off x="5723698" y="4940209"/>
            <a:ext cx="198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f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…….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D71C96AA-11BA-4C65-4B4B-0AFB7754F76C}"/>
              </a:ext>
            </a:extLst>
          </p:cNvPr>
          <p:cNvCxnSpPr>
            <a:cxnSpLocks/>
            <a:stCxn id="9" idx="6"/>
            <a:endCxn id="10" idx="0"/>
          </p:cNvCxnSpPr>
          <p:nvPr/>
        </p:nvCxnSpPr>
        <p:spPr>
          <a:xfrm>
            <a:off x="5445871" y="4059000"/>
            <a:ext cx="1267827" cy="881209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8FF4BE07-F3CD-9708-14D1-084232ACF334}"/>
              </a:ext>
            </a:extLst>
          </p:cNvPr>
          <p:cNvSpPr/>
          <p:nvPr/>
        </p:nvSpPr>
        <p:spPr>
          <a:xfrm>
            <a:off x="1027234" y="2974028"/>
            <a:ext cx="198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f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…….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A2207325-37E5-05F9-CD56-E5131FCCC8B0}"/>
              </a:ext>
            </a:extLst>
          </p:cNvPr>
          <p:cNvCxnSpPr>
            <a:cxnSpLocks/>
            <a:stCxn id="9" idx="2"/>
            <a:endCxn id="12" idx="3"/>
          </p:cNvCxnSpPr>
          <p:nvPr/>
        </p:nvCxnSpPr>
        <p:spPr>
          <a:xfrm flipH="1" flipV="1">
            <a:off x="3007234" y="3424028"/>
            <a:ext cx="690894" cy="634972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35F17442-2EBB-12E3-1FD7-0B813F86D488}"/>
              </a:ext>
            </a:extLst>
          </p:cNvPr>
          <p:cNvSpPr/>
          <p:nvPr/>
        </p:nvSpPr>
        <p:spPr>
          <a:xfrm>
            <a:off x="3581999" y="1804028"/>
            <a:ext cx="198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اَلْأُمُّ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A309A345-C69C-B9F2-2DCF-48138DBFB3A5}"/>
              </a:ext>
            </a:extLst>
          </p:cNvPr>
          <p:cNvCxnSpPr>
            <a:cxnSpLocks/>
            <a:stCxn id="9" idx="0"/>
            <a:endCxn id="15" idx="2"/>
          </p:cNvCxnSpPr>
          <p:nvPr/>
        </p:nvCxnSpPr>
        <p:spPr>
          <a:xfrm flipH="1" flipV="1">
            <a:off x="4571999" y="2704028"/>
            <a:ext cx="1" cy="720000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46C07144-1F24-8578-E7B2-4C0BFDBB616E}"/>
              </a:ext>
            </a:extLst>
          </p:cNvPr>
          <p:cNvSpPr/>
          <p:nvPr/>
        </p:nvSpPr>
        <p:spPr>
          <a:xfrm>
            <a:off x="1440301" y="4940209"/>
            <a:ext cx="198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f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…….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79E3964F-233B-4808-9B60-1FBC4144E710}"/>
              </a:ext>
            </a:extLst>
          </p:cNvPr>
          <p:cNvCxnSpPr>
            <a:cxnSpLocks/>
            <a:stCxn id="9" idx="2"/>
            <a:endCxn id="22" idx="0"/>
          </p:cNvCxnSpPr>
          <p:nvPr/>
        </p:nvCxnSpPr>
        <p:spPr>
          <a:xfrm flipH="1">
            <a:off x="2430301" y="4059000"/>
            <a:ext cx="1267827" cy="881209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BF21029-3394-4036-E810-4F69F32920DC}"/>
              </a:ext>
            </a:extLst>
          </p:cNvPr>
          <p:cNvSpPr/>
          <p:nvPr/>
        </p:nvSpPr>
        <p:spPr>
          <a:xfrm>
            <a:off x="6138483" y="2974028"/>
            <a:ext cx="198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f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…….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A8949B87-76F3-DA14-27B6-AC619307F0A9}"/>
              </a:ext>
            </a:extLst>
          </p:cNvPr>
          <p:cNvCxnSpPr>
            <a:cxnSpLocks/>
            <a:stCxn id="9" idx="6"/>
            <a:endCxn id="25" idx="1"/>
          </p:cNvCxnSpPr>
          <p:nvPr/>
        </p:nvCxnSpPr>
        <p:spPr>
          <a:xfrm flipV="1">
            <a:off x="5445871" y="3424028"/>
            <a:ext cx="692612" cy="634972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C7626071-1ADD-D079-853B-50ABE19764F0}"/>
              </a:ext>
            </a:extLst>
          </p:cNvPr>
          <p:cNvSpPr txBox="1"/>
          <p:nvPr/>
        </p:nvSpPr>
        <p:spPr>
          <a:xfrm>
            <a:off x="6478202" y="3070085"/>
            <a:ext cx="1308966" cy="707886"/>
          </a:xfrm>
          <a:prstGeom prst="rect">
            <a:avLst/>
          </a:prstGeom>
          <a:solidFill>
            <a:srgbClr val="DEEB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اَلْأَبُ</a:t>
            </a:r>
            <a:endParaRPr lang="fr-MA" sz="4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C8847F7C-08D2-46D4-A630-5CEB8A0BF640}"/>
              </a:ext>
            </a:extLst>
          </p:cNvPr>
          <p:cNvSpPr txBox="1"/>
          <p:nvPr/>
        </p:nvSpPr>
        <p:spPr>
          <a:xfrm>
            <a:off x="6059215" y="5036266"/>
            <a:ext cx="1308966" cy="707886"/>
          </a:xfrm>
          <a:prstGeom prst="rect">
            <a:avLst/>
          </a:prstGeom>
          <a:solidFill>
            <a:srgbClr val="DEEBF7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اَلْإِخْوَةُ</a:t>
            </a:r>
            <a:endParaRPr lang="fr-MA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01AD7816-7033-CE8F-C0E0-43C02F57E088}"/>
              </a:ext>
            </a:extLst>
          </p:cNvPr>
          <p:cNvSpPr txBox="1"/>
          <p:nvPr/>
        </p:nvSpPr>
        <p:spPr>
          <a:xfrm>
            <a:off x="1356832" y="3064028"/>
            <a:ext cx="1308966" cy="707886"/>
          </a:xfrm>
          <a:prstGeom prst="rect">
            <a:avLst/>
          </a:prstGeom>
          <a:solidFill>
            <a:srgbClr val="DEEBF7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اَلْبَيْتُ</a:t>
            </a:r>
            <a:endParaRPr lang="fr-MA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C987F201-DAB7-4856-309A-BEE5F7D85719}"/>
              </a:ext>
            </a:extLst>
          </p:cNvPr>
          <p:cNvSpPr txBox="1"/>
          <p:nvPr/>
        </p:nvSpPr>
        <p:spPr>
          <a:xfrm>
            <a:off x="1775818" y="5036266"/>
            <a:ext cx="1308966" cy="707886"/>
          </a:xfrm>
          <a:prstGeom prst="rect">
            <a:avLst/>
          </a:prstGeom>
          <a:solidFill>
            <a:srgbClr val="DEEBF7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اَلصِّغارُ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654682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CCCD9-2E23-A0AD-6CA3-F59059D6D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C1CFC34E-8916-4891-D2D1-20ED21ED4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خط ونقل</a:t>
            </a:r>
            <a:endParaRPr lang="fr-MA" sz="4000" dirty="0">
              <a:solidFill>
                <a:srgbClr val="424D7B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51D36B5B-126F-21F8-097F-6DD2C40BB1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FE762F2B-E694-3732-D103-BBF7FAC3DCAC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266700" marR="0" lvl="0" indent="-266700" algn="r" defTabSz="914400" rtl="1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cs typeface="Microsoft Uighur" panose="02000000000000000000" pitchFamily="2" charset="-78"/>
              </a:defRPr>
            </a:lvl1pPr>
            <a:lvl2pPr marL="685800" indent="-228600" algn="r" defTabSz="914400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كتابة جمل ونقل جمل تتضمن الحروف التالية: </a:t>
            </a:r>
            <a:endParaRPr lang="fr-MA" dirty="0"/>
          </a:p>
          <a:p>
            <a:pPr marL="0" indent="0">
              <a:buNone/>
            </a:pPr>
            <a:r>
              <a:rPr lang="fr-MA" dirty="0"/>
              <a:t>	</a:t>
            </a:r>
            <a:r>
              <a:rPr lang="ar-MA" dirty="0"/>
              <a:t>ج </a:t>
            </a:r>
            <a:r>
              <a:rPr lang="ar-SA" dirty="0"/>
              <a:t>ـــــ</a:t>
            </a:r>
            <a:r>
              <a:rPr lang="ar-MA" dirty="0"/>
              <a:t> ح </a:t>
            </a:r>
            <a:r>
              <a:rPr lang="ar-SA" dirty="0"/>
              <a:t>ـــــ</a:t>
            </a:r>
            <a:r>
              <a:rPr lang="ar-MA" dirty="0"/>
              <a:t> خ.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C74AD921-078F-F854-41D5-B3977F2813B5}"/>
              </a:ext>
            </a:extLst>
          </p:cNvPr>
          <p:cNvSpPr txBox="1"/>
          <p:nvPr/>
        </p:nvSpPr>
        <p:spPr>
          <a:xfrm>
            <a:off x="5698163" y="1791405"/>
            <a:ext cx="1287532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خط ونقل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5" name="Google Shape;571;p140">
            <a:extLst>
              <a:ext uri="{FF2B5EF4-FFF2-40B4-BE49-F238E27FC236}">
                <a16:creationId xmlns:a16="http://schemas.microsoft.com/office/drawing/2014/main" id="{A040957B-1717-0680-9CD9-D2276735B04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10581" y="1018536"/>
            <a:ext cx="43200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361;p63">
            <a:extLst>
              <a:ext uri="{FF2B5EF4-FFF2-40B4-BE49-F238E27FC236}">
                <a16:creationId xmlns:a16="http://schemas.microsoft.com/office/drawing/2014/main" id="{75F59608-E1BB-13C2-5949-3A4194414F3A}"/>
              </a:ext>
            </a:extLst>
          </p:cNvPr>
          <p:cNvPicPr preferRelativeResize="0"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944749" y="1761909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F6EE06E-4CCA-BBBE-9E14-58D67F58AF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180527" y="2087568"/>
            <a:ext cx="928977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1732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4A2C5-9030-CA18-9C0D-0D8EC91E6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486385-4891-A740-959B-AA2A05454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797" y="819538"/>
            <a:ext cx="6840000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ستتدربون على النقل بخط جميل ـــ  من يقرأ هذه الجملة؟ 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44308883-DA52-D843-776E-3E55891DCE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E641DE0-15C9-5D0A-B2A7-68F5E6CB1FA3}"/>
              </a:ext>
            </a:extLst>
          </p:cNvPr>
          <p:cNvSpPr/>
          <p:nvPr/>
        </p:nvSpPr>
        <p:spPr>
          <a:xfrm>
            <a:off x="358775" y="3178442"/>
            <a:ext cx="8465185" cy="1834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هَلْ تَسْمَ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</a:t>
            </a:r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ينَ لي أَنْ أَ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خْ</a:t>
            </a:r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رُ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ج</a:t>
            </a:r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 يا أُمّي؟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BCAB1D3-78F4-71A8-72BF-12964492C3B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71E0A1C-27EE-A22D-90E9-F6337AD7A6A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AF83D73-1027-CF14-6F63-D58A62294D7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79CC15F-0DDE-C2E6-19C7-E3F87FDA4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D3929F7-9F06-D572-2AB8-1FD722FC2CD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F900029-953D-C577-0D26-06E4AD478671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DA19CD5-38DB-8E6A-77F5-07EF7F42B016}"/>
              </a:ext>
            </a:extLst>
          </p:cNvPr>
          <p:cNvSpPr>
            <a:spLocks/>
          </p:cNvSpPr>
          <p:nvPr/>
        </p:nvSpPr>
        <p:spPr>
          <a:xfrm>
            <a:off x="3601501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A9AB037-37F0-90F9-4580-A20E13727BFD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232F9BA-0689-5982-2820-28F0549190A8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6FDA477-921E-29C0-EAD1-D21BED8053A8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</p:spTree>
    <p:extLst>
      <p:ext uri="{BB962C8B-B14F-4D97-AF65-F5344CB8AC3E}">
        <p14:creationId xmlns:p14="http://schemas.microsoft.com/office/powerpoint/2010/main" val="40216650"/>
      </p:ext>
    </p:extLst>
  </p:cSld>
  <p:clrMapOvr>
    <a:masterClrMapping/>
  </p:clrMapOvr>
  <p:transition spd="slow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28F0C-BA3C-05A5-3D05-51CD7B61D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5CCC9A-72BB-8F01-79EB-002AA6A50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لاحظوا كيف أنقل هذه الجملة على السبورة الجانبية : أقرأ الكلمة ثم أكتبها دفعة واحدة. 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9D157398-601E-DE76-DFC3-C4329833194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EA6FD18-EF58-C811-38C7-A31FD9DA29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8CA1CF9-4221-9A91-7A87-C14AE6CC225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7BFABC5-033D-EFE6-76AD-92D3033F0B7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ECFB530-DDAA-1A43-590D-CAB17C6F32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4961FCF-7BEB-5F36-5916-481019D6EAC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97A306C-7ABA-29AF-66C6-AE7CCDE8BC19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B36F4D-E5FA-8124-B043-93468C9F2CE6}"/>
              </a:ext>
            </a:extLst>
          </p:cNvPr>
          <p:cNvSpPr>
            <a:spLocks/>
          </p:cNvSpPr>
          <p:nvPr/>
        </p:nvSpPr>
        <p:spPr>
          <a:xfrm>
            <a:off x="3601501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841AFA-B296-0089-7CC9-6899460EB9D0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8EE3D9-7EF8-2A15-E466-B7A5C5FE915B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F4526A-FAB9-D79F-A1C5-F7C4A60673B8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23838F-322E-1D9A-3467-67392446CA7A}"/>
              </a:ext>
            </a:extLst>
          </p:cNvPr>
          <p:cNvSpPr/>
          <p:nvPr/>
        </p:nvSpPr>
        <p:spPr>
          <a:xfrm>
            <a:off x="358775" y="3178442"/>
            <a:ext cx="8465185" cy="1834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هَلْ تَسْمَ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</a:t>
            </a:r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ينَ لي أَنْ أَ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خْ</a:t>
            </a:r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رُ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ج</a:t>
            </a:r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 يا أُمّي؟</a:t>
            </a:r>
          </a:p>
        </p:txBody>
      </p:sp>
    </p:spTree>
    <p:extLst>
      <p:ext uri="{BB962C8B-B14F-4D97-AF65-F5344CB8AC3E}">
        <p14:creationId xmlns:p14="http://schemas.microsoft.com/office/powerpoint/2010/main" val="2983901097"/>
      </p:ext>
    </p:extLst>
  </p:cSld>
  <p:clrMapOvr>
    <a:masterClrMapping/>
  </p:clrMapOvr>
  <p:transition spd="slow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A1B5D-334A-61FE-56E5-94AE97286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29329646-D443-FF2C-CAF4-62F11D55E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28" y="3345949"/>
            <a:ext cx="7359272" cy="128849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9848E45-461A-3840-9B2E-EEA3D5A08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دفاتر القسم  وانقلوا الجملة بخط جميل.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Espace réservé pour une image  15" descr="Une image contenant Dessin animé, sourire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CC8DB185-06F3-513D-4ABF-672B9500370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92C60F9-6483-E520-05B7-03240274892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11EDAAB-8D34-02F4-6923-A3177736A0C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5774AB8-649E-88F2-22B5-135D9C769CA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8E9F88B-7056-D8C1-BC62-BEFE213CE2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4E96955-5E06-1CF2-CB21-D31B3A6D942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A39992D-0FBD-C394-211D-BA29EFDA085A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C72F38-E6B4-B386-B750-B4C1422AE9F4}"/>
              </a:ext>
            </a:extLst>
          </p:cNvPr>
          <p:cNvSpPr>
            <a:spLocks/>
          </p:cNvSpPr>
          <p:nvPr/>
        </p:nvSpPr>
        <p:spPr>
          <a:xfrm>
            <a:off x="3601501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7EB216-C3C2-37F7-16AF-959A15FE0555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6AA6C5-F011-75D1-455E-4388D28CAD98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517427-47C7-7913-0D62-8509C1073F99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9212F2-6FCA-51F3-D3C2-8E563CE49EC1}"/>
              </a:ext>
            </a:extLst>
          </p:cNvPr>
          <p:cNvSpPr/>
          <p:nvPr/>
        </p:nvSpPr>
        <p:spPr>
          <a:xfrm>
            <a:off x="358775" y="3178442"/>
            <a:ext cx="8465185" cy="1834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هَلْ تَسْمَ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</a:t>
            </a:r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ينَ لي أَنْ أَ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خْ</a:t>
            </a:r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رُ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ج</a:t>
            </a:r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 يا أُمّي؟</a:t>
            </a:r>
          </a:p>
        </p:txBody>
      </p:sp>
    </p:spTree>
    <p:extLst>
      <p:ext uri="{BB962C8B-B14F-4D97-AF65-F5344CB8AC3E}">
        <p14:creationId xmlns:p14="http://schemas.microsoft.com/office/powerpoint/2010/main" val="722178483"/>
      </p:ext>
    </p:extLst>
  </p:cSld>
  <p:clrMapOvr>
    <a:masterClrMapping/>
  </p:clrMapOvr>
  <p:transition spd="slow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DBF9A-DE2A-1FF5-6EF4-FFE8D3EB7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E6124874-9CDF-CCDC-DCDE-8B7AAEC93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0581" y="1018536"/>
            <a:ext cx="432000" cy="432000"/>
          </a:xfrm>
          <a:prstGeom prst="rect">
            <a:avLst/>
          </a:prstGeom>
          <a:ln>
            <a:noFill/>
          </a:ln>
        </p:spPr>
      </p:pic>
      <p:sp>
        <p:nvSpPr>
          <p:cNvPr id="3" name="Titre 3">
            <a:extLst>
              <a:ext uri="{FF2B5EF4-FFF2-40B4-BE49-F238E27FC236}">
                <a16:creationId xmlns:a16="http://schemas.microsoft.com/office/drawing/2014/main" id="{BC9C9A97-2002-44FC-B764-904BCA3CE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12" y="874536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اختتام الحصة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D68186-15A7-BEF6-9CAE-3F070E5D31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  <a:noFill/>
        </p:spPr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DC882218-D074-DEEC-BF66-E07FE09CED9C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266700" indent="-266700" algn="r" defTabSz="914400" rtl="1">
              <a:lnSpc>
                <a:spcPct val="100000"/>
              </a:lnSpc>
              <a:spcBef>
                <a:spcPts val="300"/>
              </a:spcBef>
              <a:buClr>
                <a:srgbClr val="424D7B"/>
              </a:buClr>
              <a:buFont typeface="Wingdings" panose="05000000000000000000" pitchFamily="2" charset="2"/>
              <a:buChar char="l"/>
              <a:defRPr sz="2800" b="1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indent="0" defTabSz="9144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buSzPct val="50000"/>
            </a:pPr>
            <a:r>
              <a:rPr lang="ar-MA" dirty="0"/>
              <a:t>ماذا تعلمتم اليوم؟ </a:t>
            </a:r>
          </a:p>
          <a:p>
            <a:pPr lvl="0">
              <a:buSzPct val="50000"/>
            </a:pPr>
            <a:r>
              <a:rPr lang="ar-MA" dirty="0"/>
              <a:t>واجباتكم المنزلية.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2407025-A53C-0F19-2DF1-48ADE3658F1A}"/>
              </a:ext>
            </a:extLst>
          </p:cNvPr>
          <p:cNvSpPr txBox="1"/>
          <p:nvPr/>
        </p:nvSpPr>
        <p:spPr>
          <a:xfrm>
            <a:off x="3683726" y="1791405"/>
            <a:ext cx="3537611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190907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298DB-9FA9-CF2A-406E-F0A010A63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EC7EDBFC-A006-E91C-D8F7-646B5A0FD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قبل أن نبدأ حصة اليوم سأخبركم عن شروط الحصول على نجمة التميز.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في كل حصة سيفوز ثلاثة منكم بالنجمة. 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EFC1A3E-6AE0-8A05-AA53-1CF657A3E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4B54E74-92E0-B5FC-C340-AA6E4D2B44E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B37A755-CB0D-EFED-E6B4-C7E14F65885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C092E6A-BE03-DD17-1B79-83A61D61893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24442DB-3CFB-B52F-AED4-B442E99730F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1031369-363E-CAC9-070C-5AE470BD3295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EBBEA5-CFBC-BC88-E6EC-A681145A81FC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F66B7D-CBBE-BDE0-6ACB-FCFB49EAD013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82E046-D20A-EAFC-F0C3-C65DE3BCC82A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7B1527-AAA5-8BD1-129B-F0A6280E1EBC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sp>
        <p:nvSpPr>
          <p:cNvPr id="11" name="Google Shape;1333;p8">
            <a:extLst>
              <a:ext uri="{FF2B5EF4-FFF2-40B4-BE49-F238E27FC236}">
                <a16:creationId xmlns:a16="http://schemas.microsoft.com/office/drawing/2014/main" id="{768CDD59-BD5F-FE93-C9F6-EF27D0093B56}"/>
              </a:ext>
            </a:extLst>
          </p:cNvPr>
          <p:cNvSpPr txBox="1"/>
          <p:nvPr/>
        </p:nvSpPr>
        <p:spPr>
          <a:xfrm>
            <a:off x="1765527" y="4883833"/>
            <a:ext cx="354220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algn="r" rtl="1"/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دونَ أَنْ أَقِفَ، أَرْفَعُ أُصْبُعي لِلْإجابَةِ. 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1AE6613F-8678-0B62-7582-87867DEA77F0}"/>
              </a:ext>
            </a:extLst>
          </p:cNvPr>
          <p:cNvSpPr txBox="1">
            <a:spLocks/>
          </p:cNvSpPr>
          <p:nvPr/>
        </p:nvSpPr>
        <p:spPr>
          <a:xfrm>
            <a:off x="1155928" y="2534787"/>
            <a:ext cx="4151010" cy="432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أُنْصِتُ وأَنْتَبِهُ جَيِّداً للدَّرْسِ</a:t>
            </a:r>
            <a:r>
              <a:rPr lang="ar-MA" sz="28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2ED4694-C111-BFB8-15AE-06FB7EE0C040}"/>
              </a:ext>
            </a:extLst>
          </p:cNvPr>
          <p:cNvSpPr/>
          <p:nvPr/>
        </p:nvSpPr>
        <p:spPr>
          <a:xfrm>
            <a:off x="5453326" y="1970122"/>
            <a:ext cx="1800000" cy="18000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20584FC-0ADC-5C9D-2BD9-F783CA285249}"/>
              </a:ext>
            </a:extLst>
          </p:cNvPr>
          <p:cNvSpPr/>
          <p:nvPr/>
        </p:nvSpPr>
        <p:spPr>
          <a:xfrm>
            <a:off x="5453326" y="4257675"/>
            <a:ext cx="1800000" cy="1800000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fr-MA" dirty="0">
              <a:latin typeface="Microsoft Uighur" panose="02000000000000000000" pitchFamily="2" charset="-78"/>
            </a:endParaRPr>
          </a:p>
        </p:txBody>
      </p:sp>
      <p:pic>
        <p:nvPicPr>
          <p:cNvPr id="19" name="Espace réservé pour une image  17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6C54440-6E5D-A041-85FD-72A922F1EE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1" y="684213"/>
            <a:ext cx="822036" cy="82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334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 animBg="1"/>
      <p:bldP spid="17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4D765-B037-AA21-5532-138C23F71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408707-502D-A4C9-916A-BB8E9CE01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استخرجنا عناصر الحكاية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13A4A6C-FE92-9FEC-868B-8D66FFFED5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286A8A7-E648-10C0-C61E-EA9E0E67D26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78A6441-7636-4156-B0D1-79A1AB855D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50FABAB-EBE3-9FF1-06AC-45EDD34AECE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4C58295-AD58-A328-58BA-42CD42D69BA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8E1C279-4F39-7D31-2C76-79CF31269375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4853B19-B786-3F83-B972-B6195958BAB0}"/>
              </a:ext>
            </a:extLst>
          </p:cNvPr>
          <p:cNvSpPr>
            <a:spLocks/>
          </p:cNvSpPr>
          <p:nvPr/>
        </p:nvSpPr>
        <p:spPr>
          <a:xfrm>
            <a:off x="3601501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685C393-F11D-2DC8-7408-442C92EF65B6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D6F8787-897B-DC3D-2DC8-13267D05A0A4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BB56C8-407E-DD54-3484-00E13B9E8C99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3" name="Espace réservé pour une image  1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382F3C75-15B0-B679-AC56-336CEAE820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13BDBF3-11AB-829D-4127-E66D82653488}"/>
              </a:ext>
            </a:extLst>
          </p:cNvPr>
          <p:cNvSpPr/>
          <p:nvPr/>
        </p:nvSpPr>
        <p:spPr>
          <a:xfrm>
            <a:off x="6912203" y="3551418"/>
            <a:ext cx="1628118" cy="7411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rtl="1"/>
            <a:r>
              <a:rPr lang="ar-MA" sz="3600" b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اَلشَّخْصِياتُ</a:t>
            </a:r>
            <a:endParaRPr lang="fr-FR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7A26A14-5007-C346-49B8-C61DE7EA33B5}"/>
              </a:ext>
            </a:extLst>
          </p:cNvPr>
          <p:cNvSpPr/>
          <p:nvPr/>
        </p:nvSpPr>
        <p:spPr>
          <a:xfrm>
            <a:off x="4809361" y="3551418"/>
            <a:ext cx="1628118" cy="7411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rtl="1"/>
            <a:r>
              <a:rPr lang="ar-MA" sz="3600" b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اَلْمَكانُ</a:t>
            </a:r>
            <a:endParaRPr lang="fr-FR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F8BD6989-30B0-EFC9-D8E8-C743BB4D63D5}"/>
              </a:ext>
            </a:extLst>
          </p:cNvPr>
          <p:cNvSpPr/>
          <p:nvPr/>
        </p:nvSpPr>
        <p:spPr>
          <a:xfrm>
            <a:off x="2706520" y="3551418"/>
            <a:ext cx="1628118" cy="7411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rtl="1"/>
            <a:r>
              <a:rPr lang="ar-MA" sz="3600" b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اَلزَّمانُ</a:t>
            </a:r>
            <a:endParaRPr lang="fr-FR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BFE4006-1797-17D1-0AC6-B23B83C729CA}"/>
              </a:ext>
            </a:extLst>
          </p:cNvPr>
          <p:cNvSpPr/>
          <p:nvPr/>
        </p:nvSpPr>
        <p:spPr>
          <a:xfrm>
            <a:off x="603679" y="3551418"/>
            <a:ext cx="1628118" cy="7411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rtl="1"/>
            <a:r>
              <a:rPr lang="ar-MA" sz="3600" b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اَلْأَحْداثُ </a:t>
            </a:r>
            <a:endParaRPr lang="fr-FR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08455980"/>
      </p:ext>
    </p:extLst>
  </p:cSld>
  <p:clrMapOvr>
    <a:masterClrMapping/>
  </p:clrMapOvr>
  <p:transition spd="slow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351FD-3062-E928-2A9D-4588B87D1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1A44748-436A-FD42-8200-657E8D4C8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تدربنا على ملء شبكة الكلمة.</a:t>
            </a:r>
            <a:endParaRPr lang="fr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Espace réservé pour une image  1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DA930578-55D9-F6C3-2720-8AE3DEB2A7B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8EFF14E-EB1B-6C40-6913-5AD119829C3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44C77EC-1035-DACB-EAD4-DFA0785EC2B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2DB2EC8-A551-E65A-AF05-AC171020673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A830172-4806-474A-AD7F-7551584295C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3C15558-B399-808D-7FC3-22DB779EDE5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E4141F9-5590-BA21-BA33-1E2C81EE3D29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F51F42-54AB-9102-35EB-D4B31B9709B8}"/>
              </a:ext>
            </a:extLst>
          </p:cNvPr>
          <p:cNvSpPr>
            <a:spLocks/>
          </p:cNvSpPr>
          <p:nvPr/>
        </p:nvSpPr>
        <p:spPr>
          <a:xfrm>
            <a:off x="3601501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0E93D6-A1E6-F4E9-E9F6-CBC88B0E2D7A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E978B5-DFDE-14E5-E070-C1E1AE6D6E67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2106B0D-6DCE-49BA-2DA7-96D9F30603E3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31F6581-C7D4-0E2F-B887-7E25C8706E9F}"/>
              </a:ext>
            </a:extLst>
          </p:cNvPr>
          <p:cNvSpPr>
            <a:spLocks noChangeAspect="1"/>
          </p:cNvSpPr>
          <p:nvPr/>
        </p:nvSpPr>
        <p:spPr>
          <a:xfrm>
            <a:off x="3698128" y="3429000"/>
            <a:ext cx="1747743" cy="1260000"/>
          </a:xfrm>
          <a:prstGeom prst="ellipse">
            <a:avLst/>
          </a:prstGeom>
          <a:solidFill>
            <a:srgbClr val="424D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6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اَلْعُصْفورُ</a:t>
            </a:r>
            <a:endParaRPr lang="fr-F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948EA2B-5358-94B3-8659-1B8BAEA8FCCD}"/>
              </a:ext>
            </a:extLst>
          </p:cNvPr>
          <p:cNvSpPr/>
          <p:nvPr/>
        </p:nvSpPr>
        <p:spPr>
          <a:xfrm>
            <a:off x="5723698" y="4940209"/>
            <a:ext cx="198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f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…….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C6902356-B8E2-8CCD-487D-16BF5671BDE2}"/>
              </a:ext>
            </a:extLst>
          </p:cNvPr>
          <p:cNvCxnSpPr>
            <a:cxnSpLocks/>
            <a:stCxn id="2" idx="6"/>
            <a:endCxn id="7" idx="0"/>
          </p:cNvCxnSpPr>
          <p:nvPr/>
        </p:nvCxnSpPr>
        <p:spPr>
          <a:xfrm>
            <a:off x="5445871" y="4059000"/>
            <a:ext cx="1267827" cy="881209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D9BB2F44-985F-FA60-9835-A1D2FBF963BD}"/>
              </a:ext>
            </a:extLst>
          </p:cNvPr>
          <p:cNvSpPr/>
          <p:nvPr/>
        </p:nvSpPr>
        <p:spPr>
          <a:xfrm>
            <a:off x="1027234" y="2974028"/>
            <a:ext cx="198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f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…….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6D99025C-7A3E-1E95-04FD-5FFD99C4EF31}"/>
              </a:ext>
            </a:extLst>
          </p:cNvPr>
          <p:cNvCxnSpPr>
            <a:cxnSpLocks/>
            <a:stCxn id="2" idx="2"/>
            <a:endCxn id="16" idx="3"/>
          </p:cNvCxnSpPr>
          <p:nvPr/>
        </p:nvCxnSpPr>
        <p:spPr>
          <a:xfrm flipH="1" flipV="1">
            <a:off x="3007234" y="3424028"/>
            <a:ext cx="690894" cy="634972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069F083-D54E-0E3E-183D-9C73CE3A0E3B}"/>
              </a:ext>
            </a:extLst>
          </p:cNvPr>
          <p:cNvSpPr/>
          <p:nvPr/>
        </p:nvSpPr>
        <p:spPr>
          <a:xfrm>
            <a:off x="3581999" y="1804028"/>
            <a:ext cx="198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اَلْعُــشُّ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B856C04D-542A-31E2-45A5-41BE96A00456}"/>
              </a:ext>
            </a:extLst>
          </p:cNvPr>
          <p:cNvCxnSpPr>
            <a:cxnSpLocks/>
            <a:stCxn id="2" idx="0"/>
            <a:endCxn id="18" idx="2"/>
          </p:cNvCxnSpPr>
          <p:nvPr/>
        </p:nvCxnSpPr>
        <p:spPr>
          <a:xfrm flipH="1" flipV="1">
            <a:off x="4571999" y="2704028"/>
            <a:ext cx="1" cy="720000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14255A86-6B81-CB7D-5186-6519FA8BBAF3}"/>
              </a:ext>
            </a:extLst>
          </p:cNvPr>
          <p:cNvSpPr/>
          <p:nvPr/>
        </p:nvSpPr>
        <p:spPr>
          <a:xfrm>
            <a:off x="1440301" y="4940209"/>
            <a:ext cx="198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f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…….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4F7F4BD6-C721-D870-230F-CE5DF1CDE7AA}"/>
              </a:ext>
            </a:extLst>
          </p:cNvPr>
          <p:cNvCxnSpPr>
            <a:cxnSpLocks/>
            <a:stCxn id="2" idx="2"/>
            <a:endCxn id="26" idx="0"/>
          </p:cNvCxnSpPr>
          <p:nvPr/>
        </p:nvCxnSpPr>
        <p:spPr>
          <a:xfrm flipH="1">
            <a:off x="2430301" y="4059000"/>
            <a:ext cx="1267827" cy="881209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A12DE684-4802-8128-215E-1893B116F1F3}"/>
              </a:ext>
            </a:extLst>
          </p:cNvPr>
          <p:cNvSpPr/>
          <p:nvPr/>
        </p:nvSpPr>
        <p:spPr>
          <a:xfrm>
            <a:off x="6138483" y="2974028"/>
            <a:ext cx="198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1"/>
            <a:r>
              <a:rPr lang="f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…….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6E574A7D-DC86-BC1E-2E40-95A969D321BD}"/>
              </a:ext>
            </a:extLst>
          </p:cNvPr>
          <p:cNvCxnSpPr>
            <a:cxnSpLocks/>
            <a:stCxn id="2" idx="6"/>
            <a:endCxn id="28" idx="1"/>
          </p:cNvCxnSpPr>
          <p:nvPr/>
        </p:nvCxnSpPr>
        <p:spPr>
          <a:xfrm flipV="1">
            <a:off x="5445871" y="3424028"/>
            <a:ext cx="692612" cy="634972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E2777FAC-5877-2C1F-14CF-AE2750C54C7C}"/>
              </a:ext>
            </a:extLst>
          </p:cNvPr>
          <p:cNvSpPr txBox="1"/>
          <p:nvPr/>
        </p:nvSpPr>
        <p:spPr>
          <a:xfrm>
            <a:off x="6478202" y="3070085"/>
            <a:ext cx="1308966" cy="707886"/>
          </a:xfrm>
          <a:prstGeom prst="rect">
            <a:avLst/>
          </a:prstGeom>
          <a:solidFill>
            <a:srgbClr val="DEEB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اَلشَّجَرَةُ</a:t>
            </a:r>
            <a:endParaRPr lang="fr-MA" sz="4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F681AE8-8E25-4858-CD80-33403D4228D7}"/>
              </a:ext>
            </a:extLst>
          </p:cNvPr>
          <p:cNvSpPr txBox="1"/>
          <p:nvPr/>
        </p:nvSpPr>
        <p:spPr>
          <a:xfrm>
            <a:off x="6059215" y="5036266"/>
            <a:ext cx="1308966" cy="707886"/>
          </a:xfrm>
          <a:prstGeom prst="rect">
            <a:avLst/>
          </a:prstGeom>
          <a:solidFill>
            <a:srgbClr val="DEEBF7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اَلْجَناحُ</a:t>
            </a:r>
            <a:endParaRPr lang="fr-MA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A2F967EC-3D03-C429-D06E-F0599F243402}"/>
              </a:ext>
            </a:extLst>
          </p:cNvPr>
          <p:cNvSpPr txBox="1"/>
          <p:nvPr/>
        </p:nvSpPr>
        <p:spPr>
          <a:xfrm>
            <a:off x="1356832" y="3064028"/>
            <a:ext cx="1308966" cy="707886"/>
          </a:xfrm>
          <a:prstGeom prst="rect">
            <a:avLst/>
          </a:prstGeom>
          <a:solidFill>
            <a:srgbClr val="DEEBF7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يَطيرُ</a:t>
            </a:r>
            <a:endParaRPr lang="fr-MA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94A08300-2871-FA59-AD57-9D69F5EB2450}"/>
              </a:ext>
            </a:extLst>
          </p:cNvPr>
          <p:cNvSpPr txBox="1"/>
          <p:nvPr/>
        </p:nvSpPr>
        <p:spPr>
          <a:xfrm>
            <a:off x="1775818" y="5036266"/>
            <a:ext cx="1308966" cy="707886"/>
          </a:xfrm>
          <a:prstGeom prst="rect">
            <a:avLst/>
          </a:prstGeom>
          <a:solidFill>
            <a:srgbClr val="DEEBF7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اَلرّيشُ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0484865"/>
      </p:ext>
    </p:extLst>
  </p:cSld>
  <p:clrMapOvr>
    <a:masterClrMapping/>
  </p:clrMapOvr>
  <p:transition spd="slow"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E9D0F-F61E-F7AB-44DE-F917B7870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082B167-112B-9A49-836F-B59FE8D06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المنزل، أجيبوا عن السؤال الأخير ص49.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ارسموا علامة أمام المطلوب 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Espace réservé pour une image  1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BB580275-4D2F-43CC-F199-0800156E1A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A559061-6EB2-3C1F-36FC-A19E87A2FA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1A7CC77-D5C5-AA4D-B345-14E31720698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E62312A-F106-993A-4A2C-92652B6F5E6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0721E09-921A-71B6-F6EA-202450771A6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A52ACB9-520A-498B-7B24-3F6A5F0C12D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521A3F9-5040-8A8F-1453-BE42CDB41A05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E33BE2-CD33-B673-7306-632218A0AFB6}"/>
              </a:ext>
            </a:extLst>
          </p:cNvPr>
          <p:cNvSpPr>
            <a:spLocks/>
          </p:cNvSpPr>
          <p:nvPr/>
        </p:nvSpPr>
        <p:spPr>
          <a:xfrm>
            <a:off x="3601501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A9C769-55DA-62E7-09AF-FEF0C643E373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81E7B5-A366-5DA5-5E50-3EF1C11F84F2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2F15903-895E-EDEF-C449-0BB202F99B7E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grpSp>
        <p:nvGrpSpPr>
          <p:cNvPr id="11" name="Google Shape;2778;p84">
            <a:extLst>
              <a:ext uri="{FF2B5EF4-FFF2-40B4-BE49-F238E27FC236}">
                <a16:creationId xmlns:a16="http://schemas.microsoft.com/office/drawing/2014/main" id="{F5350603-E5D0-AFDA-8B1A-BE9612EBE3DF}"/>
              </a:ext>
            </a:extLst>
          </p:cNvPr>
          <p:cNvGrpSpPr/>
          <p:nvPr/>
        </p:nvGrpSpPr>
        <p:grpSpPr>
          <a:xfrm>
            <a:off x="2385445" y="5430703"/>
            <a:ext cx="386011" cy="490540"/>
            <a:chOff x="14589952" y="593325"/>
            <a:chExt cx="1844485" cy="1888130"/>
          </a:xfrm>
          <a:solidFill>
            <a:srgbClr val="00B050"/>
          </a:solidFill>
        </p:grpSpPr>
        <p:sp>
          <p:nvSpPr>
            <p:cNvPr id="15" name="Google Shape;2779;p84">
              <a:extLst>
                <a:ext uri="{FF2B5EF4-FFF2-40B4-BE49-F238E27FC236}">
                  <a16:creationId xmlns:a16="http://schemas.microsoft.com/office/drawing/2014/main" id="{92C37773-F941-12F8-C2BB-E71DD6C15904}"/>
                </a:ext>
              </a:extLst>
            </p:cNvPr>
            <p:cNvSpPr/>
            <p:nvPr/>
          </p:nvSpPr>
          <p:spPr>
            <a:xfrm>
              <a:off x="14589952" y="593325"/>
              <a:ext cx="1844485" cy="1547879"/>
            </a:xfrm>
            <a:custGeom>
              <a:avLst/>
              <a:gdLst/>
              <a:ahLst/>
              <a:cxnLst/>
              <a:rect l="l" t="t" r="r" b="b"/>
              <a:pathLst>
                <a:path w="1473026" h="1236152" extrusionOk="0">
                  <a:moveTo>
                    <a:pt x="1432509" y="496942"/>
                  </a:moveTo>
                  <a:cubicBezTo>
                    <a:pt x="1568492" y="307755"/>
                    <a:pt x="1329231" y="-158874"/>
                    <a:pt x="1199821" y="54880"/>
                  </a:cubicBezTo>
                  <a:cubicBezTo>
                    <a:pt x="929889" y="500698"/>
                    <a:pt x="533833" y="955435"/>
                    <a:pt x="116338" y="1158079"/>
                  </a:cubicBezTo>
                  <a:cubicBezTo>
                    <a:pt x="22292" y="1203772"/>
                    <a:pt x="-129339" y="1262453"/>
                    <a:pt x="210384" y="1223332"/>
                  </a:cubicBezTo>
                  <a:cubicBezTo>
                    <a:pt x="659488" y="1171693"/>
                    <a:pt x="1335960" y="631517"/>
                    <a:pt x="1432509" y="4969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17" name="Google Shape;2780;p84">
              <a:extLst>
                <a:ext uri="{FF2B5EF4-FFF2-40B4-BE49-F238E27FC236}">
                  <a16:creationId xmlns:a16="http://schemas.microsoft.com/office/drawing/2014/main" id="{D2808146-5B0D-FFEA-FDF9-4C8474489FB9}"/>
                </a:ext>
              </a:extLst>
            </p:cNvPr>
            <p:cNvSpPr/>
            <p:nvPr/>
          </p:nvSpPr>
          <p:spPr>
            <a:xfrm>
              <a:off x="14599461" y="712785"/>
              <a:ext cx="1647804" cy="1768670"/>
            </a:xfrm>
            <a:custGeom>
              <a:avLst/>
              <a:gdLst/>
              <a:ahLst/>
              <a:cxnLst/>
              <a:rect l="l" t="t" r="r" b="b"/>
              <a:pathLst>
                <a:path w="1315954" h="1412480" extrusionOk="0">
                  <a:moveTo>
                    <a:pt x="485707" y="31461"/>
                  </a:moveTo>
                  <a:cubicBezTo>
                    <a:pt x="287914" y="-91534"/>
                    <a:pt x="-161815" y="177928"/>
                    <a:pt x="60076" y="292943"/>
                  </a:cubicBezTo>
                  <a:cubicBezTo>
                    <a:pt x="522794" y="532673"/>
                    <a:pt x="1002725" y="897590"/>
                    <a:pt x="1232754" y="1300844"/>
                  </a:cubicBezTo>
                  <a:cubicBezTo>
                    <a:pt x="1284549" y="1391760"/>
                    <a:pt x="1353245" y="1539010"/>
                    <a:pt x="1291591" y="1202573"/>
                  </a:cubicBezTo>
                  <a:cubicBezTo>
                    <a:pt x="1210220" y="758008"/>
                    <a:pt x="626385" y="118778"/>
                    <a:pt x="485707" y="314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</p:grpSp>
      <p:pic>
        <p:nvPicPr>
          <p:cNvPr id="22" name="Image 21" descr="Une image contenant texte, capture d’écran, Police, diagramme&#10;&#10;Le contenu généré par l’IA peut être incorrect.">
            <a:extLst>
              <a:ext uri="{FF2B5EF4-FFF2-40B4-BE49-F238E27FC236}">
                <a16:creationId xmlns:a16="http://schemas.microsoft.com/office/drawing/2014/main" id="{E754A84C-BCE4-BA3D-5306-431B0D6658F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41846" y="1455719"/>
            <a:ext cx="3403183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72542"/>
      </p:ext>
    </p:extLst>
  </p:cSld>
  <p:clrMapOvr>
    <a:masterClrMapping/>
  </p:clrMapOvr>
  <p:transition spd="slow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اختتام الحصة 2">
            <a:hlinkClick r:id="" action="ppaction://media"/>
            <a:extLst>
              <a:ext uri="{FF2B5EF4-FFF2-40B4-BE49-F238E27FC236}">
                <a16:creationId xmlns:a16="http://schemas.microsoft.com/office/drawing/2014/main" id="{405CA9B2-41D7-4CBE-A016-4AFB981C6B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2000" y="1629000"/>
            <a:ext cx="6399999" cy="3600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7828F0B-E51D-8BE3-4B91-475EF8EFCF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826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B058E-7D28-DCB5-43E0-9E262012A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9346B4D4-1FB0-7666-12A9-5085C508F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ضعوا اللوحة على الطاولة، الدفتر  والمقلمة في القمطر.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1" name="Espace réservé pour une image  8">
            <a:extLst>
              <a:ext uri="{FF2B5EF4-FFF2-40B4-BE49-F238E27FC236}">
                <a16:creationId xmlns:a16="http://schemas.microsoft.com/office/drawing/2014/main" id="{B4A567AF-1D7D-5DA3-2205-323D315794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960105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Class AR_NV_02_1">
            <a:hlinkClick r:id="" action="ppaction://media"/>
            <a:extLst>
              <a:ext uri="{FF2B5EF4-FFF2-40B4-BE49-F238E27FC236}">
                <a16:creationId xmlns:a16="http://schemas.microsoft.com/office/drawing/2014/main" id="{B42E23CC-FDB4-F11D-6BAA-707F77F422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2000" y="1896442"/>
            <a:ext cx="6399999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Image 3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AD28A23-DFB8-6282-A85B-82454F082E2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F334AA0-A9DC-8FB8-8ABE-D296DC9E20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AE6C629-9943-1573-8833-F2DA2405CFC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BFAA266-2143-4BEA-718A-4EBCE9A5DA8F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4A9C601-786D-60B9-C025-CC5304E4A6A6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FD8A8DB-27DD-8D44-F25D-94DD06A4EC7C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559790E-8862-7FD0-EC30-F9FA3D6BC1C7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C52E75-D9A2-A22D-6E6C-868CD645945F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BC583D-221E-34B5-D8B2-4CE2D3F7681E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F8D669-07E5-BB97-03CE-4DD37B5E54F4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A3F6DB-73C1-BA97-C370-E15FD79F3AEC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</p:spTree>
    <p:extLst>
      <p:ext uri="{BB962C8B-B14F-4D97-AF65-F5344CB8AC3E}">
        <p14:creationId xmlns:p14="http://schemas.microsoft.com/office/powerpoint/2010/main" val="34310648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14859</TotalTime>
  <Words>1916</Words>
  <Application>Microsoft Office PowerPoint</Application>
  <PresentationFormat>Affichage à l'écran (4:3)</PresentationFormat>
  <Paragraphs>616</Paragraphs>
  <Slides>84</Slides>
  <Notes>0</Notes>
  <HiddenSlides>0</HiddenSlides>
  <MMClips>6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10</vt:i4>
      </vt:variant>
      <vt:variant>
        <vt:lpstr>Titres des diapositives</vt:lpstr>
      </vt:variant>
      <vt:variant>
        <vt:i4>84</vt:i4>
      </vt:variant>
    </vt:vector>
  </HeadingPairs>
  <TitlesOfParts>
    <vt:vector size="105" baseType="lpstr">
      <vt:lpstr>Microsoft Uighur</vt:lpstr>
      <vt:lpstr>Dosis Medium</vt:lpstr>
      <vt:lpstr>Calibri Light</vt:lpstr>
      <vt:lpstr>Dosis ExtraBold</vt:lpstr>
      <vt:lpstr>Noto Sans Symbols</vt:lpstr>
      <vt:lpstr>Dosis SemiBold</vt:lpstr>
      <vt:lpstr>Modern Love</vt:lpstr>
      <vt:lpstr>Wingdings</vt:lpstr>
      <vt:lpstr>Dosis</vt:lpstr>
      <vt:lpstr>Calibri</vt:lpstr>
      <vt:lpstr>Arial</vt:lpstr>
      <vt:lpstr>Thème Office</vt:lpstr>
      <vt:lpstr>04- قراءة/ كتابة</vt:lpstr>
      <vt:lpstr>05- اختتام الحصة</vt:lpstr>
      <vt:lpstr>03- استماع وتحدث</vt:lpstr>
      <vt:lpstr>01- نشاط اعتيادي</vt:lpstr>
      <vt:lpstr>1_Thème Office</vt:lpstr>
      <vt:lpstr>3_Env-Enseignant</vt:lpstr>
      <vt:lpstr>2_Thème Office</vt:lpstr>
      <vt:lpstr>00_Env-Enseignant</vt:lpstr>
      <vt:lpstr>1_04- قراءة/ كتابة</vt:lpstr>
      <vt:lpstr>Présentation PowerPoint</vt:lpstr>
      <vt:lpstr>Présentation PowerPoint</vt:lpstr>
      <vt:lpstr>تنظيم حصص الأسبوع</vt:lpstr>
      <vt:lpstr>هيكلة حصة اليوم</vt:lpstr>
      <vt:lpstr>Présentation PowerPoint</vt:lpstr>
      <vt:lpstr>  افتتاح الحصة</vt:lpstr>
      <vt:lpstr>مرحبا بكم . سننطلق في حصة اللغة العربية.</vt:lpstr>
      <vt:lpstr> قبل أن نبدأ حصة اليوم سأخبركم عن شروط الحصول على نجمة التميز.  في كل حصة سيفوز ثلاثة منكم بالنجمة. </vt:lpstr>
      <vt:lpstr> ضعوا اللوحة على الطاولة، الدفتر  والمقلمة في القمطر.</vt:lpstr>
      <vt:lpstr>انتبهوا جيدا كيف سأقرأ النصَّ. </vt:lpstr>
      <vt:lpstr>استعدوا للقراءة؛ أمامكم  دقيقة  من أجل قراءة صامتة للفقرة.</vt:lpstr>
      <vt:lpstr>التلميذ ....... قم إلى السبورة للقراءة . ويسجل الأستاذ على سجل الطلاقة.</vt:lpstr>
      <vt:lpstr>خذوا ألواحكم سأملي عليكم كلمات.</vt:lpstr>
      <vt:lpstr>سأقرأ الكلمات .من يقرأ ؟</vt:lpstr>
      <vt:lpstr>انظروا إلى الكلمة جيدا. </vt:lpstr>
      <vt:lpstr>اكتبوا.  ينطق الأستاذ الكلمة.</vt:lpstr>
      <vt:lpstr>ارفعوا الألواح، صححوا.</vt:lpstr>
      <vt:lpstr>انظروا إلى الكلمة جيدا. </vt:lpstr>
      <vt:lpstr>اكتبوا. ينطق الأستاذ الكلمة.</vt:lpstr>
      <vt:lpstr>ارفعوا الألواح، صححوا.</vt:lpstr>
      <vt:lpstr>انظروا إلى الكلمة جيدا. </vt:lpstr>
      <vt:lpstr>اكتبوا.  ينطق الأستاذ الكلمة.</vt:lpstr>
      <vt:lpstr>ارفعوا الألواح، صححوا.</vt:lpstr>
      <vt:lpstr>Présentation PowerPoint</vt:lpstr>
      <vt:lpstr> من يذكرنا بعنوان حكايتنا لهذا الأسبوع؟</vt:lpstr>
      <vt:lpstr>سنتعرف اليوم  على عناصر الحكاية. شخصياتها وزمانها ومكانها. استعدوا للاستماع.</vt:lpstr>
      <vt:lpstr>عرض فيديو الحكاية. </vt:lpstr>
      <vt:lpstr>نستخرج شخصيات الحكاية  ـــ  مَنْ سَقَطَ مِنْ أَعْلى ﭐلشَّجَرَةِ؟</vt:lpstr>
      <vt:lpstr>كيكو هو الذي سقط من أعلى الشجرة. رددوا.</vt:lpstr>
      <vt:lpstr>مَنْ جَعَلَ كيكو خائِفاً؟</vt:lpstr>
      <vt:lpstr>القط البري هو الذي أخاف العصفور كيكو. رددوا.</vt:lpstr>
      <vt:lpstr>  مَنْ أَبْعَدَ ﭐلْقِطَّ عَنْ كيكو؟ </vt:lpstr>
      <vt:lpstr>الأب هو الذي أبعد القط عن كيكو. رددوا</vt:lpstr>
      <vt:lpstr> مَنْ حَمَلَ كيكو إِلى ﭐلْعُشِّ؟</vt:lpstr>
      <vt:lpstr> حملت الأم كيكو إلى العش. رددوا</vt:lpstr>
      <vt:lpstr>  مَنْ صفق لعودة كيكو؟ </vt:lpstr>
      <vt:lpstr>صفق الإخوة لعودة كيكو. رددوا</vt:lpstr>
      <vt:lpstr>استخرجنا شخصيات الحكاية.  من الشخصيات الأخرى التي لم نذكرها؟ </vt:lpstr>
      <vt:lpstr>سنتعرف أين وقعت أحداث الحكاية؟ أَيْنَ يَعيش كيكو وَإِخْوَتُهُ؟</vt:lpstr>
      <vt:lpstr>يعيش كيكو في العش. رددوا</vt:lpstr>
      <vt:lpstr> أَيْنَ يوجَدُ ﭐلْعُشُّ؟</vt:lpstr>
      <vt:lpstr>يوجد العش فوق شجرة عالية. رددوا.</vt:lpstr>
      <vt:lpstr> أَيْنَ ﭐخْتَبَأَ كيكو مِنَ ﭐلْقِطِّ؟</vt:lpstr>
      <vt:lpstr>اختبأ كيكو في جذع شجرة يابس. رددوا</vt:lpstr>
      <vt:lpstr>والآن سنتعرف أزمنة الحكاية؛  مَتى طَلَبَ كيكو مِنْ أُمِّهِ أَنْ يَخْرُجَ؟</vt:lpstr>
      <vt:lpstr>بعد مرور أسابيع، طلب كيكو من أمه أن يخرج. رددوا.</vt:lpstr>
      <vt:lpstr>مَتى أَخْرَجَ كيكو رَأْسَهُ مِنَ ﭐلْعُشِّ ؟</vt:lpstr>
      <vt:lpstr>بعد مغادرة الأبوين، أخرج كيكو رأسه من العش. رددوا.</vt:lpstr>
      <vt:lpstr>متى عاد الأب إلى العش؟</vt:lpstr>
      <vt:lpstr> في المساء عاد الأب إلى العش. رددوا.</vt:lpstr>
      <vt:lpstr>والآن لنتذكر بعض أحداث الحكاية. </vt:lpstr>
      <vt:lpstr> ماذا طلب  كيكو من أمه في بداية القصة؟</vt:lpstr>
      <vt:lpstr> هل سمح له والداه بمغادرة العش؟ ماذا حدث له؟</vt:lpstr>
      <vt:lpstr>ماذا فعل كيكو عندما أحس بالخطر؟</vt:lpstr>
      <vt:lpstr>كيف نجا كيكو من القط البري؟</vt:lpstr>
      <vt:lpstr>بم شعر كيكو في نهاية القصة؟</vt:lpstr>
      <vt:lpstr> خذوا كراساتكم ص 47.</vt:lpstr>
      <vt:lpstr>ستجيبون عن أسئلة حول الحكاية.</vt:lpstr>
      <vt:lpstr>ضعوا علامة تحت الأمكنة المذكورة في الحكاية. صححوا  </vt:lpstr>
      <vt:lpstr>ضعوا علامة أمام المكان الذي يعيش فيه كيكو.  ـــــ   صححوا .</vt:lpstr>
      <vt:lpstr>ضعوا علامة أمام الجواب الصحيح: كيف نجا كيكو من هجوم القط؟ ـــــ   صححوا .</vt:lpstr>
      <vt:lpstr>أحسنتم يا أبطال ــــ قبل أن نمر إلى النشاط الموالي استراحة النشيد ــــ استمعوا .</vt:lpstr>
      <vt:lpstr>قراءة</vt:lpstr>
      <vt:lpstr>سنقرأ  اليوم نص «العصفور كيكو» خذوا الكراسات ص 48.</vt:lpstr>
      <vt:lpstr>تابعوا معي. سأقرأ الفقرة الأولى على الكراسة وأنتم تتابعون على كراساتكم.</vt:lpstr>
      <vt:lpstr>سأعين من بينكم 3 تلاميذ لقراءة الفقرة – تابعوا مع أصدقائكم. </vt:lpstr>
      <vt:lpstr>Présentation PowerPoint</vt:lpstr>
      <vt:lpstr>Présentation PowerPoint</vt:lpstr>
      <vt:lpstr>والآن لنتذكر  كيف نملأ شبكة الكلمة.</vt:lpstr>
      <vt:lpstr> اشتغلوا في ثنائيات واملؤوا شبكة كلمة« العصفور». </vt:lpstr>
      <vt:lpstr>صححوا.</vt:lpstr>
      <vt:lpstr>خذوا كراساتكم ص 49</vt:lpstr>
      <vt:lpstr>والآن اشتغلوا فرادى، واملؤوا شبكة كلمة « الأسرة». </vt:lpstr>
      <vt:lpstr> صححوا.</vt:lpstr>
      <vt:lpstr>خط ونقل</vt:lpstr>
      <vt:lpstr>الآن ستتدربون على النقل بخط جميل ـــ  من يقرأ هذه الجملة؟ </vt:lpstr>
      <vt:lpstr>لاحظوا كيف أنقل هذه الجملة على السبورة الجانبية : أقرأ الكلمة ثم أكتبها دفعة واحدة. </vt:lpstr>
      <vt:lpstr>خذوا دفاتر القسم  وانقلوا الجملة بخط جميل.</vt:lpstr>
      <vt:lpstr>اختتام الحصة</vt:lpstr>
      <vt:lpstr>استخرجنا عناصر الحكاية. </vt:lpstr>
      <vt:lpstr> تدربنا على ملء شبكة الكلمة.</vt:lpstr>
      <vt:lpstr>في المنزل، أجيبوا عن السؤال الأخير ص49. ارسموا علامة أمام المطلوب 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AMAADID RACHID</dc:creator>
  <cp:lastModifiedBy>EL HAMDOUNI BTIHAJ</cp:lastModifiedBy>
  <cp:revision>228</cp:revision>
  <dcterms:created xsi:type="dcterms:W3CDTF">2023-09-20T21:35:22Z</dcterms:created>
  <dcterms:modified xsi:type="dcterms:W3CDTF">2025-11-18T16:38:16Z</dcterms:modified>
</cp:coreProperties>
</file>