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5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6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17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97" r:id="rId2"/>
    <p:sldMasterId id="2147483718" r:id="rId3"/>
    <p:sldMasterId id="2147483695" r:id="rId4"/>
    <p:sldMasterId id="2147483672" r:id="rId5"/>
    <p:sldMasterId id="2147483736" r:id="rId6"/>
    <p:sldMasterId id="2147483759" r:id="rId7"/>
    <p:sldMasterId id="2147483782" r:id="rId8"/>
    <p:sldMasterId id="2147483805" r:id="rId9"/>
    <p:sldMasterId id="2147483828" r:id="rId10"/>
    <p:sldMasterId id="2147483851" r:id="rId11"/>
    <p:sldMasterId id="2147483874" r:id="rId12"/>
    <p:sldMasterId id="2147483911" r:id="rId13"/>
    <p:sldMasterId id="2147483926" r:id="rId14"/>
    <p:sldMasterId id="2147483940" r:id="rId15"/>
    <p:sldMasterId id="2147483944" r:id="rId16"/>
    <p:sldMasterId id="2147483968" r:id="rId17"/>
    <p:sldMasterId id="2147483991" r:id="rId18"/>
  </p:sldMasterIdLst>
  <p:notesMasterIdLst>
    <p:notesMasterId r:id="rId82"/>
  </p:notesMasterIdLst>
  <p:sldIdLst>
    <p:sldId id="2147482730" r:id="rId19"/>
    <p:sldId id="2147482523" r:id="rId20"/>
    <p:sldId id="257" r:id="rId21"/>
    <p:sldId id="2147482725" r:id="rId22"/>
    <p:sldId id="2147482713" r:id="rId23"/>
    <p:sldId id="2147482691" r:id="rId24"/>
    <p:sldId id="2134806141" r:id="rId25"/>
    <p:sldId id="2134806901" r:id="rId26"/>
    <p:sldId id="2147482340" r:id="rId27"/>
    <p:sldId id="2134806539" r:id="rId28"/>
    <p:sldId id="2134806904" r:id="rId29"/>
    <p:sldId id="2147482714" r:id="rId30"/>
    <p:sldId id="2134806541" r:id="rId31"/>
    <p:sldId id="2134806522" r:id="rId32"/>
    <p:sldId id="2134806543" r:id="rId33"/>
    <p:sldId id="2134806544" r:id="rId34"/>
    <p:sldId id="2134806542" r:id="rId35"/>
    <p:sldId id="2134806547" r:id="rId36"/>
    <p:sldId id="2134806548" r:id="rId37"/>
    <p:sldId id="2134806550" r:id="rId38"/>
    <p:sldId id="2134806551" r:id="rId39"/>
    <p:sldId id="2134806552" r:id="rId40"/>
    <p:sldId id="2134806554" r:id="rId41"/>
    <p:sldId id="2147482727" r:id="rId42"/>
    <p:sldId id="2134806934" r:id="rId43"/>
    <p:sldId id="2134806936" r:id="rId44"/>
    <p:sldId id="2134806937" r:id="rId45"/>
    <p:sldId id="2134806938" r:id="rId46"/>
    <p:sldId id="2147482718" r:id="rId47"/>
    <p:sldId id="2134808448" r:id="rId48"/>
    <p:sldId id="2147482716" r:id="rId49"/>
    <p:sldId id="2147482729" r:id="rId50"/>
    <p:sldId id="2147482726" r:id="rId51"/>
    <p:sldId id="2134808433" r:id="rId52"/>
    <p:sldId id="2147482734" r:id="rId53"/>
    <p:sldId id="2134808473" r:id="rId54"/>
    <p:sldId id="2147482721" r:id="rId55"/>
    <p:sldId id="2147482722" r:id="rId56"/>
    <p:sldId id="2147482542" r:id="rId57"/>
    <p:sldId id="2147482341" r:id="rId58"/>
    <p:sldId id="2134806537" r:id="rId59"/>
    <p:sldId id="2147482731" r:id="rId60"/>
    <p:sldId id="2134806944" r:id="rId61"/>
    <p:sldId id="2134808483" r:id="rId62"/>
    <p:sldId id="2147482517" r:id="rId63"/>
    <p:sldId id="2147482518" r:id="rId64"/>
    <p:sldId id="2134808484" r:id="rId65"/>
    <p:sldId id="2134808487" r:id="rId66"/>
    <p:sldId id="2134808489" r:id="rId67"/>
    <p:sldId id="2134808488" r:id="rId68"/>
    <p:sldId id="2147482519" r:id="rId69"/>
    <p:sldId id="2147482733" r:id="rId70"/>
    <p:sldId id="2134808494" r:id="rId71"/>
    <p:sldId id="2134808495" r:id="rId72"/>
    <p:sldId id="2147482521" r:id="rId73"/>
    <p:sldId id="2147482732" r:id="rId74"/>
    <p:sldId id="2134806583" r:id="rId75"/>
    <p:sldId id="2134806383" r:id="rId76"/>
    <p:sldId id="2147482522" r:id="rId77"/>
    <p:sldId id="2134808459" r:id="rId78"/>
    <p:sldId id="2147482499" r:id="rId79"/>
    <p:sldId id="2147482531" r:id="rId80"/>
    <p:sldId id="2147482534" r:id="rId81"/>
  </p:sldIdLst>
  <p:sldSz cx="9144000" cy="6858000" type="screen4x3"/>
  <p:notesSz cx="6858000" cy="9144000"/>
  <p:embeddedFontLst>
    <p:embeddedFont>
      <p:font typeface="Abadi" panose="020B0604020104020204" pitchFamily="34" charset="0"/>
      <p:regular r:id="rId83"/>
      <p:bold r:id="rId84"/>
      <p:italic r:id="rId85"/>
      <p:boldItalic r:id="rId86"/>
    </p:embeddedFont>
    <p:embeddedFont>
      <p:font typeface="Dosis" pitchFamily="2" charset="0"/>
      <p:regular r:id="rId87"/>
      <p:bold r:id="rId88"/>
    </p:embeddedFont>
    <p:embeddedFont>
      <p:font typeface="Dosis Medium" pitchFamily="2" charset="0"/>
      <p:regular r:id="rId89"/>
    </p:embeddedFont>
    <p:embeddedFont>
      <p:font typeface="Dosis SemiBold" pitchFamily="2" charset="0"/>
      <p:regular r:id="rId90"/>
      <p:bold r:id="rId91"/>
    </p:embeddedFont>
    <p:embeddedFont>
      <p:font typeface="Microsoft Uighur" panose="02000000000000000000" pitchFamily="2" charset="-78"/>
      <p:regular r:id="rId92"/>
      <p:bold r:id="rId93"/>
    </p:embeddedFont>
    <p:embeddedFont>
      <p:font typeface="Modern Love" panose="04090805081005020601" pitchFamily="82" charset="0"/>
      <p:regular r:id="rId94"/>
    </p:embeddedFont>
    <p:embeddedFont>
      <p:font typeface="Noto Sans Symbols" panose="020B0604020202020204" charset="0"/>
      <p:regular r:id="rId95"/>
      <p:bold r:id="rId9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674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  <p15:guide id="5" pos="3288" userDrawn="1">
          <p15:clr>
            <a:srgbClr val="A4A3A4"/>
          </p15:clr>
        </p15:guide>
        <p15:guide id="6" pos="2699" userDrawn="1">
          <p15:clr>
            <a:srgbClr val="A4A3A4"/>
          </p15:clr>
        </p15:guide>
        <p15:guide id="7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DC"/>
    <a:srgbClr val="A56CA0"/>
    <a:srgbClr val="518BC6"/>
    <a:srgbClr val="424D7B"/>
    <a:srgbClr val="000000"/>
    <a:srgbClr val="1F4E79"/>
    <a:srgbClr val="565F88"/>
    <a:srgbClr val="FFFFFF"/>
    <a:srgbClr val="CC6600"/>
    <a:srgbClr val="75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0" autoAdjust="0"/>
    <p:restoredTop sz="94674"/>
  </p:normalViewPr>
  <p:slideViewPr>
    <p:cSldViewPr snapToGrid="0">
      <p:cViewPr varScale="1">
        <p:scale>
          <a:sx n="71" d="100"/>
          <a:sy n="71" d="100"/>
        </p:scale>
        <p:origin x="780" y="28"/>
      </p:cViewPr>
      <p:guideLst>
        <p:guide pos="4626"/>
        <p:guide orient="horz" pos="709"/>
        <p:guide pos="3674"/>
        <p:guide orient="horz" pos="2205"/>
        <p:guide pos="3288"/>
        <p:guide pos="269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font" Target="fonts/font5.fntdata"/><Relationship Id="rId61" Type="http://schemas.openxmlformats.org/officeDocument/2006/relationships/slide" Target="slides/slide4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font" Target="fonts/font11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0.png"/></Relationships>
</file>

<file path=ppt/slideLayouts/_rels/slideLayout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0.pn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8937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87495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92240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4725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9533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0302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5808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75337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917170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3574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67513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0904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70046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9491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01609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08722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34190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641667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292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3827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69437-3C3B-AFE0-F19D-DD76367B1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918E9A-E6DE-08FB-98F6-A230FB29E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AA49F-91E9-8539-3BEE-560427C9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DF5ED-9644-1413-BED2-2A453A67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5D3D35-969A-09AE-523B-37D5C542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11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8021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965699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0792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97759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922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98000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08444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26109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1835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4319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17B72-38E0-C570-AAFF-48337993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7C550-9D30-EA16-4111-92F40FA56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0AC165-311C-1560-5BFE-3281547C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86516-8AC5-8E25-DBB1-921A6173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B69435-0D5E-2C50-107E-0E292C72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379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08604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81613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21700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153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98326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320887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59280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22247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8330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68329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741AF-F255-E656-4E09-FB9D07A8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08FC05-8386-0988-E11A-2D1259C8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0091A-0BDD-7CF6-CD67-FF2085C0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CE6FF-331D-AF54-9A16-3EE0C655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CEFC01-952B-36FB-D9AB-309AC3B9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6011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11646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4767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82181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7180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0801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37354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5790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00691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2620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94824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8E479-9394-9E5F-8AF6-76AD68AE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B4164-A08D-6B64-4341-AB1CF16B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E64AFD-EB0B-B91C-F32F-A71FE5A6F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DA5480-45DD-3600-3FA5-CE94AE8F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0EEC6E-6FA7-45AA-BD6C-84E5686C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15844E-7F9A-8E2F-E91B-E7E22E1D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116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9143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21249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77908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40485-EE78-0CBA-59C0-3D57A579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52DC0E7-23C0-AEF4-99DC-2845B7EFD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4E7A910-6746-4C33-FFE5-3F66F04C062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16480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29019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3294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3763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1669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03472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5440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A4352-AD04-7161-E386-97DC3DD4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0B4B72-8A81-2BE9-9C67-E337A8C1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3E2F8F-65CC-ED56-7340-9EEDE4AD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ADC7E4-7743-DC9D-DD78-F00365FB0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1D8794-1940-3F85-3BD7-862DBFC96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A86C08-6DEB-1763-0643-1653C28F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0D90F6-4AA4-2972-45C9-0128D9EB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9C49BF-D50A-D274-2C4D-E234DFA6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346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153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080708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2450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24897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02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1113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7503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049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6158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82093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1F9CF-B4CC-D445-A0F9-8EE20086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A9000A-535C-2CBB-ED39-C699EA06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7D865C-B810-34A2-F841-56255956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333848-E380-929D-B393-C57365DB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62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1358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5596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5088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89942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4852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9496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50646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66818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189517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334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565CC3-C269-38F7-AADD-AC1698FA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0F5AE1-C916-223D-A8E0-E818F935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945AA-7EA3-286C-B696-551144EB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695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84028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81464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7412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07767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12421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71855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18707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506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341732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018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5B3AF-9803-0D24-48D9-A653D9D5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CFFD4-0852-E3C7-25EF-2B8BF6F9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D5CBD8-F9CC-B8E9-DA73-9885AC933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5BC9F6-07D2-79EA-E9A8-EB0DF8D4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217ACF-8D6B-1330-5735-89E9AC33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517041-213C-0554-B8D4-3489C9E7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107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268110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56792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481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8705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3806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06384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81374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55962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280784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31400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20618-D482-CAC8-9793-4E6ABF1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714C218-58E7-322A-529E-0CAA9DB52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0575A3-1A9B-54E2-9EEF-E19949F9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D81087-630B-DA10-13FC-BB02DC8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9486F5-834C-6410-1EBE-49444B86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1E29FB-CA25-855A-9417-79B5536C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85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4568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21261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71963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9392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9597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19108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9339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445714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55305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6624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9C5A0-D8C2-DF3E-054B-D15CB8FC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2C5E4B-5F8E-A447-69EC-DABB88B0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F381D-CBE5-040A-170A-0CA5BB3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DD1C22-3269-7A98-D454-79190D57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FB6B60-860C-7565-66FB-262B8C1A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229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8327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86771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436323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09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8497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70978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203973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550610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54380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19494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24CAF2-5A6C-2F7E-3593-21C78C97B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2C8A75-217A-503B-4AF6-94A023CA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7F9054-A84C-A83D-AA40-72FE16A8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EB248E-E33A-B82B-2F84-FB7E19F3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633FE4-0F52-AF43-4805-6A83E09D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13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482134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382587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36514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37311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94643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8944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523292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579428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7558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7563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3341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26480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62135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74907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51952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70062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72034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2967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43723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30885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9461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52638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8865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22271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87067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120157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5388974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46604612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29575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569573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33338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8143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410909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069837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4639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11506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3383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74696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317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5537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8199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3727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77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769246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467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904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328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3350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669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855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89667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76948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438835" y="1719010"/>
            <a:ext cx="20902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86036" y="3003923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184181" y="5519606"/>
            <a:ext cx="128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119366" y="4268854"/>
            <a:ext cx="237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916775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569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74360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996383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66766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775792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755172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151866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720767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93869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36783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91963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839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1203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07723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822934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5757311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907286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458819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7368804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894715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487512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56249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4232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88132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087187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336254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258007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973280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053878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2180102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30567258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1003102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5911144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168306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104566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5649086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586159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1625071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126272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4507927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2460299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863125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5109223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4220577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601405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9693127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36686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5675358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6340571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619865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475621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059388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30706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60973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77782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5361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922081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9947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821873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10331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581987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97979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764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8284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47323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61728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7806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4662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8805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0044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88114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5823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7807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180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4454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0992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270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2108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8279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08703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29333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8487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4995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776242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902915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018553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877961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38034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101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32810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493434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3454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95946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48184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38463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08335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5897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016888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01599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28556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23257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46457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822523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69161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1277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594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5007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5351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1777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7447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5926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880921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3384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28494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222619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10082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815462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366237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8150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6836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26465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580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00022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7367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622286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8739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387693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71928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14131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2631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20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79.xml"/><Relationship Id="rId19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2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295.xml"/><Relationship Id="rId21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image" Target="../media/image22.jpg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5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6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7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2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400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06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2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44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194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881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866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122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2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33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71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4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400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0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4005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1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11" Type="http://schemas.openxmlformats.org/officeDocument/2006/relationships/image" Target="../media/image32.gif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64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8.png"/><Relationship Id="rId11" Type="http://schemas.openxmlformats.org/officeDocument/2006/relationships/image" Target="../media/image7.png"/><Relationship Id="rId5" Type="http://schemas.openxmlformats.org/officeDocument/2006/relationships/image" Target="../media/image67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66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0.png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71.png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2.png"/><Relationship Id="rId7" Type="http://schemas.openxmlformats.org/officeDocument/2006/relationships/image" Target="../media/image7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7.png"/><Relationship Id="rId11" Type="http://schemas.openxmlformats.org/officeDocument/2006/relationships/image" Target="../media/image66.png"/><Relationship Id="rId5" Type="http://schemas.openxmlformats.org/officeDocument/2006/relationships/image" Target="../media/image76.pn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5.xml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8.png"/><Relationship Id="rId7" Type="http://schemas.openxmlformats.org/officeDocument/2006/relationships/image" Target="../media/image7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4.png"/><Relationship Id="rId9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2.gif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146.xml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gif"/><Relationship Id="rId11" Type="http://schemas.openxmlformats.org/officeDocument/2006/relationships/image" Target="../media/image7.png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9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E163822-D313-F548-B932-6A7D65E4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سيقوم منكم 5 تلاميذ لقراءة فقرة بدقة واسترسال.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389635-CE8E-81CF-DE6F-92C725F5D4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314B8-3448-DFAE-7B82-C8D6962E2F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3BFB27-C0B5-02AF-6738-29FE8024C94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4C1A71-C6C0-9B0F-DB00-CD8239B161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4F7F39-BB38-8C57-E447-CAE7395EDE9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DA7551-9EA4-B60F-7227-F355FB18B23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A72B3D8-6F71-732A-B42E-9C9D35BE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8BE344-AC3F-D73D-070C-89CF3EFB72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DC8E28-9577-4323-2FFC-A1BD122372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21D1D71-B825-F8B7-B379-5FCEBFD560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C660709-351A-2516-3A79-BBAB5E038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59030A-0629-B0CD-1C40-1CB45F5C0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72" y="1755713"/>
            <a:ext cx="7931583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8B91560-B66F-B34D-A5E5-768F4C57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لقراءة صامتة للفقرة.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3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2E83E4-6234-E7C9-29F9-D724500942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4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F7EF88-3F33-D18B-F618-B6067A70734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18F76-8347-EB6E-E172-A79BE7F8F51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0DEEE7-0DC1-4C14-20A8-B188E5CF2A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9AC9F6-56F3-1ABA-E7DA-6936B50758C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E0C181-B7B5-05EA-8BD5-9818FC45FA9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B47ABAA-5086-C865-372A-F227E17D2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E36D4C-EC5F-F8FC-4263-1EE4B72ACC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BE17539-503D-EAA8-18B6-D7D497D420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E4E8BDC-FF04-8CF9-1F61-B3F3D6E22E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ACBE57-0095-7227-7EFE-9966B129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86B253CE-2BA5-D3D0-844D-067C3CA97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" y="1512213"/>
            <a:ext cx="78203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B778F3-9C4D-C090-DC9E-59B4CA80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87" y="1921560"/>
            <a:ext cx="7931583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8B4F4-3AA8-C1E9-BD04-7EC9EBAB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872B977-8530-2660-051E-5120E373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يسجل الأستاذ على سجل الطلاقة.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351739-5FEB-11C8-8C04-1913B20A5D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77A82B-4D52-FD1E-034D-29A96693480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EDB0C-D4F8-9EF3-18BC-35FB02D285A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26C7B-7546-99B5-07EC-3D922E32DD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43B7C-351A-2E0A-434E-E1F3A31FCB8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807856-67BB-268A-5F22-B3275FD6FE4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84434A2-985F-7B37-2B4E-51034C2EF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E9FF71-EA59-A0E6-C270-51DF9D32E1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E286E36-A7FC-09FF-2C1F-22843382E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158C4C0-8BD9-7812-C170-BEDDBEC114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E6E7F0-723C-D339-EEBE-5C88F7051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45C18A-9C06-3868-A3C1-69054A645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72" y="1755713"/>
            <a:ext cx="7931583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707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79A1D-94CD-7E4E-96C6-4420AA8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7C7E32-12F3-BD08-E26A-7CD9874554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3223B-A994-57DC-A09A-101CD655307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A0657-1F9E-3432-DAB0-C25ACBBB171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7D6E0-6EFC-BA4A-9F5C-3B95E4BB0C9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16543-E49B-E3FB-8A82-59AF861F8BC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647501-0D01-2E85-7D08-4CF45FF6B11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D4C1BDD-651E-EF5B-2905-2C49973A1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A438B4-B377-C0F2-F771-8362ABE40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B08132-AE7B-953F-0405-2C3919EEA0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6A379D8-FF2C-85EA-F2C3-9F4D2F5B5E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0F9AF8E-B72E-25B1-348C-3B77763D67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1C43D4A9-727D-0AE0-50D2-B9C216A0D5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738323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بَهيــ</a:t>
            </a:r>
            <a:r>
              <a:rPr lang="ar-MA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ـجٌ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06E7E1BF-C022-32BC-8794-51436F5B3594}"/>
              </a:ext>
            </a:extLst>
          </p:cNvPr>
          <p:cNvSpPr/>
          <p:nvPr/>
        </p:nvSpPr>
        <p:spPr>
          <a:xfrm>
            <a:off x="6335327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نَجا</a:t>
            </a:r>
            <a:r>
              <a:rPr lang="ar-MA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حٌ</a:t>
            </a: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B16C23C8-E560-5AC0-E447-8E07EF3F3EC2}"/>
              </a:ext>
            </a:extLst>
          </p:cNvPr>
          <p:cNvSpPr/>
          <p:nvPr/>
        </p:nvSpPr>
        <p:spPr>
          <a:xfrm>
            <a:off x="3536825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</a:t>
            </a: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يبٌ</a:t>
            </a:r>
            <a:endParaRPr lang="a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41FC0875-382F-EE46-B341-74765C83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2E2924-4211-978A-DA63-0B2678A130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3EE6D-1753-5992-53C9-91250D78D15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793EAF-6604-332C-1612-1CD1497CA6F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9295ED-7F50-383B-3861-884D1F26DC1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255BF5-A9AA-0A44-095B-55CD560B679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1F24D5-BE02-BD5C-2369-FD923A6FFC5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00F4B4-35D9-3A2C-B4ED-9CE58DC3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FA586F6-4B6C-B7E9-69C2-B2BC7656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AA657D1-814F-3CD5-526F-80B930BD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239E650-37D7-5642-300E-57397DF6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002A153-CBED-6EA5-84C0-B6E3658DA3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F028C74-BBBD-B50C-08E6-1000763C4A34}"/>
              </a:ext>
            </a:extLst>
          </p:cNvPr>
          <p:cNvSpPr/>
          <p:nvPr/>
        </p:nvSpPr>
        <p:spPr>
          <a:xfrm>
            <a:off x="3776547" y="2891883"/>
            <a:ext cx="1918010" cy="87722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72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</a:t>
            </a:r>
            <a:r>
              <a:rPr lang="ar-MA" sz="7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َـــجـــا</a:t>
            </a:r>
            <a:r>
              <a:rPr lang="ar-MA" sz="7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حٌ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18DF527-3F54-9140-A2AE-57DA8AB2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9247A27-AB50-0E40-0F80-2D631266C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F2BA22-D63B-D427-6E68-05522C7E03C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DBBE3B-9190-AAF2-DC44-ACFA54E528B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E2999-EE3F-AF63-9A68-E38EE3A23AC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698214-A73C-7451-5CED-0103110192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A4F7DB-79C6-D0E9-823C-53B86508D69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A242973-40B8-9DA1-16B8-7B3CA5F9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6EFFF45-78C4-EDC8-9FBF-CB54DEB3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53ECC0C-F2C8-974D-7D1B-595FBD7D64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339A7D-2752-5E3C-53EF-6DC16ED4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534DD7D-2619-9891-474D-402ABE90CA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0B1C4E7-86B4-9249-8F5D-1E11F560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29F41E-3448-A8E9-2B1C-B51B57C8BB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4"/>
            <a:ext cx="828000" cy="82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12953A-C610-55BD-BE70-FBA6B968078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3629F-0FA6-C88F-80C1-8365B51F076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B4FBAB-D239-58DF-8978-7D1C8AA68F7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B13BCB-21C0-F0FC-761D-322C8BAC14A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75447F-B91A-5B7D-1D12-925C3B72BDC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CFD365B-BD1F-975D-BF5C-8A0542E2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83A8935-3F38-814F-B486-2F2A672B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34A3757-887A-5285-18ED-E111DE01E0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8F2030F-820D-66C5-112D-1928DE346C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72D763-E59E-471D-57A1-FACF64299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01A71897-94D8-023B-4F1F-3F2DCB25AB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9ECC63AF-E837-4CC2-C8B6-C9200DB232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739647"/>
            <a:ext cx="31743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72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نَجاحٌ</a:t>
            </a:r>
            <a:endParaRPr lang="fr-FR" altLang="fr-FR" sz="72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4BA5371D-3035-6545-B741-5734F842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0A7BC6-89BF-F1E0-7AE2-60946A959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84213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197351-B504-77BE-ED72-A341FA2C30E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16E026-1239-6285-9A5C-B3CE8242B66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7830CB-5FBC-B20B-4A9B-CF652043E50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84F3F3-6ACE-12CE-590B-22CE644428A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CE48AC-744E-6432-830A-E7043175051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96773C3-D842-61B9-C283-DB7EA2C17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E066538-14E8-80A6-93FF-17D7A655B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F2088F-43D6-BEA5-A453-BC9D92778D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36A440-A91C-CA45-8F29-3477094E7D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6000E76-9E2A-34CF-A8CF-233AE69C17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id="{E237B7DE-3C3F-C9B9-FFBE-3B8FFEC38349}"/>
              </a:ext>
            </a:extLst>
          </p:cNvPr>
          <p:cNvSpPr/>
          <p:nvPr/>
        </p:nvSpPr>
        <p:spPr>
          <a:xfrm>
            <a:off x="3290610" y="2808206"/>
            <a:ext cx="2919618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</a:t>
            </a:r>
            <a:r>
              <a:rPr lang="ar-MA" altLang="fr-FR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ar-MA" altLang="fr-FR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يبٌ</a:t>
            </a:r>
            <a:endParaRPr lang="ar-MA" sz="115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5234B1A-58EB-014D-AE68-AAD76955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5DB46A-A0F0-F7E0-2C9F-6F817D3347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5" y="684213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8A72A3-35D2-7546-B4D8-0CEECCF56F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22E6F7-6920-EFA7-DFA1-D925BD409C7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90E53-A9DC-3F8B-C73C-599B0683F3A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191503-E0F3-DCE4-021B-E97FC610E6B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DE952-23AA-AABD-465F-1707433EE16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3D58D2B-ED10-37FB-DD58-B052D992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51DDAF-FB20-93A4-2692-4D60CDAAFF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289E4DA-DF21-1CE1-0A68-A2ACF94D7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5EE4F9-D2C3-ECF6-87B2-A5982142C9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B3972F-A275-017D-90BC-E58F0E18B8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236148D-9E05-5844-8223-9D479B2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B04603-0255-1B3A-55BD-69BCB6268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CBBF7C-7746-AD0A-2263-0F6592E5FDA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E309F-53F5-B1EB-7886-5107D1E075F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51E25C-8985-00E6-4D96-4EA802D9EB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0B73F-1936-F3AC-86DA-76D62DAAD0B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8FA175-910F-8973-BBA9-4EEC0DF6AF9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2FE361A-6AA1-CCEC-2D20-F455F28F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5E3DC1-D985-5290-660B-CC98FADA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56A5EB9-50B1-F5D2-D328-BD05861FFF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BAABC8-B2DD-4610-ED9C-A2A5F006DD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8B7AB4E-5F2E-0F3E-30BE-ED51EFC09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4794C88A-D8C2-F8C7-1EA7-0D2C60A01F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4" y="5606678"/>
            <a:ext cx="2124551" cy="547687"/>
          </a:xfrm>
          <a:prstGeom prst="roundRect">
            <a:avLst/>
          </a:prstGeom>
        </p:spPr>
        <p:txBody>
          <a:bodyPr/>
          <a:lstStyle/>
          <a:p>
            <a:r>
              <a:rPr lang="ar-MA" b="1" dirty="0"/>
              <a:t>المرور بين الصفوف للمساعدة و تصحيح الإنجازات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153" y="4596355"/>
            <a:ext cx="24290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54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تَرْحيبٌ</a:t>
            </a:r>
            <a:endParaRPr lang="ar-MA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014B4AA-5F31-EB43-AC43-17FC52AB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40DE89-4D5E-5443-0BCF-7C657535E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CCC027-CDA5-0D0B-688C-258A00F3CA7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7E6B96-7595-EFE4-4B3F-F6E0D63F937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5A3DD5-7626-4270-311B-4B041363C8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9DA92E-A5E1-2AD7-6C0E-B1A6B870C2C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96BE02-0232-EC50-92FF-948BC955F8B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5559300-81D7-1CBA-D3B1-40402655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85759FF-896F-8166-50AE-BEBD817810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4996EB6-D673-D47D-3437-21E1157C31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AAC128-FF98-34F9-8CE5-1F123DEEAE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3EC6050-10E9-F395-BCBC-1E16508C74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D8C247B4-6299-BF3E-4092-0C57693190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234A315-D261-79E6-D95D-0CF11010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878145"/>
            <a:ext cx="31743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SA" altLang="fr-FR" sz="54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تَرْحيبٌ</a:t>
            </a:r>
            <a:endParaRPr lang="fr-FR" altLang="fr-FR" sz="54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E78D6F8E-7B0F-8E36-10B1-BE7AF46FD0AA}"/>
              </a:ext>
            </a:extLst>
          </p:cNvPr>
          <p:cNvSpPr/>
          <p:nvPr/>
        </p:nvSpPr>
        <p:spPr>
          <a:xfrm>
            <a:off x="3448334" y="2830509"/>
            <a:ext cx="260417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بَهيـ</a:t>
            </a:r>
            <a:r>
              <a:rPr lang="ar-MA" sz="115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ــجٌ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258D666-ECC7-3040-900F-5195F276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0FF351-65F3-B582-9294-7B1C7BF4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4744AD-FE55-2492-381A-A2906054E5E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7BEBD-9AE1-1784-ABA1-16D1901743C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46600C-329D-9F3C-F9AF-36E8044737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42A51-F6A6-411C-461F-D4B1E09521F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833FA1-5A86-96F6-B868-E08FDF54846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9E3B310-E95F-38AE-E1F0-47759CF3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C98C503-698E-3475-B594-0B92608F6D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4D27D45-9C6E-511D-95F2-062CFF7EC5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D240F1E-6DC5-29AF-B1E2-1C5F8B4B4A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DBB0997-3388-BEEF-96D7-7D02648371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7DDDFE8-F4A1-544C-B4AF-CFFC4268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52740B-0C3B-4CD8-3ED7-90BA90912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B277810-1993-5771-2A59-5D23AFAA917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DBCA2C-7156-71BF-5311-7A909558B9A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446D-4687-B20D-0C2E-2C9798F93B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90871D-079B-08BB-B65E-09C429A4F0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684F9A-4201-1B22-94DE-000BB4BE15C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D286113-A63C-B6A8-174C-10694255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41510B4-ADEA-6173-7E24-656A6092D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DC95E8D-940B-7649-0A1E-106435E6A6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1D08C79-EA94-7A29-2A81-9270160D44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1A4E495-2B3A-568A-B734-35FB80D98A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id="{56A7D7B0-6096-69E5-D653-75E5746D22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96;p23">
            <a:extLst>
              <a:ext uri="{FF2B5EF4-FFF2-40B4-BE49-F238E27FC236}">
                <a16:creationId xmlns:a16="http://schemas.microsoft.com/office/drawing/2014/main" id="{99CE0866-4C9C-A7B5-2E6D-7C70EE153F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901" y="2967355"/>
            <a:ext cx="19121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54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بَهيجٌ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33E8AFE-031B-A64C-81FE-344489C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436BD1-AAB5-A79C-6251-0229AC3E7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31477D-8F33-DA5B-2D56-FF14284DDE1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E6075-CCBF-FFF6-E5E1-A544D8323E5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7ABBEC-7341-B9A1-F502-758141A6FA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3938A8-5A75-2179-7263-F39A43348E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FD5ACE-14B4-871D-83AA-2CAA961BF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0FB3F4A-04AB-C158-A4C0-8BBD3F9E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BD88FB-7E51-56C4-B10B-B54F448201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BCC444D-3A2F-41BD-0E07-AC176BD4AC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7655497-5AF5-AAAB-F61B-5745F6BFAD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371C5EC-4684-D0D2-BD16-567A116BC4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قراءة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9145AAF-939D-FE9D-79A1-0506BC7E844C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تنمية الطلاقة ــــ استثمار النص.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026C0207-B2A5-E68F-885F-0167A69E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64670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5FC394-0CF6-2938-CB3D-F181C9810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319" y="1011253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17D5BE-640F-99DA-FE8E-7401FA35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71216" y="2042050"/>
            <a:ext cx="822386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3CDDB-8044-0F47-B9AF-CADBAE23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 الذي قرأناه؟  عم يتحدث هذا النص؟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65F47-146C-0D59-EE42-3884B52E0D0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3E9D29-73E5-6486-BFE9-CB2239266DE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C89D8B-7B2E-25B0-1EF9-A26C364EE99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00A40-4A57-E97F-6803-C559FA04FBD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BA19E3-0C15-BC3D-5721-D983DDBF243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12E5B2-E759-8EE5-0E42-4AC4956D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97A9D4-4DC7-AC00-E60F-EF32C331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39AA37-C98D-422D-3ECD-15B2A2218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F3A0BB-3C22-0E9B-2C4F-D339AF29B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EC45BD-938E-14C7-A698-C9451B62B5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93BA4-8C56-A228-66A4-A120E94C8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Espace réservé pour une image  7">
            <a:extLst>
              <a:ext uri="{FF2B5EF4-FFF2-40B4-BE49-F238E27FC236}">
                <a16:creationId xmlns:a16="http://schemas.microsoft.com/office/drawing/2014/main" id="{A6854E2A-051E-434E-BF64-4EC0D40066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10720"/>
          <a:stretch/>
        </p:blipFill>
        <p:spPr>
          <a:xfrm>
            <a:off x="792163" y="2160588"/>
            <a:ext cx="75596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6F46628-ACAC-5847-A0FA-95100C82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470A61-49FB-71BF-1842-E546F7547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A32FBF-A75D-AEA0-733D-88BE83A95C6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6C0C5-6199-9197-0591-9675D720163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458776-933D-F553-BB12-2BA75AA876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7C57D8-C037-4D53-CC89-58CD0A33A94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CB662-B7DF-7CEF-CFDC-0E9FF0F6CBE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2E27505-B4DC-0D84-D63D-22A60D7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39CE4C-DA68-0E9E-7D27-F1983FA4B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002C75-461C-7C87-E49C-4EFC2CDBA1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9F4A81D-448A-2846-C2A8-5929F4BE9B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05C6D6-E0A2-5DD9-3527-70523A8EF5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lett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8A4D203-FF8B-7C30-903A-6A19C7FD3A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/>
          <a:stretch/>
        </p:blipFill>
        <p:spPr>
          <a:xfrm>
            <a:off x="2873015" y="1390186"/>
            <a:ext cx="3397970" cy="5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D427BAE-7A0F-C14B-AF4B-024B83EC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E6A54-2E96-9C79-2600-4467FE41BB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94045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8FCA99-9D64-C48B-F86E-3E001817D30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89161A-AE30-479E-34C1-311ACC0B604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7ED4A0-E0AC-6312-33FD-11B15BF5E2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C5820C-67D1-0B5A-AF73-9A4FBA84206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434CFF-79D8-9657-8551-23BCDC1AE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AC5975-818F-4629-0837-08D42308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BEF8FA-EF05-7443-1369-E0496CC25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9F9C83D-20C2-DC83-A4BA-903CE0D6BF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696968-F0A7-B7DE-818B-5CA5DA0A24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A9C7EE-3D89-0C90-E3D8-AE379E0F93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lett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1A00DDF3-ED11-97B5-3F06-AEF24A7D4B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/>
          <a:stretch/>
        </p:blipFill>
        <p:spPr>
          <a:xfrm>
            <a:off x="2873015" y="1390186"/>
            <a:ext cx="3397970" cy="5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F35F008-91FF-1D41-86D3-F2E34837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515D5B-5197-B856-F18D-36482BEAF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136" y="694046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2140B-FC15-FDF9-2C76-8C6C9E5B71C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41184-4080-891F-6B75-98E051408EA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31D70E-3FFD-0423-22D3-350FD0DA6E3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B62FE-B53C-61A8-C78C-0F550728B47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C248D7-1738-4958-4B64-7C88C3BD7C8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5A2AF93-CF1B-A677-7EEE-4473DE7E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EC2D980-BF23-F61E-1A63-2C530718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17D54D-8E95-17C5-D7FA-800D789AA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17C6FF-34D0-BAD7-708C-1C61F846B9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E74F15-09D0-DA5C-89FE-910F1C4F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lett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C66B518-A825-71FA-823F-702BF6A351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/>
          <a:stretch/>
        </p:blipFill>
        <p:spPr>
          <a:xfrm>
            <a:off x="2873015" y="1390186"/>
            <a:ext cx="3397970" cy="5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EE011-F4C4-6DD6-F989-02CC0372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73678FC1-1781-8E63-5143-98433630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748083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رتبوا المشاهد بوضع الأرقام من 1 إلى 4.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AE3202-7FA3-A60A-E8B6-BE5D394E1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77ED5-F6F9-CA28-8BA4-896CC27A45B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E16D6-072C-2EC2-37EB-2189CC0A37D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63E810-6D3C-FDE1-7A93-7FB684C0732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8E4271-E2B1-DE94-B198-6A6C1EB1E9F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155A3B-4B45-82E4-6502-35EC662B45B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6FD9FE-12ED-8A88-849A-5320597E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530D03-7B2E-D807-FF0C-07B18047A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C422FE-8E92-4A94-BF00-AE9D97BA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789074F-9A51-1C9B-D425-1757A91450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5D21C28-1CE3-299D-F052-DCF68C4EE1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38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8D368E1A-C51F-B028-4DE6-E8726C02E9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534988" y="2879725"/>
            <a:ext cx="1909762" cy="1909763"/>
          </a:xfrm>
          <a:prstGeom prst="rect">
            <a:avLst/>
          </a:prstGeom>
        </p:spPr>
      </p:pic>
      <p:pic>
        <p:nvPicPr>
          <p:cNvPr id="3" name="Espace réservé pour une image  45">
            <a:extLst>
              <a:ext uri="{FF2B5EF4-FFF2-40B4-BE49-F238E27FC236}">
                <a16:creationId xmlns:a16="http://schemas.microsoft.com/office/drawing/2014/main" id="{6E05A6BC-05F4-9FD6-DE84-1D6DC335E7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2582863" y="2879725"/>
            <a:ext cx="1909762" cy="1909763"/>
          </a:xfrm>
          <a:prstGeom prst="rect">
            <a:avLst/>
          </a:prstGeom>
        </p:spPr>
      </p:pic>
      <p:pic>
        <p:nvPicPr>
          <p:cNvPr id="5" name="Espace réservé pour une image  46">
            <a:extLst>
              <a:ext uri="{FF2B5EF4-FFF2-40B4-BE49-F238E27FC236}">
                <a16:creationId xmlns:a16="http://schemas.microsoft.com/office/drawing/2014/main" id="{B8B5D024-3A57-63C9-4B17-2A97EB1E6E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4630738" y="2879725"/>
            <a:ext cx="1909762" cy="1909763"/>
          </a:xfrm>
          <a:prstGeom prst="rect">
            <a:avLst/>
          </a:prstGeom>
        </p:spPr>
      </p:pic>
      <p:pic>
        <p:nvPicPr>
          <p:cNvPr id="6" name="Espace réservé pour une image  50">
            <a:extLst>
              <a:ext uri="{FF2B5EF4-FFF2-40B4-BE49-F238E27FC236}">
                <a16:creationId xmlns:a16="http://schemas.microsoft.com/office/drawing/2014/main" id="{3A465BCF-131B-9F67-D545-B0566A7C74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6678613" y="2879725"/>
            <a:ext cx="1909762" cy="1909763"/>
          </a:xfrm>
          <a:prstGeom prst="rect">
            <a:avLst/>
          </a:prstGeom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B45A4B83-56C4-D375-1DF4-83F88EF2D384}"/>
              </a:ext>
            </a:extLst>
          </p:cNvPr>
          <p:cNvSpPr/>
          <p:nvPr/>
        </p:nvSpPr>
        <p:spPr>
          <a:xfrm>
            <a:off x="8054934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5E5730F3-B702-6F98-2A38-06C4D03030E6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33C92738-7994-C243-3E77-56B7BF0D0E7E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7E76680-DB1D-59AE-F734-DE81942FD381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091525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796137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sz="4000" dirty="0">
                <a:solidFill>
                  <a:srgbClr val="424D7B"/>
                </a:solidFill>
              </a:rPr>
              <a:t>تنظيم حصص الأسبوع التربوي</a:t>
            </a:r>
            <a:endParaRPr sz="4000" dirty="0">
              <a:solidFill>
                <a:srgbClr val="424D7B"/>
              </a:solidFill>
            </a:endParaRPr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28651" y="1648522"/>
            <a:ext cx="3779998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"/>
          <p:cNvSpPr/>
          <p:nvPr/>
        </p:nvSpPr>
        <p:spPr>
          <a:xfrm>
            <a:off x="7069142" y="1833188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 3 - 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 6 - 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2</a:t>
              </a: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- 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 5 -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Révision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Lecture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offerte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4729142" y="1610626"/>
            <a:ext cx="3780000" cy="1427279"/>
            <a:chOff x="310957" y="1924427"/>
            <a:chExt cx="3780000" cy="1427279"/>
          </a:xfrm>
        </p:grpSpPr>
        <p:sp>
          <p:nvSpPr>
            <p:cNvPr id="1174" name="Google Shape;1174;p2"/>
            <p:cNvSpPr/>
            <p:nvPr/>
          </p:nvSpPr>
          <p:spPr>
            <a:xfrm>
              <a:off x="310957" y="2271706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679956" y="1924427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4860905" y="2077285"/>
            <a:ext cx="3516474" cy="898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أنشطة اعتيادية.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الاستماع والتحدث : إعادة الإنتاج.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قراءة: استخلاص العبرة،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تعبير كتابي،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إملاء 2/2 ،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أنشطة اعتيادية.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الاستماع والتحدث : عناصر الحكاية.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القراءة استراتيجية المفردات.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خط ونقل.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أنشطة اعتيادية.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الطلاقة: توليف ودعم.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توليف ودعم.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إثرائية.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أنشطة اعتيادية.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الاستماع والتحدث : البنية السردية / </a:t>
            </a: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الوضعية التواصلية.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قراءة: استراتيجية الفهم.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إملاء ½:.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398B9F-F914-DF20-AD08-5BBE7590E4E3}"/>
              </a:ext>
            </a:extLst>
          </p:cNvPr>
          <p:cNvSpPr txBox="1"/>
          <p:nvPr/>
        </p:nvSpPr>
        <p:spPr>
          <a:xfrm>
            <a:off x="2851361" y="1648522"/>
            <a:ext cx="1557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اليوم 4 -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A67674-31FE-33B2-D3D7-8193CB56469A}"/>
              </a:ext>
            </a:extLst>
          </p:cNvPr>
          <p:cNvSpPr txBox="1"/>
          <p:nvPr/>
        </p:nvSpPr>
        <p:spPr>
          <a:xfrm>
            <a:off x="1787293" y="2049247"/>
            <a:ext cx="2290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أنشطة اعتيادية&gt; 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180000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: استثمار النص. 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180000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الاستماع والتحدث : الإنتاج. 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180000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تمارين كتابية: البنيات اللغوية.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8A85FB-DE0A-4432-94FE-8B9AF08603B8}"/>
              </a:ext>
            </a:extLst>
          </p:cNvPr>
          <p:cNvSpPr txBox="1"/>
          <p:nvPr/>
        </p:nvSpPr>
        <p:spPr>
          <a:xfrm>
            <a:off x="6880143" y="1559793"/>
            <a:ext cx="105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1 - </a:t>
            </a:r>
          </a:p>
        </p:txBody>
      </p:sp>
      <p:sp>
        <p:nvSpPr>
          <p:cNvPr id="1158" name="Google Shape;1158;p2"/>
          <p:cNvSpPr/>
          <p:nvPr/>
        </p:nvSpPr>
        <p:spPr>
          <a:xfrm>
            <a:off x="5881502" y="2299847"/>
            <a:ext cx="2426394" cy="4972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 SemiBold"/>
              </a:rPr>
              <a:t>أنشطة اعتيادية</a:t>
            </a:r>
            <a:r>
              <a:rPr lang="ar-SA" sz="1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SemiBold"/>
              </a:rPr>
              <a:t>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 SemiBold"/>
              </a:rPr>
              <a:t>معجم.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 SemiBold"/>
              </a:rPr>
              <a:t>الاستماع والتحدث.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 SemiBold"/>
              </a:rPr>
              <a:t>الطلاقة. 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DD69-E682-35DC-19DD-7EC0A2D3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F0BDA906-0491-6848-956F-776FFBC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2FBA47F-29C8-701C-6B61-C6B90824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5C60DB-CE06-2063-C942-C983ECE95CD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4AD01-1F61-07E6-CFCC-8156C06FBC9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0E4909-E771-B7CB-AA80-6E80CD145B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A28E1B-258E-46FF-2CA6-174FF8D6F9E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E0E5D9-67DB-3128-8310-04D53FB22E5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3EF4352-0A53-865C-24DC-1F4D724E8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AD70BF5-9155-3CE5-5337-F32C90C20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D5B6205-22FA-3E05-36F3-17CAC8725C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A6E389-98C6-A951-29B2-2D4F659709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9BBA0C-1417-6DCD-5741-0B6C74C4E0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38" descr="Une image contenant dessin humoristique, dessin, clipart, mammifère&#10;&#10;Le contenu généré par l’IA peut être incorrect.">
            <a:extLst>
              <a:ext uri="{FF2B5EF4-FFF2-40B4-BE49-F238E27FC236}">
                <a16:creationId xmlns:a16="http://schemas.microsoft.com/office/drawing/2014/main" id="{E148B42E-F0EB-C740-52FC-4F00B72761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534988" y="2879725"/>
            <a:ext cx="1909762" cy="1909763"/>
          </a:xfrm>
          <a:prstGeom prst="rect">
            <a:avLst/>
          </a:prstGeom>
        </p:spPr>
      </p:pic>
      <p:pic>
        <p:nvPicPr>
          <p:cNvPr id="3" name="Espace réservé pour une image  45">
            <a:extLst>
              <a:ext uri="{FF2B5EF4-FFF2-40B4-BE49-F238E27FC236}">
                <a16:creationId xmlns:a16="http://schemas.microsoft.com/office/drawing/2014/main" id="{6842E74C-7222-377F-AA76-35C879FFC4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2582863" y="2879725"/>
            <a:ext cx="1909762" cy="1909763"/>
          </a:xfrm>
          <a:prstGeom prst="rect">
            <a:avLst/>
          </a:prstGeom>
        </p:spPr>
      </p:pic>
      <p:pic>
        <p:nvPicPr>
          <p:cNvPr id="5" name="Espace réservé pour une image  46">
            <a:extLst>
              <a:ext uri="{FF2B5EF4-FFF2-40B4-BE49-F238E27FC236}">
                <a16:creationId xmlns:a16="http://schemas.microsoft.com/office/drawing/2014/main" id="{EAD8952D-2E76-9F44-395B-326DCD391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4630738" y="2879725"/>
            <a:ext cx="1909762" cy="1909763"/>
          </a:xfrm>
          <a:prstGeom prst="rect">
            <a:avLst/>
          </a:prstGeom>
        </p:spPr>
      </p:pic>
      <p:pic>
        <p:nvPicPr>
          <p:cNvPr id="6" name="Espace réservé pour une image  50">
            <a:extLst>
              <a:ext uri="{FF2B5EF4-FFF2-40B4-BE49-F238E27FC236}">
                <a16:creationId xmlns:a16="http://schemas.microsoft.com/office/drawing/2014/main" id="{E1C0190D-497C-3034-6069-FDC6B7735A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6678613" y="2879725"/>
            <a:ext cx="1909762" cy="1909763"/>
          </a:xfrm>
          <a:prstGeom prst="rect">
            <a:avLst/>
          </a:prstGeom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692E5C84-14D6-22AA-ED45-6BA9B37DD61F}"/>
              </a:ext>
            </a:extLst>
          </p:cNvPr>
          <p:cNvSpPr/>
          <p:nvPr/>
        </p:nvSpPr>
        <p:spPr>
          <a:xfrm>
            <a:off x="8054934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B5092DAC-2D85-CAB7-6EE7-A12E9E2DE1F2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fr-FR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212E1E20-6B30-CDD4-11E9-D49BCE4FC1A7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CBB4B0E6-37A6-E283-1E56-1884569E1DF6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090262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4ACD3-B3A1-278F-BE1D-764215045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87D3F87B-98C3-1007-5F0E-43EC4159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الدفاتر واكتبوا السؤال المناسب لهذا الجواب.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627088-EFCA-C2BF-6FD3-59BA5C5CA0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7D5874-1D6D-7023-B8CE-0576F3DDC729}"/>
              </a:ext>
            </a:extLst>
          </p:cNvPr>
          <p:cNvSpPr txBox="1"/>
          <p:nvPr/>
        </p:nvSpPr>
        <p:spPr>
          <a:xfrm>
            <a:off x="2368015" y="3033713"/>
            <a:ext cx="4407970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طارَدَ ٱلْقِطُّ ٱلْبَرِّيُّ ٱلْعُصْفورَ كيكو.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779C66-5EA1-0AD1-BAE2-65EA078E017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B440FE-48FB-7F78-A9F3-61813062670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C06C76-4301-2E0A-0189-A5500054BD3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9ED777-1F7B-5E65-9FC5-8D9B6DC0767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C14F49-42BE-A0D1-0484-F4EE94675A5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D603AB0-9D6C-58DC-59A6-DBA3AD4A33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FC8168-4018-217E-759C-D8532C01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545CDF2-F52E-7393-BFEE-B68D9A3620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19359BA-F19B-CC37-DB6B-E674D93973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1BFEAB7-3790-C942-0A90-166395AD47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7E25CE41-343B-2BC9-9228-9AA9C348D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3939E0F-F851-45EF-8FBA-E393EF774DD8}"/>
              </a:ext>
            </a:extLst>
          </p:cNvPr>
          <p:cNvCxnSpPr>
            <a:cxnSpLocks/>
          </p:cNvCxnSpPr>
          <p:nvPr/>
        </p:nvCxnSpPr>
        <p:spPr>
          <a:xfrm>
            <a:off x="5869858" y="3655605"/>
            <a:ext cx="8160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0813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A778C-1816-D79E-031A-48C7C9BB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5AA77382-9402-9C0D-C6D2-516E3FE4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A467D5-6050-6532-BB7E-C097C8FD52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2B8500-80EF-F98E-A698-271550E367E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CF56B7-E590-0AC3-8739-EC409AF5474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90D99-8BCE-432C-DC53-E5E4B65AE97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C0A4A-2985-A8E6-1551-5B99D0A6E22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C36713-8194-DE48-E606-6F2BF119D97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D19E9F9-C5BC-F8B7-2FEB-B0C6A1796F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C22493-FD20-6224-30A3-A367D3F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612120-B5AE-E29F-F83A-E906ED3D5F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D86204-AEE9-8ACC-AF8D-6767BC0E34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D9E5B90-7F7D-058F-B910-37BBAC6D44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BC79F5-1DDB-A932-387C-F669DCEB0522}"/>
              </a:ext>
            </a:extLst>
          </p:cNvPr>
          <p:cNvSpPr txBox="1"/>
          <p:nvPr/>
        </p:nvSpPr>
        <p:spPr>
          <a:xfrm>
            <a:off x="2368015" y="3033713"/>
            <a:ext cx="4407970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طارَدَ ٱلْقِطُّ ٱلْبَرِّيُّ ٱلْعُصْفورَ كيكو.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D2661E56-4397-EC09-2E50-1CA03C954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8FB055-1BC5-623A-7941-C4B66EBD80ED}"/>
              </a:ext>
            </a:extLst>
          </p:cNvPr>
          <p:cNvCxnSpPr>
            <a:cxnSpLocks/>
          </p:cNvCxnSpPr>
          <p:nvPr/>
        </p:nvCxnSpPr>
        <p:spPr>
          <a:xfrm>
            <a:off x="5869858" y="3655605"/>
            <a:ext cx="8160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8BA6CF4-5A81-BA7C-E1E1-967D0213E81B}"/>
              </a:ext>
            </a:extLst>
          </p:cNvPr>
          <p:cNvSpPr txBox="1"/>
          <p:nvPr/>
        </p:nvSpPr>
        <p:spPr>
          <a:xfrm>
            <a:off x="2416098" y="4218029"/>
            <a:ext cx="4296936" cy="71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 ٱلْقِطُّ ٱلْبَرِّيُّ ؟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383165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F3E1-44FB-40B3-0530-246DC3BF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38CEF78F-E6AE-6A25-44CB-C95C545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 استماع وتحدث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7D3414-980A-09C9-46B7-C21FB61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2EEAEAA-F819-C65D-E4CC-2A99A8518FAB}"/>
              </a:ext>
            </a:extLst>
          </p:cNvPr>
          <p:cNvSpPr txBox="1"/>
          <p:nvPr/>
        </p:nvSpPr>
        <p:spPr>
          <a:xfrm>
            <a:off x="5229659" y="177787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استماع وتحدث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E3E8430-787E-ED6B-9E2D-63AFE795AB66}"/>
              </a:ext>
            </a:extLst>
          </p:cNvPr>
          <p:cNvSpPr txBox="1">
            <a:spLocks/>
          </p:cNvSpPr>
          <p:nvPr/>
        </p:nvSpPr>
        <p:spPr>
          <a:xfrm>
            <a:off x="2321999" y="2690694"/>
            <a:ext cx="4658903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ورشة التحدث:  استعمال التحذير في وضعيات جديدة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A5B6711C-629C-2BFF-5A05-328DB209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63" r="-7463"/>
          <a:stretch>
            <a:fillRect/>
          </a:stretch>
        </p:blipFill>
        <p:spPr>
          <a:xfrm>
            <a:off x="887369" y="1774154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780892-5EC4-3144-05BA-BF1C4BF67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532" y="2101042"/>
            <a:ext cx="622967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CA1AFE-3232-0CFB-808C-866C4B8DC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659" y="10529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0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0037A-FA4E-B642-BAB1-39B3C86A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12" y="760065"/>
            <a:ext cx="7315210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ستتدربون على التحذير من خطر ما.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7AF46-EC89-4BA7-65C4-D65A441E84A6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D2386-66D4-A551-0532-64C1A3637EA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653AF-188C-269F-49DC-1E62757604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CA17FD-5945-291B-B5C9-5F745F17FE5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EBDE7-40BD-BDB6-DEB5-7FB7A28D9E7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C155A5-C167-D016-94D2-0658724C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EBA2A6-BF2A-44B1-8C06-BA9BBF56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3BE1C7-2730-E246-7476-0B478D76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244CA2-B103-C1E1-3360-1E271542ED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1D7393-116E-90E8-11BA-12D9BF38F3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AF57E5-5156-7D49-1F94-9D6E175E3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4F04CD-581A-0FE4-D1FC-483CE0D0A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61" y="2210580"/>
            <a:ext cx="1530815" cy="33115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4DA94E-49D5-72D3-9DCA-2509BDD2B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46" y="2029495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9768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56082-0DA2-0E00-ACAA-A9E406A5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/>
              <a:t> عرض فيديو الحوار. </a:t>
            </a:r>
            <a:endParaRPr lang="fr-MA" sz="2400" b="1" dirty="0"/>
          </a:p>
        </p:txBody>
      </p:sp>
      <p:pic>
        <p:nvPicPr>
          <p:cNvPr id="15" name="سيناريو الحوار الأسبوع 4 (1)">
            <a:hlinkClick r:id="" action="ppaction://media"/>
            <a:extLst>
              <a:ext uri="{FF2B5EF4-FFF2-40B4-BE49-F238E27FC236}">
                <a16:creationId xmlns:a16="http://schemas.microsoft.com/office/drawing/2014/main" id="{48FC1255-37F1-24FE-4E7B-401A4450F50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321716-6149-FA8E-FE49-FCD8885E3DF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50A15-F344-1369-F900-144B3031B9E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A9132-4514-6D23-17F7-5E1269D020F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9CC9B-0245-2CF3-B0C4-A84B81E7D6C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F4BB4E-5EDE-A3FD-294F-CB2E97763CD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401AFA-D9B4-4ED9-31CE-0CF5AB91AF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074E0E-FF05-4D6A-907F-2EDB971C75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5679E3-8B2D-D48B-0BFC-67E481F3C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55035E-F68B-02C5-83CE-3539A290F8E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387B49-220C-A5A6-447D-869876C4767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79CE7FF-E43E-8842-171C-68A51AC508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0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80A33E8-6CF1-F31D-F7CB-F05D4B27D9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1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7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للعب الحوار الذي دار بين مجد وندى؟ 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CAAB89-36FA-65E2-1BEA-D69F0FDB1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F7C45927-18DA-D30A-BDD9-4D84906FD3D8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DADAA40-0D5B-A40C-6F8A-6399E8367065}"/>
              </a:ext>
            </a:extLst>
          </p:cNvPr>
          <p:cNvSpPr/>
          <p:nvPr/>
        </p:nvSpPr>
        <p:spPr>
          <a:xfrm flipH="1">
            <a:off x="536038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DEC8DC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8B22CD9-AA29-334C-4652-B15F52FE0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95" y="2790443"/>
            <a:ext cx="1530815" cy="33115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07A623B-CA5A-CD8A-5D8E-B1C94C178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26FA509-19A4-73C1-047A-FE66589E65E7}"/>
              </a:ext>
            </a:extLst>
          </p:cNvPr>
          <p:cNvSpPr txBox="1"/>
          <p:nvPr/>
        </p:nvSpPr>
        <p:spPr>
          <a:xfrm>
            <a:off x="892008" y="2049758"/>
            <a:ext cx="1146125" cy="461665"/>
          </a:xfrm>
          <a:prstGeom prst="rect">
            <a:avLst/>
          </a:prstGeom>
          <a:solidFill>
            <a:srgbClr val="DEC8D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8534AE-6A14-7DE2-6D22-59FF3FB3E024}"/>
              </a:ext>
            </a:extLst>
          </p:cNvPr>
          <p:cNvSpPr txBox="1"/>
          <p:nvPr/>
        </p:nvSpPr>
        <p:spPr>
          <a:xfrm>
            <a:off x="7128505" y="2185342"/>
            <a:ext cx="1370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B13E82-F656-1B0B-80A6-9B940A724308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43037-CFFA-26C8-AD8B-16D53A91596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F878A-AD37-6DEB-438C-E71D241E3E2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6AB2D7-30D4-D971-C030-663E7F66E4D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CDC857-F15D-662A-8259-7471BD13F3E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61B7F40-DB7B-2C46-1DC6-34010A4DF5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F5EFA06-D519-76B1-8B51-763CE6B5E2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EA07306-8591-2241-5689-E996B11F9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36A951A-AF9D-05E9-EE57-6BB0A07740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24F1B53-C599-34F3-54B4-0196F87A76D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0A463-5BF4-89A3-B726-A89BDC68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0E47B-71B0-65AE-B7D7-FED49CAF12C9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0A5E34-2E70-DCB4-B0F3-BA3495272524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A00B9D-F5FF-F37A-7265-B945A83C8FE9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846D99-F2E4-BAA4-DE0E-7A6D9E7B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87" y="756000"/>
            <a:ext cx="702558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أقول لأخبر شخصا عما أريد أن أفعله؟ 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واحد يخبر زميله.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35F44D-BB4B-1BEC-7A4F-5DE86EDF2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BFD43-C941-84F6-9E23-1F7510FE34D7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15436-FA64-89BC-A364-94226C528FE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BE49D-0A2E-4628-950A-03DDB29AC6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0EEBBE-7F57-AFFD-EBD0-5A9AEB1323E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18A6BB-F9EC-6D4D-A99F-E46257618D2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A553A3D-3B64-BA06-6CDA-C39D022E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DF45F10-C33D-BD7B-A475-50AB9A1ADF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E929C4E-DECE-0164-620C-2D2169865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E9CB7F-4D7D-A28C-906D-4A3A7A479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0EBF083-E7F7-DF5A-F011-E21AE924EB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orme libre : forme 22">
            <a:extLst>
              <a:ext uri="{FF2B5EF4-FFF2-40B4-BE49-F238E27FC236}">
                <a16:creationId xmlns:a16="http://schemas.microsoft.com/office/drawing/2014/main" id="{0F2EFDA6-7476-47E2-77A9-CF93C6C88F7A}"/>
              </a:ext>
            </a:extLst>
          </p:cNvPr>
          <p:cNvSpPr/>
          <p:nvPr/>
        </p:nvSpPr>
        <p:spPr>
          <a:xfrm flipH="1">
            <a:off x="536038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DEC8DC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algn="r" rt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9514C-C1AC-3737-F098-ED868E650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95" y="2790443"/>
            <a:ext cx="1530815" cy="33115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2FC738-499B-B8C4-ECDE-A9263F939E00}"/>
              </a:ext>
            </a:extLst>
          </p:cNvPr>
          <p:cNvSpPr txBox="1"/>
          <p:nvPr/>
        </p:nvSpPr>
        <p:spPr>
          <a:xfrm>
            <a:off x="892008" y="2049758"/>
            <a:ext cx="1146125" cy="461665"/>
          </a:xfrm>
          <a:prstGeom prst="rect">
            <a:avLst/>
          </a:prstGeom>
          <a:solidFill>
            <a:srgbClr val="DEC8D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932211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أردتم التحذير من خطر، ماذا تقولون؟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340FB1-2302-5792-78E5-B42AC5DC980E}"/>
              </a:ext>
            </a:extLst>
          </p:cNvPr>
          <p:cNvSpPr txBox="1"/>
          <p:nvPr/>
        </p:nvSpPr>
        <p:spPr>
          <a:xfrm>
            <a:off x="3675328" y="1642675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اِحْذَرْ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600853-86B1-8522-869E-B4E9BF847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7DE63D-D5B8-AE5B-AC65-E89F4074A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4975" y="2568452"/>
            <a:ext cx="1594433" cy="17422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FC1B50-B377-F251-E0F4-D30489C3DAA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50366-E936-F0A4-F7ED-576EF107B59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3DBDD-CC19-5A6A-569F-8641E17F5F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9659CE-8BB5-654A-74D1-55748CAE3DA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A34D5F-3B62-7480-8DB8-F17427A0BBD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329DD6-4055-F7B7-4DC2-2CBDD9B099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04FAB0-B4B0-19A9-70E6-DE71156D8E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0AE9FE-E848-3837-3851-A9E4D3E8D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3258300-939E-3CEE-B674-202A02BDF8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C64F2E2-6B4C-7BE0-0C39-76061907737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habits, dessin, garçon, personne&#10;&#10;Le contenu généré par l’IA peut être incorrect.">
            <a:extLst>
              <a:ext uri="{FF2B5EF4-FFF2-40B4-BE49-F238E27FC236}">
                <a16:creationId xmlns:a16="http://schemas.microsoft.com/office/drawing/2014/main" id="{D2BE524A-1E0C-7EC3-59D9-F552BE6A9F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33"/>
          <a:stretch>
            <a:fillRect/>
          </a:stretch>
        </p:blipFill>
        <p:spPr>
          <a:xfrm>
            <a:off x="1784975" y="4536691"/>
            <a:ext cx="1593329" cy="17422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CC4887-120C-5387-CC3E-4E3330899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27C1E5F0-8549-BA83-4B48-6A8947C92AF7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087A75-EC06-181D-F1CE-3BD48CF29FC2}"/>
              </a:ext>
            </a:extLst>
          </p:cNvPr>
          <p:cNvSpPr txBox="1"/>
          <p:nvPr/>
        </p:nvSpPr>
        <p:spPr>
          <a:xfrm>
            <a:off x="7128505" y="2185342"/>
            <a:ext cx="1370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للتحذير من خطر يهدد سلامته.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416FB2-7FA9-BDFE-CA80-4AD331FEC1C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DEC8DC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algn="r" rtl="1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B3E2D1C-DB9B-F6EF-939C-BF081BD212DE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9264" y="693832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D031C0-526F-AD3F-24AF-25331FFECF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38" y="3667810"/>
            <a:ext cx="1424716" cy="15568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3D929C-09F6-261E-3DAF-B0A471EA9F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0226" y="4795184"/>
            <a:ext cx="1440640" cy="15742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78C0B3-639C-6132-6C1B-D3F9D1706A22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90B50-988B-4041-90DE-508E1812E37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EF08B-AB43-ACC2-EB25-1198CBD4D8C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4831BC-CF72-8931-BD60-64791F8A7C9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EDEE2B-E11F-980E-4035-02BD87FDE67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DE313D-124D-4229-BAF8-03EDABF818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62E676-93B0-831E-9A00-FE11AC51E8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FECE19-DC2F-9FEE-0FAD-CF41544646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3EFE9D-EA97-86C5-4A70-0E780EAED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51FD78-9F18-7FA3-973F-DE15B7187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DDE1E22-EF31-9FB5-7A1F-4B0E93CE479E}"/>
              </a:ext>
            </a:extLst>
          </p:cNvPr>
          <p:cNvSpPr/>
          <p:nvPr/>
        </p:nvSpPr>
        <p:spPr>
          <a:xfrm>
            <a:off x="6354156" y="1683287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47BEEE4-F00C-F491-180F-8550B72C0B02}"/>
              </a:ext>
            </a:extLst>
          </p:cNvPr>
          <p:cNvSpPr txBox="1"/>
          <p:nvPr/>
        </p:nvSpPr>
        <p:spPr>
          <a:xfrm>
            <a:off x="6659897" y="2008720"/>
            <a:ext cx="1370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تحدي الطلاقة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573878" y="1518537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594" y="1681677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تنمية الطلاقةــــ استثمار النص.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51901" y="292254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التحدث:  استعمال أساليب التحذير في وضعيات جديدة.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902058" y="27754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 algn="r" rtl="1">
              <a:defRPr/>
            </a:pPr>
            <a:r>
              <a:rPr lang="fr-MA" sz="1800" kern="1200" dirty="0">
                <a:solidFill>
                  <a:srgbClr val="424D7B"/>
                </a:solidFill>
              </a:rPr>
              <a:t> - 02</a:t>
            </a:r>
            <a:r>
              <a:rPr lang="ar-MA" sz="1800" kern="1200" dirty="0">
                <a:solidFill>
                  <a:srgbClr val="424D7B"/>
                </a:solidFill>
              </a:rPr>
              <a:t>قراءة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5228860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تمارين تطبيقية حول النص +  تحويلات وتركيب جمل (القرار النحوي).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427143" y="5398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defTabSz="914400" rtl="1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MA" sz="1800" dirty="0">
                <a:solidFill>
                  <a:srgbClr val="424D7B"/>
                </a:solidFill>
              </a:rPr>
              <a:t> - 04</a:t>
            </a:r>
            <a:r>
              <a:rPr lang="ar-MA" sz="1800" dirty="0">
                <a:solidFill>
                  <a:srgbClr val="424D7B"/>
                </a:solidFill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750070" y="5561120"/>
            <a:ext cx="54000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464A46-993C-303A-5808-5A3BD496E9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696" y="4340354"/>
            <a:ext cx="424748" cy="54000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BA42F46-3B06-0CFC-B786-1D9AC40844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63" r="-7463"/>
          <a:stretch>
            <a:fillRect/>
          </a:stretch>
        </p:blipFill>
        <p:spPr>
          <a:xfrm>
            <a:off x="1705621" y="1400886"/>
            <a:ext cx="468000" cy="46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508517" y="405727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 algn="r" rtl="1">
              <a:defRPr/>
            </a:pPr>
            <a:r>
              <a:rPr lang="fr-MA" sz="1800" b="0" kern="1200" dirty="0">
                <a:solidFill>
                  <a:srgbClr val="424D7B"/>
                </a:solidFill>
                <a:ea typeface="Arial"/>
                <a:sym typeface="Arial"/>
              </a:rPr>
              <a:t> </a:t>
            </a:r>
            <a:r>
              <a:rPr lang="fr-MA" sz="1800" kern="1200" dirty="0">
                <a:solidFill>
                  <a:srgbClr val="424D7B"/>
                </a:solidFill>
                <a:ea typeface="Arial"/>
                <a:sym typeface="Arial"/>
              </a:rPr>
              <a:t>- 03</a:t>
            </a:r>
            <a:r>
              <a:rPr lang="ar-MA" sz="1800" kern="1200" dirty="0">
                <a:solidFill>
                  <a:srgbClr val="424D7B"/>
                </a:solidFill>
              </a:rPr>
              <a:t>استماع وتحدث</a:t>
            </a:r>
          </a:p>
        </p:txBody>
      </p:sp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086FDD06-25D6-CD6C-86C2-C8196D89B2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26560" y="2672888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25">
            <a:extLst>
              <a:ext uri="{FF2B5EF4-FFF2-40B4-BE49-F238E27FC236}">
                <a16:creationId xmlns:a16="http://schemas.microsoft.com/office/drawing/2014/main" id="{BB9204D0-CF91-1689-99FA-E10BA0693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752944" y="3934680"/>
            <a:ext cx="406805" cy="468313"/>
          </a:xfrm>
          <a:prstGeom prst="rect">
            <a:avLst/>
          </a:prstGeom>
        </p:spPr>
      </p:pic>
      <p:pic>
        <p:nvPicPr>
          <p:cNvPr id="19" name="Google Shape;1234;p4">
            <a:extLst>
              <a:ext uri="{FF2B5EF4-FFF2-40B4-BE49-F238E27FC236}">
                <a16:creationId xmlns:a16="http://schemas.microsoft.com/office/drawing/2014/main" id="{13042567-AB7D-44C9-1711-5022671BF6C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03706" y="5254612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13" grpId="0"/>
      <p:bldP spid="15" grpId="0"/>
      <p:bldP spid="10" grpId="0"/>
      <p:bldP spid="11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EC73D-E4FA-66DF-364C-2827D56E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F698F13-FCD8-A5C8-144F-C14BDC5A0BE7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1AA45D-B1E6-7C4B-EEC4-3E9D2869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 يحذر من خطر، موظفا مشهدا من المشاهد التالية: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iel, habits, garçon&#10;&#10;Le contenu généré par l’IA peut être incorrect.">
            <a:extLst>
              <a:ext uri="{FF2B5EF4-FFF2-40B4-BE49-F238E27FC236}">
                <a16:creationId xmlns:a16="http://schemas.microsoft.com/office/drawing/2014/main" id="{FDDCA3C0-7D8B-8E4F-3FA6-67E04FE09B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1036855" y="2856412"/>
            <a:ext cx="2067844" cy="2052000"/>
          </a:xfrm>
        </p:spPr>
      </p:pic>
      <p:pic>
        <p:nvPicPr>
          <p:cNvPr id="26" name="Espace réservé pour une image  25" descr="Une image contenant Véhicule terrestre, voiture, habits, ciel&#10;&#10;Le contenu généré par l’IA peut être incorrect.">
            <a:extLst>
              <a:ext uri="{FF2B5EF4-FFF2-40B4-BE49-F238E27FC236}">
                <a16:creationId xmlns:a16="http://schemas.microsoft.com/office/drawing/2014/main" id="{A158E6A0-1FCC-D694-D403-3DDD4A06557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538078" y="2856412"/>
            <a:ext cx="2067844" cy="2052000"/>
          </a:xfrm>
        </p:spPr>
      </p:pic>
      <p:pic>
        <p:nvPicPr>
          <p:cNvPr id="28" name="Espace réservé pour une image  27" descr="Une image contenant dessin humoristique, habits, intérieur, mur&#10;&#10;Le contenu généré par l’IA peut être incorrect.">
            <a:extLst>
              <a:ext uri="{FF2B5EF4-FFF2-40B4-BE49-F238E27FC236}">
                <a16:creationId xmlns:a16="http://schemas.microsoft.com/office/drawing/2014/main" id="{5D26A400-E052-A4C8-C27E-759E870C063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6039301" y="2856412"/>
            <a:ext cx="2067844" cy="2052000"/>
          </a:xfrm>
        </p:spPr>
      </p:pic>
      <p:pic>
        <p:nvPicPr>
          <p:cNvPr id="1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AC1EF0E-4651-78B8-20B4-DD4718B2D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93832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3E6918-7136-DF7C-F919-571C73DBE709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6AF6E-C29B-CA64-4BD8-1DFBAFF0D39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9C901-2932-17B3-B694-420B9EAD9C5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A5C4F7-E526-3DA3-8E7D-15E8EA33933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9B749-1F04-83F8-B6C8-45527F091A3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006510-EA03-3464-3519-3BE1B09B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586FD2-BE2A-6DB2-195A-04030F627C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917EDF9-F914-DBF3-9082-C13BC6C25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7DD26C-3CEE-85BF-9ABD-56D2E72FE99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5C1017C-BE5D-CF47-B3FC-BB590988E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42229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7A88-DA72-F15A-1E82-0DAE3096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ADD712D-9527-CDBA-6752-13D0225B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0089702-D310-FF0C-4B5D-C4D7C09EB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3BD15-39A8-7B26-219F-582E678353CA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DF9DA-0CCA-5E9C-EC1E-AF87AFE828E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3B0E8-ADC9-3F00-0A5F-896FE694AA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9BF550-CA59-89BB-9A0F-53B0411FA6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FFE7E1-8FE1-C30E-9E0F-9046AB75FB5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050D4E9-A6DF-C8D0-E1A9-BA86BC71CA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7319E5A-C240-18B4-3DAD-08C4A0DDA9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7B3B0B-3F48-4A3E-DAD7-88C524E20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32A4775-5644-5B26-48E3-137E0398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BA3A78F-365A-18CB-F190-798FB623B0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2F1B96-B410-5084-5DBA-FCAD55CAD5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7820" y="6127547"/>
            <a:ext cx="54000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CD5693-72B3-5DC2-3721-702BB348B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706" y="1834413"/>
            <a:ext cx="7197604" cy="43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تمارين كتابية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9145AAF-939D-FE9D-79A1-0506BC7E844C}"/>
              </a:ext>
            </a:extLst>
          </p:cNvPr>
          <p:cNvSpPr txBox="1"/>
          <p:nvPr/>
        </p:nvSpPr>
        <p:spPr>
          <a:xfrm>
            <a:off x="5241103" y="1777877"/>
            <a:ext cx="168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تمارين تطبيقية حول الجملة الفعلية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7B792A90-F8F9-FA94-6991-04797B0E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349" y="175821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7693D0-4BC7-F689-6745-1DFAD5751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81187" y="2101042"/>
            <a:ext cx="1021875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3D749C-DB2A-4A61-968A-F24EC07A5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1103" y="10234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1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1D2FFA3-DB9C-A0C6-528A-B16BBE5E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ستنجزون تمارين كتابية على كراساتكم. خذوا  ص53.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96735-FDBB-5E48-8460-E6D71F397F8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0B0444-D1D2-32AB-2C06-6BF9E0EC092E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B76D55-96E0-AADF-97F8-F68380E348A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56223-FD89-A841-A56A-1BFAB8F9E53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F798F5-F4CB-883D-5069-2FD26EA57A0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F63E93-51E2-BD04-17B6-A41CD4A9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B5431D-C050-6FA5-B8E1-4C04D29D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2F0166-A1B9-8E8B-280B-C22C9BEA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73E159A-F9A7-2D71-0FB3-58AB1D703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7C1E98-4632-42C7-0FF5-EFD9DA664B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26C573-9E2B-F7E4-6F2D-13ED5FDAE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0440" y="693832"/>
            <a:ext cx="828000" cy="828000"/>
          </a:xfrm>
          <a:prstGeom prst="rect">
            <a:avLst/>
          </a:prstGeom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B99536C-D1F3-9335-5396-F43D292EFE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6608" y="1475840"/>
            <a:ext cx="3457022" cy="51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950F-4CB2-5F1B-D8D5-FB235304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6CB27-5E04-45F2-7F32-EC48B3D3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50" y="763434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الجملة مع الضمائر: هِيَ هُوَ هُمْ أَنا أَنْتَ نَحْنُ.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297C6D-D486-B610-4DA5-26B4C7A39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F04D86-B077-FD8B-C6C9-29864BB977B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B6E73-092E-A427-834B-AFF6A08A7421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B280BA-03C0-ACEC-7449-5E13060DCE7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C76424-62D7-B168-8931-717D9244803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75D86E-9B38-F4DB-9A43-B1697EE259E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E6F1C31-FFAA-EB05-6CB2-E6FFCF17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13C4966-71F1-DA9F-0385-65FD9C94C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9286BC-9801-44EA-EFA7-544721E475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296CCE-6EF7-32C6-F021-9000A44AD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E82753-965C-AC98-DE41-CB296D57B4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A48E760-943B-C397-F0F8-89EB7EB186B6}"/>
              </a:ext>
            </a:extLst>
          </p:cNvPr>
          <p:cNvSpPr txBox="1"/>
          <p:nvPr/>
        </p:nvSpPr>
        <p:spPr>
          <a:xfrm>
            <a:off x="1946396" y="1698155"/>
            <a:ext cx="4587631" cy="45243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حَمَلَتْ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حَمَلوا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حَمَلْتُ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حَمَلْنا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إلى الْعُشِّ.</a:t>
            </a:r>
          </a:p>
        </p:txBody>
      </p:sp>
    </p:spTree>
    <p:extLst>
      <p:ext uri="{BB962C8B-B14F-4D97-AF65-F5344CB8AC3E}">
        <p14:creationId xmlns:p14="http://schemas.microsoft.com/office/powerpoint/2010/main" val="245914546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CE7C-D61D-4624-D87B-08D46B99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09C23-88A9-B01C-654D-3C94F83F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جماعة؟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2D4172-C4EF-4B19-B07E-18AF63C5C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52DD4C-76D2-65A8-A647-B2E0940E6E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126D2C-A0D9-3725-61C9-7E051901E8A1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F813F3-1D8C-0D27-5B96-1CAF743B3EB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A74BB9-FEDA-F1BA-88E1-A72F4172A9B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086925-932F-289A-4F56-DBD3360ECED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E16F299-3876-B514-3175-1818319B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34CBC3B-FDFA-B204-41F9-C53FF272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0AFDE8-28D2-64EB-BA70-92B3D96E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939B0D5-9EB8-5DBF-AB21-F0BBFF8C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8EBFB28-E77C-0AD3-5E0E-ED55A60A60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0FF791-3CD6-FFB6-26AA-D151673E99FD}"/>
              </a:ext>
            </a:extLst>
          </p:cNvPr>
          <p:cNvSpPr txBox="1"/>
          <p:nvPr/>
        </p:nvSpPr>
        <p:spPr>
          <a:xfrm>
            <a:off x="1946396" y="1698155"/>
            <a:ext cx="4587631" cy="45243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حَمَلَتْ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حَمَلوا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حَمَلْتُ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حَمَلْنا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إلى الْعُشِّ.</a:t>
            </a:r>
          </a:p>
        </p:txBody>
      </p:sp>
    </p:spTree>
    <p:extLst>
      <p:ext uri="{BB962C8B-B14F-4D97-AF65-F5344CB8AC3E}">
        <p14:creationId xmlns:p14="http://schemas.microsoft.com/office/powerpoint/2010/main" val="164435610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7ADD3-8CE3-731E-6148-286C742F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8D8F7-286E-3C10-3FC1-925C22AF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F71D4A-887D-ECF1-583A-222C48B1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C9E760-2481-5AAE-5A83-8FBCF69CC83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7072F-19BC-9920-6305-0950A4358450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0B06EC-5497-579E-1D30-FCD952695B4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AAA15B-FA59-AEF2-02AC-B8D5A861315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E6C875-AF54-99B5-6871-B8D433B3714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AC02FA7-A853-8B7E-BD71-A14D8F3BC9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7703C0-170F-BA1D-66A3-C6CF0F900D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3E1B7-B2B7-21F8-B20E-F0DB88AC64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03A9BB-2FBC-1D3F-134A-A9EB003F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7D6A1C-8611-1EC0-1327-9FDDCECE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7694C1-4148-0B8C-C041-7F2F70A64004}"/>
              </a:ext>
            </a:extLst>
          </p:cNvPr>
          <p:cNvSpPr txBox="1"/>
          <p:nvPr/>
        </p:nvSpPr>
        <p:spPr>
          <a:xfrm>
            <a:off x="1946396" y="1698155"/>
            <a:ext cx="4587631" cy="45243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حَمَلَتْ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حَمَلوا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حَمَلْتُ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حَمَلْتَ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إِلى الْعُشِّ.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حَمَلْنا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إلى الْعُشِّ.</a:t>
            </a:r>
          </a:p>
        </p:txBody>
      </p:sp>
    </p:spTree>
    <p:extLst>
      <p:ext uri="{BB962C8B-B14F-4D97-AF65-F5344CB8AC3E}">
        <p14:creationId xmlns:p14="http://schemas.microsoft.com/office/powerpoint/2010/main" val="171490404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B2A88-69DA-8A41-56FB-1D192778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950D0-8BCD-0DD6-5701-68F850B4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31" y="819538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الجملة التالية بالكلمة المناسبة حسب الضمائر.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E483B45-01A1-5F14-54EB-BB00C8832A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2A359F-DA3C-EA4D-7F4D-4200855AC42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76BDA-5BBA-C7F6-31CA-864F6621656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46E24A-F95B-CBE3-B634-43490FE2B6F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66B2E3-39E2-D9B7-387C-83EFCF91B08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EC76E2-3A9C-21A9-0BA5-B3348A6F788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C229B1F-A3FA-B063-ED15-24E80DFF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86BB76-D55A-69AA-B7F4-B787E64775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65C2B2C-7E19-8B99-B31B-AC247E02AC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D688754-F97F-010A-87DB-7A8F11DD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C0F8D05-8FE6-AFAC-E4D6-F4921FC47C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7B6871-F201-C1CC-8CC4-05396B742FA2}"/>
              </a:ext>
            </a:extLst>
          </p:cNvPr>
          <p:cNvSpPr txBox="1"/>
          <p:nvPr/>
        </p:nvSpPr>
        <p:spPr>
          <a:xfrm>
            <a:off x="1946396" y="1698155"/>
            <a:ext cx="4587631" cy="45243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أَنْقَذَتْ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72645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C80E-D798-67B6-0BF2-8B759668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9C40809-D018-79E9-3184-4780B5810EC2}"/>
              </a:ext>
            </a:extLst>
          </p:cNvPr>
          <p:cNvSpPr txBox="1"/>
          <p:nvPr/>
        </p:nvSpPr>
        <p:spPr>
          <a:xfrm>
            <a:off x="1946396" y="1698155"/>
            <a:ext cx="4587631" cy="45243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أَنْقَذَتْ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>
              <a:lnSpc>
                <a:spcPct val="120000"/>
              </a:lnSpc>
            </a:pP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f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……………..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كيكو مِنَ </a:t>
            </a:r>
            <a:r>
              <a:rPr lang="ar-MA" sz="40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ٱلْقِطِّ</a:t>
            </a:r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E069BE9-F710-7223-C244-FE3A5013581C}"/>
              </a:ext>
            </a:extLst>
          </p:cNvPr>
          <p:cNvSpPr txBox="1"/>
          <p:nvPr/>
        </p:nvSpPr>
        <p:spPr>
          <a:xfrm>
            <a:off x="4197996" y="5463484"/>
            <a:ext cx="16994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أَنْقَذْتِ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8399B72-3719-4854-D21E-BB291CF3C543}"/>
              </a:ext>
            </a:extLst>
          </p:cNvPr>
          <p:cNvSpPr txBox="1"/>
          <p:nvPr/>
        </p:nvSpPr>
        <p:spPr>
          <a:xfrm>
            <a:off x="4166894" y="4751991"/>
            <a:ext cx="16994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أَنْقَذْنا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52BD1AD-D76A-90D1-5437-031C5E0AE87E}"/>
              </a:ext>
            </a:extLst>
          </p:cNvPr>
          <p:cNvSpPr txBox="1"/>
          <p:nvPr/>
        </p:nvSpPr>
        <p:spPr>
          <a:xfrm>
            <a:off x="4429179" y="4021835"/>
            <a:ext cx="16994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أَنْقَذْتُ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328196-171E-B82C-3251-44BB756F3DAA}"/>
              </a:ext>
            </a:extLst>
          </p:cNvPr>
          <p:cNvSpPr txBox="1"/>
          <p:nvPr/>
        </p:nvSpPr>
        <p:spPr>
          <a:xfrm>
            <a:off x="4359562" y="3291679"/>
            <a:ext cx="16994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أَنْقَذوا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B6DA89-7191-0E21-B03D-51593652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28F346-A558-28E6-1252-99C63A6EA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2B1C24-664D-E887-0A9F-AB5F7673AB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846D18-0972-9034-8977-834587202FC6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1468F-2EC0-6DEA-056C-4F1538688C2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198A3-EF8A-4CB1-B5FE-DB9C736DDD4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3D8B96-200A-0309-04EC-442A8548F98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CE8A38D-331E-1A9B-A1AE-9233DFD8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3FBDF8-4588-E2EF-0DB9-17921064C7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19EB94-095D-F32F-8CC3-67C125BDA1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3ADB37-D50A-C66E-F82A-03C4CABED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520A232-0559-C8CC-0B38-8F7F75D7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37AA96-6F57-FBE9-E361-9ADC84F1B61A}"/>
              </a:ext>
            </a:extLst>
          </p:cNvPr>
          <p:cNvSpPr txBox="1"/>
          <p:nvPr/>
        </p:nvSpPr>
        <p:spPr>
          <a:xfrm>
            <a:off x="4359564" y="2567981"/>
            <a:ext cx="16994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أَنْقَذَ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98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6" grpId="0" animBg="1"/>
      <p:bldP spid="18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B1DC3-371A-033B-9023-E1A80314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B39DF6D-D45C-EEA8-3623-3DF06275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ليشتغل كل واحد بمفرده. أكملوا الجملة التالية بالكلمة المناسبة على كراساتكم.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8A8EBF-0E2F-6261-0174-EAC8DC6FF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-8"/>
          <a:stretch>
            <a:fillRect/>
          </a:stretch>
        </p:blipFill>
        <p:spPr>
          <a:xfrm>
            <a:off x="1058546" y="2971714"/>
            <a:ext cx="7117200" cy="2245233"/>
          </a:xfrm>
          <a:prstGeom prst="rect">
            <a:avLst/>
          </a:prstGeom>
          <a:ln>
            <a:solidFill>
              <a:srgbClr val="1F4E79"/>
            </a:solidFill>
          </a:ln>
        </p:spPr>
      </p:pic>
      <p:pic>
        <p:nvPicPr>
          <p:cNvPr id="13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BAF1D4-7076-E0FC-F211-67958D2274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8760" y="664336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DAB70F-D1A5-11A9-3241-D7D98C4DD7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34D5F6-61F7-D720-8256-03EB334758E6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80CDE-D1BC-DD53-253A-96872C02889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31C6B7-E695-A127-0077-14FDB565B79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ED541E-6B1B-4599-1AD5-03A36EB3A48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9776B98-04B4-5862-A029-FEBAE284A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C179A7-E86D-894C-58A6-63B5BF3C65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C60DF24-5A13-639D-56A7-02256642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8AC0DB1-C71C-B691-126F-0CD22F026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F0FEF34-751A-DC2F-0AF6-AF7FF4BB5C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23380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C37C-3158-361E-2AA8-45D7336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3BEA88-F0C7-3F70-8B2D-FDCADCFC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9428"/>
            <a:ext cx="7886700" cy="720000"/>
          </a:xfrm>
        </p:spPr>
        <p:txBody>
          <a:bodyPr>
            <a:no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عند نهاية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A7BD85-1D03-9407-BCF2-8A7250D8E11B}"/>
              </a:ext>
            </a:extLst>
          </p:cNvPr>
          <p:cNvSpPr txBox="1"/>
          <p:nvPr/>
        </p:nvSpPr>
        <p:spPr>
          <a:xfrm>
            <a:off x="1549400" y="2038175"/>
            <a:ext cx="604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الأقل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%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سيكونون قادرين على: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6D0D11-ABCC-44AF-8E57-D7B0BE1B14FC}"/>
              </a:ext>
            </a:extLst>
          </p:cNvPr>
          <p:cNvGrpSpPr/>
          <p:nvPr/>
        </p:nvGrpSpPr>
        <p:grpSpPr>
          <a:xfrm>
            <a:off x="1342577" y="2851205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7F5EE4-5198-4F58-A3DF-B631812D331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4BFCDE-C1B4-43BE-9CCF-A64599526A56}"/>
                </a:ext>
              </a:extLst>
            </p:cNvPr>
            <p:cNvSpPr/>
            <p:nvPr/>
          </p:nvSpPr>
          <p:spPr>
            <a:xfrm>
              <a:off x="1479176" y="3166310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B100709-F2A3-476F-940B-BAF21D51C6F4}"/>
              </a:ext>
            </a:extLst>
          </p:cNvPr>
          <p:cNvGrpSpPr/>
          <p:nvPr/>
        </p:nvGrpSpPr>
        <p:grpSpPr>
          <a:xfrm>
            <a:off x="1331545" y="3714578"/>
            <a:ext cx="6696000" cy="890781"/>
            <a:chOff x="1331545" y="2851205"/>
            <a:chExt cx="6696000" cy="89078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0A70951-3AF4-4951-AB58-24F7F0D807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EA2E9D-0B9B-4E08-8F60-D0C0A65B792C}"/>
                </a:ext>
              </a:extLst>
            </p:cNvPr>
            <p:cNvSpPr/>
            <p:nvPr/>
          </p:nvSpPr>
          <p:spPr>
            <a:xfrm>
              <a:off x="1528336" y="3156478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استعمال أساليب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التحذير 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في وضعيات جديدة.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31E7A9F-5FD3-44DE-9722-01496831C287}"/>
              </a:ext>
            </a:extLst>
          </p:cNvPr>
          <p:cNvGrpSpPr/>
          <p:nvPr/>
        </p:nvGrpSpPr>
        <p:grpSpPr>
          <a:xfrm>
            <a:off x="1353608" y="4577950"/>
            <a:ext cx="6696000" cy="890781"/>
            <a:chOff x="1331545" y="2851205"/>
            <a:chExt cx="6696000" cy="89078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7B2DB42-37F7-4F31-9BB9-66375F65140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F69D78-B1E7-4BAF-89BB-5CBADA0AC0C3}"/>
                </a:ext>
              </a:extLst>
            </p:cNvPr>
            <p:cNvSpPr/>
            <p:nvPr/>
          </p:nvSpPr>
          <p:spPr>
            <a:xfrm>
              <a:off x="1538168" y="3166310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التدرب على التحويلات + تركيب جمل بترتيب كلمات.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49193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A4C22-950D-EE25-69DB-EB3E33EC9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09C29-7F92-A811-8EBE-532D1576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530223C-B51F-C488-88E6-5D57D6E0F4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8760" y="664336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F5DB60-7A66-98E2-B297-B32CD15CFA1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D02D3-E7FA-5A5D-66E4-175855957476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9831CD-0079-B2DF-8A84-EE86A489B7B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5BF25-7F5B-45AE-3544-83DA85E73BD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B2A28-4D51-B878-BCD2-066EEDA658E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63F99BA-6E13-172C-73E6-974097DC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97AB91-5D2A-4D96-93A4-2A1BFFD72D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B23BC3-B960-EDDE-87D2-1E4240BCE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32D1D88-CAF8-D8AC-AFCD-FF5539687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62A3090-7BD5-C9D3-7C29-E2B3236D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8813E8-9B69-4002-9F1C-9B13C36824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-8"/>
          <a:stretch>
            <a:fillRect/>
          </a:stretch>
        </p:blipFill>
        <p:spPr>
          <a:xfrm>
            <a:off x="1058546" y="2971714"/>
            <a:ext cx="7117200" cy="2245233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E8F35F-F564-197C-14E3-135503DDEC98}"/>
              </a:ext>
            </a:extLst>
          </p:cNvPr>
          <p:cNvSpPr txBox="1"/>
          <p:nvPr/>
        </p:nvSpPr>
        <p:spPr>
          <a:xfrm>
            <a:off x="7364360" y="3482766"/>
            <a:ext cx="506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40B72A-611D-B077-46DF-BE85EE98EDA4}"/>
              </a:ext>
            </a:extLst>
          </p:cNvPr>
          <p:cNvSpPr txBox="1"/>
          <p:nvPr/>
        </p:nvSpPr>
        <p:spPr>
          <a:xfrm>
            <a:off x="7247105" y="4008674"/>
            <a:ext cx="611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هُمْ</a:t>
            </a:r>
            <a:endParaRPr lang="fr-MA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AE3EFC-79DE-D2D1-6F37-5B735BB3000B}"/>
              </a:ext>
            </a:extLst>
          </p:cNvPr>
          <p:cNvSpPr txBox="1"/>
          <p:nvPr/>
        </p:nvSpPr>
        <p:spPr>
          <a:xfrm>
            <a:off x="7171205" y="4542955"/>
            <a:ext cx="75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</a:t>
            </a:r>
            <a:endParaRPr lang="fr-MA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9E10DE-0448-D0EE-4C27-17C92E0AA3A8}"/>
              </a:ext>
            </a:extLst>
          </p:cNvPr>
          <p:cNvSpPr txBox="1"/>
          <p:nvPr/>
        </p:nvSpPr>
        <p:spPr>
          <a:xfrm>
            <a:off x="3354539" y="3472730"/>
            <a:ext cx="611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</a:t>
            </a:r>
            <a:endParaRPr lang="fr-MA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65F509-3CA9-0406-F47A-E3FF4F1C193F}"/>
              </a:ext>
            </a:extLst>
          </p:cNvPr>
          <p:cNvSpPr txBox="1"/>
          <p:nvPr/>
        </p:nvSpPr>
        <p:spPr>
          <a:xfrm>
            <a:off x="3447405" y="4013710"/>
            <a:ext cx="658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</a:t>
            </a:r>
            <a:endParaRPr lang="fr-MA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2E39A65-A269-1F20-F097-283EEC3F6D98}"/>
              </a:ext>
            </a:extLst>
          </p:cNvPr>
          <p:cNvSpPr txBox="1"/>
          <p:nvPr/>
        </p:nvSpPr>
        <p:spPr>
          <a:xfrm>
            <a:off x="3501126" y="4537219"/>
            <a:ext cx="707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</a:t>
            </a:r>
            <a:endParaRPr lang="fr-MA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452217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0374A-DBF7-678B-7461-B024C2BB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43FFED3-D35C-5B9C-D12A-F722F518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سنرتب الكلمات التالية للحصول على جملة مفيدة. ما الكلمة الأولى؟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FDABE6C-B7B6-45C7-75DD-A04973951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D07D6E-1719-271A-653F-4B5CD2A5CAF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43CD8C-4900-8600-1FE2-DC7E22FBEAD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006E23-4640-4555-2FC7-8BD19D6E891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5F79D4-119A-5488-9D73-0954490AD5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020098-5818-80F7-6A00-CAB71FB72CB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7062BF1-4D50-CB32-4150-9C5FC3DE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A90C2A7-7B71-952D-87C3-CEE6B795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2FA1151-722E-B91F-C21A-592CC2F8F5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F5C982-9FDA-A7E6-1EA4-E35AB7D8F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64A7C8A-A559-75EE-34FA-2A8FF85C69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0DA8A3-FECC-B640-3FDC-82EF9B0656BD}"/>
              </a:ext>
            </a:extLst>
          </p:cNvPr>
          <p:cNvSpPr txBox="1"/>
          <p:nvPr/>
        </p:nvSpPr>
        <p:spPr>
          <a:xfrm>
            <a:off x="1573104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طارَ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23EA51-126C-8FE5-5110-A5D1E21A60B4}"/>
              </a:ext>
            </a:extLst>
          </p:cNvPr>
          <p:cNvSpPr txBox="1"/>
          <p:nvPr/>
        </p:nvSpPr>
        <p:spPr>
          <a:xfrm>
            <a:off x="3762001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ٱلْعُصْفورُ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35D5F8-EDD6-0393-BD3E-D1244FFA9AD2}"/>
              </a:ext>
            </a:extLst>
          </p:cNvPr>
          <p:cNvSpPr txBox="1"/>
          <p:nvPr/>
        </p:nvSpPr>
        <p:spPr>
          <a:xfrm>
            <a:off x="5950898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ٱلْعُشِّ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977632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AD3B-ED83-E8C9-BCEE-34AEA3F0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DC99AE4-767D-406A-A8B3-B8A6E15E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طارَ. ما الذي طار؟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13ED510-4D9E-738B-4ADD-9E607E656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616110-D43E-4FE9-D1A7-09C15D63A27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BD73C-0750-FD11-826B-8C6068CF022A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7A81ED-7ACD-3CBB-C3DE-C58FDC6AE20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B60297-50BF-EDAD-1302-C0218B36073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D91FE-C33C-96C0-6D86-6E0596E4EA8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37FE11F-3BE8-5B9F-2B90-9CBC36B7C0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CF3637-05A6-EECA-A905-FF9B59A8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1F1D5DE-9709-EB48-7AF2-49B42D008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AD1FC4-FEC9-2142-AC1A-9910928F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D5BFECD-D414-38BC-0B61-F26A1875E7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9E0947F2-3947-BD3B-4072-6F2ED271D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2C606F1-DC46-CB38-1094-E5798657EBC9}"/>
              </a:ext>
            </a:extLst>
          </p:cNvPr>
          <p:cNvSpPr txBox="1"/>
          <p:nvPr/>
        </p:nvSpPr>
        <p:spPr>
          <a:xfrm>
            <a:off x="1573104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طارَ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A71FF1-47BE-ED7D-6A55-C7625AA6DE00}"/>
              </a:ext>
            </a:extLst>
          </p:cNvPr>
          <p:cNvSpPr txBox="1"/>
          <p:nvPr/>
        </p:nvSpPr>
        <p:spPr>
          <a:xfrm>
            <a:off x="3762001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ٱلْعُصْفورُ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9B5D6D-2004-55C1-081F-889E3858ABE7}"/>
              </a:ext>
            </a:extLst>
          </p:cNvPr>
          <p:cNvSpPr txBox="1"/>
          <p:nvPr/>
        </p:nvSpPr>
        <p:spPr>
          <a:xfrm>
            <a:off x="5950898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ٱلْعُشِّ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38657-C2ED-F629-4D98-DEDA1DEFE6F1}"/>
              </a:ext>
            </a:extLst>
          </p:cNvPr>
          <p:cNvSpPr txBox="1"/>
          <p:nvPr/>
        </p:nvSpPr>
        <p:spPr>
          <a:xfrm>
            <a:off x="2054325" y="2860046"/>
            <a:ext cx="658536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طارَ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34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0.39028 0.1893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B038-A13C-EF6F-41CC-E9DA947C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E7A57-FFBA-7816-143F-1BDF4730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 وأكملوا الجملة.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52324599-52FC-5AF4-4E2D-60C58A8995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432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9B64C5-21B2-B2BD-B842-3A3C8E64E0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4840B-788B-8EC9-777B-257044961315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F5CD2E-6A33-D309-F4BE-2C94E9C63C9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CE17DB-8B67-3F30-597D-111295BF5FE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2FC762-A9BC-AFE6-BCA4-EFCD6D9F86F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C23FF87-A617-9031-8EB1-0783F552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D355F61-DF7D-625B-72F1-603DF21C68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D5EC30D-30C7-13A8-AC97-A3632F14E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73826E8-5227-58BC-338D-65E600889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524A971-36A5-13DE-C251-00C15348E8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348D483F-7FFA-47D0-1B23-C5C62E39B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9A658F-5186-B329-BB51-CB893F919F6D}"/>
              </a:ext>
            </a:extLst>
          </p:cNvPr>
          <p:cNvSpPr txBox="1"/>
          <p:nvPr/>
        </p:nvSpPr>
        <p:spPr>
          <a:xfrm>
            <a:off x="1573104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طارَ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4EC6B3-5F4B-28B8-4F10-2FDDB8644270}"/>
              </a:ext>
            </a:extLst>
          </p:cNvPr>
          <p:cNvSpPr txBox="1"/>
          <p:nvPr/>
        </p:nvSpPr>
        <p:spPr>
          <a:xfrm>
            <a:off x="3762001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ٱلْعُصْفورُ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0A3DC1-F72D-1D16-BE59-5269937D549E}"/>
              </a:ext>
            </a:extLst>
          </p:cNvPr>
          <p:cNvSpPr txBox="1"/>
          <p:nvPr/>
        </p:nvSpPr>
        <p:spPr>
          <a:xfrm>
            <a:off x="5950898" y="2860046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ٱلْعُشِّ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0460EA-99FB-BDED-42EB-E5F554FC7FEC}"/>
              </a:ext>
            </a:extLst>
          </p:cNvPr>
          <p:cNvSpPr txBox="1"/>
          <p:nvPr/>
        </p:nvSpPr>
        <p:spPr>
          <a:xfrm>
            <a:off x="2054325" y="2860046"/>
            <a:ext cx="658536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طارَ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D0013D-768B-FF21-6A5A-ED0DD9D035FE}"/>
              </a:ext>
            </a:extLst>
          </p:cNvPr>
          <p:cNvSpPr txBox="1"/>
          <p:nvPr/>
        </p:nvSpPr>
        <p:spPr>
          <a:xfrm>
            <a:off x="6019011" y="2886237"/>
            <a:ext cx="1483774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مِنَ </a:t>
            </a:r>
            <a:r>
              <a:rPr lang="ar-MA" dirty="0" err="1">
                <a:solidFill>
                  <a:srgbClr val="C00000"/>
                </a:solidFill>
              </a:rPr>
              <a:t>ٱلْعُشِّ</a:t>
            </a:r>
            <a:endParaRPr lang="ar-MA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3632CB-D992-DF00-9F6C-5F41B6A71D4E}"/>
              </a:ext>
            </a:extLst>
          </p:cNvPr>
          <p:cNvSpPr txBox="1"/>
          <p:nvPr/>
        </p:nvSpPr>
        <p:spPr>
          <a:xfrm>
            <a:off x="3914400" y="2881475"/>
            <a:ext cx="1315200" cy="72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ctr">
            <a:no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ٱلْعُصْفورُ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18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05642 0.185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128 0.18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AFD1A-3DAB-C716-4DA8-2DD723D1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F9AEE-68D1-753A-5B3D-F90FE911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الدفاتر و رتبوا الكلمات التالية للحصول على جملة مفيدة.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29188C1-4ADC-ECE0-F1F1-DBB2CE5077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9096" y="674168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18BF06-B77E-738E-357A-0B02F24A57A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05F64-28D4-911E-F705-8D2033D1B1A2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33383E-DCF1-50A5-8FA3-E8140017016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6DFEDE-BD35-AFAB-814E-2931E4B23AF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088AAB-99EB-2E53-0E1A-CC16F075800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9BEBDD2-3149-0CB2-0EE7-018BCC42FC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D74E94-3EB3-E8CC-BC18-166E5A8FF2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9E73F28-44B8-60B9-701A-FF993D0E99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504D7C-B7C3-661D-E077-EEAFC66B0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964AF30-4B09-7DF5-57D3-7CA08F1AFA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9384DD-EDC9-6928-E35F-869737E93180}"/>
              </a:ext>
            </a:extLst>
          </p:cNvPr>
          <p:cNvSpPr txBox="1"/>
          <p:nvPr/>
        </p:nvSpPr>
        <p:spPr>
          <a:xfrm>
            <a:off x="2794110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ٱلْعُصْفورُ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B998D7-C7A5-9807-4706-B4A002EB0138}"/>
              </a:ext>
            </a:extLst>
          </p:cNvPr>
          <p:cNvSpPr txBox="1"/>
          <p:nvPr/>
        </p:nvSpPr>
        <p:spPr>
          <a:xfrm>
            <a:off x="4729893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حَطَّ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D25598-320D-A916-921C-77E52072AA91}"/>
              </a:ext>
            </a:extLst>
          </p:cNvPr>
          <p:cNvSpPr txBox="1"/>
          <p:nvPr/>
        </p:nvSpPr>
        <p:spPr>
          <a:xfrm>
            <a:off x="6665675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ٱلشَّجَرَةِ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45818E-F3BC-CFC4-8445-D9CFA090E4CB}"/>
              </a:ext>
            </a:extLst>
          </p:cNvPr>
          <p:cNvSpPr txBox="1"/>
          <p:nvPr/>
        </p:nvSpPr>
        <p:spPr>
          <a:xfrm>
            <a:off x="858327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غُصْنِ</a:t>
            </a:r>
          </a:p>
        </p:txBody>
      </p:sp>
    </p:spTree>
    <p:extLst>
      <p:ext uri="{BB962C8B-B14F-4D97-AF65-F5344CB8AC3E}">
        <p14:creationId xmlns:p14="http://schemas.microsoft.com/office/powerpoint/2010/main" val="366856021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5F690-7EB9-6111-00D7-622A278EF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BEC90-A0E7-F2EE-7870-E48E3016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300C62E-926C-3A33-4738-2894805F99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9096" y="674168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20FD57-9B94-8BF4-3D35-15BC8CC5437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1DE3B6-14D0-8000-A27D-D6386D9E55A9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2E4CE5-E738-E8B4-7C48-7542CED1EE9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97031-C8BE-189F-9C50-8ABB24BB984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C41CD-0949-EFC5-3A47-0FBDEA0A06A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F70F85-FF3F-A304-A2D6-C7D989BCB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34D7BC0-16BE-BF50-0BA5-2D2C36C4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8D3D486-B581-B97C-65DA-281AB41442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27819E6-ACCA-95DC-C87D-8EC8FE8E2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7CAA70E-ECD6-2DFE-AAAC-02E4BC7F5C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2374EF08-7124-995D-2BFC-DE8858824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1B41807-0F70-860F-BEB9-290BA9ABEF6F}"/>
              </a:ext>
            </a:extLst>
          </p:cNvPr>
          <p:cNvSpPr txBox="1"/>
          <p:nvPr/>
        </p:nvSpPr>
        <p:spPr>
          <a:xfrm>
            <a:off x="2356625" y="4158395"/>
            <a:ext cx="4296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حَطَّ ﭐلْعُصْفورُ عَلى غُصْنِ 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ﭐلشَّجَرَةِ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3AD97F-198E-6A9C-63FB-53928868CFC0}"/>
              </a:ext>
            </a:extLst>
          </p:cNvPr>
          <p:cNvSpPr txBox="1"/>
          <p:nvPr/>
        </p:nvSpPr>
        <p:spPr>
          <a:xfrm>
            <a:off x="2794110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ٱلْعُصْفورُ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8FFFFB-43D0-68A7-A376-96B6BC228B3E}"/>
              </a:ext>
            </a:extLst>
          </p:cNvPr>
          <p:cNvSpPr txBox="1"/>
          <p:nvPr/>
        </p:nvSpPr>
        <p:spPr>
          <a:xfrm>
            <a:off x="4729893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حَطَّ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417FE6-83B3-DDB9-93FF-FF95FC5A74A7}"/>
              </a:ext>
            </a:extLst>
          </p:cNvPr>
          <p:cNvSpPr txBox="1"/>
          <p:nvPr/>
        </p:nvSpPr>
        <p:spPr>
          <a:xfrm>
            <a:off x="6665675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ٱلشَّجَرَةِ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0596CC-B2B6-A464-250B-7976A34B0268}"/>
              </a:ext>
            </a:extLst>
          </p:cNvPr>
          <p:cNvSpPr txBox="1"/>
          <p:nvPr/>
        </p:nvSpPr>
        <p:spPr>
          <a:xfrm>
            <a:off x="858327" y="2891642"/>
            <a:ext cx="162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غُصْنِ</a:t>
            </a:r>
          </a:p>
        </p:txBody>
      </p:sp>
    </p:spTree>
    <p:extLst>
      <p:ext uri="{BB962C8B-B14F-4D97-AF65-F5344CB8AC3E}">
        <p14:creationId xmlns:p14="http://schemas.microsoft.com/office/powerpoint/2010/main" val="1592178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E0BD-D01D-73F1-7DE1-B9600EA9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78F79D0-2BD2-FEF2-F0D5-20C90427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اختتام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D8695AF-C04B-D3F4-E43D-2C29A885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39322BC-5D60-A072-1F12-BE2B360B46B3}"/>
              </a:ext>
            </a:extLst>
          </p:cNvPr>
          <p:cNvSpPr txBox="1"/>
          <p:nvPr/>
        </p:nvSpPr>
        <p:spPr>
          <a:xfrm>
            <a:off x="5412401" y="1777877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C7C3BF08-480F-5722-D1F1-040FD01C4AC4}"/>
              </a:ext>
            </a:extLst>
          </p:cNvPr>
          <p:cNvSpPr txBox="1">
            <a:spLocks/>
          </p:cNvSpPr>
          <p:nvPr/>
        </p:nvSpPr>
        <p:spPr>
          <a:xfrm>
            <a:off x="1998133" y="2690694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ماذا تعلمتم اليوم؟ </a:t>
            </a:r>
          </a:p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8C9B60-3417-751D-07C4-10C4CE2A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D8F3DE-3AD8-AEA6-B8A3-6E4F74DB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805" y="1014810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A0BA7-B21B-0528-712E-0F40D8D2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تحدي القراءة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1424F1-D0B9-96D4-7F11-5C162182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59CF0-6AA5-21FE-2876-24A2E7A2D59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07F9F-6BD3-2F32-9B05-C7DD4A8123B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142B0F-F607-4C38-D214-F24E37E047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E1F9A6-4652-ECE5-D5B0-BA3AF95ED54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A05F22-492D-63AD-4C68-78F50667186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235A4859-37AA-472F-170D-C382CB05767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id="{AA939117-354C-6946-FC0D-1EE338629BD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02583745-C263-8222-3844-7AC1F5CF36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id="{9BAB3B3B-6DCF-B3B2-C561-BBC3FC131C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id="{190171B0-AE31-F4FC-3D7B-78DA8B2FA4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00E0C3-02F0-FD17-C006-AC3B7F3B5E51}"/>
              </a:ext>
            </a:extLst>
          </p:cNvPr>
          <p:cNvSpPr txBox="1"/>
          <p:nvPr/>
        </p:nvSpPr>
        <p:spPr>
          <a:xfrm>
            <a:off x="1234069" y="2182239"/>
            <a:ext cx="65780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اِسْتَقْبَلَ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أَهْلُ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لْمَدينَةِ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للَّاعِبَ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بِتَرْحيبٍ</a:t>
            </a:r>
            <a:r>
              <a:rPr lang="fr-MA" sz="4600" b="1" dirty="0">
                <a:solidFill>
                  <a:schemeClr val="accent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وَنَظَّموا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لَهُ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حَفْلاً</a:t>
            </a:r>
            <a:r>
              <a:rPr lang="ar-AE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بَهيجاً</a:t>
            </a:r>
            <a:r>
              <a:rPr lang="ar-AE" sz="4600" b="1" dirty="0">
                <a:solidFill>
                  <a:schemeClr val="accent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MA" sz="4600" b="1" dirty="0">
                <a:solidFill>
                  <a:schemeClr val="accent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just" rtl="1"/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نالَ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لْعَديدَ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لْجَوائِزِ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لشَّواهِدِ</a:t>
            </a:r>
            <a:r>
              <a:rPr lang="ar-S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وَلَمّا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نتَهى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لْحَفْلُ</a:t>
            </a:r>
            <a:r>
              <a:rPr lang="fr-MA" sz="4600" b="1" dirty="0">
                <a:solidFill>
                  <a:schemeClr val="accent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شَكَرَهُمْ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وَوَعَدَهُمْ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بِأَنْ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يُثابِرَ 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حَتَّى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يَبْلْغَ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نَجاحاً</a:t>
            </a:r>
            <a:r>
              <a:rPr lang="fr-MA" sz="4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أَكْبَرَ</a:t>
            </a:r>
            <a:r>
              <a:rPr lang="fr-MA" sz="4600" b="1" dirty="0">
                <a:solidFill>
                  <a:schemeClr val="accent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/>
            <a:r>
              <a: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EF240-DB4E-EC85-5651-C599DCB7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أساليب التحذير من خطر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F60D200-CE09-CDF5-6972-FADBAC3A1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E3BC7534-E501-CEE4-4771-91DCF29B82CA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BCB02A3C-8724-D6E3-6D9F-C08D1717BDC9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6CE4AA-5B69-77D3-00ED-06FB0392C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6829F0-BBD8-82F1-14FD-D271005F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479A19-8A8B-0AE7-3105-2D3523D1C9F0}"/>
              </a:ext>
            </a:extLst>
          </p:cNvPr>
          <p:cNvSpPr txBox="1"/>
          <p:nvPr/>
        </p:nvSpPr>
        <p:spPr>
          <a:xfrm>
            <a:off x="3697091" y="1471356"/>
            <a:ext cx="2776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أُريدُ أَنْ.....................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اِحْذَرْ/اِحْذَري...........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5A0AB0-A9DB-D620-00FB-9E0AFDE7AE8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CBF23-3E71-3ADF-6E9B-38857A947136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BF0D9-FC88-8426-865B-648989310D0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1710B3-6B6B-DCE5-4C46-D056D689905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28C27-2B5A-E808-DA9B-CE324E8EE91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Google Shape;1676;p27">
            <a:extLst>
              <a:ext uri="{FF2B5EF4-FFF2-40B4-BE49-F238E27FC236}">
                <a16:creationId xmlns:a16="http://schemas.microsoft.com/office/drawing/2014/main" id="{EE2409A1-5DBA-1CB6-DF5B-E5A550E1245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id="{6FB67AFE-474A-4D45-06DF-E2E388AEFA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0;p140">
            <a:extLst>
              <a:ext uri="{FF2B5EF4-FFF2-40B4-BE49-F238E27FC236}">
                <a16:creationId xmlns:a16="http://schemas.microsoft.com/office/drawing/2014/main" id="{CFDC7F55-975A-BB01-86E8-1ED85CCBD5F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679;p27">
            <a:extLst>
              <a:ext uri="{FF2B5EF4-FFF2-40B4-BE49-F238E27FC236}">
                <a16:creationId xmlns:a16="http://schemas.microsoft.com/office/drawing/2014/main" id="{7D9D78CA-A4E1-304F-FA7C-96286B9B8A1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80;p27">
            <a:extLst>
              <a:ext uri="{FF2B5EF4-FFF2-40B4-BE49-F238E27FC236}">
                <a16:creationId xmlns:a16="http://schemas.microsoft.com/office/drawing/2014/main" id="{9DAF9964-4675-DA25-3870-D24883E07C1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CB41BB5-607D-0A15-57AF-575A498D3D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6766" y="2881188"/>
            <a:ext cx="1426588" cy="1558865"/>
          </a:xfrm>
          <a:prstGeom prst="rect">
            <a:avLst/>
          </a:prstGeom>
        </p:spPr>
      </p:pic>
      <p:pic>
        <p:nvPicPr>
          <p:cNvPr id="16" name="Image 15" descr="Une image contenant habits, dessin, garçon, personne&#10;&#10;Le contenu généré par l’IA peut être incorrect.">
            <a:extLst>
              <a:ext uri="{FF2B5EF4-FFF2-40B4-BE49-F238E27FC236}">
                <a16:creationId xmlns:a16="http://schemas.microsoft.com/office/drawing/2014/main" id="{3417E992-B1C3-2DB6-1C7F-C4668FB746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33"/>
          <a:stretch>
            <a:fillRect/>
          </a:stretch>
        </p:blipFill>
        <p:spPr>
          <a:xfrm>
            <a:off x="4187146" y="4543641"/>
            <a:ext cx="1425600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BB730-3300-F3C8-C999-267C40FC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3F95A-6565-53CB-7BF5-79E785C6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التحويلات مع الضمائر.</a:t>
            </a: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27C5AD-75F5-57D1-0BEA-7E4856F23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F8E4B1-0968-F42C-FA3E-4BAC3C49F2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1CAFC-2E23-7FC9-60AF-1C8A1537850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C6043-F5B5-80F2-1965-83E87244057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15C43-0AE1-FCAA-AB6E-DFCB4C7D293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C803E-C162-F3EF-7119-753F95B9924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Google Shape;1676;p27">
            <a:extLst>
              <a:ext uri="{FF2B5EF4-FFF2-40B4-BE49-F238E27FC236}">
                <a16:creationId xmlns:a16="http://schemas.microsoft.com/office/drawing/2014/main" id="{0565A840-9483-9E80-D9BC-C8B9F79448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9;p137">
            <a:extLst>
              <a:ext uri="{FF2B5EF4-FFF2-40B4-BE49-F238E27FC236}">
                <a16:creationId xmlns:a16="http://schemas.microsoft.com/office/drawing/2014/main" id="{14FDB8B9-B283-EC67-321B-E0B8E5A465A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EF9BABC9-07B6-8177-C8FA-00F01D37C3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9;p27">
            <a:extLst>
              <a:ext uri="{FF2B5EF4-FFF2-40B4-BE49-F238E27FC236}">
                <a16:creationId xmlns:a16="http://schemas.microsoft.com/office/drawing/2014/main" id="{204156B5-92D4-ACB8-0145-692268DF76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80;p27">
            <a:extLst>
              <a:ext uri="{FF2B5EF4-FFF2-40B4-BE49-F238E27FC236}">
                <a16:creationId xmlns:a16="http://schemas.microsoft.com/office/drawing/2014/main" id="{85B75F61-1C3E-5ED1-AB17-2BD161FE44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BC3559-4C4A-DAC1-C296-C7299A5AD2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5656" y="2219793"/>
            <a:ext cx="3892689" cy="352224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0512746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1694" y="1042134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تحدي الطلاقة/ إملاء.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C798B-E784-1843-29EF-29031A11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نركب جملا من 4 كلمات.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9BC739B-7152-93C6-9DB0-B77D9919F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34BC43-F615-CD65-F776-C9F9118609B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3D8E7A-1272-534A-EC26-1C741D0CE0D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6D18A3-AB30-AD2A-F2F5-240E9300DB0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7977-752F-BFD3-3022-295FE7CA068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15DFE5-7B35-4CCA-A74C-F6B27C2C419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04AFF535-5481-BDFE-2634-86F2B869A75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id="{ADE67C23-2AE5-E203-3D52-F3C3204C98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9D23D77F-6BFB-FD39-4810-7164AEEEB88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A50C6228-CF48-3E7C-C035-F953E75399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6A0B5C14-2420-DA1D-6B42-7307E31005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7E5CEE66-B107-58EC-52DD-1CC7246778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00" y="2512083"/>
            <a:ext cx="500500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السؤالين 3 و4 ص 47.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fr-US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48" y="1658255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84936" y="4098518"/>
            <a:ext cx="386011" cy="490540"/>
            <a:chOff x="6599825" y="3545249"/>
            <a:chExt cx="1844485" cy="1888130"/>
          </a:xfrm>
          <a:solidFill>
            <a:srgbClr val="C0000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213"/>
            <a:ext cx="828001" cy="828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AB1F477-DE2A-A21E-6BE8-683246BB3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7978" y="1594077"/>
            <a:ext cx="3413369" cy="50297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A4BFD2-5F2B-2E7D-1D67-DEBA604581A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A0B16-3EEA-5E9F-B0B3-9FE62881932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DFF34-0F3A-853F-E84E-10851489BCA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480ED-4047-DB24-7A13-562009FFC3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E92013-F13C-CFE8-95B8-BC83D59076E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Google Shape;1676;p27">
            <a:extLst>
              <a:ext uri="{FF2B5EF4-FFF2-40B4-BE49-F238E27FC236}">
                <a16:creationId xmlns:a16="http://schemas.microsoft.com/office/drawing/2014/main" id="{1920C536-B646-D01B-ADBA-573B59D6952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DEF7D50F-1FE6-9F08-6A2E-6D5F1AFF67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A22C422C-6D48-2FE9-0C7C-FC8B2BED0E5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79;p27">
            <a:extLst>
              <a:ext uri="{FF2B5EF4-FFF2-40B4-BE49-F238E27FC236}">
                <a16:creationId xmlns:a16="http://schemas.microsoft.com/office/drawing/2014/main" id="{18527AA2-2008-615F-A862-CD4FD9F0204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80;p27">
            <a:extLst>
              <a:ext uri="{FF2B5EF4-FFF2-40B4-BE49-F238E27FC236}">
                <a16:creationId xmlns:a16="http://schemas.microsoft.com/office/drawing/2014/main" id="{01B5CABE-F955-3D1B-79EC-852985FE00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556535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345CDB8B-1C43-BC46-BBA1-FE7CE8DC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D5AAE6-4336-2482-ED5F-6E47B9CE767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7B167-4BBC-A6DC-9CE7-0EB2453954A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79D79-C443-0BE8-001C-65799A836DB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3D199-1BBF-8C43-0139-13E9DA1064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87A5D-AFA7-7404-9F76-56D8E63C2E5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B33B34-E13E-6CAF-9015-D42E586B5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416DE5-1617-0FB4-48A5-98ED57321B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93AAB4E-2716-3622-9212-8D9052AA2A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180522-94C6-B2DE-043C-8E2263DCA91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97BC8B-057C-F64B-C9E9-71D98606C4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9488933-0170-CB56-E824-BBD37F617D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EAA0CD43-9F02-05F2-561E-1C81BEC4C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108345"/>
            <a:ext cx="2329640" cy="3720469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055F249E-4A1C-6BAF-0786-EA7E375110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16" name="Espace réservé pour une image  2">
            <a:extLst>
              <a:ext uri="{FF2B5EF4-FFF2-40B4-BE49-F238E27FC236}">
                <a16:creationId xmlns:a16="http://schemas.microsoft.com/office/drawing/2014/main" id="{56056330-1B34-BC3C-2242-10D2F01196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/>
          <a:srcRect/>
          <a:stretch/>
        </p:blipFill>
        <p:spPr>
          <a:xfrm>
            <a:off x="7939935" y="674381"/>
            <a:ext cx="828000" cy="82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D3877C0-FF6B-764E-A52A-98A3EE60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D2108030-982B-E210-22E9-B9D0BEED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37698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0A091F9-647A-2933-FC5B-CC8D38683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024803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9" name="Google Shape;1333;p8">
            <a:extLst>
              <a:ext uri="{FF2B5EF4-FFF2-40B4-BE49-F238E27FC236}">
                <a16:creationId xmlns:a16="http://schemas.microsoft.com/office/drawing/2014/main" id="{3FEDB29A-3264-9486-4BCF-4D911951D84D}"/>
              </a:ext>
            </a:extLst>
          </p:cNvPr>
          <p:cNvSpPr txBox="1"/>
          <p:nvPr/>
        </p:nvSpPr>
        <p:spPr>
          <a:xfrm>
            <a:off x="1287629" y="510840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ABBD03F-7F89-F624-6C1E-8DC06795704C}"/>
              </a:ext>
            </a:extLst>
          </p:cNvPr>
          <p:cNvSpPr txBox="1">
            <a:spLocks/>
          </p:cNvSpPr>
          <p:nvPr/>
        </p:nvSpPr>
        <p:spPr>
          <a:xfrm>
            <a:off x="1818948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8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E6566D-C2B1-06A7-C503-FE01A30503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>
          <a:xfrm>
            <a:off x="7939936" y="675832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0B0F89-96EA-0CF4-2B97-7271F9FA5A5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A5FDF-F264-A71D-9FBC-E4689A80445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8FFEB9-5D04-F982-6930-F87F0D56737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64F99E-8D86-7D5B-1E32-2724860BD0B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7598A4-09F0-1EB6-6857-F8551585D80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AC9F633-3D34-C7DD-C1AB-E34B541B3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EC13048-6496-21E8-DA45-B5696EC4EB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59567A-9FB1-E784-2FE0-CFBBCF3D26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BF4549-F61F-97EB-6C03-27747105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C018F8D-77F4-E415-2DB7-FCAB45BC2DF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88348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>
            <a:extLst>
              <a:ext uri="{FF2B5EF4-FFF2-40B4-BE49-F238E27FC236}">
                <a16:creationId xmlns:a16="http://schemas.microsoft.com/office/drawing/2014/main" id="{F7121FF3-9596-9343-B0EC-52DF6F44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27">
            <a:extLst>
              <a:ext uri="{FF2B5EF4-FFF2-40B4-BE49-F238E27FC236}">
                <a16:creationId xmlns:a16="http://schemas.microsoft.com/office/drawing/2014/main" id="{87AC21A9-2D49-3145-76FC-B20A2D877E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599" y="718523"/>
            <a:ext cx="828000" cy="827999"/>
          </a:xfrm>
        </p:spPr>
      </p:pic>
      <p:pic>
        <p:nvPicPr>
          <p:cNvPr id="3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EF2B8967-222A-FF5E-3B8E-B01DA39DC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88EA42B-5E93-A79A-9142-ABCB235D9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7AB6D67-9199-9478-3E82-96A9A796E3A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EC838-8CB7-F414-B582-B64F6C57047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7F2E12-7494-E035-8FC5-653C294F94B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93786-2CFA-19A5-9C6D-6C1B244451A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94313D-6349-F909-72C2-B3E1C5306DE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8BC7818-4934-0962-E4C6-4687C1759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D841DC-CFB6-A8E2-4EA4-E10F3C4887B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5952A1-F508-AE08-4747-D7EBEBF18CE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938D21E-D217-5D4C-14E4-FD591BEB9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12F90A-5F34-32C8-6143-29D394165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92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تمارين كتاب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قراء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14226</TotalTime>
  <Words>1480</Words>
  <Application>Microsoft Office PowerPoint</Application>
  <PresentationFormat>Affichage à l'écran (4:3)</PresentationFormat>
  <Paragraphs>475</Paragraphs>
  <Slides>63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63</vt:i4>
      </vt:variant>
    </vt:vector>
  </HeadingPairs>
  <TitlesOfParts>
    <vt:vector size="92" baseType="lpstr">
      <vt:lpstr>Abadi</vt:lpstr>
      <vt:lpstr>Arial</vt:lpstr>
      <vt:lpstr>Calibri</vt:lpstr>
      <vt:lpstr>Calibri Light</vt:lpstr>
      <vt:lpstr>Dosis SemiBold</vt:lpstr>
      <vt:lpstr>Dosis Medium</vt:lpstr>
      <vt:lpstr>Wingdings</vt:lpstr>
      <vt:lpstr>Modern Love</vt:lpstr>
      <vt:lpstr>Noto Sans Symbols</vt:lpstr>
      <vt:lpstr>Microsoft Uighur</vt:lpstr>
      <vt:lpstr>Dosis</vt:lpstr>
      <vt:lpstr>Thème Office</vt:lpstr>
      <vt:lpstr>Conception personnalisée</vt:lpstr>
      <vt:lpstr>03- استماع وتحدث</vt:lpstr>
      <vt:lpstr>05- قراءة/كتابة</vt:lpstr>
      <vt:lpstr>01- نشاط اعتيادي</vt:lpstr>
      <vt:lpstr>04- قراءة/ كتابة</vt:lpstr>
      <vt:lpstr>1_05- اختتام الحصة</vt:lpstr>
      <vt:lpstr>افتتاح الحصة nv</vt:lpstr>
      <vt:lpstr>قراءة nv</vt:lpstr>
      <vt:lpstr>استماع وتحدث nv</vt:lpstr>
      <vt:lpstr>تمارين كتابية nv</vt:lpstr>
      <vt:lpstr>اختتام الحصة nv</vt:lpstr>
      <vt:lpstr>3_Env-Enseignant</vt:lpstr>
      <vt:lpstr>1_Thème Office</vt:lpstr>
      <vt:lpstr>2_Thème Office</vt:lpstr>
      <vt:lpstr>1_اختتام الحصة nv</vt:lpstr>
      <vt:lpstr>1_04- قراءة/ كتابة</vt:lpstr>
      <vt:lpstr>3_Thème Office</vt:lpstr>
      <vt:lpstr>Présentation PowerPoint</vt:lpstr>
      <vt:lpstr>Présentation PowerPoint</vt:lpstr>
      <vt:lpstr>تنظيم حصص الأسبوع التربوي</vt:lpstr>
      <vt:lpstr>هيكلة حصة اليوم</vt:lpstr>
      <vt:lpstr>عند نهاية الحصة</vt:lpstr>
      <vt:lpstr>  افتتاح الحصة</vt:lpstr>
      <vt:lpstr> مرحبا بكم . سننطلق في حصة اللغة العربية .</vt:lpstr>
      <vt:lpstr>قبل أن نبدأ حصة اليوم سأخبركم عن شروط الحصول على نجمة التميز. </vt:lpstr>
      <vt:lpstr> ضعوا اللوحة والكراسة في القمطر.</vt:lpstr>
      <vt:lpstr>سنبدأ تحدي الطلاقة. سيقوم منكم 5 تلاميذ لقراءة فقرة بدقة واسترسال.</vt:lpstr>
      <vt:lpstr>أمامكم  دقيقة واحدة لقراءة صامتة للفقرة.</vt:lpstr>
      <vt:lpstr>من يقرأ؟ يسجل الأستاذ على سجل الطلاقة.</vt:lpstr>
      <vt:lpstr>خذوا ألواحكم سأملي عليكم كلمات.</vt:lpstr>
      <vt:lpstr>سأقرأ الكلمات أولا.  من يقرأ ؟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</vt:lpstr>
      <vt:lpstr>انظروا إلى الكلمة جيدا. </vt:lpstr>
      <vt:lpstr>اكتبوا: ينطق الأستاذ الكلمة.</vt:lpstr>
      <vt:lpstr>صححوا.</vt:lpstr>
      <vt:lpstr>قراءة</vt:lpstr>
      <vt:lpstr>من يذكرنا بعنوان النص الذي قرأناه؟  عم يتحدث هذا النص؟</vt:lpstr>
      <vt:lpstr>من يقرأ؟</vt:lpstr>
      <vt:lpstr>من يتابع؟</vt:lpstr>
      <vt:lpstr>من يتابع؟</vt:lpstr>
      <vt:lpstr>  رتبوا المشاهد بوضع الأرقام من 1 إلى 4.</vt:lpstr>
      <vt:lpstr>صححوا.</vt:lpstr>
      <vt:lpstr>خذوا الدفاتر واكتبوا السؤال المناسب لهذا الجواب.</vt:lpstr>
      <vt:lpstr>صححوا.</vt:lpstr>
      <vt:lpstr> استماع وتحدث</vt:lpstr>
      <vt:lpstr>والآن ستتدربون على التحذير من خطر ما. </vt:lpstr>
      <vt:lpstr> عرض فيديو الحوار. </vt:lpstr>
      <vt:lpstr>من يقوم للعب الحوار الذي دار بين مجد وندى؟ </vt:lpstr>
      <vt:lpstr>ماذا أقول لأخبر شخصا عما أريد أن أفعله؟  ـــ كل واحد يخبر زميله.</vt:lpstr>
      <vt:lpstr>إذا أردتم التحذير من خطر، ماذا تقولون؟ </vt:lpstr>
      <vt:lpstr>كل واحد يشارك في حوار مع زميله للتحذير من خطر يهدد سلامته.</vt:lpstr>
      <vt:lpstr>من يأخذ الكلمة و يحذر من خطر، موظفا مشهدا من المشاهد التالية: </vt:lpstr>
      <vt:lpstr>أنشدوا.</vt:lpstr>
      <vt:lpstr>تمارين كتابية</vt:lpstr>
      <vt:lpstr>والآن ستنجزون تمارين كتابية على كراساتكم. خذوا  ص53.</vt:lpstr>
      <vt:lpstr>انتبهوا. سأقرأ الجملة مع الضمائر: هِيَ هُوَ هُمْ أَنا أَنْتَ نَحْنُ.</vt:lpstr>
      <vt:lpstr>نقرأ جماعة؟</vt:lpstr>
      <vt:lpstr>من يقرأ؟</vt:lpstr>
      <vt:lpstr>أكملوا الجملة التالية بالكلمة المناسبة حسب الضمائر. اشتغلوا في ثنائيات.</vt:lpstr>
      <vt:lpstr>صححوا.</vt:lpstr>
      <vt:lpstr>ليشتغل كل واحد بمفرده. أكملوا الجملة التالية بالكلمة المناسبة على كراساتكم.</vt:lpstr>
      <vt:lpstr>صححوا.</vt:lpstr>
      <vt:lpstr>انتبهوا سنرتب الكلمات التالية للحصول على جملة مفيدة. ما الكلمة الأولى؟</vt:lpstr>
      <vt:lpstr>طارَ. ما الذي طار؟ </vt:lpstr>
      <vt:lpstr>اشتغلوا في ثنائيات وأكملوا الجملة. </vt:lpstr>
      <vt:lpstr>خذوا الدفاتر و رتبوا الكلمات التالية للحصول على جملة مفيدة.</vt:lpstr>
      <vt:lpstr>صححوا</vt:lpstr>
      <vt:lpstr>اختتام الحصة</vt:lpstr>
      <vt:lpstr>شاركنا في تحدي القراءة.</vt:lpstr>
      <vt:lpstr>تدربنا على أساليب التحذير من خطر.</vt:lpstr>
      <vt:lpstr>تدربنا على التحويلات مع الضمائر.</vt:lpstr>
      <vt:lpstr>تعلمنا كيف نركب جملا من 4 كلمات.</vt:lpstr>
      <vt:lpstr>في المنزل، أجيبوا عن السؤالين 3 و4 ص 47.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184</cp:revision>
  <dcterms:created xsi:type="dcterms:W3CDTF">2023-09-20T21:35:22Z</dcterms:created>
  <dcterms:modified xsi:type="dcterms:W3CDTF">2025-11-21T10:56:08Z</dcterms:modified>
</cp:coreProperties>
</file>