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773" r:id="rId2"/>
    <p:sldMasterId id="2147483836" r:id="rId3"/>
    <p:sldMasterId id="2147483851" r:id="rId4"/>
    <p:sldMasterId id="2147483863" r:id="rId5"/>
    <p:sldMasterId id="2147483886" r:id="rId6"/>
    <p:sldMasterId id="2147483898" r:id="rId7"/>
    <p:sldMasterId id="2147483902" r:id="rId8"/>
    <p:sldMasterId id="2147483925" r:id="rId9"/>
    <p:sldMasterId id="2147483965" r:id="rId10"/>
    <p:sldMasterId id="2147483988" r:id="rId11"/>
    <p:sldMasterId id="2147484002" r:id="rId12"/>
  </p:sldMasterIdLst>
  <p:notesMasterIdLst>
    <p:notesMasterId r:id="rId46"/>
  </p:notesMasterIdLst>
  <p:sldIdLst>
    <p:sldId id="2147482765" r:id="rId13"/>
    <p:sldId id="2147482724" r:id="rId14"/>
    <p:sldId id="2147482768" r:id="rId15"/>
    <p:sldId id="2147482616" r:id="rId16"/>
    <p:sldId id="2147482531" r:id="rId17"/>
    <p:sldId id="2147482691" r:id="rId18"/>
    <p:sldId id="2147482713" r:id="rId19"/>
    <p:sldId id="2147482728" r:id="rId20"/>
    <p:sldId id="2147482727" r:id="rId21"/>
    <p:sldId id="2147482766" r:id="rId22"/>
    <p:sldId id="2147482790" r:id="rId23"/>
    <p:sldId id="2147482794" r:id="rId24"/>
    <p:sldId id="2147482729" r:id="rId25"/>
    <p:sldId id="2147482797" r:id="rId26"/>
    <p:sldId id="2147482792" r:id="rId27"/>
    <p:sldId id="2147482815" r:id="rId28"/>
    <p:sldId id="2147482798" r:id="rId29"/>
    <p:sldId id="2147482833" r:id="rId30"/>
    <p:sldId id="2147482832" r:id="rId31"/>
    <p:sldId id="2147482825" r:id="rId32"/>
    <p:sldId id="2147482824" r:id="rId33"/>
    <p:sldId id="2147482816" r:id="rId34"/>
    <p:sldId id="2147482791" r:id="rId35"/>
    <p:sldId id="2147482830" r:id="rId36"/>
    <p:sldId id="2147482834" r:id="rId37"/>
    <p:sldId id="2147482817" r:id="rId38"/>
    <p:sldId id="2147482822" r:id="rId39"/>
    <p:sldId id="2147482831" r:id="rId40"/>
    <p:sldId id="2147482823" r:id="rId41"/>
    <p:sldId id="2147482788" r:id="rId42"/>
    <p:sldId id="2147482521" r:id="rId43"/>
    <p:sldId id="2147482499" r:id="rId44"/>
    <p:sldId id="2147482510" r:id="rId45"/>
  </p:sldIdLst>
  <p:sldSz cx="9144000" cy="6858000" type="screen4x3"/>
  <p:notesSz cx="6858000" cy="9144000"/>
  <p:embeddedFontLst>
    <p:embeddedFont>
      <p:font typeface="Abadi" panose="020B0604020104020204" pitchFamily="34" charset="0"/>
      <p:regular r:id="rId47"/>
      <p:bold r:id="rId48"/>
      <p:italic r:id="rId49"/>
      <p:boldItalic r:id="rId50"/>
    </p:embeddedFont>
    <p:embeddedFont>
      <p:font typeface="Dosis" pitchFamily="2" charset="0"/>
      <p:regular r:id="rId51"/>
      <p:bold r:id="rId52"/>
    </p:embeddedFont>
    <p:embeddedFont>
      <p:font typeface="Dosis Medium" pitchFamily="2" charset="0"/>
      <p:regular r:id="rId53"/>
      <p:bold r:id="rId54"/>
    </p:embeddedFont>
    <p:embeddedFont>
      <p:font typeface="Dosis SemiBold" pitchFamily="2" charset="0"/>
      <p:regular r:id="rId55"/>
      <p:bold r:id="rId56"/>
    </p:embeddedFont>
    <p:embeddedFont>
      <p:font typeface="Microsoft Uighur" panose="02000000000000000000" pitchFamily="2" charset="-78"/>
      <p:regular r:id="rId57"/>
      <p:bold r:id="rId58"/>
    </p:embeddedFont>
    <p:embeddedFont>
      <p:font typeface="Noto Sans Symbols" panose="020B060402020202020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8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DDF1EC"/>
    <a:srgbClr val="D6E9EA"/>
    <a:srgbClr val="00ABA3"/>
    <a:srgbClr val="00ACA4"/>
    <a:srgbClr val="414C79"/>
    <a:srgbClr val="C6C6C6"/>
    <a:srgbClr val="14B3AB"/>
    <a:srgbClr val="E6E6E6"/>
    <a:srgbClr val="00A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22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128" Type="http://customschemas.google.com/relationships/presentationmetadata" Target="metadata"/><Relationship Id="rId131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129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8.fntdata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02" name="Google Shape;13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2DECB2FB-40F5-E2B7-D8FD-8D4645815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7E7F909E-4BAD-237A-5942-0F52B342B8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A1B26792-E649-0DD6-495D-22B97E1805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018410CF-3D9D-2B3B-DD80-9F246556E47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77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56D0CEDC-684E-169B-FE46-F3CC17210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8368AD25-56BA-FCED-0B84-B7CBB7242F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2D2BFFAD-6E49-56B9-2345-A33C01ED23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27B5AEC7-74AD-E602-6CD9-88A3F58BB5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788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6D7ADA57-8753-709F-42B1-7973CA861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0ACA643C-6E4E-C9B5-1B35-136BBD6472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45063306-37BF-910B-E8BF-EF1CE6A890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8C4240CC-A7A1-F182-6BE9-913020C512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124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5D133E4D-1DD6-91E9-36FE-A6606C306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E4047F80-B611-925F-8A08-D0EB228714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6C269425-4670-45CB-449F-42FAF0CFCA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C25189A3-429F-72BA-A55D-F7A8148085B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912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32907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869401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93829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48818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942354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3609428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2755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0919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2438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86680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87991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1327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17869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4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74318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0620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411583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0305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59371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59437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5921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93949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2727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3527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78825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8943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28578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61616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1049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15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464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5645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644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6556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3421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0152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5617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7138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5211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99395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82000" y="5708808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86134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671715" y="556861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0" name="Espace réservé du texte 5">
            <a:extLst>
              <a:ext uri="{FF2B5EF4-FFF2-40B4-BE49-F238E27FC236}">
                <a16:creationId xmlns:a16="http://schemas.microsoft.com/office/drawing/2014/main" id="{23BE0368-6CEE-F99C-BFAE-0B248CBF4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6059356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643BD1-F9E9-E1EA-FAB1-161E7917CA32}"/>
              </a:ext>
            </a:extLst>
          </p:cNvPr>
          <p:cNvSpPr txBox="1"/>
          <p:nvPr userDrawn="1"/>
        </p:nvSpPr>
        <p:spPr>
          <a:xfrm>
            <a:off x="5735882" y="570202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6678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647027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808307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510353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097595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400856185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31318946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4497544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122845595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36551890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7096973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789997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75636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00777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76672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151378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50719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95429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467890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3672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155032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693174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905370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94443-99F3-229C-6CD7-BA0F32DB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3667385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3956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 panose="020B0604020202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5144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52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462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983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51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Arial" panose="020B060402020202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743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4452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878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214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679314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6238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828363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2718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9959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06736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1363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23424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36675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79624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4880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4374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772358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72372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23305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50461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249824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10065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49387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73747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74688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82647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25287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77885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409261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108188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51495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48310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97699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8838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7604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83612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38909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37029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76433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19250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10522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00011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55046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49222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95598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image" Target="../media/image14.jpg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image" Target="../media/image3.jpg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6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30/11/2025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3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  <p:sldLayoutId id="2147484020" r:id="rId18"/>
    <p:sldLayoutId id="2147484021" r:id="rId19"/>
    <p:sldLayoutId id="2147484022" r:id="rId20"/>
    <p:sldLayoutId id="2147484023" r:id="rId21"/>
    <p:sldLayoutId id="2147484024" r:id="rId22"/>
    <p:sldLayoutId id="2147484025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804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094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4" r:id="rId7"/>
    <p:sldLayoutId id="2147483895" r:id="rId8"/>
    <p:sldLayoutId id="2147483896" r:id="rId9"/>
    <p:sldLayoutId id="21474838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497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9" r:id="rId1"/>
    <p:sldLayoutId id="21474839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0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783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4026" r:id="rId22"/>
    <p:sldLayoutId id="2147484027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gif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27.png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A3CE655-75D9-ADFE-4233-4DF301D44E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51" b="3217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92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07830-AE99-1AB4-31BA-665495BEC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B601AC43-CB29-C10E-B908-CC8EF48D01DF}"/>
              </a:ext>
            </a:extLst>
          </p:cNvPr>
          <p:cNvSpPr txBox="1">
            <a:spLocks/>
          </p:cNvSpPr>
          <p:nvPr/>
        </p:nvSpPr>
        <p:spPr>
          <a:xfrm>
            <a:off x="421386" y="1055248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توجيهات عامة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0BE9F6-A4B7-4649-7736-36D0D3EF883A}"/>
              </a:ext>
            </a:extLst>
          </p:cNvPr>
          <p:cNvSpPr txBox="1"/>
          <p:nvPr/>
        </p:nvSpPr>
        <p:spPr>
          <a:xfrm>
            <a:off x="628650" y="1775248"/>
            <a:ext cx="72771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يفصل الأستاذ(ة) الحاسوب عن شاشة العرض أثناء التمرير الفردي؛</a:t>
            </a:r>
          </a:p>
          <a:p>
            <a:pPr algn="r" rtl="1">
              <a:lnSpc>
                <a:spcPct val="150000"/>
              </a:lnSpc>
            </a:pP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2. يعرض الأستاذ(ة) سلسلة كلمات ونص تقويم الطلاقة للمتعلم ليقرأه ثم يدون النتائج على شبكة التفريغ؛ </a:t>
            </a:r>
          </a:p>
          <a:p>
            <a:pPr algn="r" rtl="1">
              <a:lnSpc>
                <a:spcPct val="150000"/>
              </a:lnSpc>
            </a:pPr>
            <a:r>
              <a:rPr lang="ar-MA" sz="32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3. يعرض الأستاذ(ة) إحدى وضعيات تقويم التحدث للمتعلم ثم يدون النتائج على شبكة التفريغ. </a:t>
            </a:r>
          </a:p>
        </p:txBody>
      </p:sp>
    </p:spTree>
    <p:extLst>
      <p:ext uri="{BB962C8B-B14F-4D97-AF65-F5344CB8AC3E}">
        <p14:creationId xmlns:p14="http://schemas.microsoft.com/office/powerpoint/2010/main" val="74617395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8912C-3531-A3A1-C2EE-6A060430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73747F-C127-6AB3-E4A9-F08978F0BC44}"/>
              </a:ext>
            </a:extLst>
          </p:cNvPr>
          <p:cNvSpPr txBox="1">
            <a:spLocks/>
          </p:cNvSpPr>
          <p:nvPr/>
        </p:nvSpPr>
        <p:spPr>
          <a:xfrm>
            <a:off x="381845" y="1779322"/>
            <a:ext cx="8142051" cy="4474583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توزيع المتعلمين إلى مجموعتين أو ثلاث، حيث يتم تمرير الروائز الفردية (التحدث+ الطلاقة) خلال يومين أو ثلاثة؛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إعداد جانب من الفصل الدراسي لتمرير الفردي؛ 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الحرص على خلق بيئة آمنة لتمرير الروائز؛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تمرير رائزي التحدث والطلاقة بالتتابع وبشكل فردي في جلسة واحدة مع كل تلميذ(ة)؛ 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lang="ar-MA" sz="2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تغيير</a:t>
            </a: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الكلمات وفقرات الطلاقة ووضعيات التحدث من يوم إلى آخر؛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أثناء التمرير يشتغل  باقي التلاميذ على نص: لعبة تنكسر (ص 62)، من خلال توجيههم إلى ما يلي:</a:t>
            </a:r>
          </a:p>
          <a:p>
            <a:pPr marL="622300" marR="0" lvl="0" indent="-261938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النص قراءة صامتة؛</a:t>
            </a:r>
          </a:p>
          <a:p>
            <a:pPr marL="622300" marR="0" lvl="0" indent="-261938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نقل فقرات النص على دفاترهم بخط جميل</a:t>
            </a:r>
            <a:r>
              <a:rPr lang="ar-MA" sz="2600" b="1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ar-MA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FFC4E31-C9AC-9D8A-4E1B-C2F349B8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توجيهات عامة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161301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47AAD-7925-B27A-331C-D45E6793A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601561A8-18DE-0226-D9E5-D10519692921}"/>
              </a:ext>
            </a:extLst>
          </p:cNvPr>
          <p:cNvSpPr txBox="1">
            <a:spLocks/>
          </p:cNvSpPr>
          <p:nvPr/>
        </p:nvSpPr>
        <p:spPr>
          <a:xfrm>
            <a:off x="457962" y="3201040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60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lvl="0" algn="ctr" defTabSz="457200">
              <a:lnSpc>
                <a:spcPts val="2075"/>
              </a:lnSpc>
              <a:spcBef>
                <a:spcPts val="0"/>
              </a:spcBef>
              <a:buClrTx/>
              <a:defRPr/>
            </a:pPr>
            <a:r>
              <a:rPr lang="ar-MA" sz="60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نشاط تشغيل التلاميذ </a:t>
            </a:r>
            <a:endParaRPr kumimoji="0" lang="fr-MA" sz="6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32193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(الصفحة 62)  ودفاتر المنزل . اقرؤوا النص جيدا ثم انقلوا الفقرة الأولى بخط جميل.</a:t>
            </a: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101DF8-E1D3-1991-C2BB-847CE87D2B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56E479-C70E-3A1F-E6A3-A92CCEA3E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3C331B-5F47-E241-66F0-364D79FCAE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FBF776-0DA7-6B44-13C7-3DF9D09C76D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EC1244-350E-B78F-7F61-BB2FEC67369A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9AA6F7-DAD2-DC7C-3869-310B3E58F00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0CB5765-AF2A-607A-BD3C-C7CE7FD85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FAEAE09-3FAD-6432-AA04-2454830AC0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268" y="1819693"/>
            <a:ext cx="3351464" cy="447465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23107-142F-0BB2-D3D1-62D9DB1DB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CAE128F2-D076-3115-7773-F553D72D5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5FED245-1CDD-E974-65D3-522C821F6F47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538F7B9-FE80-80C5-3407-042BC8C6F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56DA4DE-071C-35F5-3C6E-92D3EAEAABF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قراءة 10 كلمات بدقة؛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6AC1A9C-1440-C144-6790-236CC1C7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الطلاقة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22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B69AA-2066-AB21-7155-6853146FB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A0E9AD-D48C-F2AF-9F61-1AC177173725}"/>
              </a:ext>
            </a:extLst>
          </p:cNvPr>
          <p:cNvSpPr txBox="1">
            <a:spLocks/>
          </p:cNvSpPr>
          <p:nvPr/>
        </p:nvSpPr>
        <p:spPr>
          <a:xfrm>
            <a:off x="637196" y="2073583"/>
            <a:ext cx="7613780" cy="395464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يعرض الأستاذ(ة)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سلسلة الكلمات و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فقرة  الطلاقة على شاشة الحاسوب؛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يذكر  الأستاذ(ة) المتعلم(ة) أن عليه (ها) قراءة الكلمات بدقة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و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قراءة  الفقرة بدقة واسترسال؛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يمنح المتعلم(ة) 30 ثانية لملاحظة  سلسلة الكلمات و الفقرة قبل البدء في القراءة؛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يقرأ المتعلم (ة) الكلمات بدقة / الفقرة بدقة واسترسال؛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يسجل الأستاذ(ة)  على مذكرته الخاصة عدد الأخطاء المرتكبة سواء في الدقة أو الاسترسال؛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يدون الأستاذ (ة) نتيجة كل مؤشر والنقطة الإجمالية  على البطاقة الخاصة بتفريغ النتائج.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ملاحظتان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: 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إذا تدارك المتعلم(ة) (دون أي مساعدة) قراءة الكلمة، لا تحتسب خطأ.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يتوقف الإجراء بعد انتهاء مدة 90 ثانية. وإن لم يكمل المتعلم قراءة الفقرة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2F57A7F-DD51-DFFA-B201-71E2CBC72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الطلاقة 1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0BFBD1-8986-6D77-50A3-88B18F7AA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17" t="-8985"/>
          <a:stretch>
            <a:fillRect/>
          </a:stretch>
        </p:blipFill>
        <p:spPr>
          <a:xfrm>
            <a:off x="1333500" y="1568521"/>
            <a:ext cx="6134100" cy="4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9372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8A286-6A44-1FC6-EFCE-284D0D9C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47F9AC-103E-D8F7-7EC2-798AD55C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2" y="1254919"/>
            <a:ext cx="7886700" cy="720000"/>
          </a:xfrm>
        </p:spPr>
        <p:txBody>
          <a:bodyPr/>
          <a:lstStyle/>
          <a:p>
            <a:r>
              <a:rPr lang="ar-MA" dirty="0"/>
              <a:t>معايير تصحيح قراءة سلسلة الكلمات</a:t>
            </a:r>
            <a:endParaRPr lang="fr-MA" dirty="0"/>
          </a:p>
        </p:txBody>
      </p:sp>
      <p:sp>
        <p:nvSpPr>
          <p:cNvPr id="2" name="Titre 3">
            <a:extLst>
              <a:ext uri="{FF2B5EF4-FFF2-40B4-BE49-F238E27FC236}">
                <a16:creationId xmlns:a16="http://schemas.microsoft.com/office/drawing/2014/main" id="{D9B07F8A-190E-78BB-057C-2E31B28E8F85}"/>
              </a:ext>
            </a:extLst>
          </p:cNvPr>
          <p:cNvSpPr txBox="1">
            <a:spLocks/>
          </p:cNvSpPr>
          <p:nvPr/>
        </p:nvSpPr>
        <p:spPr>
          <a:xfrm>
            <a:off x="628650" y="3659453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نقطة عن كل كلمة مقروءة بشكل سليم.</a:t>
            </a:r>
          </a:p>
          <a:p>
            <a:pPr>
              <a:buClrTx/>
              <a:buFontTx/>
            </a:pPr>
            <a:endParaRPr lang="ar-MA" sz="4400" dirty="0">
              <a:solidFill>
                <a:srgbClr val="424D7B"/>
              </a:solidFill>
              <a:latin typeface="Dosis SemiBold" pitchFamily="2" charset="0"/>
              <a:cs typeface="Microsoft Uighur" panose="02000000000000000000" pitchFamily="2" charset="-78"/>
            </a:endParaRPr>
          </a:p>
          <a:p>
            <a:pPr>
              <a:buClrTx/>
            </a:pPr>
            <a:r>
              <a:rPr lang="ar-MA" sz="28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إذا تدارك المتعلم(ة) (دون أي مساعدة) قراءة الكلمة، لا تحتسب خطأ.</a:t>
            </a:r>
          </a:p>
          <a:p>
            <a:pPr>
              <a:buClrTx/>
              <a:buFontTx/>
            </a:pPr>
            <a:r>
              <a:rPr lang="ar-MA" sz="2800" dirty="0">
                <a:solidFill>
                  <a:srgbClr val="FF0000"/>
                </a:solidFill>
                <a:latin typeface="Dosis SemiBold" pitchFamily="2" charset="0"/>
                <a:cs typeface="Microsoft Uighur" panose="02000000000000000000" pitchFamily="2" charset="-78"/>
              </a:rPr>
              <a:t> </a:t>
            </a:r>
            <a:endParaRPr lang="ar-MA" sz="20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E9E28A-FC8E-0A63-6A7B-A5E36B9D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17" t="-8985"/>
          <a:stretch>
            <a:fillRect/>
          </a:stretch>
        </p:blipFill>
        <p:spPr>
          <a:xfrm>
            <a:off x="1464732" y="2529484"/>
            <a:ext cx="6134100" cy="4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7697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B7297F77-7E22-E1E0-7BBD-37BCCC6F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973E76A7-FFCA-D071-B091-B6E76F1E47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اقرأ الكلمات بدقة</a:t>
            </a: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E85F3F-BEF8-F647-A4CA-03F494AE0F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D2011D3-3330-81AE-AB3E-3CCC68238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B84632-18AF-1904-7F96-E0E11348D1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1C50C2-90D7-16A2-85C8-3DC4D4AB918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2014F7-7F90-837F-1940-A50A8E2ADF6B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553A27-10C4-38FA-A8E7-1BF894358A4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105D8C6-CE90-1019-216D-B389339A3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EC5E91DB-1299-2C68-5619-F2A97EB7B8F0}"/>
              </a:ext>
            </a:extLst>
          </p:cNvPr>
          <p:cNvSpPr txBox="1">
            <a:spLocks/>
          </p:cNvSpPr>
          <p:nvPr/>
        </p:nvSpPr>
        <p:spPr>
          <a:xfrm>
            <a:off x="5921711" y="1388780"/>
            <a:ext cx="1774354" cy="61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السلسلة 1</a:t>
            </a:r>
            <a:endParaRPr lang="fr-US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C4DC75C-5B4C-CF25-38E3-1748CA13135D}"/>
              </a:ext>
            </a:extLst>
          </p:cNvPr>
          <p:cNvGrpSpPr/>
          <p:nvPr/>
        </p:nvGrpSpPr>
        <p:grpSpPr>
          <a:xfrm>
            <a:off x="797383" y="2929812"/>
            <a:ext cx="7604384" cy="858416"/>
            <a:chOff x="797383" y="2929812"/>
            <a:chExt cx="7604384" cy="858416"/>
          </a:xfrm>
        </p:grpSpPr>
        <p:sp>
          <p:nvSpPr>
            <p:cNvPr id="6" name="Google Shape;1671;p201">
              <a:extLst>
                <a:ext uri="{FF2B5EF4-FFF2-40B4-BE49-F238E27FC236}">
                  <a16:creationId xmlns:a16="http://schemas.microsoft.com/office/drawing/2014/main" id="{34363154-4FB5-9ADF-5F0D-6231F66436B7}"/>
                </a:ext>
              </a:extLst>
            </p:cNvPr>
            <p:cNvSpPr/>
            <p:nvPr/>
          </p:nvSpPr>
          <p:spPr>
            <a:xfrm>
              <a:off x="5485531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مَوْهوبٌ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" name="Google Shape;1671;p201">
              <a:extLst>
                <a:ext uri="{FF2B5EF4-FFF2-40B4-BE49-F238E27FC236}">
                  <a16:creationId xmlns:a16="http://schemas.microsoft.com/office/drawing/2014/main" id="{6DDA42CB-9395-5ACC-08E3-43C01D7EC4DE}"/>
                </a:ext>
              </a:extLst>
            </p:cNvPr>
            <p:cNvSpPr/>
            <p:nvPr/>
          </p:nvSpPr>
          <p:spPr>
            <a:xfrm>
              <a:off x="2360099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أَنْقَذَ</a:t>
              </a:r>
            </a:p>
          </p:txBody>
        </p:sp>
        <p:sp>
          <p:nvSpPr>
            <p:cNvPr id="16" name="Google Shape;1671;p201">
              <a:extLst>
                <a:ext uri="{FF2B5EF4-FFF2-40B4-BE49-F238E27FC236}">
                  <a16:creationId xmlns:a16="http://schemas.microsoft.com/office/drawing/2014/main" id="{046FDC8C-115B-B2A5-FC96-B6A05A323E1B}"/>
                </a:ext>
              </a:extLst>
            </p:cNvPr>
            <p:cNvSpPr/>
            <p:nvPr/>
          </p:nvSpPr>
          <p:spPr>
            <a:xfrm>
              <a:off x="3922815" y="2948473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مُغامَرَةٌ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7" name="Google Shape;1671;p201">
              <a:extLst>
                <a:ext uri="{FF2B5EF4-FFF2-40B4-BE49-F238E27FC236}">
                  <a16:creationId xmlns:a16="http://schemas.microsoft.com/office/drawing/2014/main" id="{182E4DC2-4954-D565-BFD0-2096AA5CCB45}"/>
                </a:ext>
              </a:extLst>
            </p:cNvPr>
            <p:cNvSpPr/>
            <p:nvPr/>
          </p:nvSpPr>
          <p:spPr>
            <a:xfrm>
              <a:off x="797383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ريشٌ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Google Shape;1671;p201">
              <a:extLst>
                <a:ext uri="{FF2B5EF4-FFF2-40B4-BE49-F238E27FC236}">
                  <a16:creationId xmlns:a16="http://schemas.microsoft.com/office/drawing/2014/main" id="{359D8F2F-A9F5-B49D-99C6-8D7B26603BB0}"/>
                </a:ext>
              </a:extLst>
            </p:cNvPr>
            <p:cNvSpPr/>
            <p:nvPr/>
          </p:nvSpPr>
          <p:spPr>
            <a:xfrm>
              <a:off x="7024674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sz="4400" b="1" noProof="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رِحْلَةٌ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745A09-734C-708E-C4D3-0EAEF1691FD6}"/>
              </a:ext>
            </a:extLst>
          </p:cNvPr>
          <p:cNvGrpSpPr/>
          <p:nvPr/>
        </p:nvGrpSpPr>
        <p:grpSpPr>
          <a:xfrm>
            <a:off x="765372" y="4482292"/>
            <a:ext cx="7604384" cy="858416"/>
            <a:chOff x="797383" y="2929812"/>
            <a:chExt cx="7604384" cy="858416"/>
          </a:xfrm>
        </p:grpSpPr>
        <p:sp>
          <p:nvSpPr>
            <p:cNvPr id="24" name="Google Shape;1671;p201">
              <a:extLst>
                <a:ext uri="{FF2B5EF4-FFF2-40B4-BE49-F238E27FC236}">
                  <a16:creationId xmlns:a16="http://schemas.microsoft.com/office/drawing/2014/main" id="{C75EE5DA-B0BB-D60F-8C72-8B8EECB6AAB7}"/>
                </a:ext>
              </a:extLst>
            </p:cNvPr>
            <p:cNvSpPr/>
            <p:nvPr/>
          </p:nvSpPr>
          <p:spPr>
            <a:xfrm>
              <a:off x="5485531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يَحْمي</a:t>
              </a:r>
            </a:p>
          </p:txBody>
        </p:sp>
        <p:sp>
          <p:nvSpPr>
            <p:cNvPr id="26" name="Google Shape;1671;p201">
              <a:extLst>
                <a:ext uri="{FF2B5EF4-FFF2-40B4-BE49-F238E27FC236}">
                  <a16:creationId xmlns:a16="http://schemas.microsoft.com/office/drawing/2014/main" id="{7630C24C-9714-D970-F96C-0F4B3015676D}"/>
                </a:ext>
              </a:extLst>
            </p:cNvPr>
            <p:cNvSpPr/>
            <p:nvPr/>
          </p:nvSpPr>
          <p:spPr>
            <a:xfrm>
              <a:off x="2360099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تَعاوَنَ</a:t>
              </a:r>
            </a:p>
          </p:txBody>
        </p:sp>
        <p:sp>
          <p:nvSpPr>
            <p:cNvPr id="27" name="Google Shape;1671;p201">
              <a:extLst>
                <a:ext uri="{FF2B5EF4-FFF2-40B4-BE49-F238E27FC236}">
                  <a16:creationId xmlns:a16="http://schemas.microsoft.com/office/drawing/2014/main" id="{5F2A1984-D701-D624-FF39-5E18935C4FAA}"/>
                </a:ext>
              </a:extLst>
            </p:cNvPr>
            <p:cNvSpPr/>
            <p:nvPr/>
          </p:nvSpPr>
          <p:spPr>
            <a:xfrm>
              <a:off x="3922815" y="2948473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تَعَلَّمَ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8" name="Google Shape;1671;p201">
              <a:extLst>
                <a:ext uri="{FF2B5EF4-FFF2-40B4-BE49-F238E27FC236}">
                  <a16:creationId xmlns:a16="http://schemas.microsoft.com/office/drawing/2014/main" id="{15B341D4-6C24-24AA-1B2D-3037A1A7C396}"/>
                </a:ext>
              </a:extLst>
            </p:cNvPr>
            <p:cNvSpPr/>
            <p:nvPr/>
          </p:nvSpPr>
          <p:spPr>
            <a:xfrm>
              <a:off x="797383" y="2929812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حَزينٌ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9" name="Google Shape;1671;p201">
              <a:extLst>
                <a:ext uri="{FF2B5EF4-FFF2-40B4-BE49-F238E27FC236}">
                  <a16:creationId xmlns:a16="http://schemas.microsoft.com/office/drawing/2014/main" id="{FDBEF514-170A-963F-2DF9-C320E397F71D}"/>
                </a:ext>
              </a:extLst>
            </p:cNvPr>
            <p:cNvSpPr/>
            <p:nvPr/>
          </p:nvSpPr>
          <p:spPr>
            <a:xfrm>
              <a:off x="7024674" y="2967134"/>
              <a:ext cx="1377093" cy="82109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MA" altLang="fr-FR" sz="44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جائِزَةٌ</a:t>
              </a: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8604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0B2E-067E-473A-A334-8A554320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BC054DB-17B5-3534-9A81-6EC749613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781302"/>
              </p:ext>
            </p:extLst>
          </p:nvPr>
        </p:nvGraphicFramePr>
        <p:xfrm>
          <a:off x="1718735" y="2162273"/>
          <a:ext cx="6291792" cy="3806322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66547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018175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3827204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879866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</a:tblGrid>
              <a:tr h="345069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275075">
                <a:tc rowSpan="6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LF2</a:t>
                      </a:r>
                    </a:p>
                  </a:txBody>
                  <a:tcPr marL="68580" marR="68580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الدقة</a:t>
                      </a:r>
                    </a:p>
                  </a:txBody>
                  <a:tcPr marL="68580" marR="6858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الفقرة مرتكبا أقل من 3 أخطاء.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7ن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284827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الفقرة مرتكبا بين 4 إلى 8 أخطاء.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5ن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275075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الفقرة مرتكبا أكثر من 9 أخطاء.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77528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الاسترسال 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المتعلم(ة)  الفقرة باسترسال. </a:t>
                      </a:r>
                    </a:p>
                  </a:txBody>
                  <a:tcPr marL="68580" marR="68580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 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53839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المتعلم(ة)  الفقرة باسترسال مع التوقف على الأكثر لثلاث مرات. 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29186"/>
                  </a:ext>
                </a:extLst>
              </a:tr>
              <a:tr h="538394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M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قرأ المتعلم قراءة متقطعة.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917492"/>
                  </a:ext>
                </a:extLst>
              </a:tr>
              <a:tr h="522503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المجموع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201340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AAF660F9-FBC8-98C8-D974-73E59738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</p:spPr>
        <p:txBody>
          <a:bodyPr/>
          <a:lstStyle/>
          <a:p>
            <a:r>
              <a:rPr lang="ar-MA" dirty="0"/>
              <a:t>معايير تصحيح رائز الطلاقة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15230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18841-AE64-2B51-EB3F-503D80E20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C375C6-F160-EACA-081D-DA2E5E125329}"/>
              </a:ext>
            </a:extLst>
          </p:cNvPr>
          <p:cNvSpPr txBox="1">
            <a:spLocks/>
          </p:cNvSpPr>
          <p:nvPr/>
        </p:nvSpPr>
        <p:spPr>
          <a:xfrm>
            <a:off x="637196" y="2073583"/>
            <a:ext cx="7613780" cy="395464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يعرض الأستاذ(ة)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الفقرة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على شاشة الحاسوب؛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يذكر  الأستاذ(ة) المتعلم(ة) أن عليه (ها) قراءة الفقرة بدقة واسترسال؛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يمنح المتعلم(ة) 10 ثوان لملاحظة  الفقرة قبل البدء في القراءة؛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يسجل الأستاذ(ة)  على مذكرته الخاصة عدد الأخطاء المرتكبة برسم علامة لكل خطأ؛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يدون الأستاذ (ة) نتيجة قراءة الفقرة  على شبكة تفريغ النتائج.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ملاحظتان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: 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إذا تدارك المتعلم(ة) (دون أي مساعدة) قراءة الكلمة، لا تحتسب خطأ.</a:t>
            </a:r>
          </a:p>
          <a:p>
            <a:pPr marL="457200" marR="0" lvl="0" indent="-952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إذا توقف المتعلم أمام كلمة لمدة تزيد عن 5 ثواني يطلب منه مواصلة القراءة؛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470B15A-50B6-C24B-32C7-F90C713B6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الطلاقة 2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EA7E02-386E-BAAE-9DB6-6FBA36B2BE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0" t="12357" r="2871" b="7589"/>
          <a:stretch>
            <a:fillRect/>
          </a:stretch>
        </p:blipFill>
        <p:spPr>
          <a:xfrm>
            <a:off x="143933" y="1615086"/>
            <a:ext cx="8686800" cy="3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0271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dirty="0"/>
              <a:t>تنظيم حصص الأسبوع التربوي</a:t>
            </a:r>
            <a:r>
              <a:rPr lang="fr-FR" dirty="0"/>
              <a:t> </a:t>
            </a:r>
            <a:r>
              <a:rPr lang="ar-MA" dirty="0"/>
              <a:t>السادس</a:t>
            </a:r>
            <a:endParaRPr dirty="0"/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683930" y="1910926"/>
            <a:ext cx="3831420" cy="13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2"/>
          <p:cNvSpPr/>
          <p:nvPr/>
        </p:nvSpPr>
        <p:spPr>
          <a:xfrm>
            <a:off x="4864353" y="2380103"/>
            <a:ext cx="3420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sz="1200" dirty="0">
                <a:solidFill>
                  <a:srgbClr val="424D7B"/>
                </a:solidFill>
                <a:cs typeface="Arial" panose="020B0604020202020204" pitchFamily="34" charset="0"/>
                <a:sym typeface="Dosis SemiBold"/>
              </a:rPr>
              <a:t>تقويم فردي: الطلاقة  </a:t>
            </a: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Dosis SemiBold"/>
              </a:rPr>
              <a:t>التحدث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sz="1200" dirty="0">
                <a:solidFill>
                  <a:srgbClr val="424D7B"/>
                </a:solidFill>
                <a:cs typeface="Arial" panose="020B0604020202020204" pitchFamily="34" charset="0"/>
                <a:sym typeface="Dosis SemiBold"/>
              </a:rPr>
              <a:t>عمل فردي: شغل المتعلمين(ات) بنشاط للمراجعة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2"/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ea typeface="Dosis ExtraBold"/>
                <a:cs typeface="Arial" panose="020B0604020202020204" pitchFamily="34" charset="0"/>
                <a:sym typeface="Dosis ExtraBold"/>
              </a:rPr>
              <a:t>اليوم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1 - 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60" name="Google Shape;1160;p2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3 -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3" name="Google Shape;1163;p2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164" name="Google Shape;1164;p2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6 - 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- 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9" name="Google Shape;1169;p2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1170" name="Google Shape;1170;p2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5 -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2" name="Google Shape;1172;p2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Révision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 offerte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73" name="Google Shape;1173;p2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174" name="Google Shape;1174;p2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4 -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6" name="Google Shape;1176;p2"/>
          <p:cNvSpPr/>
          <p:nvPr/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:  فهم المقروء+ الظواهر اللغوية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7" name="Google Shape;1177;p2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 : فهم المسموع</a:t>
            </a:r>
          </a:p>
          <a:p>
            <a:pPr marL="171454" indent="-171454" algn="just" defTabSz="342908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تقويم جماعي موجه :الإنتاج الكتابيّ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تقويم فردي: الطلاقة  / التحدث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lang="ar-MA" sz="1200" dirty="0">
                <a:solidFill>
                  <a:srgbClr val="757575"/>
                </a:solidFill>
                <a:sym typeface="Dosis SemiBold"/>
              </a:rPr>
              <a:t>عمل فردي: شغل المتعلمين(ات) بنشاط للمراجعة</a:t>
            </a:r>
            <a:endParaRPr lang="fr-MA" sz="1200" dirty="0">
              <a:solidFill>
                <a:srgbClr val="757575"/>
              </a:solidFill>
              <a:sym typeface="Dosis SemiBold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4" lvl="0" indent="-171454" algn="just" defTabSz="342908" rtl="1"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تصحيح جماعي للرائز </a:t>
            </a:r>
          </a:p>
          <a:p>
            <a:pPr marL="171454" lvl="0" indent="-171454" algn="just" defTabSz="342908" rtl="1"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ar-MA" sz="1200" dirty="0">
                <a:solidFill>
                  <a:srgbClr val="757575"/>
                </a:solidFill>
              </a:rPr>
              <a:t>توليف ومراجعة</a:t>
            </a:r>
          </a:p>
        </p:txBody>
      </p:sp>
      <p:sp>
        <p:nvSpPr>
          <p:cNvPr id="1180" name="Google Shape;1180;p2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lvl="0" indent="-266700" algn="r" rtl="1">
              <a:buClr>
                <a:srgbClr val="757575"/>
              </a:buClr>
              <a:buSzPts val="1200"/>
              <a:buFont typeface="Noto Sans Symbols"/>
              <a:buChar char="🔾"/>
              <a:defRPr/>
            </a:pPr>
            <a:r>
              <a:rPr lang="ar-MA" sz="1200" dirty="0">
                <a:solidFill>
                  <a:srgbClr val="757575"/>
                </a:solidFill>
                <a:sym typeface="Dosis SemiBold"/>
              </a:rPr>
              <a:t>تقويم فردي: الطلاقة  / التحدث</a:t>
            </a:r>
          </a:p>
          <a:p>
            <a:pPr marL="266700" lvl="0" indent="-266700" algn="r" rtl="1">
              <a:buClr>
                <a:srgbClr val="757575"/>
              </a:buClr>
              <a:buSzPts val="1200"/>
              <a:buFont typeface="Noto Sans Symbols"/>
              <a:buChar char="🔾"/>
              <a:defRPr/>
            </a:pPr>
            <a:r>
              <a:rPr lang="ar-MA" sz="1200" dirty="0">
                <a:solidFill>
                  <a:srgbClr val="757575"/>
                </a:solidFill>
                <a:sym typeface="Dosis SemiBold"/>
              </a:rPr>
              <a:t>عمل فردي: شغل المتعلمين(ات) بنشاط للمراجعة</a:t>
            </a:r>
            <a:endParaRPr lang="fr-MA" sz="1200" dirty="0">
              <a:solidFill>
                <a:srgbClr val="757575"/>
              </a:solidFill>
              <a:sym typeface="Dosis SemiBol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9A48-ED26-95FE-CA87-02648F1B1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C622662E-92EB-0859-8B81-AD31FFFDD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EA41309-8B90-6338-4520-36839CE5E7F7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4F9856D-898C-001D-79A1-1E07F70E5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E06539D8-5F8F-7345-F271-14DFAA19BEE5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قراءة فقرة بدقة واسترسال.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EF6C321-B2A6-0799-EF02-10B91EC7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الطلاقة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8377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D7871EBA-8989-AE2D-EB67-99A2A660F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1F442780-12FB-8634-42A8-03285787C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اقرأ الفقرة بدقة واسترسال</a:t>
            </a: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2BBF22-5890-D345-48C5-611D9C93B2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C8AC5A-DBAF-1E23-8CFF-E124757D9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4233C8-4410-5956-3CD3-A9C5BB2684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43EAA3-A6EE-69B8-8F10-EDFF61963E8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8C74A3-66E7-0C0D-ECCB-F13E62F376A6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08E8B3-CC6D-B7B1-19EA-BAD38535BF9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2A36333-FC33-C1F8-E4D1-FB4D92138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3CD79D0-F20A-7E29-2CFB-B0A30A311487}"/>
              </a:ext>
            </a:extLst>
          </p:cNvPr>
          <p:cNvSpPr txBox="1">
            <a:spLocks/>
          </p:cNvSpPr>
          <p:nvPr/>
        </p:nvSpPr>
        <p:spPr>
          <a:xfrm>
            <a:off x="1502968" y="2157633"/>
            <a:ext cx="6258954" cy="371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رَافَقَ نَبيلٌ أُسْرَتَهُ في نُزْهَةٍ إ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لى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ٱلْحَديقَةِ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ٱلطَّريقِ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وَجَد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قِطًّا صَغيراً عالِقاً ت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 شُجَي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ةٍ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قَدَّمَ لَهُ نَبيلٌ ماءً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وَتَعاوَنَتِ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ٱلْأُسْرَةُ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مُساعَدَتِهِ عَلى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ٱلْخُروجِ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بَدا ٱلْقِطُّ فَرِحاً،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وأَخَذَ يَقْفِزُ مُتَحَمِّساً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4911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E7575-1E1E-663F-13A6-17C438450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664410F8-3F44-496A-074E-B1D1D517F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369507AA-7B36-E29E-AD1A-46622A4834AF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6FDD02B-43D7-1F76-DFDC-0C3F24B15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26B08569-B926-06A0-DD02-1B809717B35B}"/>
              </a:ext>
            </a:extLst>
          </p:cNvPr>
          <p:cNvSpPr txBox="1">
            <a:spLocks/>
          </p:cNvSpPr>
          <p:nvPr/>
        </p:nvSpPr>
        <p:spPr>
          <a:xfrm>
            <a:off x="1847461" y="2690694"/>
            <a:ext cx="4974539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المشاركة في حوار بتوظيف الأفعال الكلامية المدرسة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32AB5BF-7FB1-3F38-7E7F-DFCC8F3B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التحدث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017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2C1EE-BB52-0C68-FB0E-72118B93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2A1980-871D-3862-B247-4C68B30966B2}"/>
              </a:ext>
            </a:extLst>
          </p:cNvPr>
          <p:cNvSpPr txBox="1">
            <a:spLocks/>
          </p:cNvSpPr>
          <p:nvPr/>
        </p:nvSpPr>
        <p:spPr>
          <a:xfrm>
            <a:off x="512274" y="1520890"/>
            <a:ext cx="7987914" cy="4896208"/>
          </a:xfrm>
          <a:prstGeom prst="roundRect">
            <a:avLst>
              <a:gd name="adj" fmla="val 6551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ينجز تقويم التحدث (المشاركة في حوار وأخذ الكلمة) مباشرة بعد تقويم الطلاقة؛</a:t>
            </a:r>
            <a:endParaRPr kumimoji="0" lang="ar-MA" sz="3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يعرض الأستاذ(ة) وضعية من بين الوضعيات المقترحة (وضعية في كل يوم)؛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يقرأ الأستاذ(ة)  الوضعية على المتعلم(ة) ويتأكد من فهمه (ها) للتعليمة؛</a:t>
            </a: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يمنح الأستاذ (ة) للمتعلم(ة) 30 ثانية للتفكير قبل البدء في التحدث ثم ينصت لجوابه في حدود دقيقتين؛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D07300-7580-C9B6-9A9B-6232446B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74" y="624492"/>
            <a:ext cx="7886700" cy="720000"/>
          </a:xfrm>
        </p:spPr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التحدث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03962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A82C4-E7C5-67E9-4FAD-03404191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47CBDB-9EA4-39B8-E3BC-1EEC20F46569}"/>
              </a:ext>
            </a:extLst>
          </p:cNvPr>
          <p:cNvSpPr txBox="1">
            <a:spLocks/>
          </p:cNvSpPr>
          <p:nvPr/>
        </p:nvSpPr>
        <p:spPr>
          <a:xfrm>
            <a:off x="811762" y="1679510"/>
            <a:ext cx="7763979" cy="468160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يدون الأستاذ (ة) نتيجة كل مؤشر والنقطة الإجمالية  على البطاقة الخاصة بتفريغ النتائج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بناء على معايير التحكم</a:t>
            </a:r>
            <a:r>
              <a:rPr kumimoji="0" lang="ar-AE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؛</a:t>
            </a: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</a:p>
          <a:p>
            <a:pPr marL="273050" marR="0" lvl="0" indent="-2730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يسجل الأستاذ(ة)  لاحقا النقطة الإجمالية على دفتر الكفايات ويعبئ النقط على منظومة مسار. 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   ملاحظة : إذا كان المتعلم(ة)  مسترسلا في الإنتاج، لا بأس في تجاوز المدة        المخصصة له بقليل.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395DDF0-C071-66A9-911F-D0333711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9137"/>
            <a:ext cx="7886700" cy="720000"/>
          </a:xfrm>
        </p:spPr>
        <p:txBody>
          <a:bodyPr/>
          <a:lstStyle/>
          <a:p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j-ea"/>
                <a:cs typeface="Microsoft Uighur" panose="02000000000000000000" pitchFamily="2" charset="-78"/>
              </a:rPr>
              <a:t>دليل تمرير رائز التحدث(تتمة)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561459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1322A-3935-739A-5F1C-12FCF0043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63FCCB7-6A46-17F5-2764-961A9AD9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5" y="1224270"/>
            <a:ext cx="7886700" cy="720000"/>
          </a:xfrm>
        </p:spPr>
        <p:txBody>
          <a:bodyPr/>
          <a:lstStyle/>
          <a:p>
            <a:r>
              <a:rPr lang="ar-MA" dirty="0"/>
              <a:t>معايير تصحيح رائز التحدث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36DA3CE-65BD-63A5-144A-A159CA9BB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420952"/>
              </p:ext>
            </p:extLst>
          </p:nvPr>
        </p:nvGraphicFramePr>
        <p:xfrm>
          <a:off x="376767" y="2120367"/>
          <a:ext cx="8469515" cy="3456786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644726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800703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4153038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752294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1118754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441425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735127"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  <a:r>
                        <a:rPr lang="f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المشاركة في حوار للتعبير عن الرأي.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أجاب المتعلم(ة) عن السؤالين معللا جوابه وقدم اقتراحا بلغة سليمة ( يسمح ببعض الأخطاء)؛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10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73512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أجاب المتعلم(ة) عن السؤالين  دون تعليل وقدم اقتراحا مع ارتكاب بعض الأخطاء؛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7,5ن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3990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أجاب المتعلم(ة) عن سؤال واحد. مع ارتكاب بعض الأخطاء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9909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حاول الإجابة عن الأسئلة لكن إجابته كانت بعيدة عن المنتظر. 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47794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B8E8E7F9-9DCB-8FCD-191E-67A284463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677FDF1-7BFB-8D6A-DDB7-EC88EE57A5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FD5FF3-545D-2F22-7F09-E43D4A610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453A9E-DBE5-D058-8BAE-4598500DCE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7D604A-892B-DF6F-0AF3-8E6C85EA6BF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310C0F-B34C-966A-F21A-5DF684E7A63E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609279-8A73-AE15-A677-F30D2F5B9AA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1B0CEB-C163-C663-F125-F4071ED1D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1814280-1820-7039-45D3-8AAECD45D906}"/>
              </a:ext>
            </a:extLst>
          </p:cNvPr>
          <p:cNvSpPr txBox="1">
            <a:spLocks/>
          </p:cNvSpPr>
          <p:nvPr/>
        </p:nvSpPr>
        <p:spPr>
          <a:xfrm>
            <a:off x="447732" y="1617215"/>
            <a:ext cx="7453225" cy="61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MA" sz="24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Bulle narrative : ronde 2">
            <a:extLst>
              <a:ext uri="{FF2B5EF4-FFF2-40B4-BE49-F238E27FC236}">
                <a16:creationId xmlns:a16="http://schemas.microsoft.com/office/drawing/2014/main" id="{E2FAC2B2-AD53-45AA-85C3-FF167BCC2137}"/>
              </a:ext>
            </a:extLst>
          </p:cNvPr>
          <p:cNvSpPr/>
          <p:nvPr/>
        </p:nvSpPr>
        <p:spPr>
          <a:xfrm>
            <a:off x="3876300" y="3764559"/>
            <a:ext cx="4180548" cy="783465"/>
          </a:xfrm>
          <a:prstGeom prst="wedgeRoundRectCallout">
            <a:avLst>
              <a:gd name="adj1" fmla="val -57137"/>
              <a:gd name="adj2" fmla="val -3558"/>
              <a:gd name="adj3" fmla="val 16667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DZ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أَنا</a:t>
            </a:r>
            <a:r>
              <a:rPr lang="ar-DZ" sz="2000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مُتَّفِقٌ(ة)/</a:t>
            </a:r>
            <a:r>
              <a:rPr lang="ar-DZ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أَنا </a:t>
            </a: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غَيْرُ مُتَّفِقٍ(ة</a:t>
            </a:r>
            <a:r>
              <a:rPr lang="ar-MA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)........</a:t>
            </a:r>
            <a:r>
              <a:rPr lang="ar-DZ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DZ" sz="2000" b="1" kern="12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لأِ</a:t>
            </a:r>
            <a:r>
              <a:rPr lang="ar-MA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َ</a:t>
            </a:r>
            <a:r>
              <a:rPr lang="ar-DZ" sz="2000" b="1" kern="12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نَّ</a:t>
            </a:r>
            <a:r>
              <a:rPr lang="ar-MA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.......</a:t>
            </a: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endParaRPr lang="fr-MA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5" name="Image 14" descr="Une image contenant dessin humoristique, croquis, clipart, dessin&#10;&#10;Description générée automatiquement">
            <a:extLst>
              <a:ext uri="{FF2B5EF4-FFF2-40B4-BE49-F238E27FC236}">
                <a16:creationId xmlns:a16="http://schemas.microsoft.com/office/drawing/2014/main" id="{872D6863-3229-E70C-AC95-3B7FE038A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00" y="3889591"/>
            <a:ext cx="510540" cy="533400"/>
          </a:xfrm>
          <a:prstGeom prst="rect">
            <a:avLst/>
          </a:prstGeom>
        </p:spPr>
      </p:pic>
      <p:sp>
        <p:nvSpPr>
          <p:cNvPr id="18" name="Bulle narrative : ronde 1">
            <a:extLst>
              <a:ext uri="{FF2B5EF4-FFF2-40B4-BE49-F238E27FC236}">
                <a16:creationId xmlns:a16="http://schemas.microsoft.com/office/drawing/2014/main" id="{99837F3C-15B4-FD7B-046F-D3DB602B115C}"/>
              </a:ext>
            </a:extLst>
          </p:cNvPr>
          <p:cNvSpPr/>
          <p:nvPr/>
        </p:nvSpPr>
        <p:spPr>
          <a:xfrm>
            <a:off x="3018800" y="2397736"/>
            <a:ext cx="4620096" cy="783465"/>
          </a:xfrm>
          <a:prstGeom prst="wedgeRoundRectCallout">
            <a:avLst>
              <a:gd name="adj1" fmla="val 57596"/>
              <a:gd name="adj2" fmla="val -17757"/>
              <a:gd name="adj3" fmla="val 1666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70C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ما ر</a:t>
            </a:r>
            <a:r>
              <a:rPr lang="ar-MA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َ</a:t>
            </a: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أْيُكَ  </a:t>
            </a:r>
            <a:r>
              <a:rPr lang="ar-DZ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أَنْ</a:t>
            </a:r>
            <a:r>
              <a:rPr lang="ar-MA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MA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نَلْعَبَ كُرَةَ </a:t>
            </a:r>
            <a:r>
              <a:rPr lang="ar-DZ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ٱ</a:t>
            </a:r>
            <a:r>
              <a:rPr lang="ar-MA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لْقَدَمِ في مَلْعَبِ </a:t>
            </a:r>
            <a:r>
              <a:rPr lang="ar-DZ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ٱ</a:t>
            </a:r>
            <a:r>
              <a:rPr lang="ar-MA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لْحَيِّ الْيَوْمَ</a:t>
            </a:r>
            <a:r>
              <a:rPr lang="ar-DZ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 ؟</a:t>
            </a:r>
            <a:endParaRPr lang="fr-MA" sz="2000" b="1" kern="12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9" name="Google Shape;2750;p82">
            <a:extLst>
              <a:ext uri="{FF2B5EF4-FFF2-40B4-BE49-F238E27FC236}">
                <a16:creationId xmlns:a16="http://schemas.microsoft.com/office/drawing/2014/main" id="{F4810C26-E6E3-2158-B099-EDA9C02C11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تخيل أن الْجَوَّ مُمْطِرٌ اليومَ. أنا سألعب دور صديقٍ لك. ستجري حوارا – أنا أسأل وأنت تجيب. يمكنك الاستعانة بالصور.  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7C4F954-3381-C8C7-4ED8-3100DB4B4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848" y="2451611"/>
            <a:ext cx="625816" cy="54344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Bulle narrative : ronde 2">
            <a:extLst>
              <a:ext uri="{FF2B5EF4-FFF2-40B4-BE49-F238E27FC236}">
                <a16:creationId xmlns:a16="http://schemas.microsoft.com/office/drawing/2014/main" id="{31EF23B3-217E-5A63-FC1B-748EBCA58FA8}"/>
              </a:ext>
            </a:extLst>
          </p:cNvPr>
          <p:cNvSpPr/>
          <p:nvPr/>
        </p:nvSpPr>
        <p:spPr>
          <a:xfrm>
            <a:off x="3989994" y="5574078"/>
            <a:ext cx="4180548" cy="783465"/>
          </a:xfrm>
          <a:prstGeom prst="wedgeRoundRectCallout">
            <a:avLst>
              <a:gd name="adj1" fmla="val -54692"/>
              <a:gd name="adj2" fmla="val -3007"/>
              <a:gd name="adj3" fmla="val 16667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أَقْتَرِحُ</a:t>
            </a:r>
            <a:r>
              <a:rPr lang="ar-MA" sz="2000" b="1" kern="1200" dirty="0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.......................................</a:t>
            </a:r>
            <a:r>
              <a:rPr lang="ar-DZ" sz="20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fr-MA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12175437-E26A-C395-9109-44438B3F9E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73" y="2258033"/>
            <a:ext cx="1880648" cy="1631558"/>
          </a:xfrm>
          <a:prstGeom prst="rect">
            <a:avLst/>
          </a:prstGeom>
        </p:spPr>
      </p:pic>
      <p:pic>
        <p:nvPicPr>
          <p:cNvPr id="30" name="Image 29" descr="Une image contenant dessin humoristique, croquis, clipart, dessin&#10;&#10;Description générée automatiquement">
            <a:extLst>
              <a:ext uri="{FF2B5EF4-FFF2-40B4-BE49-F238E27FC236}">
                <a16:creationId xmlns:a16="http://schemas.microsoft.com/office/drawing/2014/main" id="{95C5CBC8-DD7E-9E7B-5A0E-8B3B37023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70" y="5699110"/>
            <a:ext cx="510540" cy="5334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717FF47-9CA6-F8A4-04B0-9B64F0CC51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006" y="4407927"/>
            <a:ext cx="1899422" cy="1631558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850D6609-74EC-C95C-EAD1-3685F517ECBF}"/>
              </a:ext>
            </a:extLst>
          </p:cNvPr>
          <p:cNvSpPr/>
          <p:nvPr/>
        </p:nvSpPr>
        <p:spPr>
          <a:xfrm>
            <a:off x="2925667" y="4649857"/>
            <a:ext cx="4620096" cy="783465"/>
          </a:xfrm>
          <a:prstGeom prst="wedgeRoundRectCallout">
            <a:avLst>
              <a:gd name="adj1" fmla="val 57596"/>
              <a:gd name="adj2" fmla="val -17757"/>
              <a:gd name="adj3" fmla="val 1666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2000" b="1" kern="1200" dirty="0">
              <a:solidFill>
                <a:srgbClr val="0070C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DZ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ما</a:t>
            </a:r>
            <a:r>
              <a:rPr lang="ar-MA" sz="2000" b="1" kern="12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ذا تقترح بدل ذلك</a:t>
            </a:r>
            <a:r>
              <a:rPr lang="ar-DZ" sz="2000" b="1" kern="1200" dirty="0">
                <a:solidFill>
                  <a:srgbClr val="000000"/>
                </a:solidFill>
                <a:cs typeface="Calibri" panose="020F0502020204030204" pitchFamily="34" charset="0"/>
              </a:rPr>
              <a:t>؟</a:t>
            </a:r>
            <a:endParaRPr lang="fr-MA" sz="2000" b="1" kern="12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C793C6-4782-F57A-109E-4F4776B0A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3715" y="4703732"/>
            <a:ext cx="625816" cy="54344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1233450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14292-DD03-D4FD-58DA-A888D3AE5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42D19EB3-912A-45DE-DE4B-7B7487BF9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B84ACB56-37F2-B5CF-0FED-F4849BC22F58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4FF40F8-857C-10CB-FED8-5CB51210B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B221E2D8-4B75-3C2E-7880-8626B365A346}"/>
              </a:ext>
            </a:extLst>
          </p:cNvPr>
          <p:cNvSpPr txBox="1">
            <a:spLocks/>
          </p:cNvSpPr>
          <p:nvPr/>
        </p:nvSpPr>
        <p:spPr>
          <a:xfrm>
            <a:off x="1847461" y="2690694"/>
            <a:ext cx="4974539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أخذ الكلمة لإنتاج نص شفهي باعتماد مشاهد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؛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96E36BE-24FC-3CBB-8A67-84797F5C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التحدث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547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8EFC6-58A2-0C56-1DB2-B9BC5DE20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2EF6E2E-CCB9-02C8-CB82-ED452FAC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5" y="1224270"/>
            <a:ext cx="7886700" cy="720000"/>
          </a:xfrm>
        </p:spPr>
        <p:txBody>
          <a:bodyPr/>
          <a:lstStyle/>
          <a:p>
            <a:r>
              <a:rPr lang="ar-MA" dirty="0"/>
              <a:t>معايير تصحيح رائز التحدث</a:t>
            </a:r>
            <a:endParaRPr lang="fr-MA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FCB340-2A88-2408-0FFC-509F63DD6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442601"/>
              </p:ext>
            </p:extLst>
          </p:nvPr>
        </p:nvGraphicFramePr>
        <p:xfrm>
          <a:off x="805877" y="2332034"/>
          <a:ext cx="7549337" cy="2924059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605064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3701828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997206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3351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269059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  <a:r>
                        <a:rPr lang="f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  <a:p>
                      <a:endParaRPr lang="fr-FR" dirty="0"/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أخذ الكلمة للتعبير عما يفعله يوم عيد باعتماد مشاهد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تحدث عن ثلاثة أعمال على الأقل؛</a:t>
                      </a:r>
                      <a:endParaRPr lang="fr-MA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10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2690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كانت الأنشطة التي تحدث عنها مناسبة ليوم العيد ( ولو سرد نشاطا واحدا) </a:t>
                      </a:r>
                      <a:endParaRPr lang="fr-MA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2690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 rtl="1"/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إذا عبر المتعلم(ة) بلغة سليمة؛ (يسمح ببعض الأخطاء البسيطة) </a:t>
                      </a:r>
                      <a:endParaRPr lang="fr-MA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35861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AF60217F-86EE-F192-A56C-D5D80FCC8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61111CC-061D-1A01-BDAC-DCA6800206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831A3C-AE76-4E22-A711-9079E2CA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59944A7-8E36-FF6F-0459-A03C8950D3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DCBEF7-E021-68F7-8B2D-8D690F96D45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55FA58-4C80-9E4F-1337-43F42D8F0BBE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تقويم الطلاقة والتحدث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F49C1A-07FE-9F3F-204D-7EE8F777E52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pic>
        <p:nvPicPr>
          <p:cNvPr id="23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28F4FFE-294F-5CE6-1F17-1D4691CD4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756" y="675854"/>
            <a:ext cx="900000" cy="900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3836F95D-BDF5-466D-8DA8-B79277833D60}"/>
              </a:ext>
            </a:extLst>
          </p:cNvPr>
          <p:cNvSpPr txBox="1">
            <a:spLocks/>
          </p:cNvSpPr>
          <p:nvPr/>
        </p:nvSpPr>
        <p:spPr>
          <a:xfrm>
            <a:off x="447732" y="1617215"/>
            <a:ext cx="7453225" cy="61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2750;p82">
            <a:extLst>
              <a:ext uri="{FF2B5EF4-FFF2-40B4-BE49-F238E27FC236}">
                <a16:creationId xmlns:a16="http://schemas.microsoft.com/office/drawing/2014/main" id="{89591B56-A796-CFD0-7150-1A7ECCB2E9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لاحظ المشاهد – تحدث عما تقوم به يوم عيد. على الأقل ستذكر 3 أعمال. </a:t>
            </a:r>
            <a:b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يمكنك أن تتحدث عن أعمال أخرى غير موجودة في هذه المشاهد. 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5E9A32-F2CD-F610-472D-6BC4357B0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692" y="4134000"/>
            <a:ext cx="2441681" cy="24470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92AC9C-7FAB-D40C-CDD0-8D6424F3E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6926" y="1427913"/>
            <a:ext cx="2495447" cy="25009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03C2D3F-02D4-304C-A6FE-E67CC71AE6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8669" y="3966831"/>
            <a:ext cx="2491598" cy="24970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1F25E3B-65EA-2FE3-8165-D5150F01A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2281" y="1427913"/>
            <a:ext cx="2395136" cy="2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447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ترحيب</a:t>
            </a:r>
            <a:endParaRPr lang="fr-MA" sz="1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تدبير السلوك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472889" y="1508705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-01   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  <a:sym typeface="Arial"/>
              </a:rPr>
              <a:t>تقويم فردي لمهارتي الطلاقة</a:t>
            </a:r>
            <a:r>
              <a:rPr kumimoji="0" lang="ar-MA" sz="16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  <a:sym typeface="Arial"/>
              </a:rPr>
              <a:t> والتحدث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baseline="0" dirty="0">
                <a:cs typeface="Microsoft Uighur" panose="02000000000000000000" pitchFamily="2" charset="-78"/>
              </a:rPr>
              <a:t>قراءة</a:t>
            </a:r>
            <a:r>
              <a:rPr lang="ar-MA" dirty="0">
                <a:cs typeface="Microsoft Uighur" panose="02000000000000000000" pitchFamily="2" charset="-78"/>
              </a:rPr>
              <a:t> النص" لعبة تنكسر" ونقل الفقرة الأولى بخط جميل.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169643" y="2790288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- 02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الطلاقة /التحدث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155257-B881-B519-7494-440CA8BA8E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599D06-FC31-155B-576D-56D5128733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BE8CD8-8674-C2ED-151F-18FB70F16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7E24E9-20BB-5651-E0B2-D37FB44F7D3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60DB1-0579-4F0E-B89F-73737FB37A0F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تقويم الطلاقة والتحدث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0AEBBC-49BC-E1F1-9E1A-F66D76C10CB7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81650-4413-5D16-1669-DD0B0447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9E313-494C-A3B1-F8B5-FF082D0E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655565D-BA0F-B953-17AD-0E2D9F3A84DE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0ECBB635-0C5D-4CC8-6C5C-62E47F0C778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947B153-F4E4-3A15-B189-0C81D5AC585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680;p27">
            <a:extLst>
              <a:ext uri="{FF2B5EF4-FFF2-40B4-BE49-F238E27FC236}">
                <a16:creationId xmlns:a16="http://schemas.microsoft.com/office/drawing/2014/main" id="{A4A412D9-BDA5-CADF-60E2-4C731975B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2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51621E8-6351-9E3F-663F-6C458DD0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67" y="1504642"/>
            <a:ext cx="3427039" cy="48984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93" y="744718"/>
            <a:ext cx="7369736" cy="612000"/>
          </a:xfrm>
        </p:spPr>
        <p:txBody>
          <a:bodyPr>
            <a:normAutofit fontScale="90000"/>
          </a:bodyPr>
          <a:lstStyle/>
          <a:p>
            <a:pPr algn="r" rtl="0"/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في المنزل، تدربوا على قراءة النص ص 62. </a:t>
            </a: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وابحثوا عن الكلمات التي تتضمن حرفي  الدال والذال</a:t>
            </a:r>
            <a:endParaRPr lang="fr-US"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412928"/>
            <a:ext cx="792000" cy="792000"/>
          </a:xfrm>
        </p:spPr>
      </p:pic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id="{DD62517A-40E5-26A6-332C-7E16FDDA6CBC}"/>
              </a:ext>
            </a:extLst>
          </p:cNvPr>
          <p:cNvGrpSpPr/>
          <p:nvPr/>
        </p:nvGrpSpPr>
        <p:grpSpPr>
          <a:xfrm>
            <a:off x="6037611" y="3953846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3FFC09A-4FFE-1507-B4A1-D86B325C2F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06B19C-D320-1EC7-9F3D-496D608861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5113643-C126-2949-CC42-DBEA1A2026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67AC53-69AB-5E47-0A37-17211B60E23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3EF115-837F-145A-9A00-7947A38BA387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2B23DC-E41B-D416-835A-48A99035BDCC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658861-1DC0-EAD5-76D8-6CAEA6DD97A9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26" name="Google Shape;1246;p5">
            <a:extLst>
              <a:ext uri="{FF2B5EF4-FFF2-40B4-BE49-F238E27FC236}">
                <a16:creationId xmlns:a16="http://schemas.microsoft.com/office/drawing/2014/main" id="{6332E774-ABA4-B8F8-822D-A3B40BF1669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215957" y="3114137"/>
            <a:ext cx="7423858" cy="890781"/>
            <a:chOff x="662053" y="2199452"/>
            <a:chExt cx="7423858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911" y="2199452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662053" y="2514315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تقويم الطلاقة والتحدث؛</a:t>
              </a: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هدف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421386" y="1055248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4572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الكفايات المعنية بالاختبار – المستوى 2 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2" name="Oval 22">
            <a:extLst>
              <a:ext uri="{FF2B5EF4-FFF2-40B4-BE49-F238E27FC236}">
                <a16:creationId xmlns:a16="http://schemas.microsoft.com/office/drawing/2014/main" id="{502BDDE6-BE82-FFB5-EA45-BD6D1A36E5D0}"/>
              </a:ext>
            </a:extLst>
          </p:cNvPr>
          <p:cNvSpPr/>
          <p:nvPr/>
        </p:nvSpPr>
        <p:spPr>
          <a:xfrm>
            <a:off x="6803712" y="1731482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23">
            <a:extLst>
              <a:ext uri="{FF2B5EF4-FFF2-40B4-BE49-F238E27FC236}">
                <a16:creationId xmlns:a16="http://schemas.microsoft.com/office/drawing/2014/main" id="{BD9E5E8F-288D-4971-6873-69649B1CCF80}"/>
              </a:ext>
            </a:extLst>
          </p:cNvPr>
          <p:cNvSpPr/>
          <p:nvPr/>
        </p:nvSpPr>
        <p:spPr>
          <a:xfrm rot="763887">
            <a:off x="6817236" y="2370144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24">
            <a:extLst>
              <a:ext uri="{FF2B5EF4-FFF2-40B4-BE49-F238E27FC236}">
                <a16:creationId xmlns:a16="http://schemas.microsoft.com/office/drawing/2014/main" id="{044DC255-5CF9-A726-B3D7-65962874AF96}"/>
              </a:ext>
            </a:extLst>
          </p:cNvPr>
          <p:cNvSpPr/>
          <p:nvPr/>
        </p:nvSpPr>
        <p:spPr>
          <a:xfrm>
            <a:off x="6851337" y="3154205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200F56-45AD-FCE2-73C2-02BA35A99E04}"/>
              </a:ext>
            </a:extLst>
          </p:cNvPr>
          <p:cNvSpPr txBox="1"/>
          <p:nvPr/>
        </p:nvSpPr>
        <p:spPr>
          <a:xfrm>
            <a:off x="628650" y="1342533"/>
            <a:ext cx="6154484" cy="515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1">
              <a:lnSpc>
                <a:spcPct val="200000"/>
              </a:lnSpc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فردي لمهارة الطلاقة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(LF</a:t>
            </a:r>
            <a:r>
              <a:rPr lang="f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1,LF2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)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lvl="0" algn="r" rtl="1">
              <a:lnSpc>
                <a:spcPct val="200000"/>
              </a:lnSpc>
              <a:buClrTx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فردي  لكفاية 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التحدث</a:t>
            </a:r>
            <a:r>
              <a:rPr lang="fr-MA" sz="24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(PO1, PO2)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فهم المسموع 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(CO1,CO2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70B1B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توظيف المعجم (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V1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فهم المقروء</a:t>
            </a:r>
            <a:r>
              <a:rPr lang="ar-MA" sz="2400" b="1" dirty="0">
                <a:solidFill>
                  <a:srgbClr val="70B1B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(LC1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 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توظيف الظواهر اللغوية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(OL2 )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02450" algn="l"/>
              </a:tabLst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تقويم جماعي لكفاية الإنتاج الكتابي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(PE1)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70B1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Oval 24">
            <a:extLst>
              <a:ext uri="{FF2B5EF4-FFF2-40B4-BE49-F238E27FC236}">
                <a16:creationId xmlns:a16="http://schemas.microsoft.com/office/drawing/2014/main" id="{10812664-B607-4C62-5984-E89A1E7323F0}"/>
              </a:ext>
            </a:extLst>
          </p:cNvPr>
          <p:cNvSpPr/>
          <p:nvPr/>
        </p:nvSpPr>
        <p:spPr>
          <a:xfrm>
            <a:off x="6851337" y="4589972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24">
            <a:extLst>
              <a:ext uri="{FF2B5EF4-FFF2-40B4-BE49-F238E27FC236}">
                <a16:creationId xmlns:a16="http://schemas.microsoft.com/office/drawing/2014/main" id="{99760207-E1A0-0E6C-A8E2-FEE8FDA2A13B}"/>
              </a:ext>
            </a:extLst>
          </p:cNvPr>
          <p:cNvSpPr/>
          <p:nvPr/>
        </p:nvSpPr>
        <p:spPr>
          <a:xfrm>
            <a:off x="6851337" y="5210910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4">
            <a:extLst>
              <a:ext uri="{FF2B5EF4-FFF2-40B4-BE49-F238E27FC236}">
                <a16:creationId xmlns:a16="http://schemas.microsoft.com/office/drawing/2014/main" id="{F1350274-88E4-8280-F8D1-9F69268058E2}"/>
              </a:ext>
            </a:extLst>
          </p:cNvPr>
          <p:cNvSpPr/>
          <p:nvPr/>
        </p:nvSpPr>
        <p:spPr>
          <a:xfrm>
            <a:off x="6851337" y="6007189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4">
            <a:extLst>
              <a:ext uri="{FF2B5EF4-FFF2-40B4-BE49-F238E27FC236}">
                <a16:creationId xmlns:a16="http://schemas.microsoft.com/office/drawing/2014/main" id="{B1EE673B-2F9C-2450-2D92-A51C44E8FD49}"/>
              </a:ext>
            </a:extLst>
          </p:cNvPr>
          <p:cNvSpPr/>
          <p:nvPr/>
        </p:nvSpPr>
        <p:spPr>
          <a:xfrm>
            <a:off x="6851337" y="3842084"/>
            <a:ext cx="361008" cy="34974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 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 السلوك.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3AAAB-2D86-414A-8829-EE96C077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. سننطلق في حصة اللغة العربية .</a:t>
            </a:r>
            <a:endParaRPr lang="fr-US" sz="2400" dirty="0"/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97ECA20-AA27-932F-DA1C-FA8DD4F57A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8B8E2BE-41D3-4F29-61C8-8A556D967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BA921A67-B170-D02C-742A-8F7FB3F349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0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DE23CB-4434-7A96-A54F-5D326D1F74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037E10-2D56-00A2-2288-5C0EE8A0D2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AF4B72-D9A0-4D52-AB63-F7D50009573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5CE12E-514F-DE97-CED3-A0AD5C8C48D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7A3FA5-C4B1-5905-8797-62DD1844AF9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C3382-9505-0B16-7761-34EFD7C67304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D9885F-FFCA-0826-4080-04A6A892E60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82974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/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ct val="100000"/>
            </a:pPr>
            <a: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قبل أن نبدأ حصة اليوم سأخبركم عن شروط الحصول على نجمة التميز. </a:t>
            </a:r>
            <a:endParaRPr dirty="0">
              <a:cs typeface="+mn-cs"/>
            </a:endParaRP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69129120-0625-D417-2DB5-C0831E679B3A}"/>
              </a:ext>
            </a:extLst>
          </p:cNvPr>
          <p:cNvSpPr txBox="1">
            <a:spLocks/>
          </p:cNvSpPr>
          <p:nvPr/>
        </p:nvSpPr>
        <p:spPr>
          <a:xfrm>
            <a:off x="1617133" y="3732989"/>
            <a:ext cx="4666795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أعمل في هدوء وأعتمد على نفسي. </a:t>
            </a:r>
          </a:p>
        </p:txBody>
      </p:sp>
      <p:pic>
        <p:nvPicPr>
          <p:cNvPr id="19" name="Espace réservé pour une image  16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3BEEBD1-A535-B329-817C-270005903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2B6213-F24A-C835-BA1E-864388396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4C216A-37B1-7B95-78AA-1D5E17D5BD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9CF953-F4AF-4FAA-8198-3B3C7A2C47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171F69-40D3-7119-8AE8-41DE1F1B39E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6473BF-7BD7-E982-F4B7-B171B8DDC269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FDB844-4A60-61DE-7A7F-202EA55D11F6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" name="Image 1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842458-DFD6-E24D-31EC-7E78D1C8CD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27" y="2857044"/>
            <a:ext cx="1876299" cy="18762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50634" y="1777877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تقويم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 الطلاقة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تقويم التحدث.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11D2E65-72C8-5BE7-C75D-0CAD63057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اليوم الأول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175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4898</TotalTime>
  <Words>1388</Words>
  <Application>Microsoft Office PowerPoint</Application>
  <PresentationFormat>Affichage à l'écran (4:3)</PresentationFormat>
  <Paragraphs>228</Paragraphs>
  <Slides>33</Slides>
  <Notes>7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33</vt:i4>
      </vt:variant>
    </vt:vector>
  </HeadingPairs>
  <TitlesOfParts>
    <vt:vector size="56" baseType="lpstr">
      <vt:lpstr>Noto Sans Symbols</vt:lpstr>
      <vt:lpstr>Calibri</vt:lpstr>
      <vt:lpstr>Abadi</vt:lpstr>
      <vt:lpstr>Wingdings</vt:lpstr>
      <vt:lpstr>Arial</vt:lpstr>
      <vt:lpstr>Microsoft Uighur</vt:lpstr>
      <vt:lpstr>Dosis Medium</vt:lpstr>
      <vt:lpstr>Dosis SemiBold</vt:lpstr>
      <vt:lpstr>Calibri Light</vt:lpstr>
      <vt:lpstr>Times New Roman</vt:lpstr>
      <vt:lpstr>Dosis</vt:lpstr>
      <vt:lpstr>Thème Office</vt:lpstr>
      <vt:lpstr>1_04- قراءة/ كتابة</vt:lpstr>
      <vt:lpstr>3_Env-Enseignant</vt:lpstr>
      <vt:lpstr>1_Conception personnalisée</vt:lpstr>
      <vt:lpstr>00_Env-Enseignant</vt:lpstr>
      <vt:lpstr>1_Thème Office</vt:lpstr>
      <vt:lpstr>2_Thème Office</vt:lpstr>
      <vt:lpstr>2_01- نشاط اعتيادي</vt:lpstr>
      <vt:lpstr>3_01- نشاط اعتيادي</vt:lpstr>
      <vt:lpstr>1_01- نشاط اعتيادي</vt:lpstr>
      <vt:lpstr>3_Thème Office</vt:lpstr>
      <vt:lpstr>1_Env-Enseignant</vt:lpstr>
      <vt:lpstr>Présentation PowerPoint</vt:lpstr>
      <vt:lpstr>تنظيم حصص الأسبوع التربوي السادس</vt:lpstr>
      <vt:lpstr>هيكلة حصة اليوم</vt:lpstr>
      <vt:lpstr>هدف الحصة</vt:lpstr>
      <vt:lpstr>Présentation PowerPoint</vt:lpstr>
      <vt:lpstr>افتتاح الحصة</vt:lpstr>
      <vt:lpstr> مرحبا بكم . سننطلق في حصة اللغة العربية .</vt:lpstr>
      <vt:lpstr>قبل أن نبدأ حصة اليوم سأخبركم عن شروط الحصول على نجمة التميز. </vt:lpstr>
      <vt:lpstr>اليوم الأول</vt:lpstr>
      <vt:lpstr>Présentation PowerPoint</vt:lpstr>
      <vt:lpstr>توجيهات عامة</vt:lpstr>
      <vt:lpstr>Présentation PowerPoint</vt:lpstr>
      <vt:lpstr>خذوا كراساتكم (الصفحة 62)  ودفاتر المنزل . اقرؤوا النص جيدا ثم انقلوا الفقرة الأولى بخط جميل.</vt:lpstr>
      <vt:lpstr>الطلاقة</vt:lpstr>
      <vt:lpstr>دليل تمرير رائز الطلاقة 1</vt:lpstr>
      <vt:lpstr>معايير تصحيح قراءة سلسلة الكلمات</vt:lpstr>
      <vt:lpstr>اقرأ الكلمات بدقة</vt:lpstr>
      <vt:lpstr>معايير تصحيح رائز الطلاقة</vt:lpstr>
      <vt:lpstr>دليل تمرير رائز الطلاقة 2</vt:lpstr>
      <vt:lpstr>الطلاقة</vt:lpstr>
      <vt:lpstr>اقرأ الفقرة بدقة واسترسال</vt:lpstr>
      <vt:lpstr>التحدث</vt:lpstr>
      <vt:lpstr>دليل تمرير رائز التحدث</vt:lpstr>
      <vt:lpstr>دليل تمرير رائز التحدث(تتمة)</vt:lpstr>
      <vt:lpstr>معايير تصحيح رائز التحدث</vt:lpstr>
      <vt:lpstr>تخيل أن الْجَوَّ مُمْطِرٌ اليومَ. أنا سألعب دور صديقٍ لك. ستجري حوارا – أنا أسأل وأنت تجيب. يمكنك الاستعانة بالصور.  </vt:lpstr>
      <vt:lpstr>التحدث</vt:lpstr>
      <vt:lpstr>معايير تصحيح رائز التحدث</vt:lpstr>
      <vt:lpstr>لاحظ المشاهد – تحدث عما تقوم به يوم عيد. على الأقل ستذكر 3 أعمال.  يمكنك أن تتحدث عن أعمال أخرى غير موجودة في هذه المشاهد. </vt:lpstr>
      <vt:lpstr>الفائزون بنجمة السلوك هم: </vt:lpstr>
      <vt:lpstr> اختتام الحصة </vt:lpstr>
      <vt:lpstr>في المنزل، تدربوا على قراءة النص ص 62. وابحثوا عن الكلمات التي تتضمن حرفي  الدال والذال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47</cp:revision>
  <dcterms:created xsi:type="dcterms:W3CDTF">2023-09-20T21:35:22Z</dcterms:created>
  <dcterms:modified xsi:type="dcterms:W3CDTF">2025-11-30T21:31:35Z</dcterms:modified>
</cp:coreProperties>
</file>