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0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1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773" r:id="rId2"/>
    <p:sldMasterId id="2147483836" r:id="rId3"/>
    <p:sldMasterId id="2147483851" r:id="rId4"/>
    <p:sldMasterId id="2147483863" r:id="rId5"/>
    <p:sldMasterId id="2147483886" r:id="rId6"/>
    <p:sldMasterId id="2147483898" r:id="rId7"/>
    <p:sldMasterId id="2147483902" r:id="rId8"/>
    <p:sldMasterId id="2147483925" r:id="rId9"/>
    <p:sldMasterId id="2147483965" r:id="rId10"/>
    <p:sldMasterId id="2147483988" r:id="rId11"/>
    <p:sldMasterId id="2147484002" r:id="rId12"/>
  </p:sldMasterIdLst>
  <p:notesMasterIdLst>
    <p:notesMasterId r:id="rId46"/>
  </p:notesMasterIdLst>
  <p:sldIdLst>
    <p:sldId id="2147482835" r:id="rId13"/>
    <p:sldId id="2147482724" r:id="rId14"/>
    <p:sldId id="2147482768" r:id="rId15"/>
    <p:sldId id="2147482616" r:id="rId16"/>
    <p:sldId id="2147482531" r:id="rId17"/>
    <p:sldId id="2147482691" r:id="rId18"/>
    <p:sldId id="2147482713" r:id="rId19"/>
    <p:sldId id="2147482728" r:id="rId20"/>
    <p:sldId id="2147482727" r:id="rId21"/>
    <p:sldId id="2147482766" r:id="rId22"/>
    <p:sldId id="2147482790" r:id="rId23"/>
    <p:sldId id="2147482794" r:id="rId24"/>
    <p:sldId id="2147482729" r:id="rId25"/>
    <p:sldId id="2147482797" r:id="rId26"/>
    <p:sldId id="2147482792" r:id="rId27"/>
    <p:sldId id="2147482815" r:id="rId28"/>
    <p:sldId id="2147482798" r:id="rId29"/>
    <p:sldId id="2147482833" r:id="rId30"/>
    <p:sldId id="2147482832" r:id="rId31"/>
    <p:sldId id="2147482825" r:id="rId32"/>
    <p:sldId id="2147482824" r:id="rId33"/>
    <p:sldId id="2147482816" r:id="rId34"/>
    <p:sldId id="2147482791" r:id="rId35"/>
    <p:sldId id="2147482830" r:id="rId36"/>
    <p:sldId id="2147482834" r:id="rId37"/>
    <p:sldId id="2147482817" r:id="rId38"/>
    <p:sldId id="2147482822" r:id="rId39"/>
    <p:sldId id="2147482831" r:id="rId40"/>
    <p:sldId id="2147482823" r:id="rId41"/>
    <p:sldId id="2147482788" r:id="rId42"/>
    <p:sldId id="2147482521" r:id="rId43"/>
    <p:sldId id="2147482499" r:id="rId44"/>
    <p:sldId id="2147482510" r:id="rId45"/>
  </p:sldIdLst>
  <p:sldSz cx="9144000" cy="6858000" type="screen4x3"/>
  <p:notesSz cx="6858000" cy="9144000"/>
  <p:embeddedFontLst>
    <p:embeddedFont>
      <p:font typeface="Abadi" panose="020B0604020104020204" pitchFamily="34" charset="0"/>
      <p:regular r:id="rId47"/>
      <p:bold r:id="rId48"/>
      <p:italic r:id="rId49"/>
      <p:boldItalic r:id="rId50"/>
    </p:embeddedFont>
    <p:embeddedFont>
      <p:font typeface="Dosis" pitchFamily="2" charset="0"/>
      <p:regular r:id="rId51"/>
      <p:bold r:id="rId52"/>
    </p:embeddedFont>
    <p:embeddedFont>
      <p:font typeface="Dosis Medium" pitchFamily="2" charset="0"/>
      <p:regular r:id="rId53"/>
      <p:bold r:id="rId54"/>
    </p:embeddedFont>
    <p:embeddedFont>
      <p:font typeface="Dosis SemiBold" pitchFamily="2" charset="0"/>
      <p:regular r:id="rId55"/>
      <p:bold r:id="rId56"/>
    </p:embeddedFont>
    <p:embeddedFont>
      <p:font typeface="Microsoft Uighur" panose="02000000000000000000" pitchFamily="2" charset="-78"/>
      <p:regular r:id="rId57"/>
      <p:bold r:id="rId58"/>
    </p:embeddedFont>
    <p:embeddedFont>
      <p:font typeface="Noto Sans Symbols" panose="020B0604020202020204" charset="0"/>
      <p:regular r:id="rId59"/>
      <p:bold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28" roundtripDataSignature="AMtx7mhi56uF0JpBCvUcdLaKW2e5PKxFn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B"/>
    <a:srgbClr val="DDF1EC"/>
    <a:srgbClr val="D6E9EA"/>
    <a:srgbClr val="00ABA3"/>
    <a:srgbClr val="00ACA4"/>
    <a:srgbClr val="414C79"/>
    <a:srgbClr val="C6C6C6"/>
    <a:srgbClr val="14B3AB"/>
    <a:srgbClr val="E6E6E6"/>
    <a:srgbClr val="00AC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05" autoAdjust="0"/>
    <p:restoredTop sz="94660"/>
  </p:normalViewPr>
  <p:slideViewPr>
    <p:cSldViewPr snapToGrid="0">
      <p:cViewPr varScale="1">
        <p:scale>
          <a:sx n="75" d="100"/>
          <a:sy n="75" d="100"/>
        </p:scale>
        <p:origin x="1022" y="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128" Type="http://customschemas.google.com/relationships/presentationmetadata" Target="metadata"/><Relationship Id="rId131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129" Type="http://schemas.openxmlformats.org/officeDocument/2006/relationships/presProps" Target="presProps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font" Target="fonts/font8.fntdata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13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pPr algn="r"/>
            <a:fld id="{00000000-1234-1234-1234-123412341234}" type="slidenum">
              <a:rPr lang="fr-FR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‹N°›</a:t>
            </a:fld>
            <a:endParaRPr lang="fr-FR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badi" panose="020B0604020202020204" pitchFamily="34" charset="0"/>
        <a:ea typeface="Abadi" panose="020B0604020202020204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154" name="Google Shape;11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302" name="Google Shape;130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8" name="Google Shape;135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359" name="Google Shape;1359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ar-M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>
          <a:extLst>
            <a:ext uri="{FF2B5EF4-FFF2-40B4-BE49-F238E27FC236}">
              <a16:creationId xmlns:a16="http://schemas.microsoft.com/office/drawing/2014/main" id="{2DECB2FB-40F5-E2B7-D8FD-8D4645815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1:notes">
            <a:extLst>
              <a:ext uri="{FF2B5EF4-FFF2-40B4-BE49-F238E27FC236}">
                <a16:creationId xmlns:a16="http://schemas.microsoft.com/office/drawing/2014/main" id="{7E7F909E-4BAD-237A-5942-0F52B342B8F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8" name="Google Shape;1358;p11:notes">
            <a:extLst>
              <a:ext uri="{FF2B5EF4-FFF2-40B4-BE49-F238E27FC236}">
                <a16:creationId xmlns:a16="http://schemas.microsoft.com/office/drawing/2014/main" id="{A1B26792-E649-0DD6-495D-22B97E1805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359" name="Google Shape;1359;p11:notes">
            <a:extLst>
              <a:ext uri="{FF2B5EF4-FFF2-40B4-BE49-F238E27FC236}">
                <a16:creationId xmlns:a16="http://schemas.microsoft.com/office/drawing/2014/main" id="{018410CF-3D9D-2B3B-DD80-9F246556E47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ar-M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4770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>
          <a:extLst>
            <a:ext uri="{FF2B5EF4-FFF2-40B4-BE49-F238E27FC236}">
              <a16:creationId xmlns:a16="http://schemas.microsoft.com/office/drawing/2014/main" id="{56D0CEDC-684E-169B-FE46-F3CC17210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1:notes">
            <a:extLst>
              <a:ext uri="{FF2B5EF4-FFF2-40B4-BE49-F238E27FC236}">
                <a16:creationId xmlns:a16="http://schemas.microsoft.com/office/drawing/2014/main" id="{8368AD25-56BA-FCED-0B84-B7CBB7242F3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8" name="Google Shape;1358;p11:notes">
            <a:extLst>
              <a:ext uri="{FF2B5EF4-FFF2-40B4-BE49-F238E27FC236}">
                <a16:creationId xmlns:a16="http://schemas.microsoft.com/office/drawing/2014/main" id="{2D2BFFAD-6E49-56B9-2345-A33C01ED23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359" name="Google Shape;1359;p11:notes">
            <a:extLst>
              <a:ext uri="{FF2B5EF4-FFF2-40B4-BE49-F238E27FC236}">
                <a16:creationId xmlns:a16="http://schemas.microsoft.com/office/drawing/2014/main" id="{27B5AEC7-74AD-E602-6CD9-88A3F58BB5F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ar-M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2788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>
          <a:extLst>
            <a:ext uri="{FF2B5EF4-FFF2-40B4-BE49-F238E27FC236}">
              <a16:creationId xmlns:a16="http://schemas.microsoft.com/office/drawing/2014/main" id="{6D7ADA57-8753-709F-42B1-7973CA861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1:notes">
            <a:extLst>
              <a:ext uri="{FF2B5EF4-FFF2-40B4-BE49-F238E27FC236}">
                <a16:creationId xmlns:a16="http://schemas.microsoft.com/office/drawing/2014/main" id="{0ACA643C-6E4E-C9B5-1B35-136BBD6472D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8" name="Google Shape;1358;p11:notes">
            <a:extLst>
              <a:ext uri="{FF2B5EF4-FFF2-40B4-BE49-F238E27FC236}">
                <a16:creationId xmlns:a16="http://schemas.microsoft.com/office/drawing/2014/main" id="{45063306-37BF-910B-E8BF-EF1CE6A890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359" name="Google Shape;1359;p11:notes">
            <a:extLst>
              <a:ext uri="{FF2B5EF4-FFF2-40B4-BE49-F238E27FC236}">
                <a16:creationId xmlns:a16="http://schemas.microsoft.com/office/drawing/2014/main" id="{8C4240CC-A7A1-F182-6BE9-913020C512C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ar-M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0124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>
          <a:extLst>
            <a:ext uri="{FF2B5EF4-FFF2-40B4-BE49-F238E27FC236}">
              <a16:creationId xmlns:a16="http://schemas.microsoft.com/office/drawing/2014/main" id="{5D133E4D-1DD6-91E9-36FE-A6606C306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1:notes">
            <a:extLst>
              <a:ext uri="{FF2B5EF4-FFF2-40B4-BE49-F238E27FC236}">
                <a16:creationId xmlns:a16="http://schemas.microsoft.com/office/drawing/2014/main" id="{E4047F80-B611-925F-8A08-D0EB2287147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8" name="Google Shape;1358;p11:notes">
            <a:extLst>
              <a:ext uri="{FF2B5EF4-FFF2-40B4-BE49-F238E27FC236}">
                <a16:creationId xmlns:a16="http://schemas.microsoft.com/office/drawing/2014/main" id="{6C269425-4670-45CB-449F-42FAF0CFCA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359" name="Google Shape;1359;p11:notes">
            <a:extLst>
              <a:ext uri="{FF2B5EF4-FFF2-40B4-BE49-F238E27FC236}">
                <a16:creationId xmlns:a16="http://schemas.microsoft.com/office/drawing/2014/main" id="{C25189A3-429F-72BA-A55D-F7A8148085B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ar-M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7912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.png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6.png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microsoft.com/office/2007/relationships/hdphoto" Target="../media/hdphoto4.wdp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Relationship Id="rId9" Type="http://schemas.microsoft.com/office/2007/relationships/hdphoto" Target="../media/hdphoto5.wdp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3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3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.pn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14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99" name="Google Shape;999;p14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4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1" name="Google Shape;1001;p14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2" name="Google Shape;1002;p14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3" name="Google Shape;1003;p14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1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21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297" name="Google Shape;297;p21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298" name="Google Shape;298;p21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299" name="Google Shape;299;p21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0" name="Google Shape;300;p21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1" name="Google Shape;301;p219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2" name="Google Shape;302;p219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3" name="Google Shape;303;p219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4" name="Google Shape;304;p219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5" name="Google Shape;305;p21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2329078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2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220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220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p220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p220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p220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p220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4" name="Google Shape;314;p220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5" name="Google Shape;315;p220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6" name="Google Shape;316;p220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7" name="Google Shape;317;p220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8" name="Google Shape;318;p220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p220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220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p220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p220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3" name="Google Shape;323;p220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4" name="Google Shape;324;p220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5" name="Google Shape;325;p220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6" name="Google Shape;326;p220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08694014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2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221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30" name="Google Shape;330;p22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1938296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2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22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222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7" name="Google Shape;337;p222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38" name="Google Shape;338;p222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9" name="Google Shape;339;p222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40" name="Google Shape;340;p222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1" name="Google Shape;341;p222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42" name="Google Shape;342;p22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4488188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9423543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36094280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5627553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8009197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924387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086680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14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6" name="Google Shape;1006;p14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7" name="Google Shape;1007;p14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8" name="Google Shape;1008;p14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9" name="Google Shape;1009;p14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0" name="Google Shape;1010;p14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1" name="Google Shape;1011;p14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2" name="Google Shape;1012;p14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3" name="Google Shape;1013;p14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4" name="Google Shape;1014;p14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4879917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913277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5178695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442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2743189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8706201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3411583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10903057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0593714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659437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14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17" name="Google Shape;1017;p142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1018" name="Google Shape;1018;p142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1019" name="Google Shape;1019;p142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1020" name="Google Shape;1020;p142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1" name="Google Shape;1021;p142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2" name="Google Shape;1022;p142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3" name="Google Shape;1023;p14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1659213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8939492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2127272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2535275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3788252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3689439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5285789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8616168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210490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8515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14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26" name="Google Shape;1026;p143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27" name="Google Shape;1027;p143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28" name="Google Shape;1028;p143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29" name="Google Shape;1029;p143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30" name="Google Shape;1030;p143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1" name="Google Shape;1031;p143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2" name="Google Shape;1032;p143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3" name="Google Shape;1033;p143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4" name="Google Shape;1034;p143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484646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256455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01/12/2025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226442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01/12/2025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065568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01/12/2025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934217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001523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056177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971385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052119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5993958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4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37" name="Google Shape;1037;p144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38" name="Google Shape;1038;p144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39" name="Google Shape;1039;p144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40" name="Google Shape;1040;p144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41" name="Google Shape;1041;p144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2" name="Google Shape;1042;p144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3" name="Google Shape;1043;p144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4" name="Google Shape;1044;p144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5" name="Google Shape;1045;p144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46" name="Google Shape;1046;p144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7" name="Google Shape;1047;p14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1C0FFA3B-2F64-E931-6E21-C0A73F319754}"/>
              </a:ext>
            </a:extLst>
          </p:cNvPr>
          <p:cNvGrpSpPr/>
          <p:nvPr userDrawn="1"/>
        </p:nvGrpSpPr>
        <p:grpSpPr>
          <a:xfrm>
            <a:off x="1782000" y="3769776"/>
            <a:ext cx="5368645" cy="889007"/>
            <a:chOff x="1748749" y="1791236"/>
            <a:chExt cx="5368645" cy="1013653"/>
          </a:xfrm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217390A6-943F-2968-6C10-7DF7BB2B7384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64FB4DD8-5D66-6A34-938E-8913FA5AB177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14FD4FB-ACDB-9931-0C8F-F9D38456DD07}"/>
              </a:ext>
            </a:extLst>
          </p:cNvPr>
          <p:cNvGrpSpPr/>
          <p:nvPr userDrawn="1"/>
        </p:nvGrpSpPr>
        <p:grpSpPr>
          <a:xfrm>
            <a:off x="1782000" y="2800259"/>
            <a:ext cx="5368645" cy="889007"/>
            <a:chOff x="1748749" y="1791236"/>
            <a:chExt cx="5368645" cy="1013653"/>
          </a:xfrm>
        </p:grpSpPr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025CC033-780F-FBF3-E1F4-7D6B687C34EB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810CBCE7-99C1-A062-357B-B62018DC3810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E9C463B6-993F-DD3F-0424-B722ACB9B9A3}"/>
              </a:ext>
            </a:extLst>
          </p:cNvPr>
          <p:cNvGrpSpPr/>
          <p:nvPr userDrawn="1"/>
        </p:nvGrpSpPr>
        <p:grpSpPr>
          <a:xfrm>
            <a:off x="1782000" y="1830742"/>
            <a:ext cx="5368645" cy="889007"/>
            <a:chOff x="1748749" y="1791236"/>
            <a:chExt cx="5368645" cy="1013653"/>
          </a:xfrm>
        </p:grpSpPr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6BA7DD4-6461-5EFC-A988-02D75BDE8D0B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0E3CEF6F-2317-D9FC-52FB-966FA00CD10C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96DE3F4D-38EE-A1F1-E0BB-B82E7E7AE2F9}"/>
              </a:ext>
            </a:extLst>
          </p:cNvPr>
          <p:cNvGrpSpPr/>
          <p:nvPr userDrawn="1"/>
        </p:nvGrpSpPr>
        <p:grpSpPr>
          <a:xfrm>
            <a:off x="1782000" y="5708808"/>
            <a:ext cx="5368645" cy="1013653"/>
            <a:chOff x="1748749" y="1791236"/>
            <a:chExt cx="5368645" cy="1013653"/>
          </a:xfrm>
        </p:grpSpPr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5CCAC19C-6BC0-BD3C-C26B-FBD13E3DB19B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5AC45941-DA73-B721-FF09-77E57BD98349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82000" y="4739293"/>
            <a:ext cx="5368645" cy="889007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4110" y="1852582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2764923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232539" y="2748987"/>
            <a:ext cx="1194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86134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735882" y="4748799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101150"/>
            <a:ext cx="4500000" cy="583389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080574"/>
            <a:ext cx="4500000" cy="547726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671715" y="2648387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671715" y="3621797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671715" y="556861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732676" y="3775053"/>
            <a:ext cx="694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082335"/>
            <a:ext cx="4500000" cy="5082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671715" y="4595206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8B7457-BEA6-4AC9-8BA0-D7C7D26C875C}"/>
              </a:ext>
            </a:extLst>
          </p:cNvPr>
          <p:cNvSpPr/>
          <p:nvPr userDrawn="1"/>
        </p:nvSpPr>
        <p:spPr>
          <a:xfrm>
            <a:off x="3870526" y="3275112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sz="1400" b="1" i="0" u="none" strike="noStrike" cap="none" dirty="0">
              <a:solidFill>
                <a:srgbClr val="757575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  <a:p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40" name="Espace réservé du texte 5">
            <a:extLst>
              <a:ext uri="{FF2B5EF4-FFF2-40B4-BE49-F238E27FC236}">
                <a16:creationId xmlns:a16="http://schemas.microsoft.com/office/drawing/2014/main" id="{23BE0368-6CEE-F99C-BFAE-0B248CBF42C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10675" y="6059356"/>
            <a:ext cx="4500000" cy="547726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87643BD1-F9E9-E1EA-FAB1-161E7917CA32}"/>
              </a:ext>
            </a:extLst>
          </p:cNvPr>
          <p:cNvSpPr txBox="1"/>
          <p:nvPr userDrawn="1"/>
        </p:nvSpPr>
        <p:spPr>
          <a:xfrm>
            <a:off x="5735882" y="5702029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43" name="Espace réservé pour une image  26">
            <a:extLst>
              <a:ext uri="{FF2B5EF4-FFF2-40B4-BE49-F238E27FC236}">
                <a16:creationId xmlns:a16="http://schemas.microsoft.com/office/drawing/2014/main" id="{EBB49857-CB09-5F8C-6292-37DF07F50D43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1671715" y="1674977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E1DB57AA-A76E-6E38-EE43-87441366ED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4775372"/>
            <a:ext cx="540000" cy="418523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EB83B926-A6F7-BDD6-C259-E9771DE1563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602799" y="3890098"/>
            <a:ext cx="42474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6678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6470277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48083074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5103536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40975951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4008561854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3313189464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344975449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1228455952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2365518909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14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50" name="Google Shape;1050;p145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1" name="Google Shape;1051;p145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2" name="Google Shape;1052;p145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3" name="Google Shape;1053;p145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4" name="Google Shape;1054;p145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5" name="Google Shape;1055;p14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570969736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47899976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6756364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3007770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766720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31513783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5507196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4954292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5467890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943672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14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58" name="Google Shape;1058;p146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9" name="Google Shape;1059;p146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0" name="Google Shape;1060;p146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1" name="Google Shape;1061;p146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2" name="Google Shape;1062;p146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3" name="Google Shape;1063;p146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4" name="Google Shape;1064;p146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5" name="Google Shape;1065;p146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6" name="Google Shape;1066;p146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7" name="Google Shape;1067;p146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8" name="Google Shape;1068;p146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1550320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56931740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0905370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B94443-99F3-229C-6CD7-BA0F32DB5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336673853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14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71" name="Google Shape;1071;p147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47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3" name="Google Shape;1073;p147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4" name="Google Shape;1074;p147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5" name="Google Shape;1075;p147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6" name="Google Shape;1076;p147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7" name="Google Shape;1077;p147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8" name="Google Shape;1078;p147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9" name="Google Shape;1079;p147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0" name="Google Shape;1080;p147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14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83" name="Google Shape;1083;p14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4" name="Google Shape;1084;p14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5" name="Google Shape;1085;p14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6" name="Google Shape;1086;p14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7" name="Google Shape;1087;p14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8" name="Google Shape;1088;p14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9" name="Google Shape;1089;p14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90" name="Google Shape;1090;p14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91" name="Google Shape;1091;p14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92" name="Google Shape;1092;p14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14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95" name="Google Shape;1095;p14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6" name="Google Shape;1096;p14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7" name="Google Shape;1097;p14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8" name="Google Shape;1098;p14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9" name="Google Shape;1099;p14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0" name="Google Shape;1100;p149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1" name="Google Shape;1101;p149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2" name="Google Shape;1102;p149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3" name="Google Shape;1103;p149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4" name="Google Shape;1104;p149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5" name="Google Shape;1105;p149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6" name="Google Shape;1106;p149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7" name="Google Shape;1107;p149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8" name="Google Shape;1108;p149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9" name="Google Shape;1109;p149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0" name="Google Shape;1110;p149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1" name="Google Shape;1111;p149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2" name="Google Shape;1112;p149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3" name="Google Shape;1113;p149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B9D0C19-AD16-B884-BDCD-EA6C89EDC6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2140" y="3685765"/>
            <a:ext cx="744182" cy="73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594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15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16" name="Google Shape;1116;p150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7" name="Google Shape;1117;p15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9" name="Google Shape;1119;p1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1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1122" name="Google Shape;1122;p151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23" name="Google Shape;1123;p151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24" name="Google Shape;1124;p151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25" name="Google Shape;1125;p151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26" name="Google Shape;1126;p151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27" name="Google Shape;1127;p151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28" name="Google Shape;1128;p151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29" name="Google Shape;1129;p151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>
  <p:cSld name="15_Disposition personnalisée"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1" name="Google Shape;1131;p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32" name="Google Shape;1132;p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33" name="Google Shape;1133;p15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1134" name="Google Shape;1134;p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135" name="Google Shape;1135;p1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6" name="Google Shape;1136;p152"/>
          <p:cNvSpPr txBox="1"/>
          <p:nvPr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1.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Présentation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37" name="Google Shape;1137;p1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8" name="Google Shape;1138;p152"/>
          <p:cNvSpPr txBox="1"/>
          <p:nvPr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2.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Exploitation</a:t>
            </a: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39" name="Google Shape;1139;p1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1140" name="Google Shape;1140;p152"/>
          <p:cNvSpPr txBox="1"/>
          <p:nvPr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3.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Travail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sur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livret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41" name="Google Shape;1141;p152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42" name="Google Shape;1142;p152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43" name="Google Shape;1143;p152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44" name="Google Shape;1144;p152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5" name="Google Shape;1145;p152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6" name="Google Shape;1146;p152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7" name="Google Shape;1147;p15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704482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826600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1284496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53352428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80911003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Microsoft Uighur" panose="02000000000000000000" pitchFamily="2" charset="-78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914969584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848248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3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8" name="Google Shape;958;p133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  <p:sp>
        <p:nvSpPr>
          <p:cNvPr id="959" name="Google Shape;959;p133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2116904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8703072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5184541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7931957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190420" y="2150869"/>
            <a:ext cx="7697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26200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2334211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5309499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1114355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3ACE24-BA98-A1EC-334E-C4366A2DBC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EC15851-FC9A-6BE1-F714-B2B0441D43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B8AC69C-38BD-A1B1-2BCE-3A41311842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01/12/2025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9E4A2E-DA37-57DF-75D5-26EEADAB2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0CEB54-7639-B4E5-0824-F35B19799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148479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FD7D03-318C-25FD-8530-474BCC57B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F9E70F-4713-A9E3-2961-C80E0212D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136258-246D-57E8-AF37-33BDCF90E1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01/12/2025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F3D65A-1F07-771B-3FB7-EA0E72CB0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EB919F9-3110-991A-BFE6-459A90F83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1319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13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62" name="Google Shape;962;p13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3" name="Google Shape;963;p13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DAFAE2-187C-2384-4B86-430B125B2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D6D141F-8F86-75C0-2628-B10B48DAD6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B19C45-4825-D0B1-525A-B48EE4447C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01/12/2025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25E333-C054-B106-0B7B-A9E6AE61F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1C8FD1E-EC4D-AF09-BF7F-A822A1B6A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65192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CFD005-2D07-00BC-E96A-64E2482B0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0F1E95-A2F4-1D71-2379-31B5C91102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77D9F52-A048-4F28-202F-9EEE5E0D9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AA36BBE-C4D3-8FB9-7B6B-C111BF114B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01/12/2025</a:t>
            </a:fld>
            <a:endParaRPr lang="fr-M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89E2360-FA03-1231-B4BF-1DDE9BE49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9590453-1589-6688-3F82-435C6CDCE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256981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A70FE9-E546-9019-A10D-0D76DFD63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3AF698B-1EA5-88D2-D8DC-53D9904DC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9468B39-1EC1-B244-DFC9-B47F3BC7F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A0EB96C-4A07-AFC7-9EA0-EE2CCCFDCB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6EB6D6F-314C-D967-1BC8-9797E880D4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0B3D001-B4A3-0F04-8979-3B4922775C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01/12/2025</a:t>
            </a:fld>
            <a:endParaRPr lang="fr-M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608D2C8-93A6-5CEA-6E31-F9A28EB55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AD3ED6E-DC0E-91BC-423F-EF1B6296F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775184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0E061F-FCC1-AAEB-D2D3-CBF17F25C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788EF9E-B2CD-6F63-649A-710DCE90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01/12/2025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FEA49BD-0760-F549-C40B-C68EE2330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B5627FD-5721-8933-C1F7-DEC868CD6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72310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987BA20-1C16-3A54-851F-6DEE2F14D5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01/12/2025</a:t>
            </a:fld>
            <a:endParaRPr lang="fr-M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564332F-2ED0-D719-9637-85A6859F8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61824DE-6FC9-7363-E175-5B24D41C4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288103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567142-CB7D-5617-B482-566215E26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22FBFD0-E9B6-053D-13B7-FE3E2920B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45044A4-76B7-3C0E-9B64-C45E63A46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DD957D7-DB64-E7C4-E923-9E3D69B132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01/12/2025</a:t>
            </a:fld>
            <a:endParaRPr lang="fr-M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092534C-D384-39E0-AC0C-3777A2010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83EB4BE-9439-36DC-5C36-CDCB274F0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91575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1FCD3C-C0A0-B8DB-F48A-FCD9078C3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349CCFB-52A5-A9B9-9E32-857D8D434D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M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81C0AE1-0D51-641A-7352-47CC911FE2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D77279-A62F-CA69-0CDC-970B5EE2E9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01/12/2025</a:t>
            </a:fld>
            <a:endParaRPr lang="fr-M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4A77665-0243-3F04-51F0-0DAE4D965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EB1D2A1-7D05-8E02-BA5B-7CCEDB6FB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682603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B26239-9AC7-8D75-8184-BCCD7591C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2BE9701-2EEC-79FE-DBF7-64673D9E88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31D0A6-F177-D8F8-AEC0-2C24329173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01/12/2025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F9CE4AE-38F9-4B69-F710-C69E8D72F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F7F9AD-C26F-03F3-D796-095329173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345214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C831C23-AC16-6B8B-8F78-F0FB01C7AF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7ECFDD3-AB7C-2568-1A40-693B666C57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1DE37B-492B-BEA5-1108-1F1C822C82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01/12/2025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7BA3C0-7F2B-EC09-AEDD-39835CFE5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32ED2F-A24A-C821-0AA1-DBE42583B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631404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739569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3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66" name="Google Shape;966;p13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7" name="Google Shape;967;p13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8" name="Google Shape;968;p13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Diapositive de titr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3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" name="Google Shape;88;p113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Arial" panose="020B0604020202020204" pitchFamily="34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89" name="Google Shape;89;p1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0" name="Google Shape;90;p1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1" name="Google Shape;91;p1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451447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Titre et contenu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" name="Google Shape;94;p11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95" name="Google Shape;95;p1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6" name="Google Shape;96;p1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7" name="Google Shape;97;p1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7520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Titre de sec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5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" name="Google Shape;100;p115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01" name="Google Shape;101;p1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2" name="Google Shape;102;p1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3" name="Google Shape;103;p1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04625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Deux contenu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1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6" name="Google Shape;106;p11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7" name="Google Shape;107;p11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8" name="Google Shape;108;p1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9" name="Google Shape;109;p1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0" name="Google Shape;110;p1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1983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Comparais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7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3" name="Google Shape;113;p11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4" name="Google Shape;114;p11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5" name="Google Shape;115;p117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6" name="Google Shape;116;p117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7" name="Google Shape;117;p1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8" name="Google Shape;118;p1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9" name="Google Shape;119;p1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1514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Contenu avec légend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7" name="Google Shape;127;p11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Arial" panose="020B0604020202020204" pitchFamily="34" charset="0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128" name="Google Shape;128;p11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29" name="Google Shape;129;p1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0" name="Google Shape;130;p1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1" name="Google Shape;131;p1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37436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Image avec légende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4" name="Google Shape;134;p12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35" name="Google Shape;135;p1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36" name="Google Shape;136;p1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7" name="Google Shape;137;p1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8" name="Google Shape;138;p1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44527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Titre et texte vertical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2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1" name="Google Shape;141;p12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2" name="Google Shape;142;p1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3" name="Google Shape;143;p1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4" name="Google Shape;144;p1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08789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Titre vertical et text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2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7" name="Google Shape;147;p122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8" name="Google Shape;148;p1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9" name="Google Shape;149;p1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50" name="Google Shape;150;p1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92144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679314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13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1" name="Google Shape;971;p136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</p:sp>
      <p:sp>
        <p:nvSpPr>
          <p:cNvPr id="972" name="Google Shape;972;p136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3" name="Google Shape;973;p13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B9D0C19-AD16-B884-BDCD-EA6C89EDC6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2140" y="3685765"/>
            <a:ext cx="744182" cy="73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6238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68283634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6727189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5499590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5067365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4913635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3234240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5366753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1796247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644880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13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6" name="Google Shape;976;p13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7" name="Google Shape;977;p13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8" name="Google Shape;978;p13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7043743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57723581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0723722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7233051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6504611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2498240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5100652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0493876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0737470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474688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13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1" name="Google Shape;981;p13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82" name="Google Shape;982;p13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983" name="Google Shape;983;p13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7826477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5252874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7778857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4092618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9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63" name="Google Shape;163;p9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64" name="Google Shape;164;p9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65" name="Google Shape;165;p9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66" name="Google Shape;166;p95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1081888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04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0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  <p:sp>
        <p:nvSpPr>
          <p:cNvPr id="170" name="Google Shape;170;p204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81514956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05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4" name="Google Shape;174;p20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8483101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06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8" name="Google Shape;178;p206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20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7976993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0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07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</p:sp>
      <p:sp>
        <p:nvSpPr>
          <p:cNvPr id="183" name="Google Shape;183;p207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" name="Google Shape;184;p20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9388382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0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0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8" name="Google Shape;188;p208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9" name="Google Shape;189;p20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07604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13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6" name="Google Shape;986;p139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87" name="Google Shape;987;p139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88" name="Google Shape;988;p139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89" name="Google Shape;989;p139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0" name="Google Shape;990;p139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1" name="Google Shape;991;p139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2" name="Google Shape;992;p139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3" name="Google Shape;993;p139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4" name="Google Shape;994;p139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5" name="Google Shape;995;p139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96" name="Google Shape;996;p139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09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93" name="Google Shape;193;p209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94" name="Google Shape;194;p20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6836127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10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98" name="Google Shape;198;p210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99" name="Google Shape;199;p210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0" name="Google Shape;200;p210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1" name="Google Shape;201;p210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2" name="Google Shape;202;p210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3" name="Google Shape;203;p210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4" name="Google Shape;204;p210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5" name="Google Shape;205;p210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6" name="Google Shape;206;p210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07" name="Google Shape;207;p210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4389094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1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1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p21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21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21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21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5" name="Google Shape;215;p21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6" name="Google Shape;216;p21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7" name="Google Shape;217;p21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8" name="Google Shape;218;p21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6370293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1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212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22" name="Google Shape;222;p212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23" name="Google Shape;223;p212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24" name="Google Shape;224;p212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5" name="Google Shape;225;p212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6" name="Google Shape;226;p212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7" name="Google Shape;227;p21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764330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>
  <p:cSld name="6_Voc_Act_01_4 Vignt+T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1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13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31" name="Google Shape;231;p213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32" name="Google Shape;232;p213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33" name="Google Shape;233;p213"/>
          <p:cNvSpPr>
            <a:spLocks noGrp="1"/>
          </p:cNvSpPr>
          <p:nvPr>
            <p:ph type="pic" idx="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  <p:sp>
        <p:nvSpPr>
          <p:cNvPr id="234" name="Google Shape;234;p213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35" name="Google Shape;235;p213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36" name="Google Shape;236;p213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9192502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14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40" name="Google Shape;240;p214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41" name="Google Shape;241;p214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42" name="Google Shape;242;p214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43" name="Google Shape;243;p214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4" name="Google Shape;244;p214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5" name="Google Shape;245;p214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6" name="Google Shape;246;p214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7" name="Google Shape;247;p214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3105224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1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215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1" name="Google Shape;251;p215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2" name="Google Shape;252;p215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3" name="Google Shape;253;p215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4" name="Google Shape;254;p215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5" name="Google Shape;255;p215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6" name="Google Shape;256;p215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7" name="Google Shape;257;p215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8" name="Google Shape;258;p215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9" name="Google Shape;259;p215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0" name="Google Shape;260;p215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6000118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1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216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p216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216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216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p216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216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2550469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1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217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p217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217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p217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217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217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7" name="Google Shape;277;p217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" name="Google Shape;278;p217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9" name="Google Shape;279;p217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217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1" name="Google Shape;281;p217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0492226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21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p21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21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21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p21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p21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0" name="Google Shape;290;p21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21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21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3" name="Google Shape;293;p21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5895598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1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08.xml"/><Relationship Id="rId21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21.xml"/><Relationship Id="rId20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24" Type="http://schemas.openxmlformats.org/officeDocument/2006/relationships/image" Target="../media/image15.bin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23" Type="http://schemas.openxmlformats.org/officeDocument/2006/relationships/theme" Target="../theme/theme10.xml"/><Relationship Id="rId10" Type="http://schemas.openxmlformats.org/officeDocument/2006/relationships/slideLayout" Target="../slideLayouts/slideLayout115.xml"/><Relationship Id="rId19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slideLayout" Target="../slideLayouts/slideLayout153.xml"/><Relationship Id="rId1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43.xml"/><Relationship Id="rId21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17" Type="http://schemas.openxmlformats.org/officeDocument/2006/relationships/slideLayout" Target="../slideLayouts/slideLayout157.xml"/><Relationship Id="rId25" Type="http://schemas.openxmlformats.org/officeDocument/2006/relationships/image" Target="../media/image14.jpg"/><Relationship Id="rId2" Type="http://schemas.openxmlformats.org/officeDocument/2006/relationships/slideLayout" Target="../slideLayouts/slideLayout142.xml"/><Relationship Id="rId16" Type="http://schemas.openxmlformats.org/officeDocument/2006/relationships/slideLayout" Target="../slideLayouts/slideLayout156.xml"/><Relationship Id="rId20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24" Type="http://schemas.openxmlformats.org/officeDocument/2006/relationships/theme" Target="../theme/theme12.xml"/><Relationship Id="rId5" Type="http://schemas.openxmlformats.org/officeDocument/2006/relationships/slideLayout" Target="../slideLayouts/slideLayout145.xml"/><Relationship Id="rId15" Type="http://schemas.openxmlformats.org/officeDocument/2006/relationships/slideLayout" Target="../slideLayouts/slideLayout155.xml"/><Relationship Id="rId23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50.xml"/><Relationship Id="rId19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slideLayout" Target="../slideLayouts/slideLayout154.xml"/><Relationship Id="rId22" Type="http://schemas.openxmlformats.org/officeDocument/2006/relationships/slideLayout" Target="../slideLayouts/slideLayout16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image" Target="../media/image3.jpg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image" Target="../media/image15.bin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theme" Target="../theme/theme8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85.xml"/><Relationship Id="rId21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5" Type="http://schemas.openxmlformats.org/officeDocument/2006/relationships/image" Target="../media/image3.jpg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0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24" Type="http://schemas.openxmlformats.org/officeDocument/2006/relationships/theme" Target="../theme/theme9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23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Relationship Id="rId22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834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0635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  <p:sldLayoutId id="2147483977" r:id="rId12"/>
    <p:sldLayoutId id="2147483978" r:id="rId13"/>
    <p:sldLayoutId id="2147483979" r:id="rId14"/>
    <p:sldLayoutId id="2147483980" r:id="rId15"/>
    <p:sldLayoutId id="2147483981" r:id="rId16"/>
    <p:sldLayoutId id="2147483982" r:id="rId17"/>
    <p:sldLayoutId id="2147483983" r:id="rId18"/>
    <p:sldLayoutId id="2147483984" r:id="rId19"/>
    <p:sldLayoutId id="2147483985" r:id="rId20"/>
    <p:sldLayoutId id="2147483986" r:id="rId21"/>
    <p:sldLayoutId id="2147483987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B7D3BCD8-9868-4174-A461-8C04FAF3A9DD}" type="datetimeFigureOut">
              <a:rPr lang="fr-FR" smtClean="0"/>
              <a:pPr/>
              <a:t>01/12/2025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639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  <p:sldLayoutId id="2147484000" r:id="rId12"/>
    <p:sldLayoutId id="214748400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77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  <p:sldLayoutId id="2147484014" r:id="rId12"/>
    <p:sldLayoutId id="2147484015" r:id="rId13"/>
    <p:sldLayoutId id="2147484016" r:id="rId14"/>
    <p:sldLayoutId id="2147484017" r:id="rId15"/>
    <p:sldLayoutId id="2147484018" r:id="rId16"/>
    <p:sldLayoutId id="2147484019" r:id="rId17"/>
    <p:sldLayoutId id="2147484020" r:id="rId18"/>
    <p:sldLayoutId id="2147484021" r:id="rId19"/>
    <p:sldLayoutId id="2147484022" r:id="rId20"/>
    <p:sldLayoutId id="2147484023" r:id="rId21"/>
    <p:sldLayoutId id="2147484024" r:id="rId22"/>
    <p:sldLayoutId id="2147484025" r:id="rId2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1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 rtl="1">
              <a:lnSpc>
                <a:spcPct val="90000"/>
              </a:lnSpc>
              <a:buClr>
                <a:srgbClr val="757575"/>
              </a:buClr>
              <a:buSzPts val="1600"/>
              <a:buFont typeface="Dosis Medium"/>
              <a:buNone/>
            </a:pP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  <p:sldLayoutId id="2147483794" r:id="rId18"/>
    <p:sldLayoutId id="2147483795" r:id="rId19"/>
    <p:sldLayoutId id="2147483796" r:id="rId20"/>
    <p:sldLayoutId id="2147483804" r:id="rId21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 dirty="0">
          <a:solidFill>
            <a:srgbClr val="757575"/>
          </a:solidFill>
          <a:latin typeface="Microsoft Uighur" panose="02000000000000000000" pitchFamily="2" charset="-78"/>
          <a:ea typeface="Dosis Medium"/>
          <a:cs typeface="Microsoft Uighur" panose="02000000000000000000" pitchFamily="2" charset="-78"/>
          <a:sym typeface="Dosis Medium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451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658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853255"/>
      </p:ext>
    </p:extLst>
  </p:cSld>
  <p:clrMap bg1="lt1" tx1="dk1" bg2="lt2" tx2="dk2" accent1="accent1" accent2="accent2" accent3="accent3" accent4="accent4" accent5="accent5" accent6="accent6" hlink="hlink" folHlink="folHlink"/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76" name="Google Shape;76;p8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7" name="Google Shape;77;p8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78" name="Google Shape;78;p8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79" name="Google Shape;79;p8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30946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4" r:id="rId7"/>
    <p:sldLayoutId id="2147483895" r:id="rId8"/>
    <p:sldLayoutId id="2147483896" r:id="rId9"/>
    <p:sldLayoutId id="214748389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84975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99" r:id="rId1"/>
    <p:sldLayoutId id="2147483901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9049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  <p:sldLayoutId id="2147483915" r:id="rId13"/>
    <p:sldLayoutId id="2147483916" r:id="rId14"/>
    <p:sldLayoutId id="2147483917" r:id="rId15"/>
    <p:sldLayoutId id="2147483918" r:id="rId16"/>
    <p:sldLayoutId id="2147483919" r:id="rId17"/>
    <p:sldLayoutId id="2147483920" r:id="rId18"/>
    <p:sldLayoutId id="2147483921" r:id="rId19"/>
    <p:sldLayoutId id="2147483922" r:id="rId20"/>
    <p:sldLayoutId id="2147483923" r:id="rId21"/>
    <p:sldLayoutId id="214748392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67835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  <p:sldLayoutId id="2147483939" r:id="rId13"/>
    <p:sldLayoutId id="2147483940" r:id="rId14"/>
    <p:sldLayoutId id="2147483941" r:id="rId15"/>
    <p:sldLayoutId id="2147483942" r:id="rId16"/>
    <p:sldLayoutId id="2147483943" r:id="rId17"/>
    <p:sldLayoutId id="2147483944" r:id="rId18"/>
    <p:sldLayoutId id="2147483945" r:id="rId19"/>
    <p:sldLayoutId id="2147483946" r:id="rId20"/>
    <p:sldLayoutId id="2147483947" r:id="rId21"/>
    <p:sldLayoutId id="2147484026" r:id="rId22"/>
    <p:sldLayoutId id="2147484027" r:id="rId23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0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0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0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openxmlformats.org/officeDocument/2006/relationships/image" Target="../media/image45.png"/><Relationship Id="rId4" Type="http://schemas.openxmlformats.org/officeDocument/2006/relationships/image" Target="../media/image33.png"/><Relationship Id="rId9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0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7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openxmlformats.org/officeDocument/2006/relationships/image" Target="../media/image49.png"/><Relationship Id="rId4" Type="http://schemas.openxmlformats.org/officeDocument/2006/relationships/image" Target="../media/image33.png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05.xml"/><Relationship Id="rId7" Type="http://schemas.openxmlformats.org/officeDocument/2006/relationships/image" Target="../media/image3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3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png"/><Relationship Id="rId5" Type="http://schemas.openxmlformats.org/officeDocument/2006/relationships/image" Target="../media/image27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9.gif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2.mp4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gif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81.xml"/><Relationship Id="rId10" Type="http://schemas.openxmlformats.org/officeDocument/2006/relationships/image" Target="../media/image27.png"/><Relationship Id="rId4" Type="http://schemas.openxmlformats.org/officeDocument/2006/relationships/video" Target="../media/media2.mp4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9A570A7-4819-5526-C9C7-EB4BB36CAF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56" b="3312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924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07830-AE99-1AB4-31BA-665495BEC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B601AC43-CB29-C10E-B908-CC8EF48D01DF}"/>
              </a:ext>
            </a:extLst>
          </p:cNvPr>
          <p:cNvSpPr txBox="1">
            <a:spLocks/>
          </p:cNvSpPr>
          <p:nvPr/>
        </p:nvSpPr>
        <p:spPr>
          <a:xfrm>
            <a:off x="421386" y="1055248"/>
            <a:ext cx="78867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MA" sz="4800" b="1" dirty="0">
              <a:solidFill>
                <a:srgbClr val="424D7B"/>
              </a:solidFill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توجيهات عامة</a:t>
            </a: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4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C0BE9F6-A4B7-4649-7736-36D0D3EF883A}"/>
              </a:ext>
            </a:extLst>
          </p:cNvPr>
          <p:cNvSpPr txBox="1"/>
          <p:nvPr/>
        </p:nvSpPr>
        <p:spPr>
          <a:xfrm>
            <a:off x="628650" y="1775248"/>
            <a:ext cx="72771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MA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  <a:r>
              <a:rPr lang="ar-MA" sz="32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يفصل الأستاذ(ة) الحاسوب عن شاشة العرض أثناء التمرير الفردي؛</a:t>
            </a:r>
          </a:p>
          <a:p>
            <a:pPr algn="r" rtl="1">
              <a:lnSpc>
                <a:spcPct val="150000"/>
              </a:lnSpc>
            </a:pPr>
            <a:r>
              <a:rPr lang="ar-MA" sz="32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2. يعرض الأستاذ(ة) سلسلة كلمات ونص تقويم الطلاقة للمتعلم ليقرأه ثم يدون النتائج على شبكة التفريغ؛ </a:t>
            </a:r>
          </a:p>
          <a:p>
            <a:pPr algn="r" rtl="1">
              <a:lnSpc>
                <a:spcPct val="150000"/>
              </a:lnSpc>
            </a:pPr>
            <a:r>
              <a:rPr lang="ar-MA" sz="32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3. يعرض الأستاذ(ة) إحدى وضعيات تقويم التحدث للمتعلم ثم يدون النتائج على شبكة التفريغ. </a:t>
            </a:r>
          </a:p>
        </p:txBody>
      </p:sp>
    </p:spTree>
    <p:extLst>
      <p:ext uri="{BB962C8B-B14F-4D97-AF65-F5344CB8AC3E}">
        <p14:creationId xmlns:p14="http://schemas.microsoft.com/office/powerpoint/2010/main" val="746173954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8912C-3531-A3A1-C2EE-6A060430E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73747F-C127-6AB3-E4A9-F08978F0BC44}"/>
              </a:ext>
            </a:extLst>
          </p:cNvPr>
          <p:cNvSpPr txBox="1">
            <a:spLocks/>
          </p:cNvSpPr>
          <p:nvPr/>
        </p:nvSpPr>
        <p:spPr>
          <a:xfrm>
            <a:off x="381845" y="1779322"/>
            <a:ext cx="8142051" cy="4474583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73050" marR="0" lvl="0" indent="-2730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2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توزيع المتعلمين إلى مجموعتين أو ثلاث، حيث يتم تمرير الروائز الفردية (التحدث+ الطلاقة) خلال يومين أو ثلاثة؛</a:t>
            </a:r>
          </a:p>
          <a:p>
            <a:pPr marL="273050" marR="0" lvl="0" indent="-2730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2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إعداد جانب من الفصل الدراسي لتمرير الفردي؛ </a:t>
            </a:r>
          </a:p>
          <a:p>
            <a:pPr marL="273050" marR="0" lvl="0" indent="-2730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2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الحرص على خلق بيئة آمنة لتمرير الروائز؛</a:t>
            </a:r>
          </a:p>
          <a:p>
            <a:pPr marL="273050" marR="0" lvl="0" indent="-2730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2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تمرير رائزي التحدث والطلاقة بالتتابع وبشكل فردي في جلسة واحدة مع كل تلميذ(ة)؛ </a:t>
            </a:r>
          </a:p>
          <a:p>
            <a:pPr marL="273050" marR="0" lvl="0" indent="-2730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lang="ar-MA" sz="26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تغيير</a:t>
            </a:r>
            <a:r>
              <a:rPr kumimoji="0" lang="ar-MA" sz="2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الكلمات وفقرات الطلاقة ووضعيات التحدث من يوم إلى آخر؛</a:t>
            </a:r>
          </a:p>
          <a:p>
            <a:pPr marL="273050" marR="0" lvl="0" indent="-2730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أثناء التمرير يشتغل  باقي التلاميذ على نص: لعبة تنكسر (ص 62)، من خلال توجيههم إلى ما يلي:</a:t>
            </a:r>
          </a:p>
          <a:p>
            <a:pPr marL="622300" marR="0" lvl="0" indent="-261938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قراءة النص قراءة صامتة؛</a:t>
            </a:r>
          </a:p>
          <a:p>
            <a:pPr marL="622300" marR="0" lvl="0" indent="-261938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نقل فقرات النص على دفاترهم بخط جميل</a:t>
            </a:r>
            <a:r>
              <a:rPr lang="ar-MA" sz="2600" b="1" kern="1200" dirty="0">
                <a:solidFill>
                  <a:srgbClr val="FF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  <a:endParaRPr kumimoji="0" lang="ar-MA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FFC4E31-C9AC-9D8A-4E1B-C2F349B8F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dirty="0"/>
              <a:t>توجيهات عامة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1613011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47AAD-7925-B27A-331C-D45E6793A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3">
            <a:extLst>
              <a:ext uri="{FF2B5EF4-FFF2-40B4-BE49-F238E27FC236}">
                <a16:creationId xmlns:a16="http://schemas.microsoft.com/office/drawing/2014/main" id="{601561A8-18DE-0226-D9E5-D10519692921}"/>
              </a:ext>
            </a:extLst>
          </p:cNvPr>
          <p:cNvSpPr txBox="1">
            <a:spLocks/>
          </p:cNvSpPr>
          <p:nvPr/>
        </p:nvSpPr>
        <p:spPr>
          <a:xfrm>
            <a:off x="457962" y="3201040"/>
            <a:ext cx="78867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MA" sz="6000" b="1" dirty="0">
              <a:solidFill>
                <a:srgbClr val="424D7B"/>
              </a:solidFill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  <a:p>
            <a:pPr lvl="0" algn="ctr" defTabSz="457200">
              <a:lnSpc>
                <a:spcPts val="2075"/>
              </a:lnSpc>
              <a:spcBef>
                <a:spcPts val="0"/>
              </a:spcBef>
              <a:buClrTx/>
              <a:defRPr/>
            </a:pPr>
            <a:r>
              <a:rPr lang="ar-MA" sz="6000" b="1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rPr>
              <a:t>نشاط تشغيل التلاميذ </a:t>
            </a:r>
            <a:endParaRPr kumimoji="0" lang="fr-MA" sz="6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13219397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1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kumimoji="0" lang="ar-MA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(الصفحة 62)  ودفاتر المنزل . اقرؤوا النص جيدا ثم انقلوا الفقرة الثانية بخط جميل.</a:t>
            </a:r>
            <a:endParaRPr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2101DF8-E1D3-1991-C2BB-847CE87D2B3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956E479-C70E-3A1F-E6A3-A92CCEA3E1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4819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63C331B-5F47-E241-66F0-364D79FCAE1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0FBF776-0DA7-6B44-13C7-3DF9D09C76D2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FEC1244-350E-B78F-7F61-BB2FEC67369A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تقويم الطلاقة والتحدث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49AA6F7-DAD2-DC7C-3869-310B3E58F007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23" name="Espace réservé pour une image  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0CB5765-AF2A-607A-BD3C-C7CE7FD851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9756" y="675854"/>
            <a:ext cx="900000" cy="900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FAEAE09-3FAD-6432-AA04-2454830AC0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6268" y="1819693"/>
            <a:ext cx="3351464" cy="447465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23107-142F-0BB2-D3D1-62D9DB1DB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CAE128F2-D076-3115-7773-F553D72D52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05FED245-1CDD-E974-65D3-522C821F6F47}"/>
              </a:ext>
            </a:extLst>
          </p:cNvPr>
          <p:cNvSpPr txBox="1"/>
          <p:nvPr/>
        </p:nvSpPr>
        <p:spPr>
          <a:xfrm>
            <a:off x="5750634" y="1777877"/>
            <a:ext cx="1420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تمرير فردي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8538F7B9-FE80-80C5-3407-042BC8C6F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056DA4DE-071C-35F5-3C6E-92D3EAEAABF0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قراءة 10 كلمات بدقة؛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C6AC1A9C-1440-C144-6790-236CC1C7D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dirty="0"/>
              <a:t>الطلاقة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02280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B69AA-2066-AB21-7155-6853146FB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EA0E9AD-D48C-F2AF-9F61-1AC177173725}"/>
              </a:ext>
            </a:extLst>
          </p:cNvPr>
          <p:cNvSpPr txBox="1">
            <a:spLocks/>
          </p:cNvSpPr>
          <p:nvPr/>
        </p:nvSpPr>
        <p:spPr>
          <a:xfrm>
            <a:off x="637196" y="2073583"/>
            <a:ext cx="7613780" cy="3954646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73050" marR="0" lvl="0" indent="-2730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يعرض الأستاذ(ة)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سلسلة الكلمات و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فقرة  الطلاقة على شاشة الحاسوب؛</a:t>
            </a:r>
          </a:p>
          <a:p>
            <a:pPr marL="273050" marR="0" lvl="0" indent="-2730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يذكر  الأستاذ(ة) المتعلم(ة) أن عليه (ها) قراءة الكلمات بدقة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و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قراءة  الفقرة بدقة واسترسال؛</a:t>
            </a:r>
          </a:p>
          <a:p>
            <a:pPr marL="273050" marR="0" lvl="0" indent="-2730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يمنح المتعلم(ة) 30 ثانية لملاحظة  سلسلة الكلمات و الفقرة قبل البدء في القراءة؛</a:t>
            </a:r>
          </a:p>
          <a:p>
            <a:pPr marL="273050" marR="0" lvl="0" indent="-2730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يقرأ المتعلم (ة) الكلمات بدقة / الفقرة بدقة واسترسال؛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  <a:p>
            <a:pPr marL="273050" marR="0" lvl="0" indent="-2730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يسجل الأستاذ(ة)  على مذكرته الخاصة عدد الأخطاء المرتكبة سواء في الدقة أو الاسترسال؛</a:t>
            </a:r>
          </a:p>
          <a:p>
            <a:pPr marL="273050" marR="0" lvl="0" indent="-2730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يدون الأستاذ (ة) نتيجة كل مؤشر والنقطة الإجمالية  على البطاقة الخاصة بتفريغ النتائج. 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2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ملاحظتان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: </a:t>
            </a:r>
          </a:p>
          <a:p>
            <a:pPr marL="457200" marR="0" lvl="0" indent="-9525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إذا تدارك المتعلم(ة) (دون أي مساعدة) قراءة الكلمة، لا تحتسب خطأ.</a:t>
            </a:r>
          </a:p>
          <a:p>
            <a:pPr marL="457200" marR="0" lvl="0" indent="-9525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يتوقف الإجراء بعد انتهاء مدة 90 ثانية. وإن لم يكمل المتعلم قراءة الفقرة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D2F57A7F-DD51-DFFA-B201-71E2CBC72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j-ea"/>
                <a:cs typeface="Microsoft Uighur" panose="02000000000000000000" pitchFamily="2" charset="-78"/>
              </a:rPr>
              <a:t>دليل تمرير رائز الطلاقة 1</a:t>
            </a:r>
            <a:endParaRPr lang="fr-M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F0BFBD1-8986-6D77-50A3-88B18F7AA1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917" t="-8985"/>
          <a:stretch>
            <a:fillRect/>
          </a:stretch>
        </p:blipFill>
        <p:spPr>
          <a:xfrm>
            <a:off x="1333500" y="1568521"/>
            <a:ext cx="6134100" cy="45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93726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8A286-6A44-1FC6-EFCE-284D0D9C4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47F9AC-103E-D8F7-7EC2-798AD55CD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2" y="1254919"/>
            <a:ext cx="7886700" cy="720000"/>
          </a:xfrm>
        </p:spPr>
        <p:txBody>
          <a:bodyPr/>
          <a:lstStyle/>
          <a:p>
            <a:r>
              <a:rPr lang="ar-MA" dirty="0"/>
              <a:t>معايير تصحيح قراءة سلسلة الكلمات</a:t>
            </a:r>
            <a:endParaRPr lang="fr-MA" dirty="0"/>
          </a:p>
        </p:txBody>
      </p:sp>
      <p:sp>
        <p:nvSpPr>
          <p:cNvPr id="2" name="Titre 3">
            <a:extLst>
              <a:ext uri="{FF2B5EF4-FFF2-40B4-BE49-F238E27FC236}">
                <a16:creationId xmlns:a16="http://schemas.microsoft.com/office/drawing/2014/main" id="{D9B07F8A-190E-78BB-057C-2E31B28E8F85}"/>
              </a:ext>
            </a:extLst>
          </p:cNvPr>
          <p:cNvSpPr txBox="1">
            <a:spLocks/>
          </p:cNvSpPr>
          <p:nvPr/>
        </p:nvSpPr>
        <p:spPr>
          <a:xfrm>
            <a:off x="628650" y="3659453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buClrTx/>
              <a:buFontTx/>
            </a:pPr>
            <a:r>
              <a:rPr lang="ar-MA" sz="4400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rPr>
              <a:t>نقطة عن كل كلمة مقروءة بشكل سليم.</a:t>
            </a:r>
          </a:p>
          <a:p>
            <a:pPr>
              <a:buClrTx/>
              <a:buFontTx/>
            </a:pPr>
            <a:endParaRPr lang="ar-MA" sz="4400" dirty="0">
              <a:solidFill>
                <a:srgbClr val="424D7B"/>
              </a:solidFill>
              <a:latin typeface="Dosis SemiBold" pitchFamily="2" charset="0"/>
              <a:cs typeface="Microsoft Uighur" panose="02000000000000000000" pitchFamily="2" charset="-78"/>
            </a:endParaRPr>
          </a:p>
          <a:p>
            <a:pPr>
              <a:buClrTx/>
            </a:pPr>
            <a:r>
              <a:rPr lang="ar-MA" sz="28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إذا تدارك المتعلم(ة) (دون أي مساعدة) قراءة الكلمة، لا تحتسب خطأ.</a:t>
            </a:r>
          </a:p>
          <a:p>
            <a:pPr>
              <a:buClrTx/>
              <a:buFontTx/>
            </a:pPr>
            <a:r>
              <a:rPr lang="ar-MA" sz="2800" dirty="0">
                <a:solidFill>
                  <a:srgbClr val="FF0000"/>
                </a:solidFill>
                <a:latin typeface="Dosis SemiBold" pitchFamily="2" charset="0"/>
                <a:cs typeface="Microsoft Uighur" panose="02000000000000000000" pitchFamily="2" charset="-78"/>
              </a:rPr>
              <a:t> </a:t>
            </a:r>
            <a:endParaRPr lang="ar-MA" sz="2000" dirty="0">
              <a:solidFill>
                <a:srgbClr val="FF000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4E9E28A-FC8E-0A63-6A7B-A5E36B9D30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917" t="-8985"/>
          <a:stretch>
            <a:fillRect/>
          </a:stretch>
        </p:blipFill>
        <p:spPr>
          <a:xfrm>
            <a:off x="1464732" y="2529484"/>
            <a:ext cx="6134100" cy="45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076979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>
          <a:extLst>
            <a:ext uri="{FF2B5EF4-FFF2-40B4-BE49-F238E27FC236}">
              <a16:creationId xmlns:a16="http://schemas.microsoft.com/office/drawing/2014/main" id="{B7297F77-7E22-E1E0-7BBD-37BCCC6FB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11">
            <a:extLst>
              <a:ext uri="{FF2B5EF4-FFF2-40B4-BE49-F238E27FC236}">
                <a16:creationId xmlns:a16="http://schemas.microsoft.com/office/drawing/2014/main" id="{973E76A7-FFCA-D071-B091-B6E76F1E47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kumimoji="0" lang="ar-MA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اقرأ الكلمات بدقة</a:t>
            </a:r>
            <a:endParaRPr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2E85F3F-BEF8-F647-A4CA-03F494AE0F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D2011D3-3330-81AE-AB3E-3CCC682380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4819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BB84632-18AF-1904-7F96-E0E11348D13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D1C50C2-90D7-16A2-85C8-3DC4D4AB9185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C2014F7-7F90-837F-1940-A50A8E2ADF6B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تقويم الطلاقة والتحدث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D553A27-10C4-38FA-A8E7-1BF894358A4A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pic>
        <p:nvPicPr>
          <p:cNvPr id="23" name="Espace réservé pour une image  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105D8C6-CE90-1019-216D-B389339A3A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9756" y="675854"/>
            <a:ext cx="900000" cy="900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16EC1FE-386F-903E-542D-BCE32242F515}"/>
              </a:ext>
            </a:extLst>
          </p:cNvPr>
          <p:cNvSpPr txBox="1">
            <a:spLocks/>
          </p:cNvSpPr>
          <p:nvPr/>
        </p:nvSpPr>
        <p:spPr>
          <a:xfrm>
            <a:off x="5906855" y="1689502"/>
            <a:ext cx="1774354" cy="611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السلسلة 2</a:t>
            </a:r>
            <a:endParaRPr lang="fr-US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B3FD29B9-F45E-479C-9530-2182748C33CC}"/>
              </a:ext>
            </a:extLst>
          </p:cNvPr>
          <p:cNvGrpSpPr/>
          <p:nvPr/>
        </p:nvGrpSpPr>
        <p:grpSpPr>
          <a:xfrm>
            <a:off x="797383" y="2929812"/>
            <a:ext cx="7604384" cy="858416"/>
            <a:chOff x="797383" y="2929812"/>
            <a:chExt cx="7604384" cy="858416"/>
          </a:xfrm>
        </p:grpSpPr>
        <p:sp>
          <p:nvSpPr>
            <p:cNvPr id="5" name="Google Shape;1671;p201">
              <a:extLst>
                <a:ext uri="{FF2B5EF4-FFF2-40B4-BE49-F238E27FC236}">
                  <a16:creationId xmlns:a16="http://schemas.microsoft.com/office/drawing/2014/main" id="{CA0F8086-1385-FF83-B581-A404D8872DD8}"/>
                </a:ext>
              </a:extLst>
            </p:cNvPr>
            <p:cNvSpPr/>
            <p:nvPr/>
          </p:nvSpPr>
          <p:spPr>
            <a:xfrm>
              <a:off x="5485531" y="2967134"/>
              <a:ext cx="1377093" cy="82109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ar-MA" altLang="fr-FR" sz="44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مُمْتَنٌّ</a:t>
              </a:r>
              <a:endPara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7" name="Google Shape;1671;p201">
              <a:extLst>
                <a:ext uri="{FF2B5EF4-FFF2-40B4-BE49-F238E27FC236}">
                  <a16:creationId xmlns:a16="http://schemas.microsoft.com/office/drawing/2014/main" id="{55C581E6-D570-8C95-9D45-41598FF121BE}"/>
                </a:ext>
              </a:extLst>
            </p:cNvPr>
            <p:cNvSpPr/>
            <p:nvPr/>
          </p:nvSpPr>
          <p:spPr>
            <a:xfrm>
              <a:off x="2360099" y="2929812"/>
              <a:ext cx="1377093" cy="82109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ar-MA" sz="44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نَحيلٌ</a:t>
              </a:r>
            </a:p>
          </p:txBody>
        </p:sp>
        <p:sp>
          <p:nvSpPr>
            <p:cNvPr id="12" name="Google Shape;1671;p201">
              <a:extLst>
                <a:ext uri="{FF2B5EF4-FFF2-40B4-BE49-F238E27FC236}">
                  <a16:creationId xmlns:a16="http://schemas.microsoft.com/office/drawing/2014/main" id="{3670DD3C-D936-5B37-2662-79EE3A3D69C9}"/>
                </a:ext>
              </a:extLst>
            </p:cNvPr>
            <p:cNvSpPr/>
            <p:nvPr/>
          </p:nvSpPr>
          <p:spPr>
            <a:xfrm>
              <a:off x="3922815" y="2948473"/>
              <a:ext cx="1377093" cy="82109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ar-MA" altLang="fr-FR" sz="44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هَدِيَّةٌ</a:t>
              </a:r>
              <a:endPara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4" name="Google Shape;1671;p201">
              <a:extLst>
                <a:ext uri="{FF2B5EF4-FFF2-40B4-BE49-F238E27FC236}">
                  <a16:creationId xmlns:a16="http://schemas.microsoft.com/office/drawing/2014/main" id="{E4815F64-6844-EA93-7F2E-034121EEF90A}"/>
                </a:ext>
              </a:extLst>
            </p:cNvPr>
            <p:cNvSpPr/>
            <p:nvPr/>
          </p:nvSpPr>
          <p:spPr>
            <a:xfrm>
              <a:off x="797383" y="2929812"/>
              <a:ext cx="1377093" cy="82109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ar-MA" altLang="fr-FR" sz="44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حَلَّقَ</a:t>
              </a:r>
              <a:endPara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5" name="Google Shape;1671;p201">
              <a:extLst>
                <a:ext uri="{FF2B5EF4-FFF2-40B4-BE49-F238E27FC236}">
                  <a16:creationId xmlns:a16="http://schemas.microsoft.com/office/drawing/2014/main" id="{ACE56D56-1A91-6AA3-C2FD-BBAA2EC99BC6}"/>
                </a:ext>
              </a:extLst>
            </p:cNvPr>
            <p:cNvSpPr/>
            <p:nvPr/>
          </p:nvSpPr>
          <p:spPr>
            <a:xfrm>
              <a:off x="7024674" y="2967134"/>
              <a:ext cx="1377093" cy="82109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ar-MA" sz="4400" b="1" noProof="0" dirty="0">
                  <a:solidFill>
                    <a:srgbClr val="424D7B"/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حَديقَةٌ</a:t>
              </a:r>
              <a:endPara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66B1C9DA-99DF-0D6E-C7EA-9D3C5BB69443}"/>
              </a:ext>
            </a:extLst>
          </p:cNvPr>
          <p:cNvGrpSpPr/>
          <p:nvPr/>
        </p:nvGrpSpPr>
        <p:grpSpPr>
          <a:xfrm>
            <a:off x="765372" y="4482292"/>
            <a:ext cx="7604384" cy="858416"/>
            <a:chOff x="797383" y="2929812"/>
            <a:chExt cx="7604384" cy="858416"/>
          </a:xfrm>
        </p:grpSpPr>
        <p:sp>
          <p:nvSpPr>
            <p:cNvPr id="30" name="Google Shape;1671;p201">
              <a:extLst>
                <a:ext uri="{FF2B5EF4-FFF2-40B4-BE49-F238E27FC236}">
                  <a16:creationId xmlns:a16="http://schemas.microsoft.com/office/drawing/2014/main" id="{63A361BC-7236-E3DC-58F7-35BB58D349EB}"/>
                </a:ext>
              </a:extLst>
            </p:cNvPr>
            <p:cNvSpPr/>
            <p:nvPr/>
          </p:nvSpPr>
          <p:spPr>
            <a:xfrm>
              <a:off x="5485531" y="2967134"/>
              <a:ext cx="1377093" cy="82109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MA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حادِثٌ</a:t>
              </a:r>
            </a:p>
          </p:txBody>
        </p:sp>
        <p:sp>
          <p:nvSpPr>
            <p:cNvPr id="31" name="Google Shape;1671;p201">
              <a:extLst>
                <a:ext uri="{FF2B5EF4-FFF2-40B4-BE49-F238E27FC236}">
                  <a16:creationId xmlns:a16="http://schemas.microsoft.com/office/drawing/2014/main" id="{D31503FB-6F59-B92F-C386-66F49D5D7FF2}"/>
                </a:ext>
              </a:extLst>
            </p:cNvPr>
            <p:cNvSpPr/>
            <p:nvPr/>
          </p:nvSpPr>
          <p:spPr>
            <a:xfrm>
              <a:off x="2360099" y="2929812"/>
              <a:ext cx="1377093" cy="82109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ar-MA" sz="44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نَظَّمَتْ</a:t>
              </a:r>
            </a:p>
          </p:txBody>
        </p:sp>
        <p:sp>
          <p:nvSpPr>
            <p:cNvPr id="32" name="Google Shape;1671;p201">
              <a:extLst>
                <a:ext uri="{FF2B5EF4-FFF2-40B4-BE49-F238E27FC236}">
                  <a16:creationId xmlns:a16="http://schemas.microsoft.com/office/drawing/2014/main" id="{D5E71213-B80B-2ED0-35E4-10BA9E869325}"/>
                </a:ext>
              </a:extLst>
            </p:cNvPr>
            <p:cNvSpPr/>
            <p:nvPr/>
          </p:nvSpPr>
          <p:spPr>
            <a:xfrm>
              <a:off x="3922815" y="2948473"/>
              <a:ext cx="1377093" cy="82109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ar-MA" altLang="fr-FR" sz="44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تَراشَقَ</a:t>
              </a:r>
              <a:endPara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33" name="Google Shape;1671;p201">
              <a:extLst>
                <a:ext uri="{FF2B5EF4-FFF2-40B4-BE49-F238E27FC236}">
                  <a16:creationId xmlns:a16="http://schemas.microsoft.com/office/drawing/2014/main" id="{28F122DD-102E-2799-CC2D-CF7E6F9AB56F}"/>
                </a:ext>
              </a:extLst>
            </p:cNvPr>
            <p:cNvSpPr/>
            <p:nvPr/>
          </p:nvSpPr>
          <p:spPr>
            <a:xfrm>
              <a:off x="797383" y="2929812"/>
              <a:ext cx="1377093" cy="82109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ar-MA" altLang="fr-FR" sz="44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سَعيدٌ</a:t>
              </a:r>
              <a:endPara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34" name="Google Shape;1671;p201">
              <a:extLst>
                <a:ext uri="{FF2B5EF4-FFF2-40B4-BE49-F238E27FC236}">
                  <a16:creationId xmlns:a16="http://schemas.microsoft.com/office/drawing/2014/main" id="{FDE0C59D-83B8-3223-DD98-0F32D0A8D4DE}"/>
                </a:ext>
              </a:extLst>
            </p:cNvPr>
            <p:cNvSpPr/>
            <p:nvPr/>
          </p:nvSpPr>
          <p:spPr>
            <a:xfrm>
              <a:off x="7024674" y="2967134"/>
              <a:ext cx="1377093" cy="82109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ar-MA" altLang="fr-FR" sz="44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حَفْلَةٌ</a:t>
              </a:r>
              <a:endPara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7860408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30B2E-067E-473A-A334-8A5543203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BC054DB-17B5-3534-9A81-6EC7496139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6781302"/>
              </p:ext>
            </p:extLst>
          </p:nvPr>
        </p:nvGraphicFramePr>
        <p:xfrm>
          <a:off x="1718735" y="2162273"/>
          <a:ext cx="6291792" cy="3806322"/>
        </p:xfrm>
        <a:graphic>
          <a:graphicData uri="http://schemas.openxmlformats.org/drawingml/2006/table">
            <a:tbl>
              <a:tblPr rtl="1" firstRow="1" firstCol="1" bandRow="1">
                <a:tableStyleId>{5940675A-B579-460E-94D1-54222C63F5DA}</a:tableStyleId>
              </a:tblPr>
              <a:tblGrid>
                <a:gridCol w="566547">
                  <a:extLst>
                    <a:ext uri="{9D8B030D-6E8A-4147-A177-3AD203B41FA5}">
                      <a16:colId xmlns:a16="http://schemas.microsoft.com/office/drawing/2014/main" val="736232962"/>
                    </a:ext>
                  </a:extLst>
                </a:gridCol>
                <a:gridCol w="1018175">
                  <a:extLst>
                    <a:ext uri="{9D8B030D-6E8A-4147-A177-3AD203B41FA5}">
                      <a16:colId xmlns:a16="http://schemas.microsoft.com/office/drawing/2014/main" val="619220143"/>
                    </a:ext>
                  </a:extLst>
                </a:gridCol>
                <a:gridCol w="3827204">
                  <a:extLst>
                    <a:ext uri="{9D8B030D-6E8A-4147-A177-3AD203B41FA5}">
                      <a16:colId xmlns:a16="http://schemas.microsoft.com/office/drawing/2014/main" val="1040309097"/>
                    </a:ext>
                  </a:extLst>
                </a:gridCol>
                <a:gridCol w="879866">
                  <a:extLst>
                    <a:ext uri="{9D8B030D-6E8A-4147-A177-3AD203B41FA5}">
                      <a16:colId xmlns:a16="http://schemas.microsoft.com/office/drawing/2014/main" val="1467509368"/>
                    </a:ext>
                  </a:extLst>
                </a:gridCol>
              </a:tblGrid>
              <a:tr h="345069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الرمز </a:t>
                      </a:r>
                      <a:endParaRPr lang="fr-FR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المؤشرات</a:t>
                      </a: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التنقيط</a:t>
                      </a:r>
                      <a:endParaRPr lang="fr-FR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646291"/>
                  </a:ext>
                </a:extLst>
              </a:tr>
              <a:tr h="275075">
                <a:tc rowSpan="6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LF2</a:t>
                      </a:r>
                    </a:p>
                  </a:txBody>
                  <a:tcPr marL="68580" marR="68580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الدقة</a:t>
                      </a:r>
                    </a:p>
                  </a:txBody>
                  <a:tcPr marL="68580" marR="68580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rtl="1"/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إذا قرأ الفقرة مرتكبا أقل من 3 أخطاء.</a:t>
                      </a:r>
                      <a:endParaRPr lang="fr-MA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7ن</a:t>
                      </a:r>
                      <a:endParaRPr lang="fr-FR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1450353"/>
                  </a:ext>
                </a:extLst>
              </a:tr>
              <a:tr h="284827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rtl="1"/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إذا قرأ الفقرة مرتكبا بين 4 إلى 8 أخطاء.</a:t>
                      </a:r>
                      <a:endParaRPr lang="fr-MA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5ن</a:t>
                      </a:r>
                      <a:endParaRPr lang="fr-FR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983225"/>
                  </a:ext>
                </a:extLst>
              </a:tr>
              <a:tr h="275075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rtl="1"/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إذا قرأ الفقرة مرتكبا أكثر من 9 أخطاء.</a:t>
                      </a:r>
                      <a:endParaRPr lang="fr-MA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3ن</a:t>
                      </a:r>
                      <a:endParaRPr lang="fr-FR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874256"/>
                  </a:ext>
                </a:extLst>
              </a:tr>
              <a:tr h="377528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الاسترسال </a:t>
                      </a:r>
                      <a:endParaRPr lang="fr-FR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إذا قرأ المتعلم(ة)  الفقرة باسترسال. </a:t>
                      </a:r>
                    </a:p>
                  </a:txBody>
                  <a:tcPr marL="68580" marR="68580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3ن </a:t>
                      </a: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666526"/>
                  </a:ext>
                </a:extLst>
              </a:tr>
              <a:tr h="538394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إذا قرأ المتعلم(ة)  الفقرة باسترسال مع التوقف على الأكثر لثلاث مرات. </a:t>
                      </a: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2</a:t>
                      </a: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29186"/>
                  </a:ext>
                </a:extLst>
              </a:tr>
              <a:tr h="538394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M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إذا قرأ المتعلم قراءة متقطعة.</a:t>
                      </a: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1ن</a:t>
                      </a: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917492"/>
                  </a:ext>
                </a:extLst>
              </a:tr>
              <a:tr h="522503"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المجموع</a:t>
                      </a:r>
                      <a:endParaRPr lang="fr-FR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ar-MA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bg1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10ن</a:t>
                      </a:r>
                    </a:p>
                  </a:txBody>
                  <a:tcPr marL="68580" marR="68580" marT="9525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8201340"/>
                  </a:ext>
                </a:extLst>
              </a:tr>
            </a:tbl>
          </a:graphicData>
        </a:graphic>
      </p:graphicFrame>
      <p:sp>
        <p:nvSpPr>
          <p:cNvPr id="4" name="Titre 3">
            <a:extLst>
              <a:ext uri="{FF2B5EF4-FFF2-40B4-BE49-F238E27FC236}">
                <a16:creationId xmlns:a16="http://schemas.microsoft.com/office/drawing/2014/main" id="{AAF660F9-FBC8-98C8-D974-73E597383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</p:spPr>
        <p:txBody>
          <a:bodyPr/>
          <a:lstStyle/>
          <a:p>
            <a:r>
              <a:rPr lang="ar-MA" dirty="0"/>
              <a:t>معايير تصحيح رائز الطلاقة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3152301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18841-AE64-2B51-EB3F-503D80E20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8C375C6-F160-EACA-081D-DA2E5E125329}"/>
              </a:ext>
            </a:extLst>
          </p:cNvPr>
          <p:cNvSpPr txBox="1">
            <a:spLocks/>
          </p:cNvSpPr>
          <p:nvPr/>
        </p:nvSpPr>
        <p:spPr>
          <a:xfrm>
            <a:off x="637196" y="2073583"/>
            <a:ext cx="7613780" cy="3954646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73050" marR="0" lvl="0" indent="-2730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يعرض الأستاذ(ة)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الفقرة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على شاشة الحاسوب؛</a:t>
            </a:r>
          </a:p>
          <a:p>
            <a:pPr marL="273050" marR="0" lvl="0" indent="-2730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يذكر  الأستاذ(ة) المتعلم(ة) أن عليه (ها) قراءة الفقرة بدقة واسترسال؛</a:t>
            </a:r>
          </a:p>
          <a:p>
            <a:pPr marL="273050" marR="0" lvl="0" indent="-2730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يمنح المتعلم(ة) 10 ثوان لملاحظة  الفقرة قبل البدء في القراءة؛</a:t>
            </a:r>
          </a:p>
          <a:p>
            <a:pPr marL="273050" marR="0" lvl="0" indent="-2730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يسجل الأستاذ(ة)  على مذكرته الخاصة عدد الأخطاء المرتكبة برسم علامة لكل خطأ؛</a:t>
            </a:r>
          </a:p>
          <a:p>
            <a:pPr marL="273050" marR="0" lvl="0" indent="-2730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يدون الأستاذ (ة) نتيجة قراءة الفقرة  على شبكة تفريغ النتائج. 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2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ملاحظتان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: </a:t>
            </a:r>
          </a:p>
          <a:p>
            <a:pPr marL="457200" marR="0" lvl="0" indent="-9525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إذا تدارك المتعلم(ة) (دون أي مساعدة) قراءة الكلمة، لا تحتسب خطأ.</a:t>
            </a:r>
          </a:p>
          <a:p>
            <a:pPr marL="457200" marR="0" lvl="0" indent="-9525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إذا توقف المتعلم أمام كلمة لمدة تزيد عن 5 ثواني يطلب منه مواصلة القراءة؛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F470B15A-50B6-C24B-32C7-F90C713B6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j-ea"/>
                <a:cs typeface="Microsoft Uighur" panose="02000000000000000000" pitchFamily="2" charset="-78"/>
              </a:rPr>
              <a:t>دليل تمرير رائز الطلاقة 2</a:t>
            </a:r>
            <a:endParaRPr lang="fr-MA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1EA7E02-386E-BAAE-9DB6-6FBA36B2BE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30" t="12357" r="2871" b="7589"/>
          <a:stretch>
            <a:fillRect/>
          </a:stretch>
        </p:blipFill>
        <p:spPr>
          <a:xfrm>
            <a:off x="143933" y="1615086"/>
            <a:ext cx="8686800" cy="39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02711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2"/>
          <p:cNvSpPr txBox="1"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</a:pPr>
            <a:r>
              <a:rPr lang="ar-MA" dirty="0"/>
              <a:t>تنظيم حصص الأسبوع التربوي</a:t>
            </a:r>
            <a:r>
              <a:rPr lang="fr-FR" dirty="0"/>
              <a:t> </a:t>
            </a:r>
            <a:r>
              <a:rPr lang="ar-MA" dirty="0"/>
              <a:t>السادس</a:t>
            </a:r>
            <a:endParaRPr dirty="0"/>
          </a:p>
        </p:txBody>
      </p:sp>
      <p:pic>
        <p:nvPicPr>
          <p:cNvPr id="1157" name="Google Shape;1157;p2" descr="Une image contenant Rectangle, conception&#10;&#10;Le contenu généré par l’IA peut êtr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683930" y="1910926"/>
            <a:ext cx="3831420" cy="1362012"/>
          </a:xfrm>
          <a:prstGeom prst="rect">
            <a:avLst/>
          </a:prstGeom>
          <a:noFill/>
          <a:ln>
            <a:noFill/>
          </a:ln>
        </p:spPr>
      </p:pic>
      <p:sp>
        <p:nvSpPr>
          <p:cNvPr id="1158" name="Google Shape;1158;p2"/>
          <p:cNvSpPr/>
          <p:nvPr/>
        </p:nvSpPr>
        <p:spPr>
          <a:xfrm>
            <a:off x="4864353" y="2380103"/>
            <a:ext cx="3420000" cy="792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lang="ar-MA" sz="1200" dirty="0">
                <a:solidFill>
                  <a:srgbClr val="424D7B"/>
                </a:solidFill>
                <a:cs typeface="Arial" panose="020B0604020202020204" pitchFamily="34" charset="0"/>
                <a:sym typeface="Dosis SemiBold"/>
              </a:rPr>
              <a:t>تقويم فردي: الطلاقة  </a:t>
            </a: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Dosis SemiBold"/>
              </a:rPr>
              <a:t>التحدث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lang="ar-MA" sz="1200" dirty="0">
                <a:solidFill>
                  <a:srgbClr val="424D7B"/>
                </a:solidFill>
                <a:cs typeface="Arial" panose="020B0604020202020204" pitchFamily="34" charset="0"/>
                <a:sym typeface="Dosis SemiBold"/>
              </a:rPr>
              <a:t>عمل فردي: شغل المتعلمين(ات) بنشاط للمراجعة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9" name="Google Shape;1159;p2"/>
          <p:cNvSpPr/>
          <p:nvPr/>
        </p:nvSpPr>
        <p:spPr>
          <a:xfrm>
            <a:off x="7024611" y="1910926"/>
            <a:ext cx="1260000" cy="360000"/>
          </a:xfrm>
          <a:prstGeom prst="flowChartTerminator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Arial"/>
                <a:ea typeface="Dosis ExtraBold"/>
                <a:cs typeface="Arial" panose="020B0604020202020204" pitchFamily="34" charset="0"/>
                <a:sym typeface="Dosis ExtraBold"/>
              </a:rPr>
              <a:t>اليوم</a:t>
            </a: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 1 - 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60" name="Google Shape;1160;p2"/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161" name="Google Shape;1161;p2"/>
            <p:cNvSpPr/>
            <p:nvPr/>
          </p:nvSpPr>
          <p:spPr>
            <a:xfrm>
              <a:off x="4735350" y="5275288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2"/>
            <p:cNvSpPr/>
            <p:nvPr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اليوم 3 - 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63" name="Google Shape;1163;p2"/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164" name="Google Shape;1164;p2"/>
            <p:cNvSpPr/>
            <p:nvPr/>
          </p:nvSpPr>
          <p:spPr>
            <a:xfrm>
              <a:off x="628649" y="5275288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2"/>
            <p:cNvSpPr/>
            <p:nvPr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اليوم 6 - 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66" name="Google Shape;1166;p2"/>
          <p:cNvGrpSpPr/>
          <p:nvPr/>
        </p:nvGrpSpPr>
        <p:grpSpPr>
          <a:xfrm flipH="1">
            <a:off x="4743896" y="3355870"/>
            <a:ext cx="3780000" cy="1567774"/>
            <a:chOff x="4735350" y="3482113"/>
            <a:chExt cx="3780000" cy="1332000"/>
          </a:xfrm>
        </p:grpSpPr>
        <p:sp>
          <p:nvSpPr>
            <p:cNvPr id="1167" name="Google Shape;1167;p2"/>
            <p:cNvSpPr/>
            <p:nvPr/>
          </p:nvSpPr>
          <p:spPr>
            <a:xfrm>
              <a:off x="4735350" y="3734113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2"/>
            <p:cNvSpPr/>
            <p:nvPr/>
          </p:nvSpPr>
          <p:spPr>
            <a:xfrm>
              <a:off x="4951350" y="3482113"/>
              <a:ext cx="1389003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اليوم</a:t>
              </a:r>
              <a:r>
                <a:rPr kumimoji="0" lang="fr-FR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 kumimoji="0" lang="fr-FR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- 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69" name="Google Shape;1169;p2"/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1170" name="Google Shape;1170;p2"/>
            <p:cNvSpPr/>
            <p:nvPr/>
          </p:nvSpPr>
          <p:spPr>
            <a:xfrm>
              <a:off x="628649" y="3734113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2"/>
            <p:cNvSpPr/>
            <p:nvPr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اليوم 5 -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72" name="Google Shape;1172;p2"/>
          <p:cNvSpPr/>
          <p:nvPr/>
        </p:nvSpPr>
        <p:spPr>
          <a:xfrm>
            <a:off x="808649" y="5477988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 err="1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Révision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Lecture offerte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73" name="Google Shape;1173;p2"/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174" name="Google Shape;1174;p2"/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2"/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اليوم 4 - 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76" name="Google Shape;1176;p2"/>
          <p:cNvSpPr/>
          <p:nvPr/>
        </p:nvSpPr>
        <p:spPr>
          <a:xfrm>
            <a:off x="800611" y="2395288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1454" lvl="0" indent="-171454" algn="just" defTabSz="342908" rtl="1">
              <a:buFont typeface="Arial" panose="020B0604020202020204" pitchFamily="34" charset="0"/>
              <a:buChar char="•"/>
              <a:defRPr/>
            </a:pPr>
            <a:r>
              <a:rPr lang="ar-MA" sz="1200" dirty="0">
                <a:solidFill>
                  <a:srgbClr val="757575"/>
                </a:solidFill>
              </a:rPr>
              <a:t>تقويم جماعي موجه :  فهم المقروء+ الظواهر اللغوية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endParaRPr kumimoji="0" lang="ar-MA" sz="1200" b="0" i="0" u="none" strike="noStrike" kern="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7" name="Google Shape;1177;p2"/>
          <p:cNvSpPr/>
          <p:nvPr/>
        </p:nvSpPr>
        <p:spPr>
          <a:xfrm>
            <a:off x="800611" y="3936813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1454" lvl="0" indent="-171454" algn="just" defTabSz="342908" rtl="1">
              <a:lnSpc>
                <a:spcPct val="15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ar-MA" sz="1200" dirty="0">
                <a:solidFill>
                  <a:srgbClr val="757575"/>
                </a:solidFill>
              </a:rPr>
              <a:t>تقويم جماعي موجه  : فهم المسموع</a:t>
            </a:r>
          </a:p>
          <a:p>
            <a:pPr marL="171454" indent="-171454" algn="just" defTabSz="342908" rt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ar-MA" sz="1200" dirty="0">
                <a:solidFill>
                  <a:srgbClr val="757575"/>
                </a:solidFill>
              </a:rPr>
              <a:t>تقويم جماعي موجه :الإنتاج الكتابيّ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endParaRPr kumimoji="0" lang="ar-MA" sz="1200" b="0" i="0" u="none" strike="noStrike" kern="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8" name="Google Shape;1178;p2"/>
          <p:cNvSpPr/>
          <p:nvPr/>
        </p:nvSpPr>
        <p:spPr>
          <a:xfrm>
            <a:off x="4909142" y="3936813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/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Dosis SemiBold"/>
              </a:rPr>
              <a:t>تقويم فردي: الطلاقة  / التحدث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lang="ar-MA" sz="1200" dirty="0">
                <a:solidFill>
                  <a:srgbClr val="757575"/>
                </a:solidFill>
                <a:sym typeface="Dosis SemiBold"/>
              </a:rPr>
              <a:t>عمل فردي: شغل المتعلمين(ات) بنشاط للمراجعة</a:t>
            </a:r>
            <a:endParaRPr lang="fr-MA" sz="1200" dirty="0">
              <a:solidFill>
                <a:srgbClr val="757575"/>
              </a:solidFill>
              <a:sym typeface="Dosis SemiBold"/>
            </a:endParaRPr>
          </a:p>
        </p:txBody>
      </p:sp>
      <p:sp>
        <p:nvSpPr>
          <p:cNvPr id="1179" name="Google Shape;1179;p2"/>
          <p:cNvSpPr/>
          <p:nvPr/>
        </p:nvSpPr>
        <p:spPr>
          <a:xfrm>
            <a:off x="800611" y="5474576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1454" lvl="0" indent="-171454" algn="just" defTabSz="342908" rtl="1">
              <a:spcAft>
                <a:spcPts val="3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ar-MA" sz="1200" dirty="0">
                <a:solidFill>
                  <a:srgbClr val="757575"/>
                </a:solidFill>
              </a:rPr>
              <a:t>تصحيح جماعي للرائز </a:t>
            </a:r>
          </a:p>
          <a:p>
            <a:pPr marL="171454" lvl="0" indent="-171454" algn="just" defTabSz="342908" rtl="1">
              <a:spcAft>
                <a:spcPts val="3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ar-MA" sz="1200" dirty="0">
                <a:solidFill>
                  <a:srgbClr val="757575"/>
                </a:solidFill>
              </a:rPr>
              <a:t>توليف ومراجعة</a:t>
            </a:r>
          </a:p>
        </p:txBody>
      </p:sp>
      <p:sp>
        <p:nvSpPr>
          <p:cNvPr id="1180" name="Google Shape;1180;p2"/>
          <p:cNvSpPr/>
          <p:nvPr/>
        </p:nvSpPr>
        <p:spPr>
          <a:xfrm>
            <a:off x="4909142" y="5474576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lvl="0" indent="-266700" algn="r" rtl="1">
              <a:buClr>
                <a:srgbClr val="757575"/>
              </a:buClr>
              <a:buSzPts val="1200"/>
              <a:buFont typeface="Noto Sans Symbols"/>
              <a:buChar char="🔾"/>
              <a:defRPr/>
            </a:pPr>
            <a:r>
              <a:rPr lang="ar-MA" sz="1200" dirty="0">
                <a:solidFill>
                  <a:srgbClr val="757575"/>
                </a:solidFill>
                <a:sym typeface="Dosis SemiBold"/>
              </a:rPr>
              <a:t>تقويم فردي: الطلاقة  / التحدث</a:t>
            </a:r>
          </a:p>
          <a:p>
            <a:pPr marL="266700" lvl="0" indent="-266700" algn="r" rtl="1">
              <a:buClr>
                <a:srgbClr val="757575"/>
              </a:buClr>
              <a:buSzPts val="1200"/>
              <a:buFont typeface="Noto Sans Symbols"/>
              <a:buChar char="🔾"/>
              <a:defRPr/>
            </a:pPr>
            <a:r>
              <a:rPr lang="ar-MA" sz="1200" dirty="0">
                <a:solidFill>
                  <a:srgbClr val="757575"/>
                </a:solidFill>
                <a:sym typeface="Dosis SemiBold"/>
              </a:rPr>
              <a:t>عمل فردي: شغل المتعلمين(ات) بنشاط للمراجعة</a:t>
            </a:r>
            <a:endParaRPr lang="fr-MA" sz="1200" dirty="0">
              <a:solidFill>
                <a:srgbClr val="757575"/>
              </a:solidFill>
              <a:sym typeface="Dosis SemiBold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D9A48-ED26-95FE-CA87-02648F1B1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C622662E-92EB-0859-8B81-AD31FFFDD5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FEA41309-8B90-6338-4520-36839CE5E7F7}"/>
              </a:ext>
            </a:extLst>
          </p:cNvPr>
          <p:cNvSpPr txBox="1"/>
          <p:nvPr/>
        </p:nvSpPr>
        <p:spPr>
          <a:xfrm>
            <a:off x="5750634" y="1777877"/>
            <a:ext cx="1420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تمرير فردي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B4F9856D-898C-001D-79A1-1E07F70E54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E06539D8-5F8F-7345-F271-14DFAA19BEE5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قراءة فقرة بدقة واسترسال.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9EF6C321-B2A6-0799-EF02-10B91EC76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dirty="0"/>
              <a:t>الطلاقة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83771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>
          <a:extLst>
            <a:ext uri="{FF2B5EF4-FFF2-40B4-BE49-F238E27FC236}">
              <a16:creationId xmlns:a16="http://schemas.microsoft.com/office/drawing/2014/main" id="{D7871EBA-8989-AE2D-EB67-99A2A660F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11">
            <a:extLst>
              <a:ext uri="{FF2B5EF4-FFF2-40B4-BE49-F238E27FC236}">
                <a16:creationId xmlns:a16="http://schemas.microsoft.com/office/drawing/2014/main" id="{1F442780-12FB-8634-42A8-03285787CC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kumimoji="0" lang="ar-MA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اقرأ الفقرة بدقة واسترسال</a:t>
            </a:r>
            <a:endParaRPr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62BBF22-5890-D345-48C5-611D9C93B24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6C8AC5A-DBAF-1E23-8CFF-E124757D92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4819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74233C8-4410-5956-3CD3-A9C5BB26847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843EAA3-A6EE-69B8-8F10-EDFF61963E84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8C74A3-66E7-0C0D-ECCB-F13E62F376A6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تقويم الطلاقة والتحدث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F08E8B3-CC6D-B7B1-19EA-BAD38535BF97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pic>
        <p:nvPicPr>
          <p:cNvPr id="23" name="Espace réservé pour une image  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2A36333-FC33-C1F8-E4D1-FB4D921386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9756" y="675854"/>
            <a:ext cx="900000" cy="90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0E10963-2215-9F64-C7A2-E7A41FCA72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326" y="794918"/>
            <a:ext cx="8169348" cy="557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49117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E7575-1E1E-663F-13A6-17C438450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664410F8-3F44-496A-074E-B1D1D517FA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369507AA-7B36-E29E-AD1A-46622A4834AF}"/>
              </a:ext>
            </a:extLst>
          </p:cNvPr>
          <p:cNvSpPr txBox="1"/>
          <p:nvPr/>
        </p:nvSpPr>
        <p:spPr>
          <a:xfrm>
            <a:off x="5750634" y="1777877"/>
            <a:ext cx="1420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تمرير فردي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96FDD02B-43D7-1F76-DFDC-0C3F24B154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26B08569-B926-06A0-DD02-1B809717B35B}"/>
              </a:ext>
            </a:extLst>
          </p:cNvPr>
          <p:cNvSpPr txBox="1">
            <a:spLocks/>
          </p:cNvSpPr>
          <p:nvPr/>
        </p:nvSpPr>
        <p:spPr>
          <a:xfrm>
            <a:off x="1847461" y="2690694"/>
            <a:ext cx="4974539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المشاركة في حوار بتوظيف الأفعال الكلامية المدرسة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32AB5BF-7FB1-3F38-7E7F-DFCC8F3B9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dirty="0"/>
              <a:t>التحدث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0178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2C1EE-BB52-0C68-FB0E-72118B933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12A1980-871D-3862-B247-4C68B30966B2}"/>
              </a:ext>
            </a:extLst>
          </p:cNvPr>
          <p:cNvSpPr txBox="1">
            <a:spLocks/>
          </p:cNvSpPr>
          <p:nvPr/>
        </p:nvSpPr>
        <p:spPr>
          <a:xfrm>
            <a:off x="512274" y="1520890"/>
            <a:ext cx="7987914" cy="4896208"/>
          </a:xfrm>
          <a:prstGeom prst="roundRect">
            <a:avLst>
              <a:gd name="adj" fmla="val 6551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73050" marR="0" lvl="0" indent="-27305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ينجز تقويم التحدث (المشاركة في حوار وأخذ الكلمة) مباشرة بعد تقويم الطلاقة؛</a:t>
            </a:r>
            <a:endParaRPr kumimoji="0" lang="ar-MA" sz="3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  <a:p>
            <a:pPr marL="273050" marR="0" lvl="0" indent="-27305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3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يعرض الأستاذ(ة) وضعية من بين الوضعيات المقترحة (وضعية في كل يوم)؛</a:t>
            </a:r>
          </a:p>
          <a:p>
            <a:pPr marL="273050" marR="0" lvl="0" indent="-27305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3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يقرأ الأستاذ(ة)  الوضعية على المتعلم(ة) ويتأكد من فهمه (ها) للتعليمة؛</a:t>
            </a:r>
          </a:p>
          <a:p>
            <a:pPr marL="273050" marR="0" lvl="0" indent="-27305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3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يمنح الأستاذ (ة) للمتعلم(ة) 30 ثانية للتفكير قبل البدء في التحدث ثم ينصت لجوابه في حدود دقيقتين؛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9D07300-7580-C9B6-9A9B-6232446BE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274" y="624492"/>
            <a:ext cx="7886700" cy="720000"/>
          </a:xfrm>
        </p:spPr>
        <p:txBody>
          <a:bodyPr/>
          <a:lstStyle/>
          <a:p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j-ea"/>
                <a:cs typeface="Microsoft Uighur" panose="02000000000000000000" pitchFamily="2" charset="-78"/>
              </a:rPr>
              <a:t>دليل تمرير رائز التحدث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1039624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A82C4-E7C5-67E9-4FAD-034041916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D47CBDB-9EA4-39B8-E3BC-1EEC20F46569}"/>
              </a:ext>
            </a:extLst>
          </p:cNvPr>
          <p:cNvSpPr txBox="1">
            <a:spLocks/>
          </p:cNvSpPr>
          <p:nvPr/>
        </p:nvSpPr>
        <p:spPr>
          <a:xfrm>
            <a:off x="811762" y="1679510"/>
            <a:ext cx="7763979" cy="4681604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73050" marR="0" lvl="0" indent="-27305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3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يدون الأستاذ (ة) نتيجة كل مؤشر والنقطة الإجمالية  على البطاقة الخاصة بتفريغ النتائج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ar-MA" sz="3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بناء على معايير التحكم</a:t>
            </a:r>
            <a:r>
              <a:rPr kumimoji="0" lang="ar-AE" sz="3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؛</a:t>
            </a:r>
            <a:r>
              <a:rPr kumimoji="0" lang="ar-MA" sz="3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</a:t>
            </a:r>
          </a:p>
          <a:p>
            <a:pPr marL="273050" marR="0" lvl="0" indent="-27305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3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يسجل الأستاذ(ة)  لاحقا النقطة الإجمالية على دفتر الكفايات ويعبئ النقط على منظومة مسار. </a:t>
            </a:r>
          </a:p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    ملاحظة : إذا كان المتعلم(ة)  مسترسلا في الإنتاج، لا بأس في تجاوز المدة        المخصصة له بقليل.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395DDF0-C071-66A9-911F-D03337118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99137"/>
            <a:ext cx="7886700" cy="720000"/>
          </a:xfrm>
        </p:spPr>
        <p:txBody>
          <a:bodyPr/>
          <a:lstStyle/>
          <a:p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j-ea"/>
                <a:cs typeface="Microsoft Uighur" panose="02000000000000000000" pitchFamily="2" charset="-78"/>
              </a:rPr>
              <a:t>دليل تمرير رائز التحدث(تتمة)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75614590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1322A-3935-739A-5F1C-12FCF0043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63FCCB7-6A46-17F5-2764-961A9AD93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5" y="1224270"/>
            <a:ext cx="7886700" cy="720000"/>
          </a:xfrm>
        </p:spPr>
        <p:txBody>
          <a:bodyPr/>
          <a:lstStyle/>
          <a:p>
            <a:r>
              <a:rPr lang="ar-MA" dirty="0"/>
              <a:t>معايير تصحيح رائز التحدث</a:t>
            </a:r>
            <a:endParaRPr lang="fr-MA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A36DA3CE-65BD-63A5-144A-A159CA9BB5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4420952"/>
              </p:ext>
            </p:extLst>
          </p:nvPr>
        </p:nvGraphicFramePr>
        <p:xfrm>
          <a:off x="376767" y="2120367"/>
          <a:ext cx="8469515" cy="3456786"/>
        </p:xfrm>
        <a:graphic>
          <a:graphicData uri="http://schemas.openxmlformats.org/drawingml/2006/table">
            <a:tbl>
              <a:tblPr rtl="1" firstRow="1" firstCol="1" bandRow="1">
                <a:tableStyleId>{5940675A-B579-460E-94D1-54222C63F5DA}</a:tableStyleId>
              </a:tblPr>
              <a:tblGrid>
                <a:gridCol w="644726">
                  <a:extLst>
                    <a:ext uri="{9D8B030D-6E8A-4147-A177-3AD203B41FA5}">
                      <a16:colId xmlns:a16="http://schemas.microsoft.com/office/drawing/2014/main" val="736232962"/>
                    </a:ext>
                  </a:extLst>
                </a:gridCol>
                <a:gridCol w="1800703">
                  <a:extLst>
                    <a:ext uri="{9D8B030D-6E8A-4147-A177-3AD203B41FA5}">
                      <a16:colId xmlns:a16="http://schemas.microsoft.com/office/drawing/2014/main" val="619220143"/>
                    </a:ext>
                  </a:extLst>
                </a:gridCol>
                <a:gridCol w="4153038">
                  <a:extLst>
                    <a:ext uri="{9D8B030D-6E8A-4147-A177-3AD203B41FA5}">
                      <a16:colId xmlns:a16="http://schemas.microsoft.com/office/drawing/2014/main" val="1040309097"/>
                    </a:ext>
                  </a:extLst>
                </a:gridCol>
                <a:gridCol w="752294">
                  <a:extLst>
                    <a:ext uri="{9D8B030D-6E8A-4147-A177-3AD203B41FA5}">
                      <a16:colId xmlns:a16="http://schemas.microsoft.com/office/drawing/2014/main" val="1467509368"/>
                    </a:ext>
                  </a:extLst>
                </a:gridCol>
                <a:gridCol w="1118754">
                  <a:extLst>
                    <a:ext uri="{9D8B030D-6E8A-4147-A177-3AD203B41FA5}">
                      <a16:colId xmlns:a16="http://schemas.microsoft.com/office/drawing/2014/main" val="2147114275"/>
                    </a:ext>
                  </a:extLst>
                </a:gridCol>
              </a:tblGrid>
              <a:tr h="441425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الرمز 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المؤشرات</a:t>
                      </a: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ar-MA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التنقيط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646291"/>
                  </a:ext>
                </a:extLst>
              </a:tr>
              <a:tr h="735127">
                <a:tc rowSpan="4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PO</a:t>
                      </a:r>
                      <a:r>
                        <a:rPr lang="f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1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المشاركة في حوار للتعبير عن الرأي.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rtl="1"/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إذا أجاب المتعلم(ة) عن السؤالين معللا جوابه وقدم اقتراحا بلغة سليمة ( يسمح ببعض الأخطاء)؛</a:t>
                      </a:r>
                      <a:endParaRPr lang="fr-MA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10ن</a:t>
                      </a:r>
                      <a:endParaRPr lang="fr-FR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على 10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1450353"/>
                  </a:ext>
                </a:extLst>
              </a:tr>
              <a:tr h="73512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rtl="1"/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إذا أجاب المتعلم(ة) عن السؤالين  دون تعليل وقدم اقتراحا مع ارتكاب بعض الأخطاء؛</a:t>
                      </a:r>
                      <a:endParaRPr lang="fr-MA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7,5ن</a:t>
                      </a:r>
                      <a:endParaRPr lang="fr-FR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983225"/>
                  </a:ext>
                </a:extLst>
              </a:tr>
              <a:tr h="39909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rtl="1"/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إذا أجاب المتعلم(ة) عن سؤال واحد. مع ارتكاب بعض الأخطاء</a:t>
                      </a:r>
                      <a:endParaRPr lang="fr-MA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5ن</a:t>
                      </a:r>
                      <a:endParaRPr lang="fr-FR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874256"/>
                  </a:ext>
                </a:extLst>
              </a:tr>
              <a:tr h="39909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إذا حاول الإجابة عن الأسئلة لكن إجابته كانت بعيدة عن المنتظر. </a:t>
                      </a: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3ن</a:t>
                      </a: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8506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9477943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>
          <a:extLst>
            <a:ext uri="{FF2B5EF4-FFF2-40B4-BE49-F238E27FC236}">
              <a16:creationId xmlns:a16="http://schemas.microsoft.com/office/drawing/2014/main" id="{B8E8E7F9-9DCB-8FCD-191E-67A284463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2677FDF1-7BFB-8D6A-DDB7-EC88EE57A59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EFD5FF3-545D-2F22-7F09-E43D4A610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4819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E453A9E-DBE5-D058-8BAE-4598500DCE5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C7D604A-892B-DF6F-0AF3-8E6C85EA6BF9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310C0F-B34C-966A-F21A-5DF684E7A63E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تقويم الطلاقة والتحدث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E609279-8A73-AE15-A677-F30D2F5B9AA9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pic>
        <p:nvPicPr>
          <p:cNvPr id="23" name="Espace réservé pour une image  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01B0CEB-C163-C663-F125-F4071ED1DA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9756" y="675854"/>
            <a:ext cx="900000" cy="90000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61814280-1820-7039-45D3-8AAECD45D906}"/>
              </a:ext>
            </a:extLst>
          </p:cNvPr>
          <p:cNvSpPr txBox="1">
            <a:spLocks/>
          </p:cNvSpPr>
          <p:nvPr/>
        </p:nvSpPr>
        <p:spPr>
          <a:xfrm>
            <a:off x="447732" y="1617215"/>
            <a:ext cx="7453225" cy="611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fr-MA" sz="24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Bulle narrative : ronde 2">
            <a:extLst>
              <a:ext uri="{FF2B5EF4-FFF2-40B4-BE49-F238E27FC236}">
                <a16:creationId xmlns:a16="http://schemas.microsoft.com/office/drawing/2014/main" id="{E2FAC2B2-AD53-45AA-85C3-FF167BCC2137}"/>
              </a:ext>
            </a:extLst>
          </p:cNvPr>
          <p:cNvSpPr/>
          <p:nvPr/>
        </p:nvSpPr>
        <p:spPr>
          <a:xfrm>
            <a:off x="3876300" y="3764559"/>
            <a:ext cx="4180548" cy="783465"/>
          </a:xfrm>
          <a:prstGeom prst="wedgeRoundRectCallout">
            <a:avLst>
              <a:gd name="adj1" fmla="val -57137"/>
              <a:gd name="adj2" fmla="val -3558"/>
              <a:gd name="adj3" fmla="val 16667"/>
            </a:avLst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  <a:buNone/>
            </a:pPr>
            <a:endParaRPr lang="ar-MA" sz="2000" b="1" kern="120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DZ" sz="2000" b="1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أَنا</a:t>
            </a:r>
            <a:r>
              <a:rPr lang="ar-DZ" sz="2000" b="1" kern="12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ar-DZ" sz="2000" b="1" kern="12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مُتَّفِقٌ(ة)/</a:t>
            </a:r>
            <a:r>
              <a:rPr lang="ar-DZ" sz="2000" b="1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أَنا </a:t>
            </a:r>
            <a:r>
              <a:rPr lang="ar-DZ" sz="2000" b="1" kern="12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غَيْرُ مُتَّفِقٍ(ة</a:t>
            </a:r>
            <a:r>
              <a:rPr lang="ar-MA" sz="2000" b="1" kern="12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)........</a:t>
            </a:r>
            <a:r>
              <a:rPr lang="ar-DZ" sz="2000" b="1" kern="12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ar-DZ" sz="2000" b="1" kern="1200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لأِ</a:t>
            </a:r>
            <a:r>
              <a:rPr lang="ar-MA" sz="2000" b="1" kern="12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َ</a:t>
            </a:r>
            <a:r>
              <a:rPr lang="ar-DZ" sz="2000" b="1" kern="12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نَّ</a:t>
            </a:r>
            <a:r>
              <a:rPr lang="ar-MA" sz="2000" b="1" kern="1200" dirty="0">
                <a:solidFill>
                  <a:srgbClr val="0070C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.......</a:t>
            </a:r>
            <a:r>
              <a:rPr lang="ar-DZ" sz="2000" b="1" kern="12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</a:t>
            </a:r>
            <a:endParaRPr lang="fr-MA" sz="20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r-MA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15" name="Image 14" descr="Une image contenant dessin humoristique, croquis, clipart, dessin&#10;&#10;Description générée automatiquement">
            <a:extLst>
              <a:ext uri="{FF2B5EF4-FFF2-40B4-BE49-F238E27FC236}">
                <a16:creationId xmlns:a16="http://schemas.microsoft.com/office/drawing/2014/main" id="{872D6863-3229-E70C-AC95-3B7FE038A5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800" y="3889591"/>
            <a:ext cx="510540" cy="533400"/>
          </a:xfrm>
          <a:prstGeom prst="rect">
            <a:avLst/>
          </a:prstGeom>
        </p:spPr>
      </p:pic>
      <p:sp>
        <p:nvSpPr>
          <p:cNvPr id="18" name="Bulle narrative : ronde 1">
            <a:extLst>
              <a:ext uri="{FF2B5EF4-FFF2-40B4-BE49-F238E27FC236}">
                <a16:creationId xmlns:a16="http://schemas.microsoft.com/office/drawing/2014/main" id="{99837F3C-15B4-FD7B-046F-D3DB602B115C}"/>
              </a:ext>
            </a:extLst>
          </p:cNvPr>
          <p:cNvSpPr/>
          <p:nvPr/>
        </p:nvSpPr>
        <p:spPr>
          <a:xfrm>
            <a:off x="3018800" y="2397736"/>
            <a:ext cx="4620096" cy="783465"/>
          </a:xfrm>
          <a:prstGeom prst="wedgeRoundRectCallout">
            <a:avLst>
              <a:gd name="adj1" fmla="val 57596"/>
              <a:gd name="adj2" fmla="val -17757"/>
              <a:gd name="adj3" fmla="val 16667"/>
            </a:avLst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  <a:buNone/>
            </a:pPr>
            <a:endParaRPr lang="ar-MA" sz="2000" b="1" kern="1200" dirty="0">
              <a:solidFill>
                <a:srgbClr val="0070C0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DZ" sz="2000" b="1" kern="1200" dirty="0">
                <a:solidFill>
                  <a:srgbClr val="0070C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ما ر</a:t>
            </a:r>
            <a:r>
              <a:rPr lang="ar-MA" sz="2000" b="1" kern="1200" dirty="0">
                <a:solidFill>
                  <a:srgbClr val="0070C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َ</a:t>
            </a:r>
            <a:r>
              <a:rPr lang="ar-DZ" sz="2000" b="1" kern="1200" dirty="0">
                <a:solidFill>
                  <a:srgbClr val="0070C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أْيُكَ  </a:t>
            </a:r>
            <a:r>
              <a:rPr lang="ar-DZ" sz="2000" b="1" kern="12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أَنْ</a:t>
            </a:r>
            <a:r>
              <a:rPr lang="ar-MA" sz="2000" b="1" kern="12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ar-MA" sz="2000" b="1" kern="1200" dirty="0">
                <a:solidFill>
                  <a:srgbClr val="000000"/>
                </a:solidFill>
                <a:cs typeface="Calibri" panose="020F0502020204030204" pitchFamily="34" charset="0"/>
              </a:rPr>
              <a:t>نُمارِسَ أَلْعاباً في </a:t>
            </a:r>
            <a:r>
              <a:rPr lang="ar-DZ" sz="2000" b="1" kern="1200" dirty="0">
                <a:solidFill>
                  <a:srgbClr val="000000"/>
                </a:solidFill>
                <a:cs typeface="Calibri" panose="020F0502020204030204" pitchFamily="34" charset="0"/>
              </a:rPr>
              <a:t>ٱ</a:t>
            </a:r>
            <a:r>
              <a:rPr lang="ar-MA" sz="2000" b="1" kern="1200" dirty="0">
                <a:solidFill>
                  <a:srgbClr val="000000"/>
                </a:solidFill>
                <a:cs typeface="Calibri" panose="020F0502020204030204" pitchFamily="34" charset="0"/>
              </a:rPr>
              <a:t>لْحاسوبِ</a:t>
            </a:r>
            <a:r>
              <a:rPr lang="ar-DZ" sz="2000" b="1" kern="1200" dirty="0">
                <a:solidFill>
                  <a:srgbClr val="000000"/>
                </a:solidFill>
                <a:cs typeface="Calibri" panose="020F0502020204030204" pitchFamily="34" charset="0"/>
              </a:rPr>
              <a:t> ؟</a:t>
            </a:r>
            <a:endParaRPr lang="fr-MA" sz="2000" b="1" kern="12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fr-MA" sz="2000" dirty="0"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MA" sz="20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Google Shape;2750;p82">
            <a:extLst>
              <a:ext uri="{FF2B5EF4-FFF2-40B4-BE49-F238E27FC236}">
                <a16:creationId xmlns:a16="http://schemas.microsoft.com/office/drawing/2014/main" id="{F4810C26-E6E3-2158-B099-EDA9C02C11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>
              <a:buClr>
                <a:srgbClr val="A5A5A5"/>
              </a:buClr>
            </a:pP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تخيل أن صَديقاً زَارَكَ يَوْمَ </a:t>
            </a:r>
            <a:r>
              <a:rPr lang="ar-DZ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لْأَحَدِ. أنا سألعب دور صديقٍ لك. ستجري حوارا – أنا أسأل وأنت تجيب. يمكنك الاستعانة بالصور.  </a:t>
            </a:r>
            <a:endParaRPr lang="fr-MA" sz="2400" b="1" kern="12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F7C4F954-3381-C8C7-4ED8-3100DB4B4D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6848" y="2451611"/>
            <a:ext cx="625816" cy="543448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7" name="Bulle narrative : ronde 2">
            <a:extLst>
              <a:ext uri="{FF2B5EF4-FFF2-40B4-BE49-F238E27FC236}">
                <a16:creationId xmlns:a16="http://schemas.microsoft.com/office/drawing/2014/main" id="{31EF23B3-217E-5A63-FC1B-748EBCA58FA8}"/>
              </a:ext>
            </a:extLst>
          </p:cNvPr>
          <p:cNvSpPr/>
          <p:nvPr/>
        </p:nvSpPr>
        <p:spPr>
          <a:xfrm>
            <a:off x="3989994" y="5574078"/>
            <a:ext cx="4180548" cy="783465"/>
          </a:xfrm>
          <a:prstGeom prst="wedgeRoundRectCallout">
            <a:avLst>
              <a:gd name="adj1" fmla="val -54692"/>
              <a:gd name="adj2" fmla="val -3007"/>
              <a:gd name="adj3" fmla="val 16667"/>
            </a:avLst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  <a:buNone/>
            </a:pPr>
            <a:endParaRPr lang="ar-MA" sz="2000" b="1" kern="120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2000" b="1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أَقْتَرِحُ</a:t>
            </a:r>
            <a:r>
              <a:rPr lang="ar-MA" sz="2000" b="1" kern="1200" dirty="0">
                <a:solidFill>
                  <a:srgbClr val="0070C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.......................................</a:t>
            </a:r>
            <a:r>
              <a:rPr lang="ar-DZ" sz="2000" b="1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fr-MA" sz="20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r-MA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30" name="Image 29" descr="Une image contenant dessin humoristique, croquis, clipart, dessin&#10;&#10;Description générée automatiquement">
            <a:extLst>
              <a:ext uri="{FF2B5EF4-FFF2-40B4-BE49-F238E27FC236}">
                <a16:creationId xmlns:a16="http://schemas.microsoft.com/office/drawing/2014/main" id="{95C5CBC8-DD7E-9E7B-5A0E-8B3B370236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070" y="5699110"/>
            <a:ext cx="510540" cy="533400"/>
          </a:xfrm>
          <a:prstGeom prst="rect">
            <a:avLst/>
          </a:prstGeom>
        </p:spPr>
      </p:pic>
      <p:sp>
        <p:nvSpPr>
          <p:cNvPr id="2" name="Bulle narrative : ronde 1">
            <a:extLst>
              <a:ext uri="{FF2B5EF4-FFF2-40B4-BE49-F238E27FC236}">
                <a16:creationId xmlns:a16="http://schemas.microsoft.com/office/drawing/2014/main" id="{850D6609-74EC-C95C-EAD1-3685F517ECBF}"/>
              </a:ext>
            </a:extLst>
          </p:cNvPr>
          <p:cNvSpPr/>
          <p:nvPr/>
        </p:nvSpPr>
        <p:spPr>
          <a:xfrm>
            <a:off x="2925667" y="4649857"/>
            <a:ext cx="4620096" cy="783465"/>
          </a:xfrm>
          <a:prstGeom prst="wedgeRoundRectCallout">
            <a:avLst>
              <a:gd name="adj1" fmla="val 57596"/>
              <a:gd name="adj2" fmla="val -17757"/>
              <a:gd name="adj3" fmla="val 16667"/>
            </a:avLst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  <a:buNone/>
            </a:pPr>
            <a:endParaRPr lang="ar-MA" sz="2000" b="1" kern="1200" dirty="0">
              <a:solidFill>
                <a:srgbClr val="0070C0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DZ" sz="2000" b="1" kern="12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ما</a:t>
            </a:r>
            <a:r>
              <a:rPr lang="ar-MA" sz="2000" b="1" kern="12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ذا تَقْتَرِحُ بَدَلَ ذَلِكَ</a:t>
            </a:r>
            <a:r>
              <a:rPr lang="ar-DZ" sz="2000" b="1" kern="1200" dirty="0">
                <a:solidFill>
                  <a:srgbClr val="000000"/>
                </a:solidFill>
                <a:cs typeface="Calibri" panose="020F0502020204030204" pitchFamily="34" charset="0"/>
              </a:rPr>
              <a:t>؟</a:t>
            </a:r>
            <a:endParaRPr lang="fr-MA" sz="2000" b="1" kern="12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fr-MA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EC793C6-4782-F57A-109E-4F4776B0AE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3715" y="4703732"/>
            <a:ext cx="625816" cy="543448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925875C-375D-8D63-1B12-0F7FD326AB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6006" y="2522403"/>
            <a:ext cx="1899422" cy="163155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277856F-A71F-D589-6C55-588AFB3CF0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6006" y="4407927"/>
            <a:ext cx="1941429" cy="163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34501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14292-DD03-D4FD-58DA-A888D3AE5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42D19EB3-912A-45DE-DE4B-7B7487BF9B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B84ACB56-37F2-B5CF-0FED-F4849BC22F58}"/>
              </a:ext>
            </a:extLst>
          </p:cNvPr>
          <p:cNvSpPr txBox="1"/>
          <p:nvPr/>
        </p:nvSpPr>
        <p:spPr>
          <a:xfrm>
            <a:off x="5750634" y="1777877"/>
            <a:ext cx="1420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تمرير فردي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94FF40F8-857C-10CB-FED8-5CB51210BE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B221E2D8-4B75-3C2E-7880-8626B365A346}"/>
              </a:ext>
            </a:extLst>
          </p:cNvPr>
          <p:cNvSpPr txBox="1">
            <a:spLocks/>
          </p:cNvSpPr>
          <p:nvPr/>
        </p:nvSpPr>
        <p:spPr>
          <a:xfrm>
            <a:off x="1847461" y="2690694"/>
            <a:ext cx="4974539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أخذ الكلمة لإنتاج نص شفهي باعتماد مشاهد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؛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96E36BE-24FC-3CBB-8A67-84797F5C8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dirty="0"/>
              <a:t>التحدث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5473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8EFC6-58A2-0C56-1DB2-B9BC5DE20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2EF6E2E-CCB9-02C8-CB82-ED452FAC8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5" y="1224270"/>
            <a:ext cx="7886700" cy="720000"/>
          </a:xfrm>
        </p:spPr>
        <p:txBody>
          <a:bodyPr/>
          <a:lstStyle/>
          <a:p>
            <a:r>
              <a:rPr lang="ar-MA" dirty="0"/>
              <a:t>معايير تصحيح رائز التحدث</a:t>
            </a:r>
            <a:endParaRPr lang="fr-MA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BEFCB340-2A88-2408-0FFC-509F63DD6B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442601"/>
              </p:ext>
            </p:extLst>
          </p:nvPr>
        </p:nvGraphicFramePr>
        <p:xfrm>
          <a:off x="805877" y="2332034"/>
          <a:ext cx="7549337" cy="2924059"/>
        </p:xfrm>
        <a:graphic>
          <a:graphicData uri="http://schemas.openxmlformats.org/drawingml/2006/table">
            <a:tbl>
              <a:tblPr rtl="1" firstRow="1" firstCol="1" bandRow="1">
                <a:tableStyleId>{5940675A-B579-460E-94D1-54222C63F5DA}</a:tableStyleId>
              </a:tblPr>
              <a:tblGrid>
                <a:gridCol w="574679">
                  <a:extLst>
                    <a:ext uri="{9D8B030D-6E8A-4147-A177-3AD203B41FA5}">
                      <a16:colId xmlns:a16="http://schemas.microsoft.com/office/drawing/2014/main" val="736232962"/>
                    </a:ext>
                  </a:extLst>
                </a:gridCol>
                <a:gridCol w="1605064">
                  <a:extLst>
                    <a:ext uri="{9D8B030D-6E8A-4147-A177-3AD203B41FA5}">
                      <a16:colId xmlns:a16="http://schemas.microsoft.com/office/drawing/2014/main" val="619220143"/>
                    </a:ext>
                  </a:extLst>
                </a:gridCol>
                <a:gridCol w="3701828">
                  <a:extLst>
                    <a:ext uri="{9D8B030D-6E8A-4147-A177-3AD203B41FA5}">
                      <a16:colId xmlns:a16="http://schemas.microsoft.com/office/drawing/2014/main" val="1040309097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1467509368"/>
                    </a:ext>
                  </a:extLst>
                </a:gridCol>
                <a:gridCol w="997206">
                  <a:extLst>
                    <a:ext uri="{9D8B030D-6E8A-4147-A177-3AD203B41FA5}">
                      <a16:colId xmlns:a16="http://schemas.microsoft.com/office/drawing/2014/main" val="2147114275"/>
                    </a:ext>
                  </a:extLst>
                </a:gridCol>
              </a:tblGrid>
              <a:tr h="335164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الرمز 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المؤشرات</a:t>
                      </a: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ar-MA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التنقيط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646291"/>
                  </a:ext>
                </a:extLst>
              </a:tr>
              <a:tr h="269059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PO</a:t>
                      </a:r>
                      <a:r>
                        <a:rPr lang="f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2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  <a:p>
                      <a:endParaRPr lang="fr-FR" dirty="0"/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أخذ الكلمة للتعبير عما يفعله يوم عيد باعتماد مشاهد</a:t>
                      </a: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rtl="1"/>
                      <a:r>
                        <a:rPr lang="ar-MA" sz="2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إذا تحدث عن ثلاثة أعمال على الأقل؛</a:t>
                      </a:r>
                      <a:endParaRPr lang="fr-MA" sz="2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4ن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على 10</a:t>
                      </a: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5532390"/>
                  </a:ext>
                </a:extLst>
              </a:tr>
              <a:tr h="26905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 rtl="1"/>
                      <a:r>
                        <a:rPr lang="ar-MA" sz="2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إذا كانت الأنشطة التي تحدث عنها مناسبة ليوم العيد ( ولو سرد نشاطا واحدا) </a:t>
                      </a:r>
                      <a:endParaRPr lang="fr-MA" sz="2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4ن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617592"/>
                  </a:ext>
                </a:extLst>
              </a:tr>
              <a:tr h="26905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 rtl="1"/>
                      <a:r>
                        <a:rPr lang="ar-MA" sz="2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إذا عبر المتعلم(ة) بلغة سليمة؛ (يسمح ببعض الأخطاء البسيطة) </a:t>
                      </a:r>
                      <a:endParaRPr lang="fr-MA" sz="2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2ن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587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5358611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>
          <a:extLst>
            <a:ext uri="{FF2B5EF4-FFF2-40B4-BE49-F238E27FC236}">
              <a16:creationId xmlns:a16="http://schemas.microsoft.com/office/drawing/2014/main" id="{AF60217F-86EE-F192-A56C-D5D80FCC8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E61111CC-061D-1A01-BDAC-DCA6800206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B831A3C-AE76-4E22-A711-9079E2CA42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4819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59944A7-8E36-FF6F-0459-A03C8950D39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7DCBEF7-E021-68F7-8B2D-8D690F96D457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A55FA58-4C80-9E4F-1337-43F42D8F0BBE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تقويم الطلاقة والتحدث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BF49C1A-07FE-9F3F-204D-7EE8F777E528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pic>
        <p:nvPicPr>
          <p:cNvPr id="23" name="Espace réservé pour une image  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28F4FFE-294F-5CE6-1F17-1D4691CD4E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9756" y="675854"/>
            <a:ext cx="900000" cy="90000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3836F95D-BDF5-466D-8DA8-B79277833D60}"/>
              </a:ext>
            </a:extLst>
          </p:cNvPr>
          <p:cNvSpPr txBox="1">
            <a:spLocks/>
          </p:cNvSpPr>
          <p:nvPr/>
        </p:nvSpPr>
        <p:spPr>
          <a:xfrm>
            <a:off x="447732" y="1617215"/>
            <a:ext cx="7453225" cy="611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9" name="Google Shape;2750;p82">
            <a:extLst>
              <a:ext uri="{FF2B5EF4-FFF2-40B4-BE49-F238E27FC236}">
                <a16:creationId xmlns:a16="http://schemas.microsoft.com/office/drawing/2014/main" id="{89591B56-A796-CFD0-7150-1A7ECCB2E9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>
              <a:buClr>
                <a:srgbClr val="A5A5A5"/>
              </a:buClr>
            </a:pP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لاحظ المشاهد – تحدث عما تقوم به يوم عيد. على الأقل ستذكر 3 أعمال. </a:t>
            </a:r>
            <a:b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</a:b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يمكنك أن تتحدث عن أعمال أخرى غير موجودة في هذه المشاهد. </a:t>
            </a:r>
            <a:endParaRPr lang="fr-MA" sz="2400" b="1" kern="12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992AC9C-7FAB-D40C-CDD0-8D6424F3E0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6926" y="1427913"/>
            <a:ext cx="2495447" cy="250094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03C2D3F-02D4-304C-A6FE-E67CC71AE6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8670" y="4043519"/>
            <a:ext cx="2491598" cy="249709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4D02947-BA5D-D054-5E60-51F4D5F4DC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8670" y="1389943"/>
            <a:ext cx="2491597" cy="253891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3AF3A70-0A5E-9B29-6F8B-3AED66F698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76926" y="4043519"/>
            <a:ext cx="2447485" cy="249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44474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7C855-3E94-F853-867A-B02BEEE95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CC5A418-70C8-BCD7-6173-19ED92252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هيكلة حصة اليوم</a:t>
            </a:r>
            <a:endParaRPr lang="fr-MA" sz="4000" dirty="0">
              <a:solidFill>
                <a:srgbClr val="424D7B"/>
              </a:solidFill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808F199-47E9-298E-E990-840A88B7D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006" y="2162967"/>
            <a:ext cx="5488778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79637E10-A6BE-35D4-94AB-E96D6899E147}"/>
              </a:ext>
            </a:extLst>
          </p:cNvPr>
          <p:cNvSpPr txBox="1">
            <a:spLocks/>
          </p:cNvSpPr>
          <p:nvPr/>
        </p:nvSpPr>
        <p:spPr>
          <a:xfrm>
            <a:off x="1867991" y="264655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  <a:defRPr/>
            </a:pPr>
            <a:r>
              <a:rPr lang="ar-MA" sz="1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ترحيب</a:t>
            </a:r>
            <a:endParaRPr lang="fr-MA" sz="16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lvl="0" algn="r" rtl="1">
              <a:buClr>
                <a:srgbClr val="424D7B"/>
              </a:buClr>
              <a:buSzPct val="50000"/>
              <a:defRPr/>
            </a:pPr>
            <a:r>
              <a:rPr lang="ar-MA" sz="1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تدبير السلوك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262F961-13AD-59D4-96AB-6E8B29C78BFC}"/>
              </a:ext>
            </a:extLst>
          </p:cNvPr>
          <p:cNvSpPr txBox="1"/>
          <p:nvPr/>
        </p:nvSpPr>
        <p:spPr>
          <a:xfrm>
            <a:off x="5180281" y="2284061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R="0" lvl="0" indent="0" algn="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-01   </a:t>
            </a:r>
            <a:r>
              <a:rPr kumimoji="0" lang="ar-MA" sz="1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D2D4C0-C9F0-BD1D-B622-088D8B790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7300" y="2375063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24750E1A-19B2-32F7-908F-638FFAE629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428764" y="2168674"/>
            <a:ext cx="468000" cy="468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3AD73A6-CF60-B16F-7DD9-1575ABCA5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784" y="3429000"/>
            <a:ext cx="5472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38E471C0-3675-DD8A-C83A-068D36ACF7AC}"/>
              </a:ext>
            </a:extLst>
          </p:cNvPr>
          <p:cNvSpPr txBox="1">
            <a:spLocks/>
          </p:cNvSpPr>
          <p:nvPr/>
        </p:nvSpPr>
        <p:spPr>
          <a:xfrm>
            <a:off x="1810176" y="392939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66700" indent="-266700" algn="r" defTabSz="914400" rtl="1" eaLnBrk="1" latinLnBrk="0" hangingPunct="1">
              <a:buClr>
                <a:srgbClr val="424D7B"/>
              </a:buClr>
              <a:buSzPts val="1200"/>
              <a:buFont typeface="Noto Sans Symbols"/>
              <a:buChar char="●"/>
              <a:defRPr sz="1600" b="1" kern="1200">
                <a:solidFill>
                  <a:srgbClr val="424D7B"/>
                </a:solidFill>
                <a:latin typeface="Dosis SemiBold" pitchFamily="2" charset="0"/>
                <a:ea typeface="Dosis SemiBold"/>
                <a:cs typeface="+mn-cs"/>
              </a:defRPr>
            </a:lvl1pPr>
            <a:lvl2pPr marL="457200" indent="0" defTabSz="91440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cs typeface="Microsoft Uighur" panose="02000000000000000000" pitchFamily="2" charset="-78"/>
                <a:sym typeface="Arial"/>
              </a:rPr>
              <a:t>تقويم فردي لمهارتي الطلاقة</a:t>
            </a:r>
            <a:r>
              <a:rPr kumimoji="0" lang="ar-MA" sz="1600" b="1" i="0" u="none" strike="noStrike" kern="1200" cap="none" spc="0" normalizeH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cs typeface="Microsoft Uighur" panose="02000000000000000000" pitchFamily="2" charset="-78"/>
                <a:sym typeface="Arial"/>
              </a:rPr>
              <a:t> والتحدث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lang="ar-MA" baseline="0" dirty="0">
                <a:cs typeface="Microsoft Uighur" panose="02000000000000000000" pitchFamily="2" charset="-78"/>
              </a:rPr>
              <a:t>قراءة</a:t>
            </a:r>
            <a:r>
              <a:rPr lang="ar-MA" dirty="0">
                <a:cs typeface="Microsoft Uighur" panose="02000000000000000000" pitchFamily="2" charset="-78"/>
              </a:rPr>
              <a:t> النص" لعبة تنكسر" ونقل الفقرة الثانية بخط جميل.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CAE4342-1885-380A-8CAC-B2BE8A665407}"/>
              </a:ext>
            </a:extLst>
          </p:cNvPr>
          <p:cNvSpPr txBox="1"/>
          <p:nvPr/>
        </p:nvSpPr>
        <p:spPr>
          <a:xfrm>
            <a:off x="4877035" y="3565644"/>
            <a:ext cx="1438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MA" sz="1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- 02</a:t>
            </a:r>
            <a:r>
              <a:rPr kumimoji="0" lang="ar-MA" sz="1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الطلاقة /التحدث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EC456FB-C1E2-5BE8-A1CA-1E4A0029C1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445125" y="3615929"/>
            <a:ext cx="53633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54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8DD85-D772-4803-927F-185358904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5A99C2-99C1-EA94-C2A2-B38ECF856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بنجمة السلوك هم: 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7E507D3-2C26-C566-2768-7461D0C62B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4C61A996-2908-496F-CF84-EEB5287AE7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E155257-B881-B519-7494-440CA8BA8E1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5599D06-FC31-155B-576D-56D51287334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4819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7BE8CD8-8674-C2ED-151F-18FB70F162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7E24E9-20BB-5651-E0B2-D37FB44F7D37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860DB1-0579-4F0E-B89F-73737FB37A0F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تقويم الطلاقة والتحدث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0AEBBC-49BC-E1F1-9E1A-F66D76C10CB7}"/>
              </a:ext>
            </a:extLst>
          </p:cNvPr>
          <p:cNvSpPr>
            <a:spLocks/>
          </p:cNvSpPr>
          <p:nvPr/>
        </p:nvSpPr>
        <p:spPr>
          <a:xfrm>
            <a:off x="79803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372664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81650-4413-5D16-1669-DD0B04476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59E313-494C-A3B1-F8B5-FF082D0E6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760" y="1657671"/>
            <a:ext cx="7886700" cy="720000"/>
          </a:xfrm>
        </p:spPr>
        <p:txBody>
          <a:bodyPr>
            <a:normAutofit/>
          </a:bodyPr>
          <a:lstStyle/>
          <a:p>
            <a:r>
              <a:rPr lang="ar-MA" sz="4400" dirty="0">
                <a:cs typeface="Microsoft Uighur" panose="02000000000000000000" pitchFamily="2" charset="-78"/>
              </a:rPr>
              <a:t> </a:t>
            </a:r>
            <a:r>
              <a:rPr lang="ar-MA" sz="4400" dirty="0">
                <a:solidFill>
                  <a:srgbClr val="424D7B"/>
                </a:solidFill>
                <a:cs typeface="Microsoft Uighur" panose="02000000000000000000" pitchFamily="2" charset="-78"/>
              </a:rPr>
              <a:t>اختتام الحصة 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8655565D-BA0F-B953-17AD-0E2D9F3A84DE}"/>
              </a:ext>
            </a:extLst>
          </p:cNvPr>
          <p:cNvSpPr txBox="1">
            <a:spLocks/>
          </p:cNvSpPr>
          <p:nvPr/>
        </p:nvSpPr>
        <p:spPr>
          <a:xfrm>
            <a:off x="1819656" y="3701351"/>
            <a:ext cx="5459544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واجباتكم المنزلية. </a:t>
            </a:r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0ECBB635-0C5D-4CC8-6C5C-62E47F0C7786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rgbClr val="CAF2F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5947B153-F4E4-3A15-B189-0C81D5AC5855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E76BC2F-1C1A-BBEC-5351-AEDCCD9BC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3670" y="1878636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06272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819CA-4A5B-8FB5-58EE-5AD70A7D4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51621E8-6351-9E3F-663F-6C458DD02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667" y="1504642"/>
            <a:ext cx="3427039" cy="48984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FBEBFD8-C8AA-5F2F-B1A3-878B3F34B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93" y="744718"/>
            <a:ext cx="7369736" cy="612000"/>
          </a:xfrm>
        </p:spPr>
        <p:txBody>
          <a:bodyPr>
            <a:normAutofit fontScale="90000"/>
          </a:bodyPr>
          <a:lstStyle/>
          <a:p>
            <a:pPr algn="r" rtl="0"/>
            <a:r>
              <a:rPr lang="ar-MA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في المنزل، تدربوا على قراءة النص ص 62. </a:t>
            </a:r>
            <a:r>
              <a:rPr lang="ar-MA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وابحثوا عن الكلمات التي تتضمن حرفي  السين والشين</a:t>
            </a:r>
            <a:endParaRPr lang="fr-US" sz="27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20" name="Espace réservé pour une image  19" descr="Une image contenant dessin humoristique, Dessin animé, poupée&#10;&#10;Le contenu généré par l’IA peut être incorrect.">
            <a:extLst>
              <a:ext uri="{FF2B5EF4-FFF2-40B4-BE49-F238E27FC236}">
                <a16:creationId xmlns:a16="http://schemas.microsoft.com/office/drawing/2014/main" id="{A955AF6B-476F-EC07-3D1D-CB7D2B2D80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8650" y="1412928"/>
            <a:ext cx="792000" cy="792000"/>
          </a:xfrm>
        </p:spPr>
      </p:pic>
      <p:pic>
        <p:nvPicPr>
          <p:cNvPr id="13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88CD697-713B-15AB-9B1D-33C1DD2A8B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pSp>
        <p:nvGrpSpPr>
          <p:cNvPr id="4" name="Google Shape;2778;p84">
            <a:extLst>
              <a:ext uri="{FF2B5EF4-FFF2-40B4-BE49-F238E27FC236}">
                <a16:creationId xmlns:a16="http://schemas.microsoft.com/office/drawing/2014/main" id="{DD62517A-40E5-26A6-332C-7E16FDDA6CBC}"/>
              </a:ext>
            </a:extLst>
          </p:cNvPr>
          <p:cNvGrpSpPr/>
          <p:nvPr/>
        </p:nvGrpSpPr>
        <p:grpSpPr>
          <a:xfrm>
            <a:off x="6037611" y="3953846"/>
            <a:ext cx="386011" cy="490540"/>
            <a:chOff x="6599825" y="3545249"/>
            <a:chExt cx="1844485" cy="1888130"/>
          </a:xfrm>
          <a:solidFill>
            <a:srgbClr val="00B050"/>
          </a:solidFill>
        </p:grpSpPr>
        <p:sp>
          <p:nvSpPr>
            <p:cNvPr id="9" name="Google Shape;2779;p84">
              <a:extLst>
                <a:ext uri="{FF2B5EF4-FFF2-40B4-BE49-F238E27FC236}">
                  <a16:creationId xmlns:a16="http://schemas.microsoft.com/office/drawing/2014/main" id="{73D0FD7E-FAB4-7BB7-E990-4FC340B9F73F}"/>
                </a:ext>
              </a:extLst>
            </p:cNvPr>
            <p:cNvSpPr/>
            <p:nvPr/>
          </p:nvSpPr>
          <p:spPr>
            <a:xfrm>
              <a:off x="6599825" y="3545249"/>
              <a:ext cx="1844485" cy="1547877"/>
            </a:xfrm>
            <a:custGeom>
              <a:avLst/>
              <a:gdLst/>
              <a:ahLst/>
              <a:cxnLst/>
              <a:rect l="l" t="t" r="r" b="b"/>
              <a:pathLst>
                <a:path w="1473026" h="1236152" extrusionOk="0">
                  <a:moveTo>
                    <a:pt x="1432509" y="496942"/>
                  </a:moveTo>
                  <a:cubicBezTo>
                    <a:pt x="1568492" y="307755"/>
                    <a:pt x="1329231" y="-158874"/>
                    <a:pt x="1199821" y="54880"/>
                  </a:cubicBezTo>
                  <a:cubicBezTo>
                    <a:pt x="929889" y="500698"/>
                    <a:pt x="533833" y="955435"/>
                    <a:pt x="116338" y="1158079"/>
                  </a:cubicBezTo>
                  <a:cubicBezTo>
                    <a:pt x="22292" y="1203772"/>
                    <a:pt x="-129339" y="1262453"/>
                    <a:pt x="210384" y="1223332"/>
                  </a:cubicBezTo>
                  <a:cubicBezTo>
                    <a:pt x="659488" y="1171693"/>
                    <a:pt x="1335960" y="631517"/>
                    <a:pt x="1432509" y="4969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780;p84">
              <a:extLst>
                <a:ext uri="{FF2B5EF4-FFF2-40B4-BE49-F238E27FC236}">
                  <a16:creationId xmlns:a16="http://schemas.microsoft.com/office/drawing/2014/main" id="{7D1F0473-CFCC-DB8A-4606-6115B10A6117}"/>
                </a:ext>
              </a:extLst>
            </p:cNvPr>
            <p:cNvSpPr/>
            <p:nvPr/>
          </p:nvSpPr>
          <p:spPr>
            <a:xfrm>
              <a:off x="6609337" y="3664709"/>
              <a:ext cx="1647804" cy="1768670"/>
            </a:xfrm>
            <a:custGeom>
              <a:avLst/>
              <a:gdLst/>
              <a:ahLst/>
              <a:cxnLst/>
              <a:rect l="l" t="t" r="r" b="b"/>
              <a:pathLst>
                <a:path w="1315954" h="1412480" extrusionOk="0">
                  <a:moveTo>
                    <a:pt x="485707" y="31461"/>
                  </a:moveTo>
                  <a:cubicBezTo>
                    <a:pt x="287914" y="-91534"/>
                    <a:pt x="-161815" y="177928"/>
                    <a:pt x="60076" y="292943"/>
                  </a:cubicBezTo>
                  <a:cubicBezTo>
                    <a:pt x="522794" y="532673"/>
                    <a:pt x="1002725" y="897590"/>
                    <a:pt x="1232754" y="1300844"/>
                  </a:cubicBezTo>
                  <a:cubicBezTo>
                    <a:pt x="1284549" y="1391760"/>
                    <a:pt x="1353245" y="1539010"/>
                    <a:pt x="1291591" y="1202573"/>
                  </a:cubicBezTo>
                  <a:cubicBezTo>
                    <a:pt x="1210220" y="758008"/>
                    <a:pt x="626385" y="118778"/>
                    <a:pt x="485707" y="314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E84CCA60-1AE4-F5EC-57D8-23D4C187F29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91750A9-1958-C853-4FE6-BB9C17ED72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4819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F5E1B98-57A3-2681-BD6B-066C586CE3C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FA42110-448F-39D3-7E32-D23B5A4C7B7D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73107E-6973-1DED-2A16-6ACF04DF3809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/>
                <a:cs typeface="Arial" panose="020B0604020202020204" pitchFamily="34" charset="0"/>
              </a:rPr>
              <a:t>تقويم الطلاقة والتحدث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EEE857-F3B3-CC78-A878-40DC9FF9126D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  <a:latin typeface="Arial"/>
                <a:cs typeface="Arial" panose="020B0604020202020204" pitchFamily="34" charset="0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2323159632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اختتام الحصة 2_1">
            <a:hlinkClick r:id="" action="ppaction://media"/>
            <a:extLst>
              <a:ext uri="{FF2B5EF4-FFF2-40B4-BE49-F238E27FC236}">
                <a16:creationId xmlns:a16="http://schemas.microsoft.com/office/drawing/2014/main" id="{A67C4056-8475-4939-B4BA-7839783508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2000" y="1629000"/>
            <a:ext cx="6400000" cy="3600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65FDE5B-4829-DCC5-7C30-9E3B124FB8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16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215957" y="3114137"/>
            <a:ext cx="7423858" cy="890781"/>
            <a:chOff x="662053" y="2199452"/>
            <a:chExt cx="7423858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89911" y="2199452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662053" y="2514315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تقويم الطلاقة والتحدث؛</a:t>
              </a:r>
            </a:p>
          </p:txBody>
        </p:sp>
      </p:grpSp>
      <p:sp>
        <p:nvSpPr>
          <p:cNvPr id="7" name="Titre 3">
            <a:extLst>
              <a:ext uri="{FF2B5EF4-FFF2-40B4-BE49-F238E27FC236}">
                <a16:creationId xmlns:a16="http://schemas.microsoft.com/office/drawing/2014/main" id="{B9C2DADD-1530-3D32-CC88-F70055FAA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80" y="1022838"/>
            <a:ext cx="7886700" cy="720000"/>
          </a:xfrm>
        </p:spPr>
        <p:txBody>
          <a:bodyPr/>
          <a:lstStyle/>
          <a:p>
            <a:pPr rtl="1"/>
            <a:r>
              <a:rPr lang="ar-MA" sz="4400" dirty="0">
                <a:solidFill>
                  <a:srgbClr val="424D7B"/>
                </a:solidFill>
                <a:latin typeface="Microsoft Uighur" panose="02000000000000000000" pitchFamily="2" charset="-78"/>
              </a:rPr>
              <a:t>هدف الحصة</a:t>
            </a:r>
            <a:endParaRPr lang="fr-MA" sz="4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1E4A35CD-8B9E-97DD-3601-C6DAB7AE25BF}"/>
              </a:ext>
            </a:extLst>
          </p:cNvPr>
          <p:cNvSpPr txBox="1">
            <a:spLocks/>
          </p:cNvSpPr>
          <p:nvPr/>
        </p:nvSpPr>
        <p:spPr>
          <a:xfrm>
            <a:off x="421386" y="1055248"/>
            <a:ext cx="78867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MA" sz="4800" b="1" dirty="0">
              <a:solidFill>
                <a:srgbClr val="424D7B"/>
              </a:solidFill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الكفايات المعنية بالاختبار – المستوى 2 </a:t>
            </a: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4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</p:txBody>
      </p:sp>
      <p:sp>
        <p:nvSpPr>
          <p:cNvPr id="2" name="Oval 22">
            <a:extLst>
              <a:ext uri="{FF2B5EF4-FFF2-40B4-BE49-F238E27FC236}">
                <a16:creationId xmlns:a16="http://schemas.microsoft.com/office/drawing/2014/main" id="{502BDDE6-BE82-FFB5-EA45-BD6D1A36E5D0}"/>
              </a:ext>
            </a:extLst>
          </p:cNvPr>
          <p:cNvSpPr/>
          <p:nvPr/>
        </p:nvSpPr>
        <p:spPr>
          <a:xfrm>
            <a:off x="6803712" y="1731482"/>
            <a:ext cx="361008" cy="349749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23">
            <a:extLst>
              <a:ext uri="{FF2B5EF4-FFF2-40B4-BE49-F238E27FC236}">
                <a16:creationId xmlns:a16="http://schemas.microsoft.com/office/drawing/2014/main" id="{BD9E5E8F-288D-4971-6873-69649B1CCF80}"/>
              </a:ext>
            </a:extLst>
          </p:cNvPr>
          <p:cNvSpPr/>
          <p:nvPr/>
        </p:nvSpPr>
        <p:spPr>
          <a:xfrm rot="763887">
            <a:off x="6817236" y="2370144"/>
            <a:ext cx="361008" cy="349749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24">
            <a:extLst>
              <a:ext uri="{FF2B5EF4-FFF2-40B4-BE49-F238E27FC236}">
                <a16:creationId xmlns:a16="http://schemas.microsoft.com/office/drawing/2014/main" id="{044DC255-5CF9-A726-B3D7-65962874AF96}"/>
              </a:ext>
            </a:extLst>
          </p:cNvPr>
          <p:cNvSpPr/>
          <p:nvPr/>
        </p:nvSpPr>
        <p:spPr>
          <a:xfrm>
            <a:off x="6851337" y="3154205"/>
            <a:ext cx="361008" cy="349749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7200F56-45AD-FCE2-73C2-02BA35A99E04}"/>
              </a:ext>
            </a:extLst>
          </p:cNvPr>
          <p:cNvSpPr txBox="1"/>
          <p:nvPr/>
        </p:nvSpPr>
        <p:spPr>
          <a:xfrm>
            <a:off x="628650" y="1342533"/>
            <a:ext cx="6154484" cy="5159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1">
              <a:lnSpc>
                <a:spcPct val="200000"/>
              </a:lnSpc>
              <a:tabLst>
                <a:tab pos="6902450" algn="l"/>
              </a:tabLst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تقويم فردي لمهارة الطلاقة</a:t>
            </a:r>
            <a:r>
              <a:rPr kumimoji="0" lang="fr-MA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(LF</a:t>
            </a:r>
            <a:r>
              <a:rPr lang="fr-MA" sz="24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1,LF2</a:t>
            </a:r>
            <a:r>
              <a:rPr kumimoji="0" lang="fr-MA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) 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؛</a:t>
            </a:r>
          </a:p>
          <a:p>
            <a:pPr lvl="0" algn="r" rtl="1">
              <a:lnSpc>
                <a:spcPct val="200000"/>
              </a:lnSpc>
              <a:buClrTx/>
              <a:tabLst>
                <a:tab pos="6902450" algn="l"/>
              </a:tabLst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تقويم فردي  لكفاية </a:t>
            </a:r>
            <a:r>
              <a:rPr lang="ar-MA" sz="24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التحدث</a:t>
            </a:r>
            <a:r>
              <a:rPr lang="fr-MA" sz="24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(PO1, PO2)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؛</a:t>
            </a:r>
          </a:p>
          <a:p>
            <a:pPr marL="0" marR="0" lvl="0" indent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902450" algn="l"/>
              </a:tabLst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تقويم جماعي لكفاية فهم المسموع  </a:t>
            </a:r>
            <a:r>
              <a:rPr kumimoji="0" lang="fr-M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M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(CO1,CO2</a:t>
            </a: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؛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70B1B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902450" algn="l"/>
              </a:tabLst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تقويم جماعي لكفاية توظيف المعجم (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V1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)؛</a:t>
            </a:r>
          </a:p>
          <a:p>
            <a:pPr marL="0" marR="0" lvl="0" indent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902450" algn="l"/>
              </a:tabLst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تقويم جماعي لكفاية فهم المقروء</a:t>
            </a:r>
            <a:r>
              <a:rPr lang="ar-MA" sz="2400" b="1" dirty="0">
                <a:solidFill>
                  <a:srgbClr val="70B1B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fr-M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(LC1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؛ </a:t>
            </a:r>
          </a:p>
          <a:p>
            <a:pPr marL="0" marR="0" lvl="0" indent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902450" algn="l"/>
              </a:tabLst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تقويم جماعي لكفاية توظيف الظواهر اللغوية</a:t>
            </a:r>
            <a:r>
              <a:rPr kumimoji="0" lang="fr-M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(OL2 ) 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؛</a:t>
            </a:r>
          </a:p>
          <a:p>
            <a:pPr marL="0" marR="0" lvl="0" indent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902450" algn="l"/>
              </a:tabLst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تقويم جماعي لكفاية الإنتاج الكتابي</a:t>
            </a:r>
            <a:r>
              <a:rPr kumimoji="0" lang="fr-M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(PE1) 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Oval 24">
            <a:extLst>
              <a:ext uri="{FF2B5EF4-FFF2-40B4-BE49-F238E27FC236}">
                <a16:creationId xmlns:a16="http://schemas.microsoft.com/office/drawing/2014/main" id="{10812664-B607-4C62-5984-E89A1E7323F0}"/>
              </a:ext>
            </a:extLst>
          </p:cNvPr>
          <p:cNvSpPr/>
          <p:nvPr/>
        </p:nvSpPr>
        <p:spPr>
          <a:xfrm>
            <a:off x="6851337" y="4589972"/>
            <a:ext cx="361008" cy="349749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24">
            <a:extLst>
              <a:ext uri="{FF2B5EF4-FFF2-40B4-BE49-F238E27FC236}">
                <a16:creationId xmlns:a16="http://schemas.microsoft.com/office/drawing/2014/main" id="{99760207-E1A0-0E6C-A8E2-FEE8FDA2A13B}"/>
              </a:ext>
            </a:extLst>
          </p:cNvPr>
          <p:cNvSpPr/>
          <p:nvPr/>
        </p:nvSpPr>
        <p:spPr>
          <a:xfrm>
            <a:off x="6851337" y="5210910"/>
            <a:ext cx="361008" cy="349749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24">
            <a:extLst>
              <a:ext uri="{FF2B5EF4-FFF2-40B4-BE49-F238E27FC236}">
                <a16:creationId xmlns:a16="http://schemas.microsoft.com/office/drawing/2014/main" id="{F1350274-88E4-8280-F8D1-9F69268058E2}"/>
              </a:ext>
            </a:extLst>
          </p:cNvPr>
          <p:cNvSpPr/>
          <p:nvPr/>
        </p:nvSpPr>
        <p:spPr>
          <a:xfrm>
            <a:off x="6851337" y="6007189"/>
            <a:ext cx="361008" cy="349749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24">
            <a:extLst>
              <a:ext uri="{FF2B5EF4-FFF2-40B4-BE49-F238E27FC236}">
                <a16:creationId xmlns:a16="http://schemas.microsoft.com/office/drawing/2014/main" id="{B1EE673B-2F9C-2450-2D92-A51C44E8FD49}"/>
              </a:ext>
            </a:extLst>
          </p:cNvPr>
          <p:cNvSpPr/>
          <p:nvPr/>
        </p:nvSpPr>
        <p:spPr>
          <a:xfrm>
            <a:off x="6851337" y="3842084"/>
            <a:ext cx="361008" cy="349749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265557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447260" y="2453704"/>
            <a:ext cx="4500000" cy="1292583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ترحيب ؛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تدبير  السلوك.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C3AAAB-2D86-414A-8829-EE96C077F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مرحبا بكم . سننطلق في حصة اللغة العربية .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97ECA20-AA27-932F-DA1C-FA8DD4F57AC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5" name="Nada-Wave">
            <a:hlinkClick r:id="" action="ppaction://media"/>
            <a:extLst>
              <a:ext uri="{FF2B5EF4-FFF2-40B4-BE49-F238E27FC236}">
                <a16:creationId xmlns:a16="http://schemas.microsoft.com/office/drawing/2014/main" id="{D8B8E2BE-41D3-4F29-61C8-8A556D9671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2088681"/>
            <a:ext cx="2329640" cy="3720469"/>
          </a:xfrm>
          <a:prstGeom prst="rect">
            <a:avLst/>
          </a:prstGeom>
        </p:spPr>
      </p:pic>
      <p:pic>
        <p:nvPicPr>
          <p:cNvPr id="6" name="majd_wave">
            <a:hlinkClick r:id="" action="ppaction://media"/>
            <a:extLst>
              <a:ext uri="{FF2B5EF4-FFF2-40B4-BE49-F238E27FC236}">
                <a16:creationId xmlns:a16="http://schemas.microsoft.com/office/drawing/2014/main" id="{BA921A67-B170-D02C-742A-8F7FB3F3490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1137" y="2051155"/>
            <a:ext cx="2139091" cy="3802830"/>
          </a:xfrm>
          <a:prstGeom prst="rect">
            <a:avLst/>
          </a:prstGeom>
        </p:spPr>
      </p:pic>
      <p:pic>
        <p:nvPicPr>
          <p:cNvPr id="30" name="Espace réservé pour une image  1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5DE23CB-4434-7A96-A54F-5D326D1F741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D037E10-2D56-00A2-2288-5C0EE8A0D2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7AF4B72-D9A0-4D52-AB63-F7D500095734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6187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35CE12E-514F-DE97-CED3-A0AD5C8C48D2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A7A3FA5-C4B1-5905-8797-62DD1844AF95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1C3382-9505-0B16-7761-34EFD7C67304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تقويم الطلاقة والتحدث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D9885F-FFCA-0826-4080-04A6A892E60A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8297478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8"/>
          <p:cNvSpPr txBox="1">
            <a:spLocks noGrp="1"/>
          </p:cNvSpPr>
          <p:nvPr>
            <p:ph type="title"/>
          </p:nvPr>
        </p:nvSpPr>
        <p:spPr>
          <a:xfrm>
            <a:off x="725239" y="744832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ct val="100000"/>
            </a:pP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قبل أن نبدأ حصة اليوم سأخبركم عن شروط الحصول على نجمة التميز. </a:t>
            </a:r>
            <a:endParaRPr lang="fr-MA" sz="2400" b="1" kern="12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69129120-0625-D417-2DB5-C0831E679B3A}"/>
              </a:ext>
            </a:extLst>
          </p:cNvPr>
          <p:cNvSpPr txBox="1">
            <a:spLocks/>
          </p:cNvSpPr>
          <p:nvPr/>
        </p:nvSpPr>
        <p:spPr>
          <a:xfrm>
            <a:off x="1617133" y="3732989"/>
            <a:ext cx="4666795" cy="432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أعمل في هدوء وأعتمد على نفسي. </a:t>
            </a:r>
          </a:p>
        </p:txBody>
      </p:sp>
      <p:pic>
        <p:nvPicPr>
          <p:cNvPr id="19" name="Espace réservé pour une image  16" descr="Une image contenant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3BEEBD1-A535-B329-817C-270005903F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62B6213-F24A-C835-BA1E-864388396E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34C216A-37B1-7B95-78AA-1D5E17D5BDC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6187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79CF953-F4AF-4FAA-8198-3B3C7A2C47B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171F69-40D3-7119-8AE8-41DE1F1B39E4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6473BF-7BD7-E982-F4B7-B171B8DDC269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تقويم الطلاقة والتحدث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FDB844-4A60-61DE-7A7F-202EA55D11F6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2" name="Image 1" descr="Une image contenant Animation, dessin humoristique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D842458-DFD6-E24D-31EC-7E78D1C8CD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127" y="2857044"/>
            <a:ext cx="1876299" cy="1876299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750634" y="1777877"/>
            <a:ext cx="1420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تمرير فردي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19021CE8-B426-1E28-FAD6-7D6E5EA79420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تقويم</a:t>
            </a:r>
            <a:r>
              <a:rPr kumimoji="0" lang="ar-MA" sz="2800" b="1" i="0" u="none" strike="noStrike" kern="1200" cap="none" spc="0" normalizeH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 الطلاقة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؛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تقويم التحدث.</a:t>
            </a:r>
            <a:endParaRPr kumimoji="0" lang="ar-MA" sz="28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911D2E65-72C8-5BE7-C75D-0CAD63057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dirty="0"/>
              <a:t>اليوم الثاني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61751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4942</TotalTime>
  <Words>1334</Words>
  <Application>Microsoft Office PowerPoint</Application>
  <PresentationFormat>Affichage à l'écran (4:3)</PresentationFormat>
  <Paragraphs>223</Paragraphs>
  <Slides>33</Slides>
  <Notes>7</Notes>
  <HiddenSlides>0</HiddenSlides>
  <MMClips>4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12</vt:i4>
      </vt:variant>
      <vt:variant>
        <vt:lpstr>Titres des diapositives</vt:lpstr>
      </vt:variant>
      <vt:variant>
        <vt:i4>33</vt:i4>
      </vt:variant>
    </vt:vector>
  </HeadingPairs>
  <TitlesOfParts>
    <vt:vector size="57" baseType="lpstr">
      <vt:lpstr>Noto Sans Symbols</vt:lpstr>
      <vt:lpstr>Dosis SemiBold</vt:lpstr>
      <vt:lpstr>Calibri Light</vt:lpstr>
      <vt:lpstr>Wingdings</vt:lpstr>
      <vt:lpstr>Aptos</vt:lpstr>
      <vt:lpstr>Dosis Medium</vt:lpstr>
      <vt:lpstr>Microsoft Uighur</vt:lpstr>
      <vt:lpstr>Abadi</vt:lpstr>
      <vt:lpstr>Times New Roman</vt:lpstr>
      <vt:lpstr>Arial</vt:lpstr>
      <vt:lpstr>Calibri</vt:lpstr>
      <vt:lpstr>Dosis</vt:lpstr>
      <vt:lpstr>Thème Office</vt:lpstr>
      <vt:lpstr>1_04- قراءة/ كتابة</vt:lpstr>
      <vt:lpstr>3_Env-Enseignant</vt:lpstr>
      <vt:lpstr>1_Conception personnalisée</vt:lpstr>
      <vt:lpstr>00_Env-Enseignant</vt:lpstr>
      <vt:lpstr>1_Thème Office</vt:lpstr>
      <vt:lpstr>2_Thème Office</vt:lpstr>
      <vt:lpstr>2_01- نشاط اعتيادي</vt:lpstr>
      <vt:lpstr>3_01- نشاط اعتيادي</vt:lpstr>
      <vt:lpstr>1_01- نشاط اعتيادي</vt:lpstr>
      <vt:lpstr>3_Thème Office</vt:lpstr>
      <vt:lpstr>1_Env-Enseignant</vt:lpstr>
      <vt:lpstr>Présentation PowerPoint</vt:lpstr>
      <vt:lpstr>تنظيم حصص الأسبوع التربوي السادس</vt:lpstr>
      <vt:lpstr>هيكلة حصة اليوم</vt:lpstr>
      <vt:lpstr>هدف الحصة</vt:lpstr>
      <vt:lpstr>Présentation PowerPoint</vt:lpstr>
      <vt:lpstr>افتتاح الحصة</vt:lpstr>
      <vt:lpstr> مرحبا بكم . سننطلق في حصة اللغة العربية .</vt:lpstr>
      <vt:lpstr>قبل أن نبدأ حصة اليوم سأخبركم عن شروط الحصول على نجمة التميز. </vt:lpstr>
      <vt:lpstr>اليوم الثاني</vt:lpstr>
      <vt:lpstr>Présentation PowerPoint</vt:lpstr>
      <vt:lpstr>توجيهات عامة</vt:lpstr>
      <vt:lpstr>Présentation PowerPoint</vt:lpstr>
      <vt:lpstr>خذوا كراساتكم (الصفحة 62)  ودفاتر المنزل . اقرؤوا النص جيدا ثم انقلوا الفقرة الثانية بخط جميل.</vt:lpstr>
      <vt:lpstr>الطلاقة</vt:lpstr>
      <vt:lpstr>دليل تمرير رائز الطلاقة 1</vt:lpstr>
      <vt:lpstr>معايير تصحيح قراءة سلسلة الكلمات</vt:lpstr>
      <vt:lpstr>اقرأ الكلمات بدقة</vt:lpstr>
      <vt:lpstr>معايير تصحيح رائز الطلاقة</vt:lpstr>
      <vt:lpstr>دليل تمرير رائز الطلاقة 2</vt:lpstr>
      <vt:lpstr>الطلاقة</vt:lpstr>
      <vt:lpstr>اقرأ الفقرة بدقة واسترسال</vt:lpstr>
      <vt:lpstr>التحدث</vt:lpstr>
      <vt:lpstr>دليل تمرير رائز التحدث</vt:lpstr>
      <vt:lpstr>دليل تمرير رائز التحدث(تتمة)</vt:lpstr>
      <vt:lpstr>معايير تصحيح رائز التحدث</vt:lpstr>
      <vt:lpstr>تخيل أن صَديقاً زَارَكَ يَوْمَ ٱلْأَحَدِ. أنا سألعب دور صديقٍ لك. ستجري حوارا – أنا أسأل وأنت تجيب. يمكنك الاستعانة بالصور.  </vt:lpstr>
      <vt:lpstr>التحدث</vt:lpstr>
      <vt:lpstr>معايير تصحيح رائز التحدث</vt:lpstr>
      <vt:lpstr>لاحظ المشاهد – تحدث عما تقوم به يوم عيد. على الأقل ستذكر 3 أعمال.  يمكنك أن تتحدث عن أعمال أخرى غير موجودة في هذه المشاهد. </vt:lpstr>
      <vt:lpstr>الفائزون بنجمة السلوك هم: </vt:lpstr>
      <vt:lpstr> اختتام الحصة </vt:lpstr>
      <vt:lpstr>في المنزل، تدربوا على قراءة النص ص 62. وابحثوا عن الكلمات التي تتضمن حرفي  السين والشين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AMAADID RACHID</dc:creator>
  <cp:lastModifiedBy>EL HAMDOUNI BTIHAJ</cp:lastModifiedBy>
  <cp:revision>49</cp:revision>
  <dcterms:created xsi:type="dcterms:W3CDTF">2023-09-20T21:35:22Z</dcterms:created>
  <dcterms:modified xsi:type="dcterms:W3CDTF">2025-12-01T20:09:22Z</dcterms:modified>
</cp:coreProperties>
</file>