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773" r:id="rId2"/>
    <p:sldMasterId id="2147483836" r:id="rId3"/>
    <p:sldMasterId id="2147483851" r:id="rId4"/>
    <p:sldMasterId id="2147483863" r:id="rId5"/>
    <p:sldMasterId id="2147483886" r:id="rId6"/>
    <p:sldMasterId id="2147483898" r:id="rId7"/>
    <p:sldMasterId id="2147483902" r:id="rId8"/>
    <p:sldMasterId id="2147483925" r:id="rId9"/>
    <p:sldMasterId id="2147483965" r:id="rId10"/>
    <p:sldMasterId id="2147483988" r:id="rId11"/>
    <p:sldMasterId id="2147484002" r:id="rId12"/>
  </p:sldMasterIdLst>
  <p:notesMasterIdLst>
    <p:notesMasterId r:id="rId40"/>
  </p:notesMasterIdLst>
  <p:sldIdLst>
    <p:sldId id="2147482832" r:id="rId13"/>
    <p:sldId id="2147482724" r:id="rId14"/>
    <p:sldId id="2147482768" r:id="rId15"/>
    <p:sldId id="2147482616" r:id="rId16"/>
    <p:sldId id="2147482531" r:id="rId17"/>
    <p:sldId id="2147482691" r:id="rId18"/>
    <p:sldId id="2147482713" r:id="rId19"/>
    <p:sldId id="2147482728" r:id="rId20"/>
    <p:sldId id="2147482508" r:id="rId21"/>
    <p:sldId id="2147482727" r:id="rId22"/>
    <p:sldId id="2147482766" r:id="rId23"/>
    <p:sldId id="2147482840" r:id="rId24"/>
    <p:sldId id="2147482846" r:id="rId25"/>
    <p:sldId id="2147482764" r:id="rId26"/>
    <p:sldId id="2147482825" r:id="rId27"/>
    <p:sldId id="2147482765" r:id="rId28"/>
    <p:sldId id="2147482842" r:id="rId29"/>
    <p:sldId id="2147482843" r:id="rId30"/>
    <p:sldId id="2147482844" r:id="rId31"/>
    <p:sldId id="2147482845" r:id="rId32"/>
    <p:sldId id="2147482816" r:id="rId33"/>
    <p:sldId id="2147482848" r:id="rId34"/>
    <p:sldId id="2147482849" r:id="rId35"/>
    <p:sldId id="2147482850" r:id="rId36"/>
    <p:sldId id="2147482521" r:id="rId37"/>
    <p:sldId id="2147482499" r:id="rId38"/>
    <p:sldId id="2147482510" r:id="rId39"/>
  </p:sldIdLst>
  <p:sldSz cx="9144000" cy="6858000" type="screen4x3"/>
  <p:notesSz cx="6858000" cy="9144000"/>
  <p:embeddedFontLst>
    <p:embeddedFont>
      <p:font typeface="Abadi" panose="020B0604020104020204" pitchFamily="34" charset="0"/>
      <p:regular r:id="rId41"/>
      <p:bold r:id="rId42"/>
      <p:italic r:id="rId43"/>
      <p:boldItalic r:id="rId44"/>
    </p:embeddedFont>
    <p:embeddedFont>
      <p:font typeface="Dosis" pitchFamily="2" charset="0"/>
      <p:regular r:id="rId45"/>
      <p:bold r:id="rId46"/>
    </p:embeddedFont>
    <p:embeddedFont>
      <p:font typeface="Dosis Medium" pitchFamily="2" charset="0"/>
      <p:regular r:id="rId47"/>
      <p:bold r:id="rId48"/>
    </p:embeddedFont>
    <p:embeddedFont>
      <p:font typeface="Dosis SemiBold" pitchFamily="2" charset="0"/>
      <p:regular r:id="rId49"/>
      <p:bold r:id="rId50"/>
    </p:embeddedFont>
    <p:embeddedFont>
      <p:font typeface="Dubai" panose="020B0503030403030204" pitchFamily="34" charset="-78"/>
      <p:regular r:id="rId51"/>
      <p:bold r:id="rId52"/>
    </p:embeddedFont>
    <p:embeddedFont>
      <p:font typeface="Microsoft Uighur" panose="02000000000000000000" pitchFamily="2" charset="-78"/>
      <p:regular r:id="rId53"/>
      <p:bold r:id="rId54"/>
    </p:embeddedFont>
    <p:embeddedFont>
      <p:font typeface="Noto Sans Symbols" panose="020B0604020202020204" charset="0"/>
      <p:regular r:id="rId55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424D7B"/>
    <a:srgbClr val="DDF1EC"/>
    <a:srgbClr val="D6E9EA"/>
    <a:srgbClr val="00ABA3"/>
    <a:srgbClr val="00ACA4"/>
    <a:srgbClr val="414C79"/>
    <a:srgbClr val="C6C6C6"/>
    <a:srgbClr val="14B3A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1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5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128" Type="http://customschemas.google.com/relationships/presentationmetadata" Target="metadata"/><Relationship Id="rId13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6.fntdata"/><Relationship Id="rId12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EC77ABA8-14A6-ED5D-159A-15FFA78B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1004C3F1-F557-FC3F-BEA4-B0797974D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9D081E95-5D89-CC56-4C60-B1777E13F1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C3884228-BF15-2CA7-DFAF-92F9E23CF1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66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>
          <a:extLst>
            <a:ext uri="{FF2B5EF4-FFF2-40B4-BE49-F238E27FC236}">
              <a16:creationId xmlns:a16="http://schemas.microsoft.com/office/drawing/2014/main" id="{C4E4BDB4-233C-468B-2D81-CD0E796D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>
            <a:extLst>
              <a:ext uri="{FF2B5EF4-FFF2-40B4-BE49-F238E27FC236}">
                <a16:creationId xmlns:a16="http://schemas.microsoft.com/office/drawing/2014/main" id="{1902631E-7B8F-64E4-514A-6AB481115B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>
            <a:extLst>
              <a:ext uri="{FF2B5EF4-FFF2-40B4-BE49-F238E27FC236}">
                <a16:creationId xmlns:a16="http://schemas.microsoft.com/office/drawing/2014/main" id="{9B976296-D123-189F-0A98-D47A37C89C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61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7F68EAF2-9430-FF1B-C0C5-D9981AA0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2EBEC5E8-074D-A925-CA0E-DA7832C58C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0E831609-9DDF-A42B-C1DE-EE85F40B1B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BC930733-F679-6743-5A48-33B22D413A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39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BA5068F3-0709-4D50-C927-7D7605516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2BE6D81D-DBB9-E413-BAE8-BEAEA1302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DAC785A1-A81F-B623-3B23-F50BAF45E3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A30E4215-25B8-67FD-E2DB-11422DC93B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86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80D2B22F-0D36-2912-060C-12A11A8BE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F319FCD9-80DA-9141-FC0C-0375021A01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07B7131E-C545-94E5-D199-AF037BD56C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DD5281EB-25BB-BD26-8C46-A1891B6DEE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F2AF0814-5BC5-4DE0-9951-FCB63AAF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B63E552D-0AD6-C3CB-D9BF-4083F9285C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3783A29A-E412-CDD1-C5EB-8D1A7383CB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1B7FF7DD-5581-62C4-A106-C7A3565305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25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18750BEF-5B50-6647-E111-205810E7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96DE4226-7FEC-1CEF-8986-44A103A66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DD94E617-B321-72B4-9D3D-82EDB1D2B3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AA8A6C4A-1D8A-0951-5F30-9A4CC58F6E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36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9EBB3866-3BB0-0144-1C40-46F853E8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005B2D89-D270-BF23-8230-A9AC41347B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753D4898-251C-C6FA-0F7D-7F7DCC7308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7BCBED4A-20B8-BC13-D873-8918B3CF3F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7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42354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647027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808307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510353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097595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00856185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31318946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4497544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22845595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36551890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709697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789997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75636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00777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76672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15137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50719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95429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46789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672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55032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693174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0537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94443-99F3-229C-6CD7-BA0F32DB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366738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04/12/2025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804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6" r:id="rId9"/>
    <p:sldLayoutId id="21474838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4026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gi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92133D-00EC-4B30-994D-FCE3FD3B49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9" b="348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6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583922" y="1777877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جماعي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 المعجم وفهم المقروء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توظيف الظواهر اللغوية المدروسة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1D2E65-72C8-5BE7-C75D-0CAD6305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اليوم الرابع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7830-AE99-1AB4-31BA-665495BE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B601AC43-CB29-C10E-B908-CC8EF48D01D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موجهات تمرير رائز المعجم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0BE9F6-A4B7-4649-7736-36D0D3EF883A}"/>
              </a:ext>
            </a:extLst>
          </p:cNvPr>
          <p:cNvSpPr txBox="1"/>
          <p:nvPr/>
        </p:nvSpPr>
        <p:spPr>
          <a:xfrm>
            <a:off x="628650" y="1775248"/>
            <a:ext cx="72771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يمرر رائز المعجم جماعيا وتحرر الإجابات على كراسة التقويم؛</a:t>
            </a:r>
          </a:p>
          <a:p>
            <a:pPr algn="just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3. يشرح الأستاذ المطلوب من المتعلمين(ات)، ويقدم التمرين جملة </a:t>
            </a:r>
            <a:r>
              <a:rPr lang="ar-MA" sz="3200" b="1" kern="1200" dirty="0" err="1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جملة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لتخفيف الحمولة المعرفية؛</a:t>
            </a:r>
          </a:p>
          <a:p>
            <a:pPr algn="just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4. بعد كل جملة يترك لهم مدة كافية للإجابة كتابة على أوراقهم.</a:t>
            </a:r>
          </a:p>
        </p:txBody>
      </p:sp>
    </p:spTree>
    <p:extLst>
      <p:ext uri="{BB962C8B-B14F-4D97-AF65-F5344CB8AC3E}">
        <p14:creationId xmlns:p14="http://schemas.microsoft.com/office/powerpoint/2010/main" val="74617395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209EA-2CFE-E2C5-C02D-9003FEB42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4514A365-DEAC-D582-41A1-F9881B1751C2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موجهات تمرير رائز فهم المقروء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6A8046-744B-0680-D639-483F7B083755}"/>
              </a:ext>
            </a:extLst>
          </p:cNvPr>
          <p:cNvSpPr txBox="1"/>
          <p:nvPr/>
        </p:nvSpPr>
        <p:spPr>
          <a:xfrm>
            <a:off x="628650" y="1775248"/>
            <a:ext cx="72771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50000"/>
              </a:lnSpc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 يمرر رائز فهم المقروء جماعيا وتحرر الإجابات على 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كراسة التقويم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؛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2. يوجه الأستاذ المتعلمين إلى قراءة النص؛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3. يقرأ الأستاذ السؤال ويشرح المطلوب للمتعلمين، ويقدم لهم التمارين بشكل متدرج واحدا فواحدا ؛</a:t>
            </a: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4. بعد كل تمرين يترك لهم مدة  كافية لاختيار الجواب الصحيح وكتابته على 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الكراسة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148839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FA78D-5A73-6C56-816A-2D85657FD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C980BD9B-F40D-63E1-A73A-0D9520C63124}"/>
              </a:ext>
            </a:extLst>
          </p:cNvPr>
          <p:cNvSpPr txBox="1">
            <a:spLocks/>
          </p:cNvSpPr>
          <p:nvPr/>
        </p:nvSpPr>
        <p:spPr>
          <a:xfrm>
            <a:off x="628650" y="1521779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  <a:sym typeface="Arial"/>
              </a:rPr>
              <a:t>موجهات تمرير رائز توظيف الظواهر اللغوية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0EB748-C582-C0CC-B99A-EE71D874CCCC}"/>
              </a:ext>
            </a:extLst>
          </p:cNvPr>
          <p:cNvSpPr txBox="1"/>
          <p:nvPr/>
        </p:nvSpPr>
        <p:spPr>
          <a:xfrm>
            <a:off x="933450" y="2835984"/>
            <a:ext cx="7277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50000"/>
              </a:lnSpc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يمرر رائز توظيف الظواهر جماعيا وتحرر الإجابات على كراسة التقويم؛</a:t>
            </a:r>
          </a:p>
          <a:p>
            <a:pPr algn="just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2. يوجه الأستاذ المتعلمين إلى الأسئلة المعروضة على الشاشة؛</a:t>
            </a:r>
          </a:p>
          <a:p>
            <a:pPr algn="just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3. يشرح الأستاذ المطلوب للمتعلمين، ويقدم لهم التمرين بشكل متدرج </a:t>
            </a:r>
          </a:p>
        </p:txBody>
      </p:sp>
    </p:spTree>
    <p:extLst>
      <p:ext uri="{BB962C8B-B14F-4D97-AF65-F5344CB8AC3E}">
        <p14:creationId xmlns:p14="http://schemas.microsoft.com/office/powerpoint/2010/main" val="346664966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71CCA-3329-EFDE-F0A2-3BCDA1FE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B5E4432-E235-2652-5AC7-5DBDC9472413}"/>
              </a:ext>
            </a:extLst>
          </p:cNvPr>
          <p:cNvSpPr txBox="1"/>
          <p:nvPr/>
        </p:nvSpPr>
        <p:spPr>
          <a:xfrm>
            <a:off x="345232" y="2151727"/>
            <a:ext cx="8131629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 المتعلمين إلى ملاحظة الصور؛</a:t>
            </a:r>
          </a:p>
          <a:p>
            <a:pPr lvl="0" algn="r" rtl="1">
              <a:defRPr/>
            </a:pP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 المتعلمين إلى تمرين المعجم </a:t>
            </a:r>
            <a:r>
              <a: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V1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يقرأ الأستاذ السؤال 1 ويطالب المتعلمين بالإجابة</a:t>
            </a: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84F0FB-54A1-5F19-5855-655BED1EEB78}"/>
              </a:ext>
            </a:extLst>
          </p:cNvPr>
          <p:cNvSpPr txBox="1"/>
          <p:nvPr/>
        </p:nvSpPr>
        <p:spPr>
          <a:xfrm>
            <a:off x="3160744" y="1259302"/>
            <a:ext cx="2500604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chemeClr val="accent1">
                    <a:lumMod val="50000"/>
                  </a:schemeClr>
                </a:solidFill>
              </a:rPr>
              <a:t>المعجم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2826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A48-ED26-95FE-CA87-02648F1B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622662E-92EB-0859-8B81-AD31FFFDD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EA41309-8B90-6338-4520-36839CE5E7F7}"/>
              </a:ext>
            </a:extLst>
          </p:cNvPr>
          <p:cNvSpPr txBox="1"/>
          <p:nvPr/>
        </p:nvSpPr>
        <p:spPr>
          <a:xfrm>
            <a:off x="5583922" y="1777877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جماعي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4F9856D-898C-001D-79A1-1E07F70E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E06539D8-5F8F-7345-F271-14DFAA19BEE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 فهم المقروء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EF6C321-B2A6-0799-EF02-10B91EC7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فهم المقروء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837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2B539-F7DB-E311-EB4D-6C1B306C1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E00E770-647D-BB05-337D-445DB2F2FB7E}"/>
              </a:ext>
            </a:extLst>
          </p:cNvPr>
          <p:cNvSpPr txBox="1"/>
          <p:nvPr/>
        </p:nvSpPr>
        <p:spPr>
          <a:xfrm>
            <a:off x="345232" y="2151727"/>
            <a:ext cx="8131629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 المتعلمين إلى</a:t>
            </a:r>
            <a:r>
              <a: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النص مرتين؛</a:t>
            </a:r>
          </a:p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40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 المتعلمين إلى أسئلة الفهم؛</a:t>
            </a:r>
          </a:p>
          <a:p>
            <a:pPr marL="457200" lvl="0" indent="-457200" algn="r" rtl="1">
              <a:buFontTx/>
              <a:buAutoNum type="arabicPeriod" startAt="3"/>
              <a:defRPr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يقرأ الأستاذ السؤال الأول ويطالب المتعلمين بالإجابة، ثم يقرأ السؤال الثاني ويطالب المتعلمين بالإجابة، وهكذا إلى أن يكمل الأسئلة؛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2E9C38-6503-CED4-376C-8AC96CD86F54}"/>
              </a:ext>
            </a:extLst>
          </p:cNvPr>
          <p:cNvSpPr txBox="1"/>
          <p:nvPr/>
        </p:nvSpPr>
        <p:spPr>
          <a:xfrm>
            <a:off x="2220685" y="1259302"/>
            <a:ext cx="4469363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3200" dirty="0">
                <a:solidFill>
                  <a:schemeClr val="accent1">
                    <a:lumMod val="50000"/>
                  </a:schemeClr>
                </a:solidFill>
              </a:rPr>
              <a:t>فهم المقروء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LC1 – LC2</a:t>
            </a:r>
          </a:p>
        </p:txBody>
      </p:sp>
    </p:spTree>
    <p:extLst>
      <p:ext uri="{BB962C8B-B14F-4D97-AF65-F5344CB8AC3E}">
        <p14:creationId xmlns:p14="http://schemas.microsoft.com/office/powerpoint/2010/main" val="266663797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1A8C2CCF-4988-964B-AB13-5855DD7A9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F580F0DA-C149-06B5-538E-39199E11A1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التمرين 1: يقرأ الأستاذ متن السؤال ويدعو المتعلمين إلى وضع علامة أمام الجواب الصحيح.</a:t>
            </a:r>
            <a:endParaRPr sz="2400" b="1" kern="1200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6C6ACCF-2666-BBFE-3158-87958B0E3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33AB8A5-942D-3850-8BAE-EE886DB706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B456228-5316-1B2E-955A-6A88BEB4F0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996AB27-B39A-DC9E-11B9-7779BFD5990B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DC4BE8-569D-493C-2693-289D6D386B61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07C4B4-11CB-FB59-1448-B0E793C6558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00970FB-4BF2-FD51-3914-FD4B6D948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45B61989-4944-CE01-446C-4EF8DD7AD0A6}"/>
              </a:ext>
            </a:extLst>
          </p:cNvPr>
          <p:cNvSpPr txBox="1">
            <a:spLocks/>
          </p:cNvSpPr>
          <p:nvPr/>
        </p:nvSpPr>
        <p:spPr>
          <a:xfrm>
            <a:off x="483056" y="2709000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الأول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849096-E779-196F-D7DE-0969583D8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798" y="4150746"/>
            <a:ext cx="2993401" cy="22195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0DBC402-3810-36EA-3707-3EA9EA767952}"/>
              </a:ext>
            </a:extLst>
          </p:cNvPr>
          <p:cNvSpPr txBox="1"/>
          <p:nvPr/>
        </p:nvSpPr>
        <p:spPr>
          <a:xfrm>
            <a:off x="5643572" y="5491332"/>
            <a:ext cx="257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FF0000"/>
                </a:solidFill>
              </a:rPr>
              <a:t>استدراك: النموذج 2</a:t>
            </a:r>
          </a:p>
          <a:p>
            <a:pPr algn="r" rtl="1"/>
            <a:endParaRPr lang="ar-MA" b="1" dirty="0">
              <a:solidFill>
                <a:srgbClr val="FF0000"/>
              </a:solidFill>
            </a:endParaRPr>
          </a:p>
          <a:p>
            <a:pPr algn="r" rtl="1"/>
            <a:r>
              <a:rPr lang="ar-MA" b="1" dirty="0">
                <a:solidFill>
                  <a:srgbClr val="FF0000"/>
                </a:solidFill>
              </a:rPr>
              <a:t>مطالبة المتعلمين بتعويض فرح ب الأب </a:t>
            </a:r>
          </a:p>
          <a:p>
            <a:pPr algn="r" rtl="1"/>
            <a:r>
              <a:rPr lang="ar-MA" b="1" dirty="0">
                <a:solidFill>
                  <a:srgbClr val="FF0000"/>
                </a:solidFill>
              </a:rPr>
              <a:t>ضمن الاختيارات قبل الشروع في الإجابة. 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70FE7D2-B12C-C979-D1C8-C8745894B6D9}"/>
              </a:ext>
            </a:extLst>
          </p:cNvPr>
          <p:cNvCxnSpPr/>
          <p:nvPr/>
        </p:nvCxnSpPr>
        <p:spPr>
          <a:xfrm>
            <a:off x="3175000" y="5397500"/>
            <a:ext cx="376767" cy="1989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44B91D5-7256-7440-9F5E-57518946607D}"/>
              </a:ext>
            </a:extLst>
          </p:cNvPr>
          <p:cNvSpPr txBox="1"/>
          <p:nvPr/>
        </p:nvSpPr>
        <p:spPr>
          <a:xfrm>
            <a:off x="2544233" y="5260500"/>
            <a:ext cx="630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اَلْأَبُ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2185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78F8A12E-76E0-1575-6F9C-5B671893A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D8AACEAF-6610-80E2-89B0-BFC18DF455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التمرين 2: يقرأ الأستاذ متن السؤال ويدعو المتعلمين إلى وضع علامة أمام الجواب الصحيح.</a:t>
            </a:r>
            <a:endParaRPr sz="2400" b="1" kern="1200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EC2CA1-09F6-FC57-7C3C-719C8A70A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947A0EC-F88B-B8E8-5652-D8718F845A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D88F69F-D06A-4713-F8AD-794A9AC535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2F62150-5200-57BB-F197-65C673A57D36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B516D0-A874-260D-13F4-A9B8D5CC359E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B303A8-CB06-8118-63BF-19820CFDDC4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F19AD6-E0B7-CEE4-8298-37F6B05E7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E2C5E7B3-E9FE-F0D0-988A-8433BD9A2AA7}"/>
              </a:ext>
            </a:extLst>
          </p:cNvPr>
          <p:cNvSpPr txBox="1">
            <a:spLocks/>
          </p:cNvSpPr>
          <p:nvPr/>
        </p:nvSpPr>
        <p:spPr>
          <a:xfrm>
            <a:off x="470154" y="3298576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الثاني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24531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36C054A-2C39-A741-642A-222A9AF35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59B62F3A-F9ED-C2C6-0A39-A874BAADF9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0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التمرين 3: يقرأ الأستاذ متن السؤال ويدعو المتعلمين إلى وضع علامة أمام الجواب الصحيح.</a:t>
            </a:r>
            <a:endParaRPr sz="2000" b="1" kern="1200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62C470-3EA7-1E11-09B8-60C585712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8746FAF-5CB3-EA55-1335-E83395D54A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927C3A3-C6A4-CC2C-B266-7629160E6A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C32A24F-856B-DF34-B1DE-4BA0EC910EAC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E40400-822F-990B-4E7D-DBC999D9DD23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3E760B-9270-2FEC-6B78-F41461EFD18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68ED86C-96EF-4099-D296-EB834CE39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87E1B510-311D-F0FD-DB63-BCA5B500FA62}"/>
              </a:ext>
            </a:extLst>
          </p:cNvPr>
          <p:cNvSpPr txBox="1">
            <a:spLocks/>
          </p:cNvSpPr>
          <p:nvPr/>
        </p:nvSpPr>
        <p:spPr>
          <a:xfrm>
            <a:off x="546354" y="2769410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الثالث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7DDB12-439E-CDA8-5052-13F426FBF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22" y="4093634"/>
            <a:ext cx="3340426" cy="21356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62856D-EA2C-2A4F-4F83-D56518F724EB}"/>
              </a:ext>
            </a:extLst>
          </p:cNvPr>
          <p:cNvSpPr txBox="1"/>
          <p:nvPr/>
        </p:nvSpPr>
        <p:spPr>
          <a:xfrm>
            <a:off x="4847167" y="4835802"/>
            <a:ext cx="3399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FF0000"/>
                </a:solidFill>
              </a:rPr>
              <a:t>استدراك: النموذج 2</a:t>
            </a:r>
          </a:p>
          <a:p>
            <a:pPr algn="r" rtl="1"/>
            <a:endParaRPr lang="ar-MA" b="1" dirty="0">
              <a:solidFill>
                <a:srgbClr val="FF0000"/>
              </a:solidFill>
            </a:endParaRPr>
          </a:p>
          <a:p>
            <a:pPr algn="r" rtl="1"/>
            <a:r>
              <a:rPr lang="ar-MA" b="1" dirty="0">
                <a:solidFill>
                  <a:srgbClr val="FF0000"/>
                </a:solidFill>
              </a:rPr>
              <a:t>تصحيح السؤال: متى يعود الأب من عمله؟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07FD8A-C327-5B0F-0585-C2442A8D5614}"/>
              </a:ext>
            </a:extLst>
          </p:cNvPr>
          <p:cNvSpPr txBox="1"/>
          <p:nvPr/>
        </p:nvSpPr>
        <p:spPr>
          <a:xfrm>
            <a:off x="161815" y="37619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مَتى يَعودُ الْأَبُ مِنْ عَمَلِهِ؟ </a:t>
            </a:r>
            <a:endParaRPr lang="fr-FR" sz="24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667412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sp>
        <p:nvSpPr>
          <p:cNvPr id="1159" name="Google Shape;1159;p2"/>
          <p:cNvSpPr/>
          <p:nvPr/>
        </p:nvSpPr>
        <p:spPr>
          <a:xfrm>
            <a:off x="6777067" y="2428148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1 -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6 -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 offerte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4828470" y="1924226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 : فهم المسموع</a:t>
            </a:r>
          </a:p>
          <a:p>
            <a:pPr marL="171454" indent="-171454" algn="just" defTabSz="342908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:الإنتاج الكتابيّ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تقويم فردي: الطلاقة  / 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تصحيح جماعي للرائز </a:t>
            </a:r>
          </a:p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توليف ومراجعة</a:t>
            </a: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تقويم فردي: الطلاقة  / التحدث</a:t>
            </a:r>
          </a:p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  <p:sp>
        <p:nvSpPr>
          <p:cNvPr id="1158" name="Google Shape;1158;p2"/>
          <p:cNvSpPr/>
          <p:nvPr/>
        </p:nvSpPr>
        <p:spPr>
          <a:xfrm>
            <a:off x="5023209" y="2328582"/>
            <a:ext cx="3420000" cy="792000"/>
          </a:xfrm>
          <a:prstGeom prst="roundRect">
            <a:avLst>
              <a:gd name="adj" fmla="val 16667"/>
            </a:avLst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تقويم فردي: الطلاقة  </a:t>
            </a: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التحدث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عمل فردي: شغل المتعلمين(ات) بنشاط للمراجعة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35530" y="1857060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2"/>
          <p:cNvSpPr/>
          <p:nvPr/>
        </p:nvSpPr>
        <p:spPr>
          <a:xfrm>
            <a:off x="748971" y="2392148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  فهم المقروء+ الظواهر اللغوية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1175;p2">
            <a:extLst>
              <a:ext uri="{FF2B5EF4-FFF2-40B4-BE49-F238E27FC236}">
                <a16:creationId xmlns:a16="http://schemas.microsoft.com/office/drawing/2014/main" id="{373DB6A7-48A1-4A4E-4CD9-57042022E9A4}"/>
              </a:ext>
            </a:extLst>
          </p:cNvPr>
          <p:cNvSpPr/>
          <p:nvPr/>
        </p:nvSpPr>
        <p:spPr>
          <a:xfrm flipH="1">
            <a:off x="2908971" y="1853648"/>
            <a:ext cx="1260000" cy="360000"/>
          </a:xfrm>
          <a:prstGeom prst="flowChartTerminator">
            <a:avLst/>
          </a:prstGeom>
          <a:noFill/>
          <a:ln w="12700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tabLst/>
              <a:defRPr/>
            </a:pP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اليوم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1301FB80-257B-8160-2D5C-FDDB4215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A90840CC-99D1-4B10-6992-BBA95C9A0A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0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التمرين 4: يقرأ الأستاذ متن السؤال ويدعو المتعلمين إلى كتابة حرف الجواب الصحيح على أوراق التحرير</a:t>
            </a:r>
            <a:endParaRPr sz="2000" b="1" kern="1200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C752C01-426C-1BA8-01DF-16ED5C9BF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CF9B832-A8C3-C1AE-33AF-FB9407F6B4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E4158BC-E09E-1643-942D-9882D6EE88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C45BDD4-8B44-693F-1085-72910FD7EF27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041B17-70D1-2646-00F4-F8762AD60ED8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5EAE2F-828F-A0A6-DE58-C122F814411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97EBB2-8D1C-B1E8-0217-5B3B0420F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153F9E37-E0A2-A9D1-961E-E6C0A64CE3CF}"/>
              </a:ext>
            </a:extLst>
          </p:cNvPr>
          <p:cNvSpPr txBox="1">
            <a:spLocks/>
          </p:cNvSpPr>
          <p:nvPr/>
        </p:nvSpPr>
        <p:spPr>
          <a:xfrm>
            <a:off x="470154" y="3298576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الرابع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590175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7575-1E1E-663F-13A6-17C43845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64410F8-3F44-496A-074E-B1D1D517F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69507AA-7B36-E29E-AD1A-46622A4834AF}"/>
              </a:ext>
            </a:extLst>
          </p:cNvPr>
          <p:cNvSpPr txBox="1"/>
          <p:nvPr/>
        </p:nvSpPr>
        <p:spPr>
          <a:xfrm>
            <a:off x="5583922" y="1777877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جماعي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6FDD02B-43D7-1F76-DFDC-0C3F24B15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6B08569-B926-06A0-DD02-1B809717B35B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توظيف الظواهر اللغوية المدروسة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32AB5BF-7FB1-3F38-7E7F-DFCC8F3B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توظيف الظواهر اللغوية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017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487C59B3-29B4-9EEE-5454-537E81637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2E1627A-4454-1146-5707-39A8135393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0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سترتبون كلمات للحصول على جمل مفيدة.</a:t>
            </a:r>
            <a:endParaRPr sz="2000" b="1" kern="1200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4EA765B-CA61-E5BC-6E01-BE3229EB9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53D863-1887-5767-0505-BD1B47C711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504E42B-E8B7-0807-1ACC-2F38039A40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5370A8-04DC-B17D-ACF6-280825ADF8C8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1D3E03-3029-5FFC-C78E-D666411C5AC4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7FA229-9CD6-BB96-22B4-E0148CA679E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0B5823-0425-B860-8DEC-777D0A264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804C7AB0-0D81-A16F-3593-1B6909E5ACCC}"/>
              </a:ext>
            </a:extLst>
          </p:cNvPr>
          <p:cNvSpPr txBox="1">
            <a:spLocks/>
          </p:cNvSpPr>
          <p:nvPr/>
        </p:nvSpPr>
        <p:spPr>
          <a:xfrm>
            <a:off x="470154" y="3298576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الأول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709596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0C5285A3-64A2-4406-0D49-E0C2429E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AFFC1185-58CE-893A-561E-799BAF4DED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r>
              <a:rPr lang="ar-MA" sz="20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الأستاذ متن السؤال ويدعو التلاميذ إلى تركيب الجملة الأولى ثم الثانية على كراساتهم في المكان المناسب. </a:t>
            </a:r>
            <a:endParaRPr sz="2000" b="1" kern="1200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CEBFEFF-F73F-6693-0222-044E08D8E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F2FB3D3-A856-CC52-7E50-9C0A480007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3C85CAA-2D7A-94CC-E841-A45C6F1C43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757DEF0-0426-4111-5A58-878467E27E86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C9A368-CA58-C10B-0748-B0A2B941E7D4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77A1B3-96CA-DC16-0944-018484FDE8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8F3B398-5300-AF3D-1E5A-A858E0D63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D24985D7-DBFB-1F2B-5227-B68E928FEE1C}"/>
              </a:ext>
            </a:extLst>
          </p:cNvPr>
          <p:cNvSpPr txBox="1">
            <a:spLocks/>
          </p:cNvSpPr>
          <p:nvPr/>
        </p:nvSpPr>
        <p:spPr>
          <a:xfrm>
            <a:off x="470154" y="3298576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الأول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98443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6607C035-18DD-5BDF-0B88-09C4E3F2C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42580BF3-D07B-6654-4E21-A156E999D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r>
              <a:rPr lang="ar-MA" sz="2000" b="1" kern="1200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سأملي عليكم كلمات  النموذج 1 – </a:t>
            </a:r>
            <a:r>
              <a:rPr lang="ar-MA" sz="1800" b="1" kern="1200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قِصَّةٌ  - رَسّامٌ -  ضَخْمٌ – ريشٌ </a:t>
            </a:r>
            <a:br>
              <a:rPr lang="ar-MA" sz="1800" b="1" kern="1200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b="1" kern="1200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–النموذج 2:     حاضِرٌ – غادر – لِسانٌ - صديق</a:t>
            </a:r>
            <a:endParaRPr sz="2000" b="1" kern="1200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FB780A-A079-78E7-B2B1-3AD1AC353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F96042F-BDA1-E565-491E-AAEED93A86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5D8E15A-DC1C-9164-B160-90D1EDAAFC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90DBE5-0D5A-793B-FA77-626FB86E36E7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10CC55-BF26-C634-B67D-0A9916996EBE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</a:rPr>
              <a:t>تقويم فهم المقروء وتوظيف الظواهر اللغوية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DF7DB0-90BF-2EED-2772-CA92DEEF637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6699AF-EECA-E72E-49C6-2C8967FA2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17516F49-1564-B80D-3FA1-FD555A6B91AF}"/>
              </a:ext>
            </a:extLst>
          </p:cNvPr>
          <p:cNvSpPr txBox="1">
            <a:spLocks/>
          </p:cNvSpPr>
          <p:nvPr/>
        </p:nvSpPr>
        <p:spPr>
          <a:xfrm>
            <a:off x="470154" y="3298576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التمرين الثاني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769330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1621E8-6351-9E3F-663F-6C458DD0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67" y="1504642"/>
            <a:ext cx="3427039" cy="4898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744718"/>
            <a:ext cx="7369736" cy="612000"/>
          </a:xfrm>
        </p:spPr>
        <p:txBody>
          <a:bodyPr>
            <a:normAutofit/>
          </a:bodyPr>
          <a:lstStyle/>
          <a:p>
            <a:pPr algn="r" rtl="0"/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في المنزل، تدربوا على قراءة النص ص 62. </a:t>
            </a:r>
            <a:endParaRPr lang="fr-US"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6037611" y="395384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B7DA30-BA95-1611-5DB8-5DBCE0F443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6FBF97-CF82-3A73-C127-46317FD6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BCA8FD-C76D-425B-68AC-999393AC1C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87A16D-B05E-4E40-37CF-5EDE6C1AAA0A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A4BB7-A57B-5A42-15EE-E20CCB9FC8DE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/>
                <a:cs typeface="Arial" panose="020B0604020202020204" pitchFamily="34" charset="0"/>
              </a:rPr>
              <a:t>تقويم فهم المقروء وتوظيف الظواهر اللغوية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ADB1C5-3F65-ACCC-F4DA-63D38EEA366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السلوك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472889" y="1508705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تقويم جماعي : فهم المقرو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ء/ </a:t>
            </a:r>
            <a:r>
              <a:rPr lang="ar-MA" baseline="0" dirty="0">
                <a:cs typeface="Microsoft Uighur" panose="02000000000000000000" pitchFamily="2" charset="-78"/>
              </a:rPr>
              <a:t>توظيف الظواهر اللغوية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3978611" y="2790288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lang="ar-MA" sz="1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فهم المقروء – توظيف الظواهر اللغوية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تقويم فهم المقروء وتوظيف الظواهر اللغوية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الكفايات المعنية بالاختبار – المستوى 2 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2" name="Oval 22">
            <a:extLst>
              <a:ext uri="{FF2B5EF4-FFF2-40B4-BE49-F238E27FC236}">
                <a16:creationId xmlns:a16="http://schemas.microsoft.com/office/drawing/2014/main" id="{502BDDE6-BE82-FFB5-EA45-BD6D1A36E5D0}"/>
              </a:ext>
            </a:extLst>
          </p:cNvPr>
          <p:cNvSpPr/>
          <p:nvPr/>
        </p:nvSpPr>
        <p:spPr>
          <a:xfrm>
            <a:off x="6803712" y="173148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BD9E5E8F-288D-4971-6873-69649B1CCF80}"/>
              </a:ext>
            </a:extLst>
          </p:cNvPr>
          <p:cNvSpPr/>
          <p:nvPr/>
        </p:nvSpPr>
        <p:spPr>
          <a:xfrm rot="763887">
            <a:off x="6817236" y="237014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044DC255-5CF9-A726-B3D7-65962874AF96}"/>
              </a:ext>
            </a:extLst>
          </p:cNvPr>
          <p:cNvSpPr/>
          <p:nvPr/>
        </p:nvSpPr>
        <p:spPr>
          <a:xfrm>
            <a:off x="6851337" y="3154205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200F56-45AD-FCE2-73C2-02BA35A99E04}"/>
              </a:ext>
            </a:extLst>
          </p:cNvPr>
          <p:cNvSpPr txBox="1"/>
          <p:nvPr/>
        </p:nvSpPr>
        <p:spPr>
          <a:xfrm>
            <a:off x="628650" y="1342533"/>
            <a:ext cx="6154484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1">
              <a:lnSpc>
                <a:spcPct val="200000"/>
              </a:lnSpc>
              <a:tabLst>
                <a:tab pos="6902450" algn="l"/>
              </a:tabLst>
              <a:defRPr/>
            </a:pP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لمهارة الطلاقة</a:t>
            </a:r>
            <a:r>
              <a:rPr lang="f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(LF1,LF2 ) </a:t>
            </a: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lvl="0" algn="r" rtl="1">
              <a:lnSpc>
                <a:spcPct val="200000"/>
              </a:lnSpc>
              <a:buClrTx/>
              <a:tabLst>
                <a:tab pos="6902450" algn="l"/>
              </a:tabLst>
              <a:defRPr/>
            </a:pP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 لكفاية التحدث</a:t>
            </a:r>
            <a:r>
              <a:rPr lang="f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(PO1, PO2)</a:t>
            </a: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المسموع 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(CO1,CO2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70B1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المعجم ( </a:t>
            </a:r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V1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المقروء(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(LC1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 </a:t>
            </a:r>
          </a:p>
          <a:p>
            <a:pPr algn="r" rtl="1">
              <a:lnSpc>
                <a:spcPct val="200000"/>
              </a:lnSpc>
              <a:buClrTx/>
              <a:tabLst>
                <a:tab pos="6902450" algn="l"/>
              </a:tabLst>
              <a:defRPr/>
            </a:pP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الظواهر اللغوية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(OL2 ) 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الإنتاج الكتابي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(PE1)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id="{10812664-B607-4C62-5984-E89A1E7323F0}"/>
              </a:ext>
            </a:extLst>
          </p:cNvPr>
          <p:cNvSpPr/>
          <p:nvPr/>
        </p:nvSpPr>
        <p:spPr>
          <a:xfrm>
            <a:off x="6851337" y="458997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24">
            <a:extLst>
              <a:ext uri="{FF2B5EF4-FFF2-40B4-BE49-F238E27FC236}">
                <a16:creationId xmlns:a16="http://schemas.microsoft.com/office/drawing/2014/main" id="{99760207-E1A0-0E6C-A8E2-FEE8FDA2A13B}"/>
              </a:ext>
            </a:extLst>
          </p:cNvPr>
          <p:cNvSpPr/>
          <p:nvPr/>
        </p:nvSpPr>
        <p:spPr>
          <a:xfrm>
            <a:off x="6851337" y="5210910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F1350274-88E4-8280-F8D1-9F69268058E2}"/>
              </a:ext>
            </a:extLst>
          </p:cNvPr>
          <p:cNvSpPr/>
          <p:nvPr/>
        </p:nvSpPr>
        <p:spPr>
          <a:xfrm>
            <a:off x="6851337" y="6007189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B1EE673B-2F9C-2450-2D92-A51C44E8FD49}"/>
              </a:ext>
            </a:extLst>
          </p:cNvPr>
          <p:cNvSpPr/>
          <p:nvPr/>
        </p:nvSpPr>
        <p:spPr>
          <a:xfrm>
            <a:off x="6851337" y="384208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 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. سننطلق في حصة اللغة العربية .</a:t>
            </a:r>
            <a:endParaRPr lang="fr-US" sz="2400" dirty="0"/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037E10-2D56-00A2-2288-5C0EE8A0D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AF4B72-D9A0-4D52-AB63-F7D500095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5CE12E-514F-DE97-CED3-A0AD5C8C4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7A3FA5-C4B1-5905-8797-62DD1844AF95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3382-9505-0B16-7761-34EFD7C67304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فهم المقروء وتوظيف الظواهر اللغوية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D9885F-FFCA-0826-4080-04A6A892E60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قبل أن نبدأ حصة اليوم سأخبركم عن شروط الحصول على نجمة التميز. </a:t>
            </a:r>
            <a:b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في كل حصة سيفوز ثلاثة منكم بالنجمة. </a:t>
            </a:r>
            <a:endParaRPr dirty="0">
              <a:cs typeface="+mn-cs"/>
            </a:endParaRPr>
          </a:p>
        </p:txBody>
      </p:sp>
      <p:pic>
        <p:nvPicPr>
          <p:cNvPr id="12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C41469F4-5B4D-CC4A-A732-5C579CDB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2373" y="4115884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0365A4AF-9A8A-F85F-C968-54CF9F13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3575A987-DDAC-E760-13A4-BB3F40AA010B}"/>
              </a:ext>
            </a:extLst>
          </p:cNvPr>
          <p:cNvSpPr txBox="1"/>
          <p:nvPr/>
        </p:nvSpPr>
        <p:spPr>
          <a:xfrm>
            <a:off x="632373" y="5197611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409018" y="2632322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أُنْصِتُ وأَنْتَبِهُ جَيِّداً لِلدَّرْسِ. </a:t>
            </a:r>
          </a:p>
        </p:txBody>
      </p:sp>
      <p:pic>
        <p:nvPicPr>
          <p:cNvPr id="19" name="Espace réservé pour une image  1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BEEBD1-A535-B329-817C-270005903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4E4871-9CD9-BABC-EF3B-9FD9C389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7E194D-115B-62EC-6233-60A712936B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42032A-866E-C78A-627A-188195254F0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D0646B-CBCE-63CE-62DF-86E7A9C33892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9F916C-3E78-5E89-A807-7888391EDA00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فهم المقروء وتوظيف الظواهر اللغوية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9C7EB1-DB72-656B-84DD-02860F245FC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>
          <a:extLst>
            <a:ext uri="{FF2B5EF4-FFF2-40B4-BE49-F238E27FC236}">
              <a16:creationId xmlns:a16="http://schemas.microsoft.com/office/drawing/2014/main" id="{187AF501-2813-8B07-68D4-73BB31A6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>
            <a:extLst>
              <a:ext uri="{FF2B5EF4-FFF2-40B4-BE49-F238E27FC236}">
                <a16:creationId xmlns:a16="http://schemas.microsoft.com/office/drawing/2014/main" id="{3368B759-6B8B-F6F1-30AF-DDB972078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قبل أن نبدأ حصة اليوم سأخبركم عن شروط الحصول على نجمة التميز. </a:t>
            </a:r>
            <a:b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في كل حصة سيفوز ثلاثة منكم بالنجمة. </a:t>
            </a:r>
            <a:endParaRPr dirty="0">
              <a:cs typeface="+mn-cs"/>
            </a:endParaRPr>
          </a:p>
        </p:txBody>
      </p:sp>
      <p:pic>
        <p:nvPicPr>
          <p:cNvPr id="2" name="Espace réservé pour une image  18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C82928C0-6F08-D5C7-B28C-619C5E94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499" y="655819"/>
            <a:ext cx="900000" cy="900000"/>
          </a:xfrm>
          <a:prstGeom prst="rect">
            <a:avLst/>
          </a:prstGeom>
        </p:spPr>
      </p:pic>
      <p:pic>
        <p:nvPicPr>
          <p:cNvPr id="17" name="rangement">
            <a:hlinkClick r:id="" action="ppaction://media"/>
            <a:extLst>
              <a:ext uri="{FF2B5EF4-FFF2-40B4-BE49-F238E27FC236}">
                <a16:creationId xmlns:a16="http://schemas.microsoft.com/office/drawing/2014/main" id="{AF8D53C0-05BE-4B7D-30E8-E30658221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EFC4EB-59B8-B1C5-5AA1-1C4110DEE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908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055936-47DB-5DD2-44F1-723ED744C47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750" y="1707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2744D9-5778-D440-A94B-936035D08BC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BA5715-4503-D6FE-8457-2CF9EA3FC92D}"/>
              </a:ext>
            </a:extLst>
          </p:cNvPr>
          <p:cNvSpPr>
            <a:spLocks/>
          </p:cNvSpPr>
          <p:nvPr/>
        </p:nvSpPr>
        <p:spPr>
          <a:xfrm>
            <a:off x="6362888" y="1704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B79DCA-5105-4655-A303-F9FEC23C7FED}"/>
              </a:ext>
            </a:extLst>
          </p:cNvPr>
          <p:cNvSpPr>
            <a:spLocks/>
          </p:cNvSpPr>
          <p:nvPr/>
        </p:nvSpPr>
        <p:spPr>
          <a:xfrm>
            <a:off x="2642492" y="112233"/>
            <a:ext cx="3094328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فهم المقروء وتوظيف الظواهر اللغوية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9DF16-1923-6A7E-79A1-8E21C290EEB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227758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5045</TotalTime>
  <Words>834</Words>
  <Application>Microsoft Office PowerPoint</Application>
  <PresentationFormat>Affichage à l'écran (4:3)</PresentationFormat>
  <Paragraphs>155</Paragraphs>
  <Slides>27</Slides>
  <Notes>10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27</vt:i4>
      </vt:variant>
    </vt:vector>
  </HeadingPairs>
  <TitlesOfParts>
    <vt:vector size="50" baseType="lpstr">
      <vt:lpstr>Microsoft Uighur</vt:lpstr>
      <vt:lpstr>Dosis</vt:lpstr>
      <vt:lpstr>Noto Sans Symbols</vt:lpstr>
      <vt:lpstr>Dosis SemiBold</vt:lpstr>
      <vt:lpstr>Calibri Light</vt:lpstr>
      <vt:lpstr>Abadi</vt:lpstr>
      <vt:lpstr>Dubai</vt:lpstr>
      <vt:lpstr>Calibri</vt:lpstr>
      <vt:lpstr>Wingdings</vt:lpstr>
      <vt:lpstr>Arial</vt:lpstr>
      <vt:lpstr>Dosis Medium</vt:lpstr>
      <vt:lpstr>Thème Office</vt:lpstr>
      <vt:lpstr>1_04- قراءة/ كتابة</vt:lpstr>
      <vt:lpstr>3_Env-Enseignant</vt:lpstr>
      <vt:lpstr>1_Conception personnalisée</vt:lpstr>
      <vt:lpstr>00_Env-Enseignant</vt:lpstr>
      <vt:lpstr>1_Thème Office</vt:lpstr>
      <vt:lpstr>2_Thème Office</vt:lpstr>
      <vt:lpstr>2_01- نشاط اعتيادي</vt:lpstr>
      <vt:lpstr>3_01- نشاط اعتيادي</vt:lpstr>
      <vt:lpstr>1_01- نشاط اعتيادي</vt:lpstr>
      <vt:lpstr>3_Thème Office</vt:lpstr>
      <vt:lpstr>1_Env-Enseignant</vt:lpstr>
      <vt:lpstr>Présentation PowerPoint</vt:lpstr>
      <vt:lpstr>تنظيم حصص الأسبوع التربوي</vt:lpstr>
      <vt:lpstr>هيكلة حصة اليوم</vt:lpstr>
      <vt:lpstr>هدف الحصة</vt:lpstr>
      <vt:lpstr>Présentation PowerPoint</vt:lpstr>
      <vt:lpstr>افتتاح الحصة</vt:lpstr>
      <vt:lpstr> مرحبا بكم . سننطلق في حصة اللغة العربية .</vt:lpstr>
      <vt:lpstr>قبل أن نبدأ حصة اليوم سأخبركم عن شروط الحصول على نجمة التميز.  في كل حصة سيفوز ثلاثة منكم بالنجمة. </vt:lpstr>
      <vt:lpstr>قبل أن نبدأ حصة اليوم سأخبركم عن شروط الحصول على نجمة التميز.  في كل حصة سيفوز ثلاثة منكم بالنجمة. </vt:lpstr>
      <vt:lpstr>اليوم الرابع</vt:lpstr>
      <vt:lpstr>Présentation PowerPoint</vt:lpstr>
      <vt:lpstr>Présentation PowerPoint</vt:lpstr>
      <vt:lpstr>Présentation PowerPoint</vt:lpstr>
      <vt:lpstr>Présentation PowerPoint</vt:lpstr>
      <vt:lpstr>فهم المقروء</vt:lpstr>
      <vt:lpstr>Présentation PowerPoint</vt:lpstr>
      <vt:lpstr>التمرين 1: يقرأ الأستاذ متن السؤال ويدعو المتعلمين إلى وضع علامة أمام الجواب الصحيح.</vt:lpstr>
      <vt:lpstr>التمرين 2: يقرأ الأستاذ متن السؤال ويدعو المتعلمين إلى وضع علامة أمام الجواب الصحيح.</vt:lpstr>
      <vt:lpstr>التمرين 3: يقرأ الأستاذ متن السؤال ويدعو المتعلمين إلى وضع علامة أمام الجواب الصحيح.</vt:lpstr>
      <vt:lpstr>التمرين 4: يقرأ الأستاذ متن السؤال ويدعو المتعلمين إلى كتابة حرف الجواب الصحيح على أوراق التحرير</vt:lpstr>
      <vt:lpstr>توظيف الظواهر اللغوية</vt:lpstr>
      <vt:lpstr>سترتبون كلمات للحصول على جمل مفيدة.</vt:lpstr>
      <vt:lpstr>يقرأ الأستاذ متن السؤال ويدعو التلاميذ إلى تركيب الجملة الأولى ثم الثانية على كراساتهم في المكان المناسب. </vt:lpstr>
      <vt:lpstr>سأملي عليكم كلمات  النموذج 1 – قِصَّةٌ  - رَسّامٌ -  ضَخْمٌ – ريشٌ  –النموذج 2:     حاضِرٌ – غادر – لِسانٌ - صديق</vt:lpstr>
      <vt:lpstr> اختتام الحصة </vt:lpstr>
      <vt:lpstr>في المنزل، تدربوا على قراءة النص ص 62.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48</cp:revision>
  <dcterms:created xsi:type="dcterms:W3CDTF">2023-09-20T21:35:22Z</dcterms:created>
  <dcterms:modified xsi:type="dcterms:W3CDTF">2025-12-03T23:32:21Z</dcterms:modified>
</cp:coreProperties>
</file>