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5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theme/theme8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36" r:id="rId2"/>
    <p:sldMasterId id="2147483713" r:id="rId3"/>
    <p:sldMasterId id="2147483695" r:id="rId4"/>
    <p:sldMasterId id="2147483672" r:id="rId5"/>
    <p:sldMasterId id="2147483766" r:id="rId6"/>
    <p:sldMasterId id="2147483780" r:id="rId7"/>
    <p:sldMasterId id="2147483808" r:id="rId8"/>
    <p:sldMasterId id="2147483810" r:id="rId9"/>
  </p:sldMasterIdLst>
  <p:notesMasterIdLst>
    <p:notesMasterId r:id="rId74"/>
  </p:notesMasterIdLst>
  <p:sldIdLst>
    <p:sldId id="2147482752" r:id="rId10"/>
    <p:sldId id="2147482713" r:id="rId11"/>
    <p:sldId id="2134806539" r:id="rId12"/>
    <p:sldId id="2147482519" r:id="rId13"/>
    <p:sldId id="2134806541" r:id="rId14"/>
    <p:sldId id="2134806522" r:id="rId15"/>
    <p:sldId id="2134806543" r:id="rId16"/>
    <p:sldId id="2134806544" r:id="rId17"/>
    <p:sldId id="2134806542" r:id="rId18"/>
    <p:sldId id="2134806547" r:id="rId19"/>
    <p:sldId id="2134806548" r:id="rId20"/>
    <p:sldId id="2134806550" r:id="rId21"/>
    <p:sldId id="2134806551" r:id="rId22"/>
    <p:sldId id="2134806552" r:id="rId23"/>
    <p:sldId id="2134806554" r:id="rId24"/>
    <p:sldId id="2147482705" r:id="rId25"/>
    <p:sldId id="2134806402" r:id="rId26"/>
    <p:sldId id="2147482729" r:id="rId27"/>
    <p:sldId id="2147482732" r:id="rId28"/>
    <p:sldId id="2134806931" r:id="rId29"/>
    <p:sldId id="2134806932" r:id="rId30"/>
    <p:sldId id="2134806173" r:id="rId31"/>
    <p:sldId id="2134806507" r:id="rId32"/>
    <p:sldId id="2134806930" r:id="rId33"/>
    <p:sldId id="2134806147" r:id="rId34"/>
    <p:sldId id="2134806921" r:id="rId35"/>
    <p:sldId id="2147482724" r:id="rId36"/>
    <p:sldId id="2147482725" r:id="rId37"/>
    <p:sldId id="2147482749" r:id="rId38"/>
    <p:sldId id="2147482750" r:id="rId39"/>
    <p:sldId id="2147482731" r:id="rId40"/>
    <p:sldId id="2147482480" r:id="rId41"/>
    <p:sldId id="2147482753" r:id="rId42"/>
    <p:sldId id="2147482754" r:id="rId43"/>
    <p:sldId id="2147482755" r:id="rId44"/>
    <p:sldId id="2147482756" r:id="rId45"/>
    <p:sldId id="2147482726" r:id="rId46"/>
    <p:sldId id="2147482522" r:id="rId47"/>
    <p:sldId id="2147482715" r:id="rId48"/>
    <p:sldId id="2147482523" r:id="rId49"/>
    <p:sldId id="2147482524" r:id="rId50"/>
    <p:sldId id="2147482525" r:id="rId51"/>
    <p:sldId id="2147482757" r:id="rId52"/>
    <p:sldId id="2147482526" r:id="rId53"/>
    <p:sldId id="2147482702" r:id="rId54"/>
    <p:sldId id="2134806934" r:id="rId55"/>
    <p:sldId id="2134806324" r:id="rId56"/>
    <p:sldId id="2147482727" r:id="rId57"/>
    <p:sldId id="2134806574" r:id="rId58"/>
    <p:sldId id="2147482527" r:id="rId59"/>
    <p:sldId id="2134806940" r:id="rId60"/>
    <p:sldId id="2147482540" r:id="rId61"/>
    <p:sldId id="2134806577" r:id="rId62"/>
    <p:sldId id="2147482721" r:id="rId63"/>
    <p:sldId id="2147482740" r:id="rId64"/>
    <p:sldId id="2147482751" r:id="rId65"/>
    <p:sldId id="2147482710" r:id="rId66"/>
    <p:sldId id="2134806945" r:id="rId67"/>
    <p:sldId id="2147482528" r:id="rId68"/>
    <p:sldId id="2134806946" r:id="rId69"/>
    <p:sldId id="2147482730" r:id="rId70"/>
    <p:sldId id="2147482529" r:id="rId71"/>
    <p:sldId id="2134806383" r:id="rId72"/>
    <p:sldId id="2147482504" r:id="rId7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Modern Love" panose="020B0604020202020204" charset="0"/>
      <p:regular r:id="rId79"/>
    </p:embeddedFont>
    <p:embeddedFont>
      <p:font typeface="Microsoft Uighur" panose="02000000000000000000" pitchFamily="2" charset="-78"/>
      <p:regular r:id="rId80"/>
      <p:bold r:id="rId81"/>
    </p:embeddedFont>
    <p:embeddedFont>
      <p:font typeface="Dosis ExtraBold" panose="020B0604020202020204" charset="0"/>
      <p:bold r:id="rId82"/>
    </p:embeddedFont>
    <p:embeddedFont>
      <p:font typeface="Dosis" panose="020B0604020202020204" charset="0"/>
      <p:regular r:id="rId83"/>
      <p:bold r:id="rId84"/>
    </p:embeddedFont>
    <p:embeddedFont>
      <p:font typeface="Dosis SemiBold" panose="020B0604020202020204" charset="0"/>
      <p:regular r:id="rId85"/>
      <p:bold r:id="rId86"/>
    </p:embeddedFont>
    <p:embeddedFont>
      <p:font typeface="Calibri Light" panose="020F0302020204030204" pitchFamily="34" charset="0"/>
      <p:regular r:id="rId87"/>
      <p:italic r:id="rId88"/>
    </p:embeddedFont>
    <p:embeddedFont>
      <p:font typeface="Dosis Medium" panose="020B0604020202020204" charset="0"/>
      <p:regular r:id="rId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26" userDrawn="1">
          <p15:clr>
            <a:srgbClr val="A4A3A4"/>
          </p15:clr>
        </p15:guide>
        <p15:guide id="2" orient="horz" pos="709" userDrawn="1">
          <p15:clr>
            <a:srgbClr val="A4A3A4"/>
          </p15:clr>
        </p15:guide>
        <p15:guide id="3" orient="horz" pos="2704" userDrawn="1">
          <p15:clr>
            <a:srgbClr val="A4A3A4"/>
          </p15:clr>
        </p15:guide>
        <p15:guide id="4" orient="horz" userDrawn="1">
          <p15:clr>
            <a:srgbClr val="A4A3A4"/>
          </p15:clr>
        </p15:guide>
        <p15:guide id="5" orient="horz" pos="3158" userDrawn="1">
          <p15:clr>
            <a:srgbClr val="A4A3A4"/>
          </p15:clr>
        </p15:guide>
        <p15:guide id="6" pos="2925" userDrawn="1">
          <p15:clr>
            <a:srgbClr val="A4A3A4"/>
          </p15:clr>
        </p15:guide>
        <p15:guide id="7" pos="1043" userDrawn="1">
          <p15:clr>
            <a:srgbClr val="A4A3A4"/>
          </p15:clr>
        </p15:guide>
        <p15:guide id="8" orient="horz" pos="1389" userDrawn="1">
          <p15:clr>
            <a:srgbClr val="A4A3A4"/>
          </p15:clr>
        </p15:guide>
        <p15:guide id="9" orient="horz" pos="3521" userDrawn="1">
          <p15:clr>
            <a:srgbClr val="A4A3A4"/>
          </p15:clr>
        </p15:guide>
        <p15:guide id="10" pos="3969" userDrawn="1">
          <p15:clr>
            <a:srgbClr val="A4A3A4"/>
          </p15:clr>
        </p15:guide>
        <p15:guide id="11" pos="1837" userDrawn="1">
          <p15:clr>
            <a:srgbClr val="A4A3A4"/>
          </p15:clr>
        </p15:guide>
        <p15:guide id="12" pos="226" userDrawn="1">
          <p15:clr>
            <a:srgbClr val="A4A3A4"/>
          </p15:clr>
        </p15:guide>
        <p15:guide id="13" pos="5080" userDrawn="1">
          <p15:clr>
            <a:srgbClr val="A4A3A4"/>
          </p15:clr>
        </p15:guide>
        <p15:guide id="14" pos="7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424D7B"/>
    <a:srgbClr val="00ACA4"/>
    <a:srgbClr val="565F88"/>
    <a:srgbClr val="424D7C"/>
    <a:srgbClr val="F3EDE8"/>
    <a:srgbClr val="E2F6F5"/>
    <a:srgbClr val="00A9A1"/>
    <a:srgbClr val="89D9D5"/>
    <a:srgbClr val="A1A7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53"/>
  </p:normalViewPr>
  <p:slideViewPr>
    <p:cSldViewPr snapToGrid="0">
      <p:cViewPr varScale="1">
        <p:scale>
          <a:sx n="70" d="100"/>
          <a:sy n="70" d="100"/>
        </p:scale>
        <p:origin x="1014" y="72"/>
      </p:cViewPr>
      <p:guideLst>
        <p:guide pos="4626"/>
        <p:guide orient="horz" pos="709"/>
        <p:guide orient="horz" pos="2704"/>
        <p:guide orient="horz"/>
        <p:guide orient="horz" pos="3158"/>
        <p:guide pos="2925"/>
        <p:guide pos="1043"/>
        <p:guide orient="horz" pos="1389"/>
        <p:guide orient="horz" pos="3521"/>
        <p:guide pos="3969"/>
        <p:guide pos="1837"/>
        <p:guide pos="226"/>
        <p:guide pos="5080"/>
        <p:guide pos="7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font" Target="fonts/font10.fntdata"/><Relationship Id="rId89" Type="http://schemas.openxmlformats.org/officeDocument/2006/relationships/font" Target="fonts/font15.fntdata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font" Target="fonts/font14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font" Target="fonts/font13.fntdata"/><Relationship Id="rId61" Type="http://schemas.openxmlformats.org/officeDocument/2006/relationships/slide" Target="slides/slide52.xml"/><Relationship Id="rId82" Type="http://schemas.openxmlformats.org/officeDocument/2006/relationships/font" Target="fonts/font8.fntdata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29/12/2025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microsoft.com/office/2007/relationships/hdphoto" Target="../media/hdphoto3.wdp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5.wdp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Relationship Id="rId6" Type="http://schemas.microsoft.com/office/2007/relationships/hdphoto" Target="../media/hdphoto7.wdp"/><Relationship Id="rId5" Type="http://schemas.openxmlformats.org/officeDocument/2006/relationships/image" Target="../media/image18.png"/><Relationship Id="rId10" Type="http://schemas.microsoft.com/office/2007/relationships/hdphoto" Target="../media/hdphoto9.wdp"/><Relationship Id="rId4" Type="http://schemas.microsoft.com/office/2007/relationships/hdphoto" Target="../media/hdphoto6.wdp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9.png"/><Relationship Id="rId5" Type="http://schemas.microsoft.com/office/2007/relationships/hdphoto" Target="../media/hdphoto7.wdp"/><Relationship Id="rId4" Type="http://schemas.openxmlformats.org/officeDocument/2006/relationships/image" Target="../media/image18.png"/><Relationship Id="rId9" Type="http://schemas.microsoft.com/office/2007/relationships/hdphoto" Target="../media/hdphoto9.wdp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9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6.png"/></Relationships>
</file>

<file path=ppt/slideLayouts/_rels/slideLayout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0633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38439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39306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6125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37020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118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156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3177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742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323200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1C0FFA3B-2F64-E931-6E21-C0A73F319754}"/>
              </a:ext>
            </a:extLst>
          </p:cNvPr>
          <p:cNvGrpSpPr/>
          <p:nvPr userDrawn="1"/>
        </p:nvGrpSpPr>
        <p:grpSpPr>
          <a:xfrm>
            <a:off x="1782000" y="3769776"/>
            <a:ext cx="5368645" cy="889007"/>
            <a:chOff x="1748749" y="1791236"/>
            <a:chExt cx="5368645" cy="1013653"/>
          </a:xfrm>
        </p:grpSpPr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xmlns="" id="{217390A6-943F-2968-6C10-7DF7BB2B7384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64FB4DD8-5D66-6A34-938E-8913FA5AB177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14FD4FB-ACDB-9931-0C8F-F9D38456DD07}"/>
              </a:ext>
            </a:extLst>
          </p:cNvPr>
          <p:cNvGrpSpPr/>
          <p:nvPr userDrawn="1"/>
        </p:nvGrpSpPr>
        <p:grpSpPr>
          <a:xfrm>
            <a:off x="1782000" y="2800259"/>
            <a:ext cx="5368645" cy="889007"/>
            <a:chOff x="1748749" y="1791236"/>
            <a:chExt cx="5368645" cy="1013653"/>
          </a:xfrm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xmlns="" id="{025CC033-780F-FBF3-E1F4-7D6B687C34E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810CBCE7-99C1-A062-357B-B62018DC3810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E9C463B6-993F-DD3F-0424-B722ACB9B9A3}"/>
              </a:ext>
            </a:extLst>
          </p:cNvPr>
          <p:cNvGrpSpPr/>
          <p:nvPr userDrawn="1"/>
        </p:nvGrpSpPr>
        <p:grpSpPr>
          <a:xfrm>
            <a:off x="1782000" y="1830742"/>
            <a:ext cx="5368645" cy="889007"/>
            <a:chOff x="1748749" y="1791236"/>
            <a:chExt cx="5368645" cy="1013653"/>
          </a:xfrm>
        </p:grpSpPr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xmlns="" id="{B6BA7DD4-6461-5EFC-A988-02D75BDE8D0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xmlns="" id="{0E3CEF6F-2317-D9FC-52FB-966FA00CD10C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xmlns="" id="{96DE3F4D-38EE-A1F1-E0BB-B82E7E7AE2F9}"/>
              </a:ext>
            </a:extLst>
          </p:cNvPr>
          <p:cNvGrpSpPr/>
          <p:nvPr userDrawn="1"/>
        </p:nvGrpSpPr>
        <p:grpSpPr>
          <a:xfrm>
            <a:off x="1782000" y="5708808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xmlns="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xmlns="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82000" y="4739293"/>
            <a:ext cx="5368645" cy="889007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4110" y="1852582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2764923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232539" y="2748987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86134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735882" y="474879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101150"/>
            <a:ext cx="4500000" cy="583389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080574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671715" y="264838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671715" y="362179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671715" y="556861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732676" y="377505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ar-MA" sz="16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082335"/>
            <a:ext cx="4500000" cy="5082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671715" y="4595206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ea typeface="Arial"/>
              <a:cs typeface="Microsoft Uighur" panose="02000000000000000000" pitchFamily="2" charset="-78"/>
              <a:sym typeface="Arial"/>
            </a:endParaRPr>
          </a:p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40" name="Espace réservé du texte 5">
            <a:extLst>
              <a:ext uri="{FF2B5EF4-FFF2-40B4-BE49-F238E27FC236}">
                <a16:creationId xmlns:a16="http://schemas.microsoft.com/office/drawing/2014/main" xmlns="" id="{23BE0368-6CEE-F99C-BFAE-0B248CBF42C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910675" y="6059356"/>
            <a:ext cx="4500000" cy="547726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xmlns="" id="{87643BD1-F9E9-E1EA-FAB1-161E7917CA32}"/>
              </a:ext>
            </a:extLst>
          </p:cNvPr>
          <p:cNvSpPr txBox="1"/>
          <p:nvPr userDrawn="1"/>
        </p:nvSpPr>
        <p:spPr>
          <a:xfrm>
            <a:off x="5735882" y="570202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43" name="Espace réservé pour une image  26">
            <a:extLst>
              <a:ext uri="{FF2B5EF4-FFF2-40B4-BE49-F238E27FC236}">
                <a16:creationId xmlns:a16="http://schemas.microsoft.com/office/drawing/2014/main" xmlns="" id="{EBB49857-CB09-5F8C-6292-37DF07F50D43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1715" y="1674977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xmlns="" id="{E1DB57AA-A76E-6E38-EE43-87441366ED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4775372"/>
            <a:ext cx="540000" cy="41852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xmlns="" id="{EB83B926-A6F7-BDD6-C259-E9771DE1563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3890098"/>
            <a:ext cx="42474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127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601575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614855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769568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1688422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173263738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550593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5157653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459956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34990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147206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8548451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7735793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501959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00574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0443754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9522990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482190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122893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997392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preserve="1">
  <p:cSld name="2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5877377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504698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321342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060288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363533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1761326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0940170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86701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179654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9301560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786784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88590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012227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88134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36973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465240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875529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076267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233003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4507685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114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9496458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2538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755237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91341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923486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07804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18831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8900249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133188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630100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75708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39935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328250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738467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792753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663605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091470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334237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615995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74555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919018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371216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075288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157475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38589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181912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5561744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083680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69282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4304731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771056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45245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407194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132961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04078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119377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167228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789839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120502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693300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45796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792553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5908583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669019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46678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620673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336720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7544606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2763435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7030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726819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5522735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450261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267537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01492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2874239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65108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016847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85086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120444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587773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954044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6602264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03087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72002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601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982101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036766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0092293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3782422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0337232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612064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1925577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1965116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40662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765944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9413300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431895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09022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936959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44273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2171530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6299886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1124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65441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29/12/2025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71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image" Target="../media/image3.bin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20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23" Type="http://schemas.openxmlformats.org/officeDocument/2006/relationships/theme" Target="../theme/theme9.xml"/><Relationship Id="rId10" Type="http://schemas.openxmlformats.org/officeDocument/2006/relationships/slideLayout" Target="../slideLayouts/slideLayout136.xml"/><Relationship Id="rId19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Relationship Id="rId22" Type="http://schemas.openxmlformats.org/officeDocument/2006/relationships/slideLayout" Target="../slideLayouts/slideLayout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29/12/2025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61" r:id="rId8"/>
    <p:sldLayoutId id="2147483668" r:id="rId9"/>
    <p:sldLayoutId id="2147483669" r:id="rId10"/>
    <p:sldLayoutId id="2147483670" r:id="rId11"/>
    <p:sldLayoutId id="2147483671" r:id="rId12"/>
    <p:sldLayoutId id="21474837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0928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44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69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60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5085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B7D3BCD8-9868-4174-A461-8C04FAF3A9DD}" type="datetimeFigureOut">
              <a:rPr lang="fr-FR" smtClean="0"/>
              <a:pPr/>
              <a:t>29/12/2025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10B60BE7-EAD2-4C3B-A9F2-B2A20B3BFA2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011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376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213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574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  <p:sldLayoutId id="2147483828" r:id="rId18"/>
    <p:sldLayoutId id="2147483829" r:id="rId19"/>
    <p:sldLayoutId id="2147483830" r:id="rId20"/>
    <p:sldLayoutId id="2147483831" r:id="rId21"/>
    <p:sldLayoutId id="214748383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24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Microsoft Uighur" panose="02000000000000000000" pitchFamily="2" charset="-78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6.xml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11" Type="http://schemas.openxmlformats.org/officeDocument/2006/relationships/image" Target="../media/image44.png"/><Relationship Id="rId5" Type="http://schemas.openxmlformats.org/officeDocument/2006/relationships/image" Target="../media/image24.png"/><Relationship Id="rId10" Type="http://schemas.openxmlformats.org/officeDocument/2006/relationships/image" Target="../media/image43.gif"/><Relationship Id="rId4" Type="http://schemas.openxmlformats.org/officeDocument/2006/relationships/image" Target="../media/image42.png"/><Relationship Id="rId9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26.png"/><Relationship Id="rId10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26.png"/><Relationship Id="rId10" Type="http://schemas.openxmlformats.org/officeDocument/2006/relationships/image" Target="../media/image48.png"/><Relationship Id="rId4" Type="http://schemas.openxmlformats.org/officeDocument/2006/relationships/image" Target="../media/image25.png"/><Relationship Id="rId9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5.png"/><Relationship Id="rId7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11" Type="http://schemas.openxmlformats.org/officeDocument/2006/relationships/image" Target="../media/image56.png"/><Relationship Id="rId5" Type="http://schemas.openxmlformats.org/officeDocument/2006/relationships/image" Target="../media/image43.gif"/><Relationship Id="rId10" Type="http://schemas.openxmlformats.org/officeDocument/2006/relationships/image" Target="../media/image28.png"/><Relationship Id="rId4" Type="http://schemas.openxmlformats.org/officeDocument/2006/relationships/image" Target="../media/image55.png"/><Relationship Id="rId9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6.xml"/><Relationship Id="rId6" Type="http://schemas.microsoft.com/office/2007/relationships/hdphoto" Target="../media/hdphoto10.wdp"/><Relationship Id="rId5" Type="http://schemas.openxmlformats.org/officeDocument/2006/relationships/image" Target="../media/image58.png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2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1.png"/><Relationship Id="rId7" Type="http://schemas.openxmlformats.org/officeDocument/2006/relationships/image" Target="../media/image2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126.xml"/><Relationship Id="rId6" Type="http://schemas.microsoft.com/office/2007/relationships/hdphoto" Target="../media/hdphoto11.wdp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9.png"/><Relationship Id="rId7" Type="http://schemas.openxmlformats.org/officeDocument/2006/relationships/image" Target="../media/image27.pn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1.png"/><Relationship Id="rId7" Type="http://schemas.openxmlformats.org/officeDocument/2006/relationships/image" Target="../media/image2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E37D272-66FF-67A3-8F62-CF217DC1A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8" b="341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321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7984C2-E5DA-2D1D-AC7C-0607412A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2582AAF-07A6-154E-9F26-9B887E06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E03B390D-8E88-B680-D38F-E900F24D392E}"/>
              </a:ext>
            </a:extLst>
          </p:cNvPr>
          <p:cNvSpPr/>
          <p:nvPr/>
        </p:nvSpPr>
        <p:spPr>
          <a:xfrm>
            <a:off x="3072078" y="3403535"/>
            <a:ext cx="2706912" cy="112264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اَلطَّعامُ</a:t>
            </a: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6CD6ED5-7DD8-A328-E145-B4AD6C91EC4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D6A6397-810D-26A3-9575-F7370401C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D0BE290-B20E-ADB5-6BDB-EC4D189581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DFE19F8-2532-0D5A-703E-4C7B5EADD5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CC2B8BE-54D2-7FBF-BC49-0E16E517BC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A2E22AB-C13C-3D7B-3C17-B55FA7D64AF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6F22941-6A15-85ED-437A-C51E67827D8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4F58E3-37AC-C8E7-8F60-44150D1980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CC41C0-9DFA-7040-D07B-9AA0BDA234E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3959ED-331F-7B92-E971-B976DE0FEF4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9ABDC49-AB64-739D-28D0-24DB4DCE54F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2951821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BB18CE-F087-7D8A-E1EC-053BE7E99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9D7CFC6-C21B-D945-9FE3-A34747B0D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9A68D53-1843-5194-CB30-827EB8F44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9884C471-6BB6-6247-BF61-1867441F4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5F77795-C70D-DFFC-2740-F62A5466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C0BB91A-5859-8104-A6CA-61BB7F16179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6E63C4E6-EA4B-7B1D-6051-B53DE933650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8D76F886-10DB-B8EC-1315-BFF80D8CC4B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22CDB95-B496-BDEB-409C-070315A0264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0E0D5ED-4243-5A74-3B91-8BBF285E7C5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D9CA463-CA88-A679-E69B-FC952D3F8A5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B98D7F31-2D82-723F-7EC0-04D4BB4FCE7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AD53E8E-43F8-583D-45B4-DFD0138D1F77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Google Shape;1379;p12">
            <a:extLst>
              <a:ext uri="{FF2B5EF4-FFF2-40B4-BE49-F238E27FC236}">
                <a16:creationId xmlns:a16="http://schemas.microsoft.com/office/drawing/2014/main" xmlns="" id="{14761232-9FF8-E6A3-B110-05B4836B5B0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1578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DB2707-C537-4D3A-A188-6AB8BFCAE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re 27">
            <a:extLst>
              <a:ext uri="{FF2B5EF4-FFF2-40B4-BE49-F238E27FC236}">
                <a16:creationId xmlns:a16="http://schemas.microsoft.com/office/drawing/2014/main" xmlns="" id="{AD81480B-8193-9731-C371-9F4ABA6E5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69B7C42-01D0-A587-D1CC-86E6072A1A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E0FA0C70-A5C1-2156-0DEB-C12A14955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2BFA599-7525-53E2-6907-747673EA1D3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9E026940-9EBD-B0CD-4D90-C88257CB4C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90C655C-7F63-8B78-B9E8-C24829CA7D1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70CCEB91-E3DF-3FAD-64BB-32AAC1F3A0B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9A31ADD-2A7A-0B3D-D2EC-7CFC9F1C041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C604ADE-FA06-44CB-2760-6D71722AE38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15755F-8B74-538B-CBDE-98F81383A59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77A8CD7-0C3F-6931-9ECB-3511B33E98E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D8F7B55-C167-43E8-674A-8CE606475C3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Google Shape;1379;p12">
            <a:extLst>
              <a:ext uri="{FF2B5EF4-FFF2-40B4-BE49-F238E27FC236}">
                <a16:creationId xmlns:a16="http://schemas.microsoft.com/office/drawing/2014/main" xmlns="" id="{5F86CB1E-F235-B736-A2DB-A2DB8143D5B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C0486E1F-971B-B817-CCB3-D13AFEDA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395449"/>
            <a:ext cx="317430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اَلطَّعامُ</a:t>
            </a:r>
            <a:endParaRPr lang="ar-MA" sz="8000" b="1" kern="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829434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7964C9-554F-4EF5-9687-CE135494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C41CBAA-7293-BE48-A4FB-BC431AFAA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70A4503F-01EC-F98B-8281-789BC51E4277}"/>
              </a:ext>
            </a:extLst>
          </p:cNvPr>
          <p:cNvSpPr/>
          <p:nvPr/>
        </p:nvSpPr>
        <p:spPr>
          <a:xfrm>
            <a:off x="433137" y="3463334"/>
            <a:ext cx="8430126" cy="1253045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اَلْعائِلَةُ</a:t>
            </a: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226F8F-294B-DC45-4256-FA717748E0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8F3C986-AD88-61AD-AAAB-9E3E4254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D32DCE7-BF4E-FBB5-FBDB-2693872EDF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1A288AD-A5F5-A29B-F2CF-C58936956B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960BA28-5122-6386-27A0-F2BE56ED4A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F6E128B-EE4B-6B39-C4D6-11DF79BDF1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9BEDC02-3417-46D3-2B1A-2A2554ED969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A2C19E7-9D12-B901-4331-CD6165A5D54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2D55BF-2F97-B0D4-A8EC-94BC4C7D750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2667935-EB8C-70E2-00A3-15D119C094B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28D4F7E-AFB9-2582-E3FC-5755AB72BD1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42277472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271FE3-0156-7D98-C0A0-DDC5719F2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09CDB1-2387-FB4D-9569-077DE05B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875D343-F391-35F7-B265-640D992E15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A7147BE-8B92-C941-B92B-5284E5971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A2BE107-181A-F3E6-EF4F-AAA015F659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6E9D12-A50D-2D5F-F2A4-E6B7781006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CFCDE69-EC95-848D-94FB-ADF88DBF71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B3FCD3A-B1D2-16B8-F9C0-9D7F1061D98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59392E-20FB-BD84-7687-130C1EF4989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1389FF1-6A23-1A6B-102B-030E76BBF25C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4EF99D8-4E70-4BDD-6622-A21AFE9DA75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E0E153-C594-289C-BB6B-B97BEE3FD83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7BBEE5-3A52-9F8C-5814-2214819550B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9" name="Google Shape;1379;p12">
            <a:extLst>
              <a:ext uri="{FF2B5EF4-FFF2-40B4-BE49-F238E27FC236}">
                <a16:creationId xmlns:a16="http://schemas.microsoft.com/office/drawing/2014/main" xmlns="" id="{F872320F-A91C-F4CB-A28D-4F3B7BCB266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28742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71819F-178C-F96D-BCE0-028D3417D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379;p12">
            <a:extLst>
              <a:ext uri="{FF2B5EF4-FFF2-40B4-BE49-F238E27FC236}">
                <a16:creationId xmlns:a16="http://schemas.microsoft.com/office/drawing/2014/main" xmlns="" id="{74B3BBAD-942D-CAA6-7AFE-ACDD4E6197C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80817444-1C23-BB45-A362-B2D166FAA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8375F4F1-7D6D-C1BB-266F-2637D6C3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484" y="3433617"/>
            <a:ext cx="265496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اَلْعائِلَةُ</a:t>
            </a: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199B4B6-7AD4-4768-6FDF-BBB2B45356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DEC0B04-FE52-D2EE-639B-BAE6440F9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8099C73-84B0-B829-B3B5-6ED23F463E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C9C2A49-23EA-D662-3D54-C4C3EBEA34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7C2E71D-3E2B-5E6C-C897-60EF56893A9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8C475D7-1941-ABD4-5530-DA15E8A59EC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B33F9F1-0FAA-84AC-99DC-133A54DFDBE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8295B98-10FC-1892-94F0-DC37E981DB7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AC41AA5-4879-FEBF-A741-8CC3CB31FBE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24A6CC5-DA2B-C333-0467-49AC560688E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10CFCDD-4E50-DA63-47DA-D1737D15695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1128554174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D6AF240B-FE29-653B-0F61-D8D1ECCD29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xmlns="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037347" y="3158999"/>
            <a:ext cx="5127005" cy="74725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ورشة الاستماع (فطور الصباح): عناصر الحكاية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.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xmlns="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77895" y="1807373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E7D5DA3-414B-2D78-5608-4C83DC574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30053" y="956399"/>
            <a:ext cx="432000" cy="43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B6B6188-FE37-5F69-2FF7-2C118C5FB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6E19255F-564D-064D-B47E-C6D402D68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22" y="771412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بعنوان حكايتنا لهذا الأسبوع؟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949AF5-8BF4-D24A-884A-2A6B0BB115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0273" y="1991290"/>
            <a:ext cx="3946119" cy="394611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F177A485-DD7B-785D-2696-2BCA8821C9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D0C66C6-0DBD-D009-3DC5-CF526E383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899F6F2-F825-2F45-D5F3-212B563604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FE211DA-6942-D6DC-834A-F4903FDC0F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7FB26B-CBCE-BF43-6C46-CDADB99625E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E9F308E-28C3-8DF2-4142-54160D96383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579682-D980-2E3B-B621-ED0515EC891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6CB572-31AF-B3C4-CCBD-0B65B504830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914247-B36F-92D3-084E-E1C017102CD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E266242-D190-79D6-A476-215EF484E0C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2E1546A-6D4B-7186-29A6-EE559A76E6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5978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44FCA72-A605-21DC-C73A-9794497E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xmlns="" id="{6DF65580-3ADB-E9ED-876C-5D421C766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اليوم  على عناصر الحكاية. شخصياتها وزمانها ومكانها. استعدوا للاستماع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</a:endParaRPr>
          </a:p>
        </p:txBody>
      </p:sp>
      <p:pic>
        <p:nvPicPr>
          <p:cNvPr id="4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3C44826-FE26-C211-D3BC-FC057F9362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153AAC-8091-BD7D-EE56-4C19908D55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6B07C58-C72C-48F6-2BBF-C6A8A6A0BB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64A20B-9597-B73C-97C1-180B62580F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AF025AB-900C-EF31-C5CB-447D64CC45A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92C8DB3-DB87-0188-C2C4-158AF1BDC4E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67163C8-FC82-A90F-2287-95EDCD38061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69A2A5A-5515-5298-7C6F-E6B7B8C3629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51F0FE6-301F-9B4A-E869-C4E3A5E43CD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77A3A74-185C-B951-6723-57424D1844D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BFD0119-5E71-6F75-E121-246229BDA06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9" name="Image 8" descr="Une image contenant jus, boisson, dessin, boisson gazeuse&#10;&#10;Le contenu généré par l’IA peut être incorrect.">
            <a:extLst>
              <a:ext uri="{FF2B5EF4-FFF2-40B4-BE49-F238E27FC236}">
                <a16:creationId xmlns:a16="http://schemas.microsoft.com/office/drawing/2014/main" xmlns="" id="{7E3FD532-41BC-E5B1-47F3-15E5A207F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877" y="3067503"/>
            <a:ext cx="1796353" cy="1721916"/>
          </a:xfrm>
          <a:prstGeom prst="rect">
            <a:avLst/>
          </a:prstGeom>
        </p:spPr>
      </p:pic>
      <p:pic>
        <p:nvPicPr>
          <p:cNvPr id="11" name="Image 10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E4DF717-5C49-1407-4E02-75757A8545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1975" y="3147554"/>
            <a:ext cx="1673120" cy="1561814"/>
          </a:xfrm>
          <a:prstGeom prst="rect">
            <a:avLst/>
          </a:prstGeom>
        </p:spPr>
      </p:pic>
      <p:pic>
        <p:nvPicPr>
          <p:cNvPr id="13" name="Image 12" descr="Une image contenant dessin humoristique, dessin, habit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7D66ED-8205-007F-B662-944765C37E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8665" y="3086059"/>
            <a:ext cx="1804875" cy="1684805"/>
          </a:xfrm>
          <a:prstGeom prst="rect">
            <a:avLst/>
          </a:prstGeom>
        </p:spPr>
      </p:pic>
      <p:pic>
        <p:nvPicPr>
          <p:cNvPr id="17" name="Image 16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D707F72-9DC4-9A7E-613A-618D4472D22B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2743"/>
          <a:stretch>
            <a:fillRect/>
          </a:stretch>
        </p:blipFill>
        <p:spPr>
          <a:xfrm>
            <a:off x="574194" y="3088741"/>
            <a:ext cx="1801248" cy="16794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85989800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3460B3-0A70-0895-7DDA-968E3879D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xmlns="" id="{8923431C-8464-C9DA-B2F2-ABE53367F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فيديو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9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440DD153-0BEB-BD8F-BCA8-EF016E839C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6F4733F-DD3A-E864-9C94-9AF890BA47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95B548F-7D54-1230-8ED4-65F9B46EA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B6BF842-1F73-E098-5D14-5AA65648AF0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A92015F-F258-4816-B417-B0FBFA01EB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63A35F6-E787-7AD8-CF91-838CB57113D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6E55243-FF55-7432-0185-A0FED373838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6612ED4-EFB4-BEB8-F2D8-83F26CD2A2B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C6731D3-5596-CA50-533B-C3EFF8898EC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65DBF98-38CC-8103-2EB9-DB989B0F9C2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515DFFD-247E-0CFB-0A21-9900C9B4D3B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A1B0F8CA-01E1-4721-ECA4-7B51FA8E96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FINALE -  فَطورُ ٱلصَّباحِ V1 DONE-720p-251219 (3)">
            <a:hlinkClick r:id="" action="ppaction://media"/>
            <a:extLst>
              <a:ext uri="{FF2B5EF4-FFF2-40B4-BE49-F238E27FC236}">
                <a16:creationId xmlns:a16="http://schemas.microsoft.com/office/drawing/2014/main" xmlns="" id="{F7BD7156-13F6-0952-2274-F59C7BEC334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</p:spTree>
    <p:extLst>
      <p:ext uri="{BB962C8B-B14F-4D97-AF65-F5344CB8AC3E}">
        <p14:creationId xmlns:p14="http://schemas.microsoft.com/office/powerpoint/2010/main" val="3904982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0D0A07-4AD1-0885-9601-6D2912098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DB13FA4-DFA6-5E69-9897-F6D0761F6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جيدا كيف سأقرأ النصَّ.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10D8E0B-8F42-5981-2F06-578F5D0034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F68929E-520D-E64F-442F-758B0AD2A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703B6A1-98A7-5021-AC67-60DDB2B866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51A63D0-9883-68CA-8D7D-2E0437259A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E334DDF-30A0-3335-6E65-848E452B38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25FB378-AD50-C98B-4965-4CBC8280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37AB53D-0DD4-B7BB-A6A6-917561275D3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ED091C6-F549-81BC-DC28-36D4CB2048A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4B3BA85-8D55-9B52-EFD6-00B06D740D38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3461380-FFE6-19BE-94BD-B5CDB1B860E9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ED94A77-B8AB-1B35-9F95-0075B39C661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DB27461-2626-B977-BC2D-9546311A30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356" y="1315445"/>
            <a:ext cx="8352244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5212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34F63D-C52A-1831-BBA9-1E629ADE3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F0B7C827-C1C5-7141-AA81-F6923DE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نستخرج شخصيات الحكاية  ـــ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مَنْ نَهَضَ نَشيطاً مِنْ فِراشِهِ؟</a:t>
            </a:r>
            <a:r>
              <a:rPr lang="ar-MA" sz="24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7F86075-C8A4-4F0C-7FF1-260B1FFB71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03852E8-69C3-573F-9CC5-B12B663E6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1B31803-8BC7-CEE0-52A7-526B265407C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122D0B-9B19-DC00-8BC1-BF30B14688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873468D-EBE1-54C1-E359-9838E55DFC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F25AA4-1208-D2AE-6124-21D312AE24D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3D19839-91DE-CB47-F035-27189AE558B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5BA9FB-262E-2556-651B-88C8A5779C4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8A74B68-7815-52EC-5DB3-6AADC6DF3CF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5B3975-88AF-D76F-546B-B3E78DA4B5C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7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A40CA64-B52B-4BCD-C1FE-6766858EA1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5C8E942-1981-ECE9-2AF7-A1BDB58F960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8757" t="24053" r="8628" b="17255"/>
          <a:stretch>
            <a:fillRect/>
          </a:stretch>
        </p:blipFill>
        <p:spPr>
          <a:xfrm>
            <a:off x="2082052" y="2061883"/>
            <a:ext cx="4979895" cy="4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32314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79C7193-2C08-75EB-55B9-FEF9461CF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55DF555-029A-DA42-AB5B-E82159F99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بالفعل؛ نبيل هو الذي نهض من فراشه نشيطا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رددوا.</a:t>
            </a:r>
          </a:p>
        </p:txBody>
      </p: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xmlns="" id="{502D99ED-EF49-533F-AFBF-8D974E7B20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38377" y="3429000"/>
            <a:ext cx="2771775" cy="634168"/>
          </a:xfrm>
        </p:spPr>
        <p:txBody>
          <a:bodyPr/>
          <a:lstStyle/>
          <a:p>
            <a: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MA" sz="6000" dirty="0">
                <a:solidFill>
                  <a:srgbClr val="424D7B"/>
                </a:solidFill>
                <a:ea typeface="Calibri"/>
                <a:cs typeface="Microsoft Uighur" panose="02000000000000000000" pitchFamily="2" charset="-78"/>
                <a:sym typeface="Calibri"/>
              </a:rPr>
              <a:t>نَبيلٌ</a:t>
            </a:r>
            <a:endParaRPr lang="fr-FR" sz="6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B98AA9-C098-2121-483F-F683C6B089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0000E6B-3C42-BC30-AB25-56A85DE9BF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D34702-3FF2-5611-5AA5-73969FD770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8E7D08B-6B64-FF50-F5D4-6BDB7F4D65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C8B3ACE-0C90-265F-E34E-179428756A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26A12E3-DBEF-7E08-95FB-C13744131B3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2A82C73-3066-D108-73B4-0F85594B06E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19686E-089C-6A77-AF1A-8490A9B8D70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13FD03-133F-74AD-4FE4-2977504DDEC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122475D-2CD4-D668-D43B-B429E77A2D0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439D875-DFFC-E0A1-FD09-D8C1BE04469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5" name="Espace réservé pour une image  24" descr="Une image contenant illustration, Visage humain, lit, croquis&#10;&#10;Le contenu généré par l’IA peut être incorrect.">
            <a:extLst>
              <a:ext uri="{FF2B5EF4-FFF2-40B4-BE49-F238E27FC236}">
                <a16:creationId xmlns:a16="http://schemas.microsoft.com/office/drawing/2014/main" xmlns="" id="{3E7AB134-4283-A468-D71B-C5D96B8B3C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8"/>
          <a:srcRect l="25801" r="25801"/>
          <a:stretch>
            <a:fillRect/>
          </a:stretch>
        </p:blipFill>
        <p:spPr>
          <a:xfrm>
            <a:off x="1671638" y="2160588"/>
            <a:ext cx="2900362" cy="2898775"/>
          </a:xfrm>
          <a:prstGeom prst="roundRect">
            <a:avLst>
              <a:gd name="adj" fmla="val 10946"/>
            </a:avLst>
          </a:prstGeom>
        </p:spPr>
      </p:pic>
    </p:spTree>
    <p:extLst>
      <p:ext uri="{BB962C8B-B14F-4D97-AF65-F5344CB8AC3E}">
        <p14:creationId xmlns:p14="http://schemas.microsoft.com/office/powerpoint/2010/main" val="383710028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EFD4B7-B09A-7320-523D-1D82158C9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2A149813-95AD-F840-87B7-CA542275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مَن الشخصية التي  نادت نبيلا لتناول وجبة الفطور؟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F5B8CE4-1887-2EAF-8300-567C8A696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9DE0BA8-A2B1-E3DB-4AF3-D0D8442A48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A45239-D646-933B-4544-D9D80CDEE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4A8F030-DABA-5965-86E1-835457C628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BB42A1A-AE01-4E13-FF94-DFEA6F50E4C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181045C-98A8-0C72-BD9A-7DCF734ADE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A853891-BF27-D543-5ADE-AF89F46CC71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48F0B9B-26C3-D874-6FA7-1FB1E710A79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7BEAE5-DAB4-19EE-40CC-B6DF890AFCA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444981-5672-0364-36DF-5471821A9B7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904E711-0989-A212-E855-9E6A2440B83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97EB87A-D0A6-F02A-EA07-BE3A66C589D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 l="18757" t="24053" r="8628" b="17255"/>
          <a:stretch>
            <a:fillRect/>
          </a:stretch>
        </p:blipFill>
        <p:spPr>
          <a:xfrm>
            <a:off x="2082052" y="2061883"/>
            <a:ext cx="4979895" cy="402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326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8A2E50-E6DB-3CDB-F3EB-289686B28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482A343-2C16-934A-B3CE-8C07167A2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أم نبيل هي التي نادت عليه لتناول وجبة الفطور. رددوا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C8CF1EF0-2F6E-850B-6B18-7FB3B55048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A0E1145-497B-6B93-AC2D-4B4FA4CCF14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2C4765-3214-A7A9-A42B-D4C050078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D04C5D-0630-8FB1-6FF7-7DF6BC91450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199E4FD-130A-813F-B504-35CB5E065F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074F297-E3A3-098E-1F97-B851109BD8B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E4439CA-E739-BD66-F118-1AB1AC0A6BD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E792B7-FFE6-2376-995A-9320772FAE1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4869A39-592B-C464-528A-7551E25A9D8E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5D0CAD-222E-5545-8C83-329277EA0BB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F88445A-0167-D7D8-9B0F-5F57614B161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" name="Espace réservé du texte 19">
            <a:extLst>
              <a:ext uri="{FF2B5EF4-FFF2-40B4-BE49-F238E27FC236}">
                <a16:creationId xmlns:a16="http://schemas.microsoft.com/office/drawing/2014/main" xmlns="" id="{28406A64-0E7A-BACF-B7E1-5BE9695C4323}"/>
              </a:ext>
            </a:extLst>
          </p:cNvPr>
          <p:cNvSpPr txBox="1">
            <a:spLocks/>
          </p:cNvSpPr>
          <p:nvPr/>
        </p:nvSpPr>
        <p:spPr>
          <a:xfrm>
            <a:off x="4608513" y="3240001"/>
            <a:ext cx="2771775" cy="634168"/>
          </a:xfrm>
          <a:prstGeom prst="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أُمُّ نَبيلٍ</a:t>
            </a:r>
            <a:endParaRPr lang="fr-FR" sz="6000" dirty="0"/>
          </a:p>
        </p:txBody>
      </p:sp>
      <p:pic>
        <p:nvPicPr>
          <p:cNvPr id="17" name="Image 16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D3A39D5-1340-8757-F50D-71BF956C66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96" y="2389796"/>
            <a:ext cx="3125718" cy="2968746"/>
          </a:xfrm>
          <a:prstGeom prst="roundRect">
            <a:avLst>
              <a:gd name="adj" fmla="val 10946"/>
            </a:avLst>
          </a:prstGeom>
        </p:spPr>
      </p:pic>
    </p:spTree>
    <p:extLst>
      <p:ext uri="{BB962C8B-B14F-4D97-AF65-F5344CB8AC3E}">
        <p14:creationId xmlns:p14="http://schemas.microsoft.com/office/powerpoint/2010/main" val="167355000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76CFA2-52C5-73B8-85D8-2FD44F636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3">
            <a:extLst>
              <a:ext uri="{FF2B5EF4-FFF2-40B4-BE49-F238E27FC236}">
                <a16:creationId xmlns:a16="http://schemas.microsoft.com/office/drawing/2014/main" xmlns="" id="{D73F0F95-10DC-9C4C-992E-CB4353657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شخصيات الحكاية.  من الشخصيات الأخرى التي لم نذكرها؟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596DD23-D085-7DA1-642F-B641B8DF49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FE29B71-9225-7B7A-CF52-15EA1F56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D54C0FA-BE87-09B3-2682-2322D61C29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32C1C64-2DAD-594E-7595-7468BE3D5D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95C3D56-97F7-1A34-FB53-286B06944F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51B788-2D59-FB57-159E-A3244F14529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C154595-8C94-A445-3741-2F252D4D2A96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F49661F-2E28-B17F-DF3D-2C7AB441E98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63A2245-EDC5-6BA8-F4A4-8ED7C787FCC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CB9C39E-F019-9257-7C35-C2121DC633A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46B45A-DD35-2349-84E9-3D9A36531C6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xmlns="" id="{B8B04994-738E-1E88-7D5F-325A2142257C}"/>
              </a:ext>
            </a:extLst>
          </p:cNvPr>
          <p:cNvSpPr/>
          <p:nvPr/>
        </p:nvSpPr>
        <p:spPr>
          <a:xfrm>
            <a:off x="3576303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شَخْصِياتُ </a:t>
            </a:r>
            <a:r>
              <a:rPr lang="ar-MA" sz="3600" b="1" dirty="0" err="1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ٱلْحِكايَةِ</a:t>
            </a:r>
            <a:r>
              <a:rPr lang="ar-MA" sz="36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3600" b="1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9" name="Rectangle : coins arrondis 78">
            <a:extLst>
              <a:ext uri="{FF2B5EF4-FFF2-40B4-BE49-F238E27FC236}">
                <a16:creationId xmlns:a16="http://schemas.microsoft.com/office/drawing/2014/main" xmlns="" id="{396BFDC5-C5AC-2475-257D-8AC3CE701C5B}"/>
              </a:ext>
            </a:extLst>
          </p:cNvPr>
          <p:cNvSpPr/>
          <p:nvPr/>
        </p:nvSpPr>
        <p:spPr>
          <a:xfrm>
            <a:off x="6693026" y="4737337"/>
            <a:ext cx="2161963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نَبيلٌ</a:t>
            </a:r>
          </a:p>
        </p:txBody>
      </p:sp>
      <p:sp>
        <p:nvSpPr>
          <p:cNvPr id="80" name="Rectangle : coins arrondis 79">
            <a:extLst>
              <a:ext uri="{FF2B5EF4-FFF2-40B4-BE49-F238E27FC236}">
                <a16:creationId xmlns:a16="http://schemas.microsoft.com/office/drawing/2014/main" xmlns="" id="{0483496C-E416-87F8-F0E4-46DB6DAD68DC}"/>
              </a:ext>
            </a:extLst>
          </p:cNvPr>
          <p:cNvSpPr/>
          <p:nvPr/>
        </p:nvSpPr>
        <p:spPr>
          <a:xfrm>
            <a:off x="630266" y="4737337"/>
            <a:ext cx="2504627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algn="ctr" rtl="1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أُمُّ نَبيلٍ</a:t>
            </a:r>
          </a:p>
        </p:txBody>
      </p: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xmlns="" id="{9277D4F5-802C-53B0-818D-AC23E4862DD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97150" y="4089183"/>
            <a:ext cx="2813868" cy="624087"/>
          </a:xfrm>
          <a:prstGeom prst="bentConnector3">
            <a:avLst>
              <a:gd name="adj1" fmla="val 99957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 : en angle 26">
            <a:extLst>
              <a:ext uri="{FF2B5EF4-FFF2-40B4-BE49-F238E27FC236}">
                <a16:creationId xmlns:a16="http://schemas.microsoft.com/office/drawing/2014/main" xmlns="" id="{3FBAB96B-25BE-29B7-3CDF-0F17A0D48773}"/>
              </a:ext>
            </a:extLst>
          </p:cNvPr>
          <p:cNvCxnSpPr>
            <a:cxnSpLocks/>
            <a:stCxn id="78" idx="4"/>
            <a:endCxn id="79" idx="0"/>
          </p:cNvCxnSpPr>
          <p:nvPr/>
        </p:nvCxnSpPr>
        <p:spPr>
          <a:xfrm rot="16200000" flipH="1">
            <a:off x="5544361" y="2507690"/>
            <a:ext cx="1296304" cy="31629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574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63BB96-E4F1-B483-FE06-6EE554C9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xmlns="" id="{0215A5BC-22FB-EF42-9F31-D655A65D2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سنتعرف أين وقعت أحداث الحكاية؟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أَيْنَ كانَ نَبيلٌ نائِماً؟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A75CD0C-D7E3-F559-D7AD-23F80EB2EE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53F8BD0-C041-D410-EBBF-C5626BB11B9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99C5BE7-778E-50C5-0791-0E30E331B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3E6CB7A-CB31-8170-27FE-BE2C6E36072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923FBA9-FCE0-5FB0-DBB2-844AF8989F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D9BEA96-29C1-12FC-C27D-8DE8B291A35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0386C8-7671-6FF1-93FB-D2B34853744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F71FF84-0BFE-84EB-4637-AAA82FD80D46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FF41734-5E85-3735-FAD1-B041B201284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1957A37-F947-9ACF-963F-8522DC9E659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2A73A80-7930-A78E-0FA0-DA31D9D014F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xmlns="" id="{C5B9725F-77E2-0728-4407-1E228A488F4E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6B24CAEE-4439-0F22-3DB0-299F9DFD92D9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xmlns="" id="{226526B1-47D6-C388-422D-0293A2E4FA48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300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254331D-D454-3706-A722-CCC6E7341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4FF9556C-5124-B248-A792-8DF1574A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كان نبيل نائما في الغرفة. رددوا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5183DCF-ADDE-AF24-C1C7-E67D28CE7B7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19D3327-5B9A-4F0A-367F-6EB2D28BDC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F11841E-4B96-AABE-96A1-6F3BB00A0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01B5CD-61AD-9E71-F45D-B14C1C6AA1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38914AC-E70F-179A-4F17-34CA89B715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0D3967E-BFD1-F033-8E37-D5DEC1D4DFD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78941B4-A4AD-032D-A35B-3FF9ED26561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1B2BCCA-F639-E57E-455C-0C30C6F5D79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A70657E-2C89-6F3A-6DCB-7781BA0A2E6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01DD34B-B8DE-895C-883C-FEDF525F54B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5B53C1D-7F2E-D7D5-583B-5C3D1B27587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xmlns="" id="{E1593F2C-FBEB-91F8-CC5A-D0382FD3D4F0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xmlns="" id="{80BBD15C-30E9-26D6-BB52-B5FB2ECF65D2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اَلْغُرْفَةُ</a:t>
            </a:r>
          </a:p>
          <a:p>
            <a:pPr lvl="0" algn="ctr" rtl="1"/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xmlns="" id="{DC84D3EF-70DC-9F69-54F6-2264F1860B54}"/>
              </a:ext>
            </a:extLst>
          </p:cNvPr>
          <p:cNvCxnSpPr>
            <a:cxnSpLocks/>
            <a:stCxn id="28" idx="4"/>
            <a:endCxn id="29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77588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C2A295-8026-8416-E60F-A4FFBFA96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9BCC46E5-C9D5-FC49-CDFA-777D151A8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أَيْنَ تناول نبيل وجبة الفطور؟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526A0EC-412C-D90E-EBC2-EDB85012E0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79ADD56-DA73-F3BD-A3A1-40FF7BF458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D7B3EA0-E7E6-3B14-8BBC-1691D81BC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15BA9BA-731E-5CE4-7C7F-365648CE29C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A7DCF73-829C-AFF5-3A7E-838DF0ADC2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C2137A1-A360-E215-988E-21E969E5DBE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2D8B2A6-0DF2-6292-4306-FCF84E05E31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3D9D15C7-1468-09C0-F6E1-B27EB121057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790C693-DAE2-B45E-AFC9-3789D2D1806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8684362-8F8C-641F-BCF8-F18289A174F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EE009A-C854-83DF-D39D-D8AD7E9B26F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2688724D-D420-2187-4C67-DDA37C87DCE8}"/>
              </a:ext>
            </a:extLst>
          </p:cNvPr>
          <p:cNvSpPr/>
          <p:nvPr/>
        </p:nvSpPr>
        <p:spPr>
          <a:xfrm>
            <a:off x="50733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xmlns="" id="{C465BB95-96DC-58E4-2E4D-5774404D32B7}"/>
              </a:ext>
            </a:extLst>
          </p:cNvPr>
          <p:cNvCxnSpPr>
            <a:cxnSpLocks/>
            <a:stCxn id="10" idx="4"/>
            <a:endCxn id="3" idx="0"/>
          </p:cNvCxnSpPr>
          <p:nvPr/>
        </p:nvCxnSpPr>
        <p:spPr>
          <a:xfrm rot="5400000">
            <a:off x="2507129" y="2611240"/>
            <a:ext cx="1296304" cy="2955891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xmlns="" id="{03AB93D2-CB82-BD47-9B66-03FCDB475099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3FEF4D9-3CA2-B5F1-BA96-18D3B8156356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اَلْغُرْفَةُ</a:t>
            </a:r>
          </a:p>
        </p:txBody>
      </p:sp>
      <p:cxnSp>
        <p:nvCxnSpPr>
          <p:cNvPr id="12" name="Connecteur : en angle 11">
            <a:extLst>
              <a:ext uri="{FF2B5EF4-FFF2-40B4-BE49-F238E27FC236}">
                <a16:creationId xmlns:a16="http://schemas.microsoft.com/office/drawing/2014/main" xmlns="" id="{F298A51A-CACB-2093-A528-583FD33C393E}"/>
              </a:ext>
            </a:extLst>
          </p:cNvPr>
          <p:cNvCxnSpPr>
            <a:cxnSpLocks/>
            <a:stCxn id="10" idx="4"/>
            <a:endCxn id="11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F057527F-B6A0-4F45-3531-BDBB41B23EF2}"/>
              </a:ext>
            </a:extLst>
          </p:cNvPr>
          <p:cNvCxnSpPr>
            <a:cxnSpLocks/>
            <a:stCxn id="10" idx="4"/>
          </p:cNvCxnSpPr>
          <p:nvPr/>
        </p:nvCxnSpPr>
        <p:spPr>
          <a:xfrm flipH="1">
            <a:off x="4633225" y="3441033"/>
            <a:ext cx="1" cy="61235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710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ACABB3-C6BF-55C7-CEDC-3ED4D3432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5">
            <a:extLst>
              <a:ext uri="{FF2B5EF4-FFF2-40B4-BE49-F238E27FC236}">
                <a16:creationId xmlns:a16="http://schemas.microsoft.com/office/drawing/2014/main" xmlns="" id="{738D6AD7-3E2C-FBF7-EDF9-459208BD6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ﭐلْمَطْبَخِ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، تناول نبيل وجبة الفطور في المطبخ. رددوا</a:t>
            </a:r>
          </a:p>
        </p:txBody>
      </p:sp>
      <p:pic>
        <p:nvPicPr>
          <p:cNvPr id="24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0160324B-019B-2414-91D0-AE73A1E2425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FCB5C20-6285-7AB9-F913-598BCF1EA2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AC22DD7-4EBD-0082-0EC7-91FF962D7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3AC4BB2-1298-2BA5-277F-259A57C204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F9D2D77B-743F-87CC-A566-E0A128F0D0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C9C56184-AD96-1FAD-EAB2-1EA74B9C2B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A4A1BC9-713E-691B-5800-3D61AF627AE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A09237D-4BA9-A241-94D2-C5674E66205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73A775E-0AF1-B8E8-70CF-736D06F6920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5D5F113-8327-30A9-62E5-9E4DC652215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757B1BB4-527D-AE15-FC8E-B57D5CCC45E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34D0A5CE-C869-D07A-B80C-B625D9EC1C62}"/>
              </a:ext>
            </a:extLst>
          </p:cNvPr>
          <p:cNvSpPr/>
          <p:nvPr/>
        </p:nvSpPr>
        <p:spPr>
          <a:xfrm>
            <a:off x="50733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اَلْمَطْبَخُ</a:t>
            </a:r>
          </a:p>
        </p:txBody>
      </p:sp>
      <p:cxnSp>
        <p:nvCxnSpPr>
          <p:cNvPr id="21" name="Connecteur : en angle 20">
            <a:extLst>
              <a:ext uri="{FF2B5EF4-FFF2-40B4-BE49-F238E27FC236}">
                <a16:creationId xmlns:a16="http://schemas.microsoft.com/office/drawing/2014/main" xmlns="" id="{CAD80738-182D-0519-47D4-99284C4C5C64}"/>
              </a:ext>
            </a:extLst>
          </p:cNvPr>
          <p:cNvCxnSpPr>
            <a:cxnSpLocks/>
            <a:stCxn id="25" idx="4"/>
            <a:endCxn id="20" idx="0"/>
          </p:cNvCxnSpPr>
          <p:nvPr/>
        </p:nvCxnSpPr>
        <p:spPr>
          <a:xfrm rot="5400000">
            <a:off x="2507129" y="2611240"/>
            <a:ext cx="1296304" cy="2955891"/>
          </a:xfrm>
          <a:prstGeom prst="bentConnector3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A17EF562-CA7E-E121-999C-1F274EBC9464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xmlns="" id="{BD78B626-BB3E-427F-03FF-8A410C0530F4}"/>
              </a:ext>
            </a:extLst>
          </p:cNvPr>
          <p:cNvSpPr/>
          <p:nvPr/>
        </p:nvSpPr>
        <p:spPr>
          <a:xfrm>
            <a:off x="6419115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اَلْغُرْفَةُ</a:t>
            </a:r>
          </a:p>
        </p:txBody>
      </p:sp>
      <p:cxnSp>
        <p:nvCxnSpPr>
          <p:cNvPr id="39" name="Connecteur : en angle 38">
            <a:extLst>
              <a:ext uri="{FF2B5EF4-FFF2-40B4-BE49-F238E27FC236}">
                <a16:creationId xmlns:a16="http://schemas.microsoft.com/office/drawing/2014/main" xmlns="" id="{4338CD14-3EE7-25D3-958D-263A09E5EDC5}"/>
              </a:ext>
            </a:extLst>
          </p:cNvPr>
          <p:cNvCxnSpPr>
            <a:cxnSpLocks/>
            <a:stCxn id="25" idx="4"/>
            <a:endCxn id="38" idx="0"/>
          </p:cNvCxnSpPr>
          <p:nvPr/>
        </p:nvCxnSpPr>
        <p:spPr>
          <a:xfrm rot="16200000" flipH="1">
            <a:off x="5463018" y="2611240"/>
            <a:ext cx="1296304" cy="2955889"/>
          </a:xfrm>
          <a:prstGeom prst="bentConnector3">
            <a:avLst>
              <a:gd name="adj1" fmla="val 50000"/>
            </a:avLst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xmlns="" id="{967031D8-755D-9A71-04BC-B3EB41388851}"/>
              </a:ext>
            </a:extLst>
          </p:cNvPr>
          <p:cNvCxnSpPr>
            <a:cxnSpLocks/>
            <a:stCxn id="25" idx="4"/>
          </p:cNvCxnSpPr>
          <p:nvPr/>
        </p:nvCxnSpPr>
        <p:spPr>
          <a:xfrm flipH="1">
            <a:off x="4633225" y="3441033"/>
            <a:ext cx="1" cy="612352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062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F98047-9554-0E45-BC73-F5B723E00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7E9285F-9F66-1FBE-4C26-6BDB578F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مَتى نَهَضَ نَبيلٌ مِنْ نَوْمِهِ؟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4644D0E-465F-9436-4B43-E1F5F4FEA1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D27BCA9-4D93-2E39-0CE5-D965AA5A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CD582F-24A8-EEA9-9AE5-6F812EBF3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39F3EB-3030-4E28-509D-F4A13C573E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2B19684-95EF-E658-90F4-8D151B5B935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1436E4A-D1F4-7E6D-6E6C-77F36E8449E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E8567E-EAE2-FC31-096F-B64311E8916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45E605-C98B-77FD-7B0E-40F72810335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EF77E58-6FF2-C6DA-5AEE-C1D841A1F59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6A4C95C-0ED3-3564-116E-05469467F31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A9E2702C-6F08-A7AF-226B-EE4D9F468A0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xmlns="" id="{F50BD53F-02E7-AC75-0A30-103C98703653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CE28CCAC-031B-2C3B-FE8B-5BA03E5A27F7}"/>
              </a:ext>
            </a:extLst>
          </p:cNvPr>
          <p:cNvCxnSpPr>
            <a:cxnSpLocks/>
            <a:stCxn id="31" idx="4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B5F205E5-1EED-A6A6-152E-1B2466385FB2}"/>
              </a:ext>
            </a:extLst>
          </p:cNvPr>
          <p:cNvSpPr/>
          <p:nvPr/>
        </p:nvSpPr>
        <p:spPr>
          <a:xfrm>
            <a:off x="3412962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2557121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107469-8AE3-6385-0F55-C710E8610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CF720D4-88C5-6047-AE0D-D475144C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استعدوا للقراءة؛ أمامكم  دقيقة  من أجل قراءة صامتة للفقرة.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2F31D6B0-3431-F8A4-7E9F-799B6D6EF0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1D9573B-9BC2-6B79-D11A-53ED588754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0516EF7-1425-EE91-10E2-DF8F25F14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B9E5EC6-EF68-6972-5A61-E6F0D8E128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6625BA8-62BC-7117-955D-8B72AA36F18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FA88A6F-05D7-4166-DEE9-EC3FA89F32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3534526-ACB0-2741-4841-01CA5E05579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72F4C2B-E548-6835-4D9C-A5C0BCEDD37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678990-45B6-9C37-8AE5-B21406A708D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4188195-D5C2-59AF-995F-D6F5A9ADDDB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52B7C0-3F8F-B7F3-8E53-252C238F759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70F83CC-7C61-9769-8530-6DBE11A330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5" y="1432653"/>
            <a:ext cx="782030" cy="90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3D30331-E32C-1A14-E74A-0128484F53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400" y="1611281"/>
            <a:ext cx="8352244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6062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DA8E4F3-5BA8-64D4-BC81-93D727D1B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C82794B-432E-0056-6935-AAE8D68DD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في الصباح، نَهَضَ نَبيلٌ مِنْ نَوْمِهِ. رددوا</a:t>
            </a:r>
          </a:p>
        </p:txBody>
      </p:sp>
      <p:pic>
        <p:nvPicPr>
          <p:cNvPr id="1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85A7C9B-CA30-CBA1-86EB-2195B033F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4E6EDA7-76B1-14D6-A11C-D5E0FD0E319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6BD1D02-93D7-0186-A088-773B7B0BF6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2B6EAD-8106-4AFE-58FD-0543383FC8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FC71182-A68F-D168-E528-240E8D4B5A1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5D5D9EC-F8E4-8181-8751-8DDD63D0DB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025311-AD44-3F78-3CB1-7C71E302F4D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6CB09EA-08E3-90BC-652D-BC15FB0547D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DF1CDC8-96C9-8370-23C8-CBD4CF0DABF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6FDDA08-CC66-6180-2DB6-66BBCF8BED0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8AD3B46-352B-EB7F-ECCE-6A142C8A385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xmlns="" id="{0FA065C7-7AE9-06E1-633A-4DC6C91A5A81}"/>
              </a:ext>
            </a:extLst>
          </p:cNvPr>
          <p:cNvSpPr/>
          <p:nvPr/>
        </p:nvSpPr>
        <p:spPr>
          <a:xfrm>
            <a:off x="3598510" y="1949117"/>
            <a:ext cx="2069432" cy="1491916"/>
          </a:xfrm>
          <a:prstGeom prst="ellipse">
            <a:avLst/>
          </a:prstGeom>
          <a:solidFill>
            <a:srgbClr val="424D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4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اَلزَّمـــــانُ</a:t>
            </a:r>
            <a:endParaRPr lang="fr-FR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xmlns="" id="{639096E1-D192-74DC-E053-11BC18081795}"/>
              </a:ext>
            </a:extLst>
          </p:cNvPr>
          <p:cNvCxnSpPr>
            <a:cxnSpLocks/>
            <a:stCxn id="31" idx="4"/>
          </p:cNvCxnSpPr>
          <p:nvPr/>
        </p:nvCxnSpPr>
        <p:spPr>
          <a:xfrm flipH="1">
            <a:off x="4633225" y="3441033"/>
            <a:ext cx="1" cy="1296304"/>
          </a:xfrm>
          <a:prstGeom prst="straightConnector1">
            <a:avLst/>
          </a:prstGeom>
          <a:ln w="38100">
            <a:solidFill>
              <a:srgbClr val="424D7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xmlns="" id="{49EE8A13-5D3C-58B5-E2CE-8EE5E7EB43F1}"/>
              </a:ext>
            </a:extLst>
          </p:cNvPr>
          <p:cNvSpPr/>
          <p:nvPr/>
        </p:nvSpPr>
        <p:spPr>
          <a:xfrm>
            <a:off x="3412962" y="4737337"/>
            <a:ext cx="2340000" cy="1080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اَلصَّباحُ</a:t>
            </a:r>
            <a:endParaRPr lang="ar-MA" sz="2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3283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32B9A2-ACFD-396C-29B6-C88F70C1E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A5440A9-7EA7-2B16-61C1-6E76AC600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لنتذكر بعض أحداث الحكاية.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2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482FD3B-B473-2DFA-1E72-B4951500C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4D2AB51B-8939-A095-E7DB-88B47200CD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58F2FFD-3E9C-1012-52A2-021CB900F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928AF30-2CD4-0DA7-FFAF-D6EE1854E8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C8637D2-265F-374D-80D7-B8303F6C7B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7991CD7-96DA-D3B8-C394-53F439F6140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6C36DA6-8D8A-93C1-BEE9-383A4B0119F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A98C504-B951-817B-D637-14996A64CD1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E9B17A4-AAF8-EB87-4AB3-6713BB3CFEB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EDFBCBF-01E4-4EF0-3CA7-B4EA90A8FF6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6FD9023-9CFC-DF43-C758-3DD24E804C2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Image 13" descr="Une image contenant jus, boisson, dessin, boisson gazeuse&#10;&#10;Le contenu généré par l’IA peut être incorrect.">
            <a:extLst>
              <a:ext uri="{FF2B5EF4-FFF2-40B4-BE49-F238E27FC236}">
                <a16:creationId xmlns:a16="http://schemas.microsoft.com/office/drawing/2014/main" xmlns="" id="{5076E454-5E0F-546B-9E7C-A50080C32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485" y="2872496"/>
            <a:ext cx="2087633" cy="2001126"/>
          </a:xfrm>
          <a:prstGeom prst="roundRect">
            <a:avLst>
              <a:gd name="adj" fmla="val 10946"/>
            </a:avLst>
          </a:prstGeom>
        </p:spPr>
      </p:pic>
      <p:pic>
        <p:nvPicPr>
          <p:cNvPr id="15" name="Image 14" descr="Une image contenant habits, table, meubles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DDB7E89-2D25-972C-A2D9-045A584C60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9574" y="2872496"/>
            <a:ext cx="2070370" cy="1932637"/>
          </a:xfrm>
          <a:prstGeom prst="roundRect">
            <a:avLst>
              <a:gd name="adj" fmla="val 10946"/>
            </a:avLst>
          </a:prstGeom>
        </p:spPr>
      </p:pic>
      <p:pic>
        <p:nvPicPr>
          <p:cNvPr id="16" name="Image 15" descr="Une image contenant dessin humoristique, dessin, habits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BA2FAD8-C101-CCE9-0919-A37700441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5118" y="2940983"/>
            <a:ext cx="2070370" cy="1932638"/>
          </a:xfrm>
          <a:prstGeom prst="roundRect">
            <a:avLst>
              <a:gd name="adj" fmla="val 10946"/>
            </a:avLst>
          </a:prstGeom>
        </p:spPr>
      </p:pic>
      <p:pic>
        <p:nvPicPr>
          <p:cNvPr id="17" name="Image 16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55609E0-F58C-6C3A-E62D-3DB32ABB1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056" y="2872496"/>
            <a:ext cx="1962554" cy="2095469"/>
          </a:xfrm>
          <a:prstGeom prst="roundRect">
            <a:avLst>
              <a:gd name="adj" fmla="val 10946"/>
            </a:avLst>
          </a:prstGeom>
        </p:spPr>
      </p:pic>
    </p:spTree>
    <p:extLst>
      <p:ext uri="{BB962C8B-B14F-4D97-AF65-F5344CB8AC3E}">
        <p14:creationId xmlns:p14="http://schemas.microsoft.com/office/powerpoint/2010/main" val="1907708740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2EB2026-8153-A5A6-025E-BA05ABFBF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60FBAB5-C56A-4C61-8163-36C5700C6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ماذا فعل نبيل في بداية القصة؟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4EFE30C-9976-DDD2-AACB-E55FF9EEE0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941AF62-7C53-FC01-EF46-B76FF72467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6CAEE64-FE2B-AAF5-80AB-C7A25F599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34E5559-4C62-07C8-5478-3307F3F8CE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771931F-481D-1DCE-6981-39A88744EA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F06A95C-26D4-BA6E-1BEB-D3968F32FFE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9D23CDD-8684-3877-536A-075AC0C6104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5F3D547-D1C8-9C04-CF48-04EAEADD746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85A2FE6-9453-E175-0F38-284C9729D8C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28400AB-3893-4C93-DCFC-848D7BD3D26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94B057E6-B63A-AD2E-EC3F-9723E536DCD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FD5F24AB-7E30-E6ED-286A-47265718A438}"/>
              </a:ext>
            </a:extLst>
          </p:cNvPr>
          <p:cNvGrpSpPr/>
          <p:nvPr/>
        </p:nvGrpSpPr>
        <p:grpSpPr>
          <a:xfrm>
            <a:off x="927892" y="3430213"/>
            <a:ext cx="6948955" cy="1440567"/>
            <a:chOff x="706577" y="3119889"/>
            <a:chExt cx="7838511" cy="14933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B2A93484-BE56-1595-EF49-65D5B93B544C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xmlns="" id="{0025E5C0-FFEE-9395-543A-C0CA0A8EDF2B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D230D638-BA34-F9D1-B809-85386CA5B0DA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2726FC19-003E-ECF5-E7B3-7E3AF3486302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xmlns="" id="{86803F29-0721-B1D0-71EE-A806EA58BC10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4E5483E1-90D8-581D-3849-DD36341C3CCB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F68222F7-17F6-1CC6-54A0-34118B7A1837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30F42350-CD93-8B8F-7B00-7F89D56FBFE2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4D4DF955-FE60-AB16-983C-9982D4C35FBC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E58F689E-1EFD-5AFA-ACF1-599BCD574733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xmlns="" id="{B83FB332-0045-28C7-472E-2B0C5EDF80D3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EA42DE6D-9482-0A20-F026-26EB7E402761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9F3CF126-B5A7-3FD7-CDC0-D936C9806408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xmlns="" id="{7A5E4429-08E0-13CD-5149-7FBDF6F21F6C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BAEFF001-A84D-5109-99BD-E12C0C730C22}"/>
              </a:ext>
            </a:extLst>
          </p:cNvPr>
          <p:cNvSpPr/>
          <p:nvPr/>
        </p:nvSpPr>
        <p:spPr>
          <a:xfrm>
            <a:off x="6370754" y="2084294"/>
            <a:ext cx="1760184" cy="132963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xmlns="" id="{67D2EDC0-C844-DC29-7964-2BDA5D252185}"/>
              </a:ext>
            </a:extLst>
          </p:cNvPr>
          <p:cNvSpPr txBox="1"/>
          <p:nvPr/>
        </p:nvSpPr>
        <p:spPr>
          <a:xfrm>
            <a:off x="7042718" y="2322592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</a:rPr>
              <a:t>؟</a:t>
            </a:r>
            <a:endParaRPr lang="fr-FR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3731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4DA5C32-5588-2113-B6C1-27FE7932C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90A49E7-AF57-AF6D-E1E7-3B6AA1627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رددوا: نهض نبيل من فراشه.  وما حدث لنبيل بعد ذلك؟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EC5E562-4602-9028-348A-630BE4E212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5EFB6C-45FF-1E33-6185-CBDA11053B6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B1EA3BF-3BC8-CA06-1F1B-41081C237E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FEBCC9E-54E9-9694-FC9E-4DB7239013A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56E57EC-123F-3FD7-5515-DB41634708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74604A-3035-C574-7230-18C50EE8DAB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532074-D3A2-2797-5258-749102D25A5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B59873-8D84-8DE1-96DE-CFF74E96EFE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90ABF08-4FBB-AF61-553E-E6EA11CAF43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A1B5957-2618-1AF7-03C5-050BAABC2FD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BD73F0F-D528-9AEF-9E32-5F40805C22A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070D4887-B5DF-C4BA-1DB5-C852967A2D49}"/>
              </a:ext>
            </a:extLst>
          </p:cNvPr>
          <p:cNvGrpSpPr/>
          <p:nvPr/>
        </p:nvGrpSpPr>
        <p:grpSpPr>
          <a:xfrm>
            <a:off x="927892" y="3430213"/>
            <a:ext cx="6948955" cy="1440567"/>
            <a:chOff x="706577" y="3119889"/>
            <a:chExt cx="7838511" cy="14933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F34CD167-DB23-612E-1A09-0E56ADE1B4A1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xmlns="" id="{89FDA9DC-D4B4-8A88-6F50-5C00C5E06916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37C59209-420B-67C8-5776-D2F79B53964B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2470D63C-5764-FE19-0937-9E6576118847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xmlns="" id="{D2762759-5B08-E35A-0F9A-00702792D7EA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7C3FCE1D-6D2C-FC30-2CBA-39CDD65BBB50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47C44417-2773-4528-DD1B-802590827E7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9349AECF-E95E-7FA2-126D-C64AF161EA0C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3C995396-F50A-9A7F-BF7C-8F0BA63E1685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90D8E469-5BB7-00E8-A203-E4C930801C7D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xmlns="" id="{609D589A-CE08-CF9F-111C-FA04B219D626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2660E55B-7D0E-237E-F901-7ABAE3E0AEF1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3A42052A-E110-5242-C8CF-BF6E73F41D04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xmlns="" id="{135C78D0-5CED-E7C2-7725-A934FE0A5E25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C8A67D73-7507-3701-D603-EBFE67946AAA}"/>
              </a:ext>
            </a:extLst>
          </p:cNvPr>
          <p:cNvSpPr/>
          <p:nvPr/>
        </p:nvSpPr>
        <p:spPr>
          <a:xfrm>
            <a:off x="4793807" y="4870780"/>
            <a:ext cx="1760184" cy="132963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24" descr="Une image contenant illustration, Visage humain, lit, croquis&#10;&#10;Le contenu généré par l’IA peut être incorrect.">
            <a:extLst>
              <a:ext uri="{FF2B5EF4-FFF2-40B4-BE49-F238E27FC236}">
                <a16:creationId xmlns:a16="http://schemas.microsoft.com/office/drawing/2014/main" xmlns="" id="{E78B17D0-40DF-3E23-515F-66DB2D9812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801" r="25801"/>
          <a:stretch>
            <a:fillRect/>
          </a:stretch>
        </p:blipFill>
        <p:spPr>
          <a:xfrm>
            <a:off x="6365178" y="1714092"/>
            <a:ext cx="1795517" cy="1794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FE037D08-A487-E3C7-A703-7A893F756F9B}"/>
              </a:ext>
            </a:extLst>
          </p:cNvPr>
          <p:cNvSpPr txBox="1"/>
          <p:nvPr/>
        </p:nvSpPr>
        <p:spPr>
          <a:xfrm>
            <a:off x="5450780" y="5086337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</a:rPr>
              <a:t>؟</a:t>
            </a:r>
            <a:endParaRPr lang="fr-FR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4812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AF874E-999A-27DB-1EFD-E124073DF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D85B31A-19DD-A852-FE7D-59E50C037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رددوا: طلبت الأم من نبيل تناول فطوره.  هل وافق نبيل؟ ماذا حدث بعد ذلك؟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5E98ABA4-A723-FF20-8A24-FB94DCA3D8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22D26A1-FF0C-250A-A293-97E9ACFF7D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57EDEEF-52A3-0647-273A-51153C5AC1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9112B86-5BFF-7EDF-0CA5-BCCED4D1D33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937C22D-BF6E-2016-948E-A4492B1B9F3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B702B37-1750-8C7A-9A97-8C7543321B0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E42DE82-22ED-61C7-E9D5-D536A7D4E3D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2A9534-B98D-D6EA-81BE-D79494B1AD0E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F0092E7-B572-D81E-AEF5-EA1654055DD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6E5C529-3C55-B91B-8172-D04D2698059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08B49E2-5F15-7962-18DD-907FF95560B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C78D7E71-C6D4-9305-FAD5-DA357C8DD337}"/>
              </a:ext>
            </a:extLst>
          </p:cNvPr>
          <p:cNvGrpSpPr/>
          <p:nvPr/>
        </p:nvGrpSpPr>
        <p:grpSpPr>
          <a:xfrm>
            <a:off x="927892" y="3430213"/>
            <a:ext cx="6948955" cy="1440567"/>
            <a:chOff x="706577" y="3119889"/>
            <a:chExt cx="7838511" cy="14933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B9CDA3A0-4523-4E09-E7E9-AA1C8390480A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xmlns="" id="{B2735236-CB70-2000-69A9-31536B3E5E57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6D8B168F-00EA-7B67-D13D-74A937D23EFF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0CCC1BD7-0958-27F2-D5D0-EC9E3DF4AF2A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xmlns="" id="{B0A2AC80-3E24-1FBA-7C93-0A627D5C780A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B1A06B55-36D1-E313-A04C-3E3403A0BF43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84721C26-4011-BA1A-EF9C-D3718026212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64564AA5-D225-CBDC-8C57-39608F4B40A0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CBAD0E01-C6BF-EEBE-726A-859269044415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80FA9A22-E81F-12C8-039C-E9C7640A6E9E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xmlns="" id="{D5C8A6C8-334A-3FDC-B5EB-F681DF973FF3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18751F69-8C7A-E0CF-A305-EC3A805692A4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5C766E66-A271-265B-8F90-8719BEA4B661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xmlns="" id="{D661ABDA-4CEE-BE9E-F686-21F4B0FB794C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606B3BAF-5465-4C9D-F579-A9E91C21BB6C}"/>
              </a:ext>
            </a:extLst>
          </p:cNvPr>
          <p:cNvSpPr/>
          <p:nvPr/>
        </p:nvSpPr>
        <p:spPr>
          <a:xfrm>
            <a:off x="3095566" y="2106131"/>
            <a:ext cx="1760184" cy="132963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24" descr="Une image contenant illustration, Visage humain, lit, croquis&#10;&#10;Le contenu généré par l’IA peut être incorrect.">
            <a:extLst>
              <a:ext uri="{FF2B5EF4-FFF2-40B4-BE49-F238E27FC236}">
                <a16:creationId xmlns:a16="http://schemas.microsoft.com/office/drawing/2014/main" xmlns="" id="{1C9D4DEB-65A8-6DD5-4316-90AF1948BAB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801" r="25801"/>
          <a:stretch>
            <a:fillRect/>
          </a:stretch>
        </p:blipFill>
        <p:spPr>
          <a:xfrm>
            <a:off x="6365178" y="1714092"/>
            <a:ext cx="1795517" cy="1794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7A8D24AA-33D6-A199-18E3-E775FB2C0171}"/>
              </a:ext>
            </a:extLst>
          </p:cNvPr>
          <p:cNvSpPr txBox="1"/>
          <p:nvPr/>
        </p:nvSpPr>
        <p:spPr>
          <a:xfrm>
            <a:off x="3752539" y="2321688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</a:rPr>
              <a:t>؟</a:t>
            </a:r>
            <a:endParaRPr lang="fr-FR" sz="6000" dirty="0">
              <a:solidFill>
                <a:srgbClr val="C0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30A3BD4-9D44-EBD9-465E-C541FA15F4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748" y="4807545"/>
            <a:ext cx="2011950" cy="1562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35502303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141AACA-7536-96EC-668D-E3771E941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391D3C2-350B-9BB4-B942-2498B180B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رددوا: تذوق نبيل العصير وأعجبه. وماذا فعل نبيل بعد ذلك؟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C88C807-839C-2C38-EA6C-1CC2632F1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069B5C8-1B1D-E534-7956-741535B252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CED65BD-6776-9307-EF44-A1A67C9103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2440B30-41A8-6785-B5BF-33E7D5AC25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7CEF678-5D80-EEDE-CA39-12010A48D7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112E461-BF65-E8BE-4AF4-9931E915774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C9AD9D7-9751-3807-35D8-4951F081B6E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7296FED-F684-95B6-DBD0-0F701CD9FD0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A9C9C3A2-04CD-2107-5EAD-E7AB702AA57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C0E7E729-1BE7-A4AA-662E-AD6A0B90C8A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B843583-1CE6-6107-E137-F87C0503571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65DEF19F-9A99-1B5C-36F7-43719C29B707}"/>
              </a:ext>
            </a:extLst>
          </p:cNvPr>
          <p:cNvGrpSpPr/>
          <p:nvPr/>
        </p:nvGrpSpPr>
        <p:grpSpPr>
          <a:xfrm>
            <a:off x="927892" y="3430213"/>
            <a:ext cx="6948955" cy="1440567"/>
            <a:chOff x="706577" y="3119889"/>
            <a:chExt cx="7838511" cy="14933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AA7FE425-AF3C-311C-5414-DC4C8BE252DF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xmlns="" id="{764F2EE6-7D0C-19BA-CAFA-57C1A2241BD2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28AA7590-DAC0-B00A-055B-B5FDAE022676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8106D0B1-0CB2-332D-9415-BF8CD35A2665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xmlns="" id="{5B5A51D2-6F00-1863-2DDE-F6D91ED99637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1A9E9CB1-D8D4-3B76-1212-32852E3E3B91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7C69CBBB-4F00-BA34-CF39-EEB46C85819E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CDF0A4B2-67AD-1C0D-BB9C-77DA70513533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E7DFACBD-328D-4C93-A252-5D14F4314525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8F4BB517-1512-6466-00F5-A3302D49BF13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xmlns="" id="{82176F9B-BF78-2CE1-F24E-427A8A718BEB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BB17B2E5-1A84-415C-4599-4ACED41FCB83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4BD3A38C-CB29-5D98-AC47-98A2DAD7F62A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xmlns="" id="{0FE58E6B-1697-1B01-F319-D7893E362F28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xmlns="" id="{7F51E05D-CD81-48DF-BB60-6D771A1D264C}"/>
              </a:ext>
            </a:extLst>
          </p:cNvPr>
          <p:cNvSpPr/>
          <p:nvPr/>
        </p:nvSpPr>
        <p:spPr>
          <a:xfrm>
            <a:off x="1565736" y="4870780"/>
            <a:ext cx="1760184" cy="1329634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Espace réservé pour une image  24" descr="Une image contenant illustration, Visage humain, lit, croquis&#10;&#10;Le contenu généré par l’IA peut être incorrect.">
            <a:extLst>
              <a:ext uri="{FF2B5EF4-FFF2-40B4-BE49-F238E27FC236}">
                <a16:creationId xmlns:a16="http://schemas.microsoft.com/office/drawing/2014/main" xmlns="" id="{68E086F1-DB6C-8AB5-D6B3-D9A17B324B4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801" r="25801"/>
          <a:stretch>
            <a:fillRect/>
          </a:stretch>
        </p:blipFill>
        <p:spPr>
          <a:xfrm>
            <a:off x="6365178" y="1714092"/>
            <a:ext cx="1795517" cy="1794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8D6CE265-D155-89BE-A807-4A70EF060610}"/>
              </a:ext>
            </a:extLst>
          </p:cNvPr>
          <p:cNvSpPr txBox="1"/>
          <p:nvPr/>
        </p:nvSpPr>
        <p:spPr>
          <a:xfrm>
            <a:off x="2222709" y="5086337"/>
            <a:ext cx="99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6000" dirty="0">
                <a:solidFill>
                  <a:srgbClr val="C00000"/>
                </a:solidFill>
              </a:rPr>
              <a:t>؟</a:t>
            </a:r>
            <a:endParaRPr lang="fr-FR" sz="6000" dirty="0">
              <a:solidFill>
                <a:srgbClr val="C00000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192BC138-C16F-62F7-969C-5A1C63A67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748" y="4807545"/>
            <a:ext cx="2011950" cy="1562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D43EC53-8B29-E5F0-5AEF-F7EB4178B7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6689" y="1913931"/>
            <a:ext cx="1795517" cy="165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5776273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2C8586-BE12-F64E-7902-ED93EAB0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447F9FF-14D2-76F2-2EE6-3EDA4DA58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رددوا: تناول نبيل فطوره بشهية. من يذكرنا بأحداث الحكاية التي استخرجناها؟ 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601FBD3-01ED-2733-30ED-2F3AC07F27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1A16075-3206-117D-D4FB-76A75604B2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B26F1C1-8B69-7490-04AA-FB2472805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4FA8774-1360-15D6-BB27-5998DBDDAB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8A2B932-D7EC-FF05-0CEC-C183376D4E1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E33E2DA-7A6E-C3C0-179C-9445E5452E5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8F5EE6F-5487-5951-B6DC-321DE4194CE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9E2E3ED-CBAC-1026-06D0-35937E8E79A9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8174FE84-A364-FD08-4906-241847049FC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E322F2D-5607-71FC-8B62-C8A32455C9A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D1425FF-EAA0-94B6-1795-5F5DE3B1AF1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xmlns="" id="{1ACE8875-E7BB-E42E-50E7-8C2D4C93A5F2}"/>
              </a:ext>
            </a:extLst>
          </p:cNvPr>
          <p:cNvGrpSpPr/>
          <p:nvPr/>
        </p:nvGrpSpPr>
        <p:grpSpPr>
          <a:xfrm>
            <a:off x="927892" y="3430213"/>
            <a:ext cx="6948955" cy="1440567"/>
            <a:chOff x="706577" y="3119889"/>
            <a:chExt cx="7838511" cy="1493347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xmlns="" id="{14239C3F-98FF-52E4-1FF2-472FFA3418DA}"/>
                </a:ext>
              </a:extLst>
            </p:cNvPr>
            <p:cNvSpPr/>
            <p:nvPr/>
          </p:nvSpPr>
          <p:spPr>
            <a:xfrm>
              <a:off x="1091381" y="3637312"/>
              <a:ext cx="7453707" cy="426649"/>
            </a:xfrm>
            <a:prstGeom prst="roundRect">
              <a:avLst>
                <a:gd name="adj" fmla="val 37408"/>
              </a:avLst>
            </a:prstGeom>
            <a:solidFill>
              <a:schemeClr val="tx2">
                <a:lumMod val="5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15" name="Triangle isocèle 14">
              <a:extLst>
                <a:ext uri="{FF2B5EF4-FFF2-40B4-BE49-F238E27FC236}">
                  <a16:creationId xmlns:a16="http://schemas.microsoft.com/office/drawing/2014/main" xmlns="" id="{F57E4D1E-FF1F-0664-6025-202B8732AE37}"/>
                </a:ext>
              </a:extLst>
            </p:cNvPr>
            <p:cNvSpPr/>
            <p:nvPr/>
          </p:nvSpPr>
          <p:spPr>
            <a:xfrm rot="16200000">
              <a:off x="633013" y="3569697"/>
              <a:ext cx="702541" cy="555414"/>
            </a:xfrm>
            <a:prstGeom prst="triangle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xmlns="" id="{883F292C-56B2-2667-E5CE-168BBD268601}"/>
                </a:ext>
              </a:extLst>
            </p:cNvPr>
            <p:cNvGrpSpPr/>
            <p:nvPr/>
          </p:nvGrpSpPr>
          <p:grpSpPr>
            <a:xfrm>
              <a:off x="7719854" y="3119889"/>
              <a:ext cx="265471" cy="761799"/>
              <a:chOff x="1767565" y="1569991"/>
              <a:chExt cx="265471" cy="761799"/>
            </a:xfrm>
          </p:grpSpPr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xmlns="" id="{6A9D0DB8-5707-FF57-ED34-C2E7E8F180F1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4" name="Rectangle : coins arrondis 33">
                <a:extLst>
                  <a:ext uri="{FF2B5EF4-FFF2-40B4-BE49-F238E27FC236}">
                    <a16:creationId xmlns:a16="http://schemas.microsoft.com/office/drawing/2014/main" xmlns="" id="{DAAD0B26-A356-A9EF-7837-B57D7021688D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xmlns="" id="{EB8957F5-6A78-BF88-6D60-8D961D0825E9}"/>
                </a:ext>
              </a:extLst>
            </p:cNvPr>
            <p:cNvGrpSpPr/>
            <p:nvPr/>
          </p:nvGrpSpPr>
          <p:grpSpPr>
            <a:xfrm flipV="1">
              <a:off x="5953869" y="3821938"/>
              <a:ext cx="265471" cy="791298"/>
              <a:chOff x="1767565" y="1540492"/>
              <a:chExt cx="265471" cy="791298"/>
            </a:xfrm>
          </p:grpSpPr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xmlns="" id="{B4710353-1698-E347-99BF-5FF971A73955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xmlns="" id="{DEC83135-1D26-0986-0962-2238EBA5BE3F}"/>
                  </a:ext>
                </a:extLst>
              </p:cNvPr>
              <p:cNvSpPr/>
              <p:nvPr/>
            </p:nvSpPr>
            <p:spPr>
              <a:xfrm rot="16200000">
                <a:off x="1600221" y="1794317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xmlns="" id="{12A8FB76-7264-4FFB-FD15-9C35FC26BA91}"/>
                </a:ext>
              </a:extLst>
            </p:cNvPr>
            <p:cNvGrpSpPr/>
            <p:nvPr/>
          </p:nvGrpSpPr>
          <p:grpSpPr>
            <a:xfrm>
              <a:off x="4020540" y="3127154"/>
              <a:ext cx="265471" cy="761799"/>
              <a:chOff x="1767565" y="1569991"/>
              <a:chExt cx="265471" cy="761799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xmlns="" id="{F4EBD805-16E7-CCF0-3CD7-CF19AFE3590B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Rectangle : coins arrondis 29">
                <a:extLst>
                  <a:ext uri="{FF2B5EF4-FFF2-40B4-BE49-F238E27FC236}">
                    <a16:creationId xmlns:a16="http://schemas.microsoft.com/office/drawing/2014/main" xmlns="" id="{9F91260B-42EE-32B5-4687-04B77C246497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xmlns="" id="{7C3A3DCB-C24E-5F0B-076A-3092EE7030C3}"/>
                </a:ext>
              </a:extLst>
            </p:cNvPr>
            <p:cNvGrpSpPr/>
            <p:nvPr/>
          </p:nvGrpSpPr>
          <p:grpSpPr>
            <a:xfrm flipV="1">
              <a:off x="2259243" y="3822426"/>
              <a:ext cx="265471" cy="761799"/>
              <a:chOff x="1767565" y="1569991"/>
              <a:chExt cx="265471" cy="761799"/>
            </a:xfrm>
          </p:grpSpPr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xmlns="" id="{69B4634A-5C0C-DB5F-1435-F8C8235D262F}"/>
                  </a:ext>
                </a:extLst>
              </p:cNvPr>
              <p:cNvSpPr/>
              <p:nvPr/>
            </p:nvSpPr>
            <p:spPr>
              <a:xfrm>
                <a:off x="1767565" y="2073375"/>
                <a:ext cx="265471" cy="258415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Rectangle : coins arrondis 27">
                <a:extLst>
                  <a:ext uri="{FF2B5EF4-FFF2-40B4-BE49-F238E27FC236}">
                    <a16:creationId xmlns:a16="http://schemas.microsoft.com/office/drawing/2014/main" xmlns="" id="{09A52619-9682-8AE9-2973-E4EFE7C370D1}"/>
                  </a:ext>
                </a:extLst>
              </p:cNvPr>
              <p:cNvSpPr/>
              <p:nvPr/>
            </p:nvSpPr>
            <p:spPr>
              <a:xfrm rot="16200000">
                <a:off x="1600221" y="1823816"/>
                <a:ext cx="600161" cy="92511"/>
              </a:xfrm>
              <a:prstGeom prst="roundRect">
                <a:avLst>
                  <a:gd name="adj" fmla="val 37408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 dirty="0"/>
              </a:p>
            </p:txBody>
          </p:sp>
        </p:grpSp>
      </p:grpSp>
      <p:pic>
        <p:nvPicPr>
          <p:cNvPr id="2" name="Espace réservé pour une image  24" descr="Une image contenant illustration, Visage humain, lit, croquis&#10;&#10;Le contenu généré par l’IA peut être incorrect.">
            <a:extLst>
              <a:ext uri="{FF2B5EF4-FFF2-40B4-BE49-F238E27FC236}">
                <a16:creationId xmlns:a16="http://schemas.microsoft.com/office/drawing/2014/main" xmlns="" id="{EA1660EB-261B-1B74-81C3-E24A16E250A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5801" r="25801"/>
          <a:stretch>
            <a:fillRect/>
          </a:stretch>
        </p:blipFill>
        <p:spPr>
          <a:xfrm>
            <a:off x="6365178" y="1714092"/>
            <a:ext cx="1795517" cy="1794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3ED03075-F7F6-9061-9662-5248375BEC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1748" y="4807545"/>
            <a:ext cx="2011950" cy="1562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60FAE3A-E524-4E4F-C88A-822187D677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6689" y="1913931"/>
            <a:ext cx="1795517" cy="16507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Image 24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AA70408-3F61-09A8-4B57-80848FE03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7704" y="4671536"/>
            <a:ext cx="1886630" cy="16982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617003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6EE17B-D944-924E-7F90-5DD29A1F2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C0F9E02-70C7-1586-FC82-8B2AE2F9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 الذي تعلمه نبيل عن فطور الصباح؟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85F66C0-7FFC-EFC6-8661-41C35784F8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1327B81-411F-D50B-E382-1BBE66553A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869084F-0004-A139-32F1-8572B615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A765D06-5E9C-AA13-DEF6-EEBA91AB53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ADB608C-1E70-F8D5-EC8B-B49A1A62F3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84435FB-D587-97BD-2E30-1C53EC55F8D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91AA5D0-37C7-D298-CB16-BF54E57F08B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CC58C3-FA9B-E745-C882-8D230015032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EEAEE224-C26A-1B68-42EE-0DA75DFB431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F554912-295A-67CE-EE7F-C6DD0F4BF11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135C8E3-47D5-3EBD-79C9-72DAF4CA56B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 descr="Une image contenant Visage humain, vaissell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E6D58BBB-5731-2B32-6078-4AFA496513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2932" y="2476711"/>
            <a:ext cx="3298135" cy="2968746"/>
          </a:xfrm>
          <a:prstGeom prst="roundRect">
            <a:avLst>
              <a:gd name="adj" fmla="val 10946"/>
            </a:avLst>
          </a:prstGeom>
        </p:spPr>
      </p:pic>
    </p:spTree>
    <p:extLst>
      <p:ext uri="{BB962C8B-B14F-4D97-AF65-F5344CB8AC3E}">
        <p14:creationId xmlns:p14="http://schemas.microsoft.com/office/powerpoint/2010/main" val="226936443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4305F49-A93F-A4BC-C983-3BD5E2B661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CBFD0CA-F3E9-19D1-7C71-754032695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ص 91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Espace réservé pour une image  8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13E5A995-E403-B233-7E9D-D474A758E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EAD2C31-8C1F-C134-A992-C111DAAE7D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B3EDD91-1A41-DB52-8E72-857E56AC2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CE50296-75AB-4A22-BA35-07868F9F20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96241CE-DF0D-B3F0-E593-B7CB64574C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913F145-B980-EE84-4855-C8BF500198D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CBF1A6-082A-1AE5-0F5F-D3DAFA0F7F5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C0E877B-6C28-87B3-63B3-A330610D16F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B0B2F372-EB02-1631-B27C-99F8B5B4EA7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44C152D-849B-6C5C-DBF0-F675D8BA2CA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8D91DD4-437F-7611-3DB3-253C5BAE278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B31732B8-F2AC-06D3-0C36-0C9C8BE1A4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4222" y="1600012"/>
            <a:ext cx="3300735" cy="4739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7DCA9A7F-299F-BBBF-AF43-A6F3849BD815}"/>
              </a:ext>
            </a:extLst>
          </p:cNvPr>
          <p:cNvSpPr/>
          <p:nvPr/>
        </p:nvSpPr>
        <p:spPr>
          <a:xfrm>
            <a:off x="3038196" y="1600011"/>
            <a:ext cx="3403184" cy="3214035"/>
          </a:xfrm>
          <a:prstGeom prst="roundRect">
            <a:avLst>
              <a:gd name="adj" fmla="val 8020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902859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22297B-DB0A-667E-10E2-9F4B00709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EE9F75C-2229-4505-B7A3-10CD3E2C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أجيبوا عن السؤال 1حول الحكاية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سوف أمر بين الصفوف لمساعدتكم.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D466876-C613-37F2-8C21-8A0B8F28E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A506DF-D727-7AF2-02F2-9D8710F03E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A7DD24D-D72E-3174-C7FD-56414424E0D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AD29495-A9DE-9DC0-3127-5B425E50DD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69F8718-DD19-F4AA-9396-68E8A2389ED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6C123B1-57FC-024F-C39D-26A1A6E79A8C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CBF63DC-814C-A84A-BB77-60B13835BAA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E6E565-51F6-458E-3BEF-024AA31D8D0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7C8037-D4EE-6A45-2D65-CF14B8D39A5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E216AD1-D826-9C80-C848-F6C776B4F96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xmlns="" id="{EE2194DC-7D23-2FE7-1FD8-8D5AD8F22F9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894" t="13229" r="6540" b="57196"/>
          <a:stretch>
            <a:fillRect/>
          </a:stretch>
        </p:blipFill>
        <p:spPr>
          <a:xfrm>
            <a:off x="1481831" y="2478740"/>
            <a:ext cx="6108825" cy="314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Espace réservé pour une image  1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5602C01-A6AE-095F-7357-5DF843E522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5372477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3378BD-3E1D-32B1-DF31-1B3BD443F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B031F7E-AEB2-7DDC-9215-E50A500D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التلميذ ....... قم إلى السبورة للقراءة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ويسجل الأستاذ على سجل الطلاقة.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90E25EE-BE94-F765-7966-DBAEE65BF9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5DCE863-F261-3B1E-2E6D-7F7C31F2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90A110B-4BB8-8CF6-2E35-1367B2A8C54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9916755-58A0-14CE-DC6A-77B47ABCC2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3FE7359-5F08-A47E-78D0-9DB45CDF76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9D502F7-A2AF-7626-8676-D3A2A019CA9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60E3586-D3C5-87C9-ECC1-F5ECFFE9A56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626651-50DC-D19A-5F19-2CEF11A9654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18FB0B-798D-9F99-0688-23B419FBE8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262819D-F896-7A37-4D5D-472A382CF0A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25A456-49F1-F0AE-061B-4D00F83E2AE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2C15B78E-DF64-B18A-F883-F9E4F0EC30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878" y="1418540"/>
            <a:ext cx="8352244" cy="494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262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74BDA0-E19D-8AAB-D7F1-A759AA7B0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4CBF0F3-3D1C-B0B5-D6E5-27E6AA803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؛ من يقرأ السؤال؟ من يقرأ الجواب الصحيح؟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A3E0FC9A-36FD-0274-8157-F2104C7A40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A79C543-E928-3C3A-4648-ECEADFBA7E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DE87082-A608-718F-9DF6-B155DFEB2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B6704C1-943A-FA50-670B-89183A7C85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1BC2497-10BF-C1C7-3B62-9030A1E8CFF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7F22475E-02EE-0450-C6B3-38A494ED32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35ABE39-6B23-B3DC-8168-FFE42E64E9F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28CE381-D242-4254-498B-9344DFAC3C3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2E9BACF-9E63-2364-13FB-00F55E0FC9A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56B56C-0F46-3137-7E70-E9608FE4A50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9425E2-287F-464D-0F0C-66B30C4BC0F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9" name="Image 8" descr="Une image contenant texte, écriture manuscrite, Police, calligraphie&#10;&#10;Le contenu généré par l’IA peut être incorrect.">
            <a:extLst>
              <a:ext uri="{FF2B5EF4-FFF2-40B4-BE49-F238E27FC236}">
                <a16:creationId xmlns:a16="http://schemas.microsoft.com/office/drawing/2014/main" xmlns="" id="{AE0B2FE0-E08B-8640-20F4-24CD764AE2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920" y="2288810"/>
            <a:ext cx="3920388" cy="3361361"/>
          </a:xfrm>
          <a:prstGeom prst="rect">
            <a:avLst/>
          </a:prstGeom>
        </p:spPr>
      </p:pic>
      <p:sp>
        <p:nvSpPr>
          <p:cNvPr id="7" name="Signe de multiplication 6">
            <a:extLst>
              <a:ext uri="{FF2B5EF4-FFF2-40B4-BE49-F238E27FC236}">
                <a16:creationId xmlns:a16="http://schemas.microsoft.com/office/drawing/2014/main" xmlns="" id="{7A66DA0B-F267-64A8-F49A-E5CD15889358}"/>
              </a:ext>
            </a:extLst>
          </p:cNvPr>
          <p:cNvSpPr/>
          <p:nvPr/>
        </p:nvSpPr>
        <p:spPr>
          <a:xfrm>
            <a:off x="3108162" y="5001952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solidFill>
                <a:srgbClr val="C00000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211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57B9DB-4194-0F30-C4F5-9A7E284FC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935CC9D-38DB-32B9-3C0B-7FF2BBE4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نصحح؛ من يقرأ السؤال؟ من يقرأ الجواب الصحيح؟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CD70DC2B-4B63-04D3-FC74-B144D28EDF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31CC76F-FE7D-EFDD-C4F4-80ED81A6AA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133667C-B591-8907-7317-ED15E8E96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2B84845-BBAE-3BA1-C480-12C42487E59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35CB008-016E-C5DB-B18B-3F1D74833F8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81318F6-72DA-3BBB-8E02-C27C9815B79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11B346B-13FA-96E6-758E-9B750095FF2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CCA7653-5D27-B7DF-200B-C8866B29E70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CC92E436-F51B-A44C-2539-CA90CCF569C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85CED73-BC65-F87B-A552-8B4CD12E6DAD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44D309D-24D5-953C-3484-3CF7D76C343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AF75021-A751-5C88-A6B3-41F0A7972A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0249" y="2397759"/>
            <a:ext cx="3783951" cy="3177131"/>
          </a:xfrm>
          <a:prstGeom prst="rect">
            <a:avLst/>
          </a:prstGeom>
        </p:spPr>
      </p:pic>
      <p:sp>
        <p:nvSpPr>
          <p:cNvPr id="12" name="Signe de multiplication 11">
            <a:extLst>
              <a:ext uri="{FF2B5EF4-FFF2-40B4-BE49-F238E27FC236}">
                <a16:creationId xmlns:a16="http://schemas.microsoft.com/office/drawing/2014/main" xmlns="" id="{9CFF2271-54F0-9E4C-AA59-61343C5F586C}"/>
              </a:ext>
            </a:extLst>
          </p:cNvPr>
          <p:cNvSpPr/>
          <p:nvPr/>
        </p:nvSpPr>
        <p:spPr>
          <a:xfrm>
            <a:off x="3086900" y="3429000"/>
            <a:ext cx="304800" cy="273424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73959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695B007-6887-7F6C-6EC6-79DF77F01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93FBCDD-020E-313E-F827-E962AD75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39" y="783432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 2. صلوا كل عبارة بما يناسبها. سأمر بين الصفوف لمساعدتكم.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4A6F7D35-A282-358A-9694-14F57A4C576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ACC224A-0BA5-193D-EE27-C2D5ABA60E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0DE62D4-A07D-477B-1631-6951EDDA0B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AA26387-A2A0-6311-B3EA-D57A9204074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7F47F413-D8B4-8BCF-353D-C65F600599F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3028477-49B4-2714-3140-6F1ED26919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8C0CA5-7C7A-1F7E-E08B-142D19AE174F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294D080-EC5B-6266-3752-459D57229F4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96FD545-5A78-2CFC-B861-4140B7A70F7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E7CE04F-4E60-DD46-EAC5-EBDFF7A29C5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6558C2B9-39DC-248E-6F50-1C8DEAB0975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Image 5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12F32043-B4E7-82C9-633B-C4A97AF38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840" y="2125494"/>
            <a:ext cx="6081287" cy="361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8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8A22BE-3757-FDB2-0839-DEE281DD5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BA53CD4-2D70-6355-6021-1D8D83370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39" y="783432"/>
            <a:ext cx="6840000" cy="612000"/>
          </a:xfrm>
        </p:spPr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 العبارات التي حصلنا عليها؟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484A5B70-7026-CC38-ECB7-8526DEEC6C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BF073E-4337-4202-7CB3-7EAA2C70DB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4E8D4980-DA80-71A6-0F25-F812B64F42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58D4809-E0B4-472F-5FC2-9703084951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6CDC827-FBFE-0085-2E49-939803D77C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D7BAEB-A004-8D3E-80E1-52245877FD1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F0E27E2-A6D8-F218-79C8-6C87DC51B15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1659300-6172-0481-AAA0-6146A28CBF24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3B7321BD-8B2C-8790-E99A-E8DC658C71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7040EAD-B642-B5E4-55A0-4E6930143146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EE4DEE5-D4D1-1177-0FA0-DB7558E1C79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Image 5" descr="Une image contenant texte, Police, écriture manuscri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009C3F6-4647-84A9-CBD4-69443DDB5D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8840" y="2125494"/>
            <a:ext cx="6081287" cy="3616544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xmlns="" id="{90BDB13F-5E65-CA33-9E9A-4DF4EE66BB10}"/>
              </a:ext>
            </a:extLst>
          </p:cNvPr>
          <p:cNvCxnSpPr/>
          <p:nvPr/>
        </p:nvCxnSpPr>
        <p:spPr>
          <a:xfrm flipH="1">
            <a:off x="3595750" y="3116826"/>
            <a:ext cx="2028302" cy="698090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D278378C-F488-4194-392E-8CFA10FB1B54}"/>
              </a:ext>
            </a:extLst>
          </p:cNvPr>
          <p:cNvCxnSpPr>
            <a:cxnSpLocks/>
          </p:cNvCxnSpPr>
          <p:nvPr/>
        </p:nvCxnSpPr>
        <p:spPr>
          <a:xfrm flipH="1" flipV="1">
            <a:off x="3677265" y="3123797"/>
            <a:ext cx="1877961" cy="691119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xmlns="" id="{052226FC-6FE4-FFAF-8BEE-0D70B1162F34}"/>
              </a:ext>
            </a:extLst>
          </p:cNvPr>
          <p:cNvCxnSpPr>
            <a:cxnSpLocks/>
          </p:cNvCxnSpPr>
          <p:nvPr/>
        </p:nvCxnSpPr>
        <p:spPr>
          <a:xfrm flipH="1">
            <a:off x="3608439" y="4544978"/>
            <a:ext cx="1946787" cy="734945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xmlns="" id="{7308F299-CCC8-7FB4-E568-EC350B94625E}"/>
              </a:ext>
            </a:extLst>
          </p:cNvPr>
          <p:cNvCxnSpPr>
            <a:cxnSpLocks/>
          </p:cNvCxnSpPr>
          <p:nvPr/>
        </p:nvCxnSpPr>
        <p:spPr>
          <a:xfrm flipH="1" flipV="1">
            <a:off x="3595750" y="4544978"/>
            <a:ext cx="1965937" cy="713031"/>
          </a:xfrm>
          <a:prstGeom prst="straightConnector1">
            <a:avLst/>
          </a:prstGeom>
          <a:ln w="285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251129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0C0CC3-364B-D2E0-B7D9-CFB1D6647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DC04050-8601-1B42-B903-33B03A3E7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</a:rPr>
              <a:t>أحسنتم يا أبطال ــــ قبل أن نمر إلى النشاط الموالي استراحة النشيد ــــ استمعوا 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2F8E0333-E36B-1AF4-677E-1CCE8D9B88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CFE666D2-1216-2B1A-B853-9CF41C79D9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446D428-4EA3-8A40-9257-573A6BB934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A7C7076-F40D-8AD0-4470-D9532568A0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324E9E0-3294-1926-9AD0-D5530DAAEB59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43F5FBC-8833-01EF-711B-A1010C9718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6E1E810-DCC2-8FA4-B038-B79E22E04A94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B6E733B-3FDC-67CE-0127-E3B2A9A5AE88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5A1CA1-28DE-5216-ACF1-79C403BF7F58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39A420-3254-D027-488C-55FF08FE102C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85C180C-3921-1AAF-E8EB-D451DE48A7A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B4C5787-95BB-0875-1FF8-E0CDE58D365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6" name="FINALE NACHID DOU SAADI VERSION LONGUE - DONE 251225">
            <a:hlinkClick r:id="" action="ppaction://media"/>
            <a:extLst>
              <a:ext uri="{FF2B5EF4-FFF2-40B4-BE49-F238E27FC236}">
                <a16:creationId xmlns:a16="http://schemas.microsoft.com/office/drawing/2014/main" xmlns="" id="{EC5D3C91-D810-8FB2-5640-33D9FECF21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6980" y="1909482"/>
            <a:ext cx="7788220" cy="438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9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xmlns="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>
              <a:solidFill>
                <a:srgbClr val="424D7B"/>
              </a:solidFill>
            </a:endParaRP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719146" y="2889000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تنمية الطلاقة ـــــ إستراتيجية المفردات.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xmlns="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C873EC-3159-A45A-6ED8-E6DE39DCE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1247" y="956399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1915AD6-E6DF-9ABF-23AF-B14D5C62A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9054" y="2026564"/>
            <a:ext cx="8939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B878E4C-3547-EDDF-A30A-5B0572CFD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xmlns="" id="{E9E6B2E3-06BD-F741-991F-46789D5B5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سنقرأ  اليوم نص «فطور الصباح» خذوا الكراسات ص 92.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A22316B-7414-F248-6175-E7D4790D35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70566ED-85F4-3E4D-0F00-AEE7C49B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E9A38B4-40B0-5D72-6FE8-0099E143D0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F02BB2-5D42-0E6A-DFB8-DAD4F222F8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8C60868-D375-205F-AFAE-4A6D4C2CF2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AAB3F4C5-5068-4DB5-FA94-87FD017C9F4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A57860-3D66-CB79-2DA2-2D0F522A41D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BF416B5-741B-E854-C484-7E4563DF95D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A8A8DCA-A500-C36B-B73D-613B4F69F1E0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466D8D8-4FBB-B9DB-96EE-1A557EE06D0A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Espace réservé pour une image  13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4CCB3118-4F02-EDC1-C082-E1C78CC28E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4" name="Image 13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7C75D07C-E68D-B726-EFF7-03B52F7149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419" y="1476000"/>
            <a:ext cx="3825572" cy="504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9931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6CD1649-C4D8-8F4A-0D9C-4ADC78CBD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9F2F04B3-E3EB-70FD-CEB6-32BF8F5B5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419" y="1476000"/>
            <a:ext cx="3825572" cy="50427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50366F0-4B93-C440-BC5F-DB6AA5A0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معي. سأقرأ الفقرة الأولى على الكراسة وأنتم تتابعون على كراساتكم.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E7D85B15-F6DF-9108-9A8D-055628B210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099AF0-48B7-DA07-0D79-071B859CEBC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C86B869-401A-5DB1-0768-FAD14BE6A7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3C4CAA8-C7CE-E036-6DD8-37BDDB6023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BDF49CB-359A-8D4F-47B0-D50F47BC6C2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5BE0CBF-6989-8066-A2D9-6ED4A012C17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F4436E7-DC7E-AA9E-08E1-D4E2C5FCA75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A80F1C7-D40F-8C4F-C481-1FF5EA3D878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91D7FA1-4EF8-201D-3750-91A18B5A3ED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498931C-F008-E956-9DF4-7C6789E30CCE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1269416-7A6E-6A42-2BE7-57E7DBD217F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AD459191-1213-076F-D143-4586F106C999}"/>
              </a:ext>
            </a:extLst>
          </p:cNvPr>
          <p:cNvSpPr/>
          <p:nvPr/>
        </p:nvSpPr>
        <p:spPr>
          <a:xfrm>
            <a:off x="2851355" y="1476001"/>
            <a:ext cx="3193844" cy="15621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7037685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1EEE37-CDDD-5FD7-256B-053E420DF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E026A74-C206-E18A-55D6-0C5D9B68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سأعين من بينكم 3 تلاميذ لقراءة الفقرة – تابعوا مع أصدقائكم.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640E143D-4951-6493-1F39-9EDDB6D82C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A322DE2-A8C8-AD4B-4027-8394875B07E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0FF4576-CE0D-2321-5A74-42E30E0BB0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E801F3A-216B-D0C5-0766-9EB691E5F0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19D1CB-254E-C9C4-456E-A79AC4370E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BD8576B-E48E-B044-8A7B-CC1EF332CB9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802F735-94B9-70A8-C9B4-2E9EB124DCAE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8BF75B-D822-16C0-69C4-9F4E1FCE2D9D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981988-735E-CF72-DA3F-B05F68E86FC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5FADBB4-C13B-EE8F-6E3B-BF6C4ED6D9A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2316B47-9C88-FF40-ABD2-FB4ADC888035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Image 2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29963DBF-8CDC-B8D1-03DA-F5239A091A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419" y="1476000"/>
            <a:ext cx="3825572" cy="5042787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98003E67-CE31-9801-91E7-A9A51C422414}"/>
              </a:ext>
            </a:extLst>
          </p:cNvPr>
          <p:cNvSpPr/>
          <p:nvPr/>
        </p:nvSpPr>
        <p:spPr>
          <a:xfrm>
            <a:off x="2851355" y="1476001"/>
            <a:ext cx="3193844" cy="156216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541340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1B52548-44A2-3DF0-13F5-8AEC70715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xmlns="" id="{E95491A0-3404-8B27-FB7B-FF685DE77335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الآن؛ الفقرة الثانية  ــــ تابعوا معي على كراساتكم.</a:t>
            </a:r>
            <a:endParaRPr lang="x-non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2041130-BCF9-9093-AA97-5F4F19D524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F9C41B8-6B10-185E-5E25-841C668B56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14F8D02-A8B0-607D-0431-B888E2F39F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8D514E0-F337-9631-AC01-C03AF880A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0427CF6-8E4B-890F-5858-CBABC449201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0FAA80-8867-ADEC-917D-6E787B0B42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CAF4EE9-7DAD-1CF0-A3FD-4F40C14DA9A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80D558B-68D1-68D6-1DA5-EF28D47FE78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51A765-4EAE-1A79-F37B-A8497FAC2B9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F28131-BB45-0B2F-BA40-BA73910CA0E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F92A85A-599D-961E-9F61-37AB3736C64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EA1038C9-F2E1-9CBF-A909-DDD7A0C4C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419" y="1476000"/>
            <a:ext cx="3825572" cy="497396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2A1CAE0B-2FD6-D76D-22D5-1F85FE15C67F}"/>
              </a:ext>
            </a:extLst>
          </p:cNvPr>
          <p:cNvSpPr/>
          <p:nvPr/>
        </p:nvSpPr>
        <p:spPr>
          <a:xfrm>
            <a:off x="2925097" y="1476000"/>
            <a:ext cx="3628894" cy="257489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841466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5C431B-6428-ADBD-0530-343EA51B1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E91B3D-0484-8148-B32A-8763EF75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 سأملي عليكم كلمات.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977083B-BEFA-3C34-0D5C-8881EA2D85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7" name="Google Shape;1379;p12">
            <a:extLst>
              <a:ext uri="{FF2B5EF4-FFF2-40B4-BE49-F238E27FC236}">
                <a16:creationId xmlns:a16="http://schemas.microsoft.com/office/drawing/2014/main" xmlns="" id="{050D49AC-31F7-63A7-281B-E5EF5C597E3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FE938AA-C029-C41B-C2AE-7622E9A6E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6E1D7AE-73D8-A065-DF02-FAEA8A147A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67D1308-944E-EFCA-D1C3-08158D2B12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60E1ECA-E395-DD24-D8AC-899DFDDC8F2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63B3017-B8E4-470B-88F6-6FEC235DC84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C696354-49CF-12EB-80C2-BAAEDAB7D0EB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D59FA20-440B-7553-5BCE-5E8504AA575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FC0026-0D57-271E-95F8-BC436E240DA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5A2AACE-E0A0-994A-3BBE-0BD90C757B7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663243B-E61E-EE05-36FF-79AAF60426C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24860613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33B667-D8A2-C34F-59CA-CFED8D090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re 7">
            <a:extLst>
              <a:ext uri="{FF2B5EF4-FFF2-40B4-BE49-F238E27FC236}">
                <a16:creationId xmlns:a16="http://schemas.microsoft.com/office/drawing/2014/main" xmlns="" id="{DEE55306-7DA9-422E-3347-1440377D0871}"/>
              </a:ext>
            </a:extLst>
          </p:cNvPr>
          <p:cNvSpPr txBox="1">
            <a:spLocks/>
          </p:cNvSpPr>
          <p:nvPr/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 قراءتي؟ </a:t>
            </a:r>
            <a:endParaRPr lang="x-none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0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55B4D1F-39A2-93DC-4CF0-3EB89E3D16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1D8FA32-CEE8-BE79-828E-BA7331AE2A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9BEA641-E2DA-2745-BB5D-7AA8234E966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E2B5D294-56FE-6FD7-FFDA-59020C7CF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D993DE7-93A7-EB87-5647-46C4710049F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6CFAB24-076D-FA3E-3D37-002E5036C37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2A7E390-F37E-B313-D766-D819CFBBA67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9911BF6-8BF4-BDD4-463B-76CC49E32207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4B5EBEB-64D3-94E6-4469-AF352E985F3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E270CF-236E-05A2-49FE-C9F2F42B7B3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96B8A83-6639-55CE-C55E-06FE3D02A5D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2" name="Image 1" descr="Une image contenant texte, habits, capture d’écran, lettre&#10;&#10;Le contenu généré par l’IA peut être incorrect.">
            <a:extLst>
              <a:ext uri="{FF2B5EF4-FFF2-40B4-BE49-F238E27FC236}">
                <a16:creationId xmlns:a16="http://schemas.microsoft.com/office/drawing/2014/main" xmlns="" id="{110CBFE3-5CFF-33DA-F101-F97558A4C5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419" y="1476000"/>
            <a:ext cx="3825572" cy="4973961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D2E02F0D-2F2C-1CF9-908E-1E055C1AB162}"/>
              </a:ext>
            </a:extLst>
          </p:cNvPr>
          <p:cNvSpPr/>
          <p:nvPr/>
        </p:nvSpPr>
        <p:spPr>
          <a:xfrm>
            <a:off x="2925097" y="1476000"/>
            <a:ext cx="3628894" cy="257489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1" eaLnBrk="1" latinLnBrk="0" hangingPunct="1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57987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8664C7-EF5D-DDC1-3A6D-88236D153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4FE1B427-3034-F14C-96BA-C9CFB506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83432"/>
            <a:ext cx="684000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سنتذكر  بعض الكلمات وأضدادها. من يقرأ؟ </a:t>
            </a:r>
            <a:endParaRPr lang="ar-MA" sz="2400" b="1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83A9519-514E-ABA3-AFCD-92126156B0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829EEF4-E1C6-3F29-5CCD-8F986B33E9C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27CEBE6-BB53-6A71-728D-A727B612EC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C771687-ED02-7259-D899-75B5691A4D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002E2BD-382E-7E38-E712-4ECB9299DDE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838FD96-E93A-6D1F-6C10-602AA0EC707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FAF60DA-1DDA-A054-7DD2-C98F10F1475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F24DA60-7466-DBDC-4831-8322B830B79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3FF5149-31A4-631A-5EB3-2AF7C7853855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C561347-20BE-EB15-8907-84B94C6DCEC6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862F665-C5CC-53B6-E0AC-DBFA9F119F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5D82F4DE-E1B2-3E80-4910-DA80DBE7AB2D}"/>
              </a:ext>
            </a:extLst>
          </p:cNvPr>
          <p:cNvSpPr/>
          <p:nvPr/>
        </p:nvSpPr>
        <p:spPr>
          <a:xfrm>
            <a:off x="5799975" y="2435942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قَوِيٌّ ≠  ضَعيفٌ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8722607B-FB8A-B228-EA99-4FCBA14AA4EC}"/>
              </a:ext>
            </a:extLst>
          </p:cNvPr>
          <p:cNvSpPr/>
          <p:nvPr/>
        </p:nvSpPr>
        <p:spPr>
          <a:xfrm>
            <a:off x="1027992" y="2403986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صِحِيٌّ ≠  مُضِرٌّ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9B747085-9ACC-B44D-9613-3D20B3896D90}"/>
              </a:ext>
            </a:extLst>
          </p:cNvPr>
          <p:cNvSpPr/>
          <p:nvPr/>
        </p:nvSpPr>
        <p:spPr>
          <a:xfrm>
            <a:off x="5811902" y="3911907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سَريعٌ ≠  بَطيءٌ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xmlns="" id="{04E9851E-578C-CC56-1C39-A97AC3950824}"/>
              </a:ext>
            </a:extLst>
          </p:cNvPr>
          <p:cNvSpPr/>
          <p:nvPr/>
        </p:nvSpPr>
        <p:spPr>
          <a:xfrm>
            <a:off x="955419" y="3911907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جَميلٌ≠  قَبيحٌ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04DC142E-3DD0-7E04-96EB-4F9BBCC36315}"/>
              </a:ext>
            </a:extLst>
          </p:cNvPr>
          <p:cNvSpPr/>
          <p:nvPr/>
        </p:nvSpPr>
        <p:spPr>
          <a:xfrm>
            <a:off x="5816227" y="5296205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أُحِبُّ ≠  أَكْرَهُ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FDD9ADB8-9D49-6F62-3D44-EBCC63AB1966}"/>
              </a:ext>
            </a:extLst>
          </p:cNvPr>
          <p:cNvSpPr/>
          <p:nvPr/>
        </p:nvSpPr>
        <p:spPr>
          <a:xfrm>
            <a:off x="954897" y="5380291"/>
            <a:ext cx="2458065" cy="737419"/>
          </a:xfrm>
          <a:prstGeom prst="roundRect">
            <a:avLst/>
          </a:prstGeom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رَبِحَ ≠  خَسِرَ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7506372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3E2CD79-1A41-FE83-CB2E-D84F4DDC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709AA31-2913-DCCB-B80E-F93B2F93A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ص 93.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0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768D52E0-953D-ECA0-0E4F-7766819669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960105" y="684000"/>
            <a:ext cx="792000" cy="792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6D657C1-B1F8-FC95-B62A-41CAFED286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E8F1A6D-A445-1FF1-EC22-5FA1468AEE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D3D19F4-5EE3-A685-E471-9A80A2FDF6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3963EE0-3947-304D-3A50-A012064008B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AB664BC-C050-EC74-7FEB-A65C072D95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87CB6B6-244B-7DD7-6AA0-5D2D781983F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79E576-4515-FCED-6D99-89208717840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C7E749-5169-0B9E-44F4-C30D521A0FE4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E4CD4F0-166D-7624-5481-E94FFDB37CB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D1593FF-0E90-9C04-24C0-36483F4619A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0" name="Image 9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84E5F812-AEEC-BEBF-9E8A-1669C35798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5920" y="1476000"/>
            <a:ext cx="3620768" cy="498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85038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A57294-B58E-2342-7E59-F0760F5A5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6A71011-AD80-9646-A20B-2E9DC929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36" y="81953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اشتغلوا فرادى، صلوا كل كلمة بضدها.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EF850AD6-E1AE-7E69-B415-7A50632371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EE3CC8E-1B06-BB9E-A9FF-1837C41C27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AEA845B-A579-AFC9-BF3B-90B0921C6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DAB1A5D-2D13-DBEF-559A-96FE6DBC7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A467F1C-6200-7D24-82F8-5090A7031E2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0BA41488-5956-0DF7-D8F9-29205593543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9580242-17D4-AAE1-FB35-A2E933C9A5D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8D4A0B4-F7A3-8BD9-0349-ACFBBA470EEA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6ECC2F9-3DDE-3412-DCE0-ADD1A2E5831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1EBE1BB-EC49-7BAA-D40E-7957807CE07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59A703C-A7CE-AE29-143C-6BDFE507B7CC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0" name="Image 9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0573D5FF-83CB-98BE-D461-8F3D5EF31A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149" y="2435703"/>
            <a:ext cx="6105576" cy="30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49516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F27270-148F-F01C-9863-E82DE5FDD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8BA825F-26D1-75FC-03E8-897D534D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870" y="684213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1B3A3C21-E966-3A83-96A0-58F8B2C58A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52B3315-DFE7-C347-155C-FAC415A00D7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8859913-11CD-EF9A-1497-D1B00F1867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0127FBC-028B-4834-53EB-BBF181669F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0A4154E-56BA-CE8F-712F-5C37B61BBB5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388FEBB-D709-95C5-6EA5-23ABE185B9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573A40-E328-D1D7-A240-65B30C58A6DD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0D8A407-E7B7-62B6-B6A5-BCAC56EC5FBF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50FD477-13F4-8D34-1C7C-46D9B9FB1D29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729DD9-3359-9FA7-C20F-456E847DCB1C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2E1BE19-C208-BC9F-18AE-7E55CE26FA42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4" name="Image 13" descr="Une image contenant texte, Police, capture d’écran, écriture manuscrite&#10;&#10;Le contenu généré par l’IA peut être incorrect.">
            <a:extLst>
              <a:ext uri="{FF2B5EF4-FFF2-40B4-BE49-F238E27FC236}">
                <a16:creationId xmlns:a16="http://schemas.microsoft.com/office/drawing/2014/main" xmlns="" id="{7DD6CD32-A040-EDFE-7253-BD0B5D2A31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149" y="2435703"/>
            <a:ext cx="6105576" cy="3031032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xmlns="" id="{F709D9B3-BDE5-93D2-F370-16339C70BAE9}"/>
              </a:ext>
            </a:extLst>
          </p:cNvPr>
          <p:cNvCxnSpPr/>
          <p:nvPr/>
        </p:nvCxnSpPr>
        <p:spPr>
          <a:xfrm flipH="1">
            <a:off x="5378245" y="3539613"/>
            <a:ext cx="1425678" cy="10520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xmlns="" id="{9E869437-DAED-48E4-D5BF-EB30C38A3F0F}"/>
              </a:ext>
            </a:extLst>
          </p:cNvPr>
          <p:cNvCxnSpPr/>
          <p:nvPr/>
        </p:nvCxnSpPr>
        <p:spPr>
          <a:xfrm flipH="1">
            <a:off x="3952567" y="3539613"/>
            <a:ext cx="1425678" cy="10520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xmlns="" id="{DD6B5A49-05B0-3665-0D60-9E5A43FD48B0}"/>
              </a:ext>
            </a:extLst>
          </p:cNvPr>
          <p:cNvCxnSpPr/>
          <p:nvPr/>
        </p:nvCxnSpPr>
        <p:spPr>
          <a:xfrm flipH="1">
            <a:off x="2526889" y="3539613"/>
            <a:ext cx="1425678" cy="10520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xmlns="" id="{8277936B-62CE-A8A6-BFB1-2F9E6A7FF130}"/>
              </a:ext>
            </a:extLst>
          </p:cNvPr>
          <p:cNvCxnSpPr>
            <a:cxnSpLocks/>
          </p:cNvCxnSpPr>
          <p:nvPr/>
        </p:nvCxnSpPr>
        <p:spPr>
          <a:xfrm>
            <a:off x="2526889" y="3539613"/>
            <a:ext cx="4277034" cy="105205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468240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5BBEA2D-7B69-7A8C-7D88-B252EC932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CDB3A30-263E-3030-07C4-3088CB79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36" y="81953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أمام كل كلمة ضدها من النص.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7F2BE1E4-8BC6-077B-B0C9-9A8C3ED0E1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C82F2BA-A7DB-8C5E-F76D-CC897899F47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40AC8D2-E475-D7AE-18EB-BCBE0791C1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3DD29E6D-F57C-01A5-6300-7B5E609DFD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6344A35-0FCF-A7EF-C975-54685C1D53B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449A3C84-2BEB-BB6D-1654-CD6A8B7D023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098A1F7-CB5A-6C72-F28B-96998E776B53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896E813-87BC-9099-09DC-387B98BEEF33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7BAE2EE-C7A5-4305-E9F5-737637566287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A0C3820-2C04-95D4-72CE-11C01FF13F31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900F4D9-55D6-974F-0595-AB2BCF7D5D04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9" name="Image 8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62D386EA-AEA2-82B1-DE48-6BBBFC7910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143" y="2784680"/>
            <a:ext cx="6606555" cy="187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73739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F42C7DC-70BA-0C3A-D6BE-A6D674FBF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769F9AB8-1DE0-0A87-B375-9BF3175FB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008" y="2657192"/>
            <a:ext cx="7039897" cy="21409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03C66C5A-5E29-859F-8EE4-8098FEF09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536" y="819538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34">
            <a:extLst>
              <a:ext uri="{FF2B5EF4-FFF2-40B4-BE49-F238E27FC236}">
                <a16:creationId xmlns:a16="http://schemas.microsoft.com/office/drawing/2014/main" xmlns="" id="{8101215A-ECE9-D294-8B65-F10A3E418A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160AD71-135A-11CF-2BC6-DD36A74AABE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8C9CCEDA-81E8-B507-BCB7-05158B2C2D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10B5D5CB-5626-2AA7-B2D2-F688E9CAD5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FB7BB56-9EC8-63CE-BED2-9AC0CC1EB0B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61C1534-BC37-0411-A705-3BE882B07E68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38A0D17-4806-9798-93CB-803EFD0BD16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F2DD592-9B52-C210-C379-B33047CDB992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0652584-F78C-A8F5-1B0B-3F2D2FBF5C5B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C2CEA99-A2E4-FBEA-3635-3456980371CF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8079848-BC15-6A06-5EF2-544B273AAC90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A089949-B066-C301-41C5-DCA0C6D24364}"/>
              </a:ext>
            </a:extLst>
          </p:cNvPr>
          <p:cNvSpPr txBox="1"/>
          <p:nvPr/>
        </p:nvSpPr>
        <p:spPr>
          <a:xfrm>
            <a:off x="5695467" y="3830738"/>
            <a:ext cx="111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</a:rPr>
              <a:t>دافِئٌ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98A9B6A-ECA0-B4C8-7A77-292F3AD9C65B}"/>
              </a:ext>
            </a:extLst>
          </p:cNvPr>
          <p:cNvSpPr txBox="1"/>
          <p:nvPr/>
        </p:nvSpPr>
        <p:spPr>
          <a:xfrm>
            <a:off x="3560447" y="3843962"/>
            <a:ext cx="13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فَتَحَ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4F30413A-D912-BF4B-82EA-9AFE25F0ABB0}"/>
              </a:ext>
            </a:extLst>
          </p:cNvPr>
          <p:cNvSpPr txBox="1"/>
          <p:nvPr/>
        </p:nvSpPr>
        <p:spPr>
          <a:xfrm>
            <a:off x="1475308" y="3843962"/>
            <a:ext cx="13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مَهَلٌ</a:t>
            </a:r>
            <a:endParaRPr lang="fr-M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93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5CCCD9-2E23-A0AD-6CA3-F59059D6D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C1CFC34E-8916-4891-D2D1-20ED21ED4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خط ونقل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51D36B5B-126F-21F8-097F-6DD2C40BB1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FE762F2B-E694-3732-D103-BBF7FAC3DCA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marR="0" lvl="0" indent="-266700" algn="r" defTabSz="914400" rtl="1" fontAlgn="auto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 kumimoji="0" sz="2400" b="1" i="0" u="none" strike="noStrike" cap="none" spc="0" normalizeH="0" baseline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cs typeface="Microsoft Uighur" panose="02000000000000000000" pitchFamily="2" charset="-78"/>
              </a:defRPr>
            </a:lvl1pPr>
            <a:lvl2pPr marL="685800" indent="-228600" algn="r" defTabSz="914400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ar-MA" dirty="0"/>
              <a:t>كتابة جمل ونقل جمل بخط مقروء وجميل</a:t>
            </a:r>
            <a:endParaRPr lang="fr-MA" dirty="0"/>
          </a:p>
          <a:p>
            <a:pPr marL="0" indent="0">
              <a:buNone/>
            </a:pPr>
            <a:r>
              <a:rPr lang="fr-MA" dirty="0"/>
              <a:t>	</a:t>
            </a:r>
            <a:endParaRPr lang="ar-MA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C74AD921-078F-F854-41D5-B3977F2813B5}"/>
              </a:ext>
            </a:extLst>
          </p:cNvPr>
          <p:cNvSpPr txBox="1"/>
          <p:nvPr/>
        </p:nvSpPr>
        <p:spPr>
          <a:xfrm>
            <a:off x="5698163" y="1791405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خط ونقل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5" name="Google Shape;571;p140">
            <a:extLst>
              <a:ext uri="{FF2B5EF4-FFF2-40B4-BE49-F238E27FC236}">
                <a16:creationId xmlns:a16="http://schemas.microsoft.com/office/drawing/2014/main" xmlns="" id="{A040957B-1717-0680-9CD9-D2276735B04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581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361;p63">
            <a:extLst>
              <a:ext uri="{FF2B5EF4-FFF2-40B4-BE49-F238E27FC236}">
                <a16:creationId xmlns:a16="http://schemas.microsoft.com/office/drawing/2014/main" xmlns="" id="{75F59608-E1BB-13C2-5949-3A4194414F3A}"/>
              </a:ext>
            </a:extLst>
          </p:cNvPr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944749" y="176190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F6EE06E-4CCA-BBBE-9E14-58D67F58A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180527" y="2087568"/>
            <a:ext cx="928977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173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3C4A2C5-9030-CA18-9C0D-0D8EC91E6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7486385-4891-A740-959B-AA2A05454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97" y="819538"/>
            <a:ext cx="6840000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ستتدربون على النقل بخط جميل ـــ  من يقرأ هذه الجملة؟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308883-DA52-D843-776E-3E55891DCE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E641DE0-15C9-5D0A-B2A7-68F5E6CB1FA3}"/>
              </a:ext>
            </a:extLst>
          </p:cNvPr>
          <p:cNvSpPr/>
          <p:nvPr/>
        </p:nvSpPr>
        <p:spPr>
          <a:xfrm>
            <a:off x="975311" y="2919134"/>
            <a:ext cx="6758040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شَرَعَ نَبيلٌ في تَذَوُّقِ 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ﭐلْعَصيرِ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0BCAB1D3-78F4-71A8-72BF-12964492C3B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71E0A1C-27EE-A22D-90E9-F6337AD7A6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AF83D73-1027-CF14-6F63-D58A62294D7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79CC15F-0DDE-C2E6-19C7-E3F87FDA4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3D3929F7-9F06-D572-2AB8-1FD722FC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AF900029-953D-C577-0D26-06E4AD478671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DA19CD5-38DB-8E6A-77F5-07EF7F42B01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A9AB037-37F0-90F9-4580-A20E13727BFD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232F9BA-0689-5982-2820-28F0549190A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6FDA477-921E-29C0-EAD1-D21BED8053A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40216650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E28F0C-BA3C-05A5-3D05-51CD7B61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5CCC9A-72BB-8F01-79EB-002AA6A50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كيف أنقل هذه الجملة على السبورة الجانبية : أقرأ الكلمة ثم أكتبها دفعة واحدة. </a:t>
            </a:r>
            <a:endParaRPr lang="x-non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D157398-601E-DE76-DFC3-C4329833194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EA6FD18-EF58-C811-38C7-A31FD9DA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88CA1CF9-4221-9A91-7A87-C14AE6CC225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7BFABC5-033D-EFE6-76AD-92D3033F0B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ECFB530-DDAA-1A43-590D-CAB17C6F3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14961FCF-7BEB-5F36-5916-481019D6EAC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F97A306C-7ABA-29AF-66C6-AE7CCDE8BC1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B36F4D-E5FA-8124-B043-93468C9F2CE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A841AFA-B296-0089-7CC9-6899460EB9D0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8EE3D9-7EF8-2A15-E466-B7A5C5FE915B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2F4526A-FAB9-D79F-A1C5-F7C4A60673B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B7F1AE-B754-DF2B-B758-2C935C267787}"/>
              </a:ext>
            </a:extLst>
          </p:cNvPr>
          <p:cNvSpPr/>
          <p:nvPr/>
        </p:nvSpPr>
        <p:spPr>
          <a:xfrm>
            <a:off x="975311" y="2919134"/>
            <a:ext cx="6758040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شَرَعَ نَبيلٌ في تَذَوُّقِ 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ﭐلْعَصيرِ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3901097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9C6C5B-AA2B-866E-7545-20CBD7DCC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C16DE72-0156-8240-A1E1-07F3F54A1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الكلمات . من يقرأ ؟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A63DDB9-C6F1-351C-6E5D-D00C511CA7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A1AF794-2F75-146D-AE18-94AF70B6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5CEB2B9-2D3E-2982-9E81-9853457EFE4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8FB09E0-2EE0-C866-2C75-E1FE126EC0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2E3B55BE-4AD3-5EB7-57E1-BBFFF1244E3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A106396-F03E-F55F-223C-E32310F7506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ECE59F-E556-E3E9-7187-836328F744D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0F63CE9-2174-277A-6B18-20F6636F5CB0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ECC41BF-F1EC-196F-00D9-CA103ACDE262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A79C9A0-CA16-B675-B2F6-A69C9ED31C7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2471C9-576D-649D-08D5-3D43D903FD6B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Google Shape;1671;p201">
            <a:extLst>
              <a:ext uri="{FF2B5EF4-FFF2-40B4-BE49-F238E27FC236}">
                <a16:creationId xmlns:a16="http://schemas.microsoft.com/office/drawing/2014/main" xmlns="" id="{98EDCEC0-4B5D-E68E-8A59-E423735CECD5}"/>
              </a:ext>
            </a:extLst>
          </p:cNvPr>
          <p:cNvSpPr/>
          <p:nvPr/>
        </p:nvSpPr>
        <p:spPr>
          <a:xfrm>
            <a:off x="5860026" y="3447401"/>
            <a:ext cx="2498205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اَلْمائِدَةُ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5" name="Google Shape;1671;p201">
            <a:extLst>
              <a:ext uri="{FF2B5EF4-FFF2-40B4-BE49-F238E27FC236}">
                <a16:creationId xmlns:a16="http://schemas.microsoft.com/office/drawing/2014/main" xmlns="" id="{F68D3A6F-E11A-39EA-A7A4-41181D5644E0}"/>
              </a:ext>
            </a:extLst>
          </p:cNvPr>
          <p:cNvSpPr/>
          <p:nvPr/>
        </p:nvSpPr>
        <p:spPr>
          <a:xfrm>
            <a:off x="3469269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اَلطَّعامُ</a:t>
            </a:r>
          </a:p>
          <a:p>
            <a:pPr algn="ctr" defTabSz="914400" rtl="1">
              <a:buClr>
                <a:srgbClr val="000000"/>
              </a:buClr>
            </a:pP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xmlns="" id="{B6A6BD5D-0CB2-4128-1286-20620FC60365}"/>
              </a:ext>
            </a:extLst>
          </p:cNvPr>
          <p:cNvSpPr/>
          <p:nvPr/>
        </p:nvSpPr>
        <p:spPr>
          <a:xfrm>
            <a:off x="826496" y="3447401"/>
            <a:ext cx="2246189" cy="11226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اَلْعائِلَةُ</a:t>
            </a:r>
          </a:p>
        </p:txBody>
      </p:sp>
    </p:spTree>
    <p:extLst>
      <p:ext uri="{BB962C8B-B14F-4D97-AF65-F5344CB8AC3E}">
        <p14:creationId xmlns:p14="http://schemas.microsoft.com/office/powerpoint/2010/main" val="3661000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  <p:bldP spid="1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4A1B5D-334A-61FE-56E5-94AE97286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9329646-D443-FF2C-CAF4-62F11D55E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28" y="3345949"/>
            <a:ext cx="7359272" cy="128849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848E45-461A-3840-9B2E-EEA3D5A08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 وانقلوا الجملة بخط جميل.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" name="Espace réservé pour une image  15" descr="Une image contenant Dessin animé, sourire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CC8DB185-06F3-513D-4ABF-672B950037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92C60F9-6483-E520-05B7-0324027489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11EDAAB-8D34-02F4-6923-A3177736A0C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F5774AB8-649E-88F2-22B5-135D9C769C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D8E9F88B-7056-D8C1-BC62-BEFE213CE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4E96955-5E06-1CF2-CB21-D31B3A6D942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A39992D-0FBD-C394-211D-BA29EFDA085A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9C72F38-E6B4-B386-B750-B4C1422AE9F4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67EB216-C3C2-37F7-16AF-959A15FE0555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26AA6C5-F011-75D1-455E-4388D28CAD98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E517427-47C7-7913-0D62-8509C1073F9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9B0E471-FC9C-A20A-C839-4B4CCF990FFD}"/>
              </a:ext>
            </a:extLst>
          </p:cNvPr>
          <p:cNvSpPr/>
          <p:nvPr/>
        </p:nvSpPr>
        <p:spPr>
          <a:xfrm>
            <a:off x="1005844" y="3178442"/>
            <a:ext cx="6758040" cy="1834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شَرَعَ نَبيلٌ في تَذَوُّقِ  </a:t>
            </a:r>
            <a:r>
              <a:rPr lang="ar-MA" sz="5400" b="1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ﭐلْعَصيرِ</a:t>
            </a:r>
            <a:r>
              <a:rPr lang="ar-MA" sz="5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217848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F1DBF9A-DE2A-1FF5-6EF4-FFE8D3EB7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6124874-9CDF-CCDC-DCDE-8B7AAEC93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581" y="1018536"/>
            <a:ext cx="432000" cy="432000"/>
          </a:xfrm>
          <a:prstGeom prst="rect">
            <a:avLst/>
          </a:prstGeom>
          <a:ln>
            <a:noFill/>
          </a:ln>
        </p:spPr>
      </p:pic>
      <p:sp>
        <p:nvSpPr>
          <p:cNvPr id="3" name="Titre 3">
            <a:extLst>
              <a:ext uri="{FF2B5EF4-FFF2-40B4-BE49-F238E27FC236}">
                <a16:creationId xmlns:a16="http://schemas.microsoft.com/office/drawing/2014/main" xmlns="" id="{BC9C9A97-2002-44FC-B764-904BCA3CE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12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CD68186-15A7-BEF6-9CAE-3F070E5D31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  <a:noFill/>
        </p:spPr>
      </p:pic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xmlns="" id="{DC882218-D074-DEEC-BF66-E07FE09CED9C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buSzPct val="50000"/>
            </a:pPr>
            <a:r>
              <a:rPr lang="ar-MA" dirty="0"/>
              <a:t>ماذا تعلمتم اليوم؟ </a:t>
            </a:r>
          </a:p>
          <a:p>
            <a:pPr lvl="0">
              <a:buSzPct val="50000"/>
            </a:pPr>
            <a:r>
              <a:rPr lang="ar-MA" dirty="0"/>
              <a:t>واجباتكم المنزلية.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2407025-A53C-0F19-2DF1-48ADE3658F1A}"/>
              </a:ext>
            </a:extLst>
          </p:cNvPr>
          <p:cNvSpPr txBox="1"/>
          <p:nvPr/>
        </p:nvSpPr>
        <p:spPr>
          <a:xfrm>
            <a:off x="3683726" y="1791405"/>
            <a:ext cx="3537611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kumimoji="0" lang="fr-MA" sz="3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19090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5B4D765-B037-AA21-5532-138C23F7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8408707-502D-A4C9-916A-BB8E9CE0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استخرجنا عناصر الحكاية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13A4A6C-FE92-9FEC-868B-8D66FFFED5E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286A8A7-E648-10C0-C61E-EA9E0E67D26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78A6441-7636-4156-B0D1-79A1AB855D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250FABAB-EBE3-9FF1-06AC-45EDD34AEC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4C58295-AD58-A328-58BA-42CD42D69BA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8E1C279-4F39-7D31-2C76-79CF3126937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4853B19-B786-3F83-B972-B6195958BAB0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685C393-F11D-2DC8-7408-442C92EF65B6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D6F8787-897B-DC3D-2DC8-13267D05A0A4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1BB56C8-407E-DD54-3484-00E13B9E8C99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82F3C75-15B0-B679-AC56-336CEAE820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313BDBF3-11AB-829D-4127-E66D82653488}"/>
              </a:ext>
            </a:extLst>
          </p:cNvPr>
          <p:cNvSpPr/>
          <p:nvPr/>
        </p:nvSpPr>
        <p:spPr>
          <a:xfrm>
            <a:off x="6912203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اَلشَّخْصِياتُ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17A26A14-5007-C346-49B8-C61DE7EA33B5}"/>
              </a:ext>
            </a:extLst>
          </p:cNvPr>
          <p:cNvSpPr/>
          <p:nvPr/>
        </p:nvSpPr>
        <p:spPr>
          <a:xfrm>
            <a:off x="4809361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اَلْمَكانُ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F8BD6989-30B0-EFC9-D8E8-C743BB4D63D5}"/>
              </a:ext>
            </a:extLst>
          </p:cNvPr>
          <p:cNvSpPr/>
          <p:nvPr/>
        </p:nvSpPr>
        <p:spPr>
          <a:xfrm>
            <a:off x="2706520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اَلزَّمانُ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BFE4006-1797-17D1-0AC6-B23B83C729CA}"/>
              </a:ext>
            </a:extLst>
          </p:cNvPr>
          <p:cNvSpPr/>
          <p:nvPr/>
        </p:nvSpPr>
        <p:spPr>
          <a:xfrm>
            <a:off x="603679" y="3551418"/>
            <a:ext cx="1628118" cy="7411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 rtl="1"/>
            <a:r>
              <a:rPr lang="ar-MA" sz="3600" b="1">
                <a:solidFill>
                  <a:srgbClr val="424D7B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اَلْأَحْداثُ </a:t>
            </a:r>
            <a:endParaRPr lang="fr-FR" sz="3600" b="1" dirty="0">
              <a:solidFill>
                <a:srgbClr val="424D7B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8455980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1351FD-3062-E928-2A9D-4588B87D1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01A44748-436A-FD42-8200-657E8D4C8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تعرفنا بعض الكلمات وأضدادها.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A930578-55D9-F6C3-2720-8AE3DEB2A7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8EFF14E-EB1B-6C40-6913-5AD119829C3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44C77EC-1035-DACB-EAD4-DFA0785EC2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2DB2EC8-A551-E65A-AF05-AC17102067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A830172-4806-474A-AD7F-7551584295C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3C15558-B399-808D-7FC3-22DB779EDE5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E4141F9-5590-BA21-BA33-1E2C81EE3D29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5F51F42-54AB-9102-35EB-D4B31B9709B8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0E93D6-A1E6-F4E9-E9F6-CBC88B0E2D7A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7E978B5-DFDE-14E5-E070-C1E1AE6D6E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2106B0D-6DCE-49BA-2DA7-96D9F30603E3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7" name="Image 16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xmlns="" id="{8F12E7B8-192E-B743-80EE-E59D7C9550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045" y="2892834"/>
            <a:ext cx="6606555" cy="187580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473EDB40-F395-C6B7-968D-5E411A223F0C}"/>
              </a:ext>
            </a:extLst>
          </p:cNvPr>
          <p:cNvSpPr txBox="1"/>
          <p:nvPr/>
        </p:nvSpPr>
        <p:spPr>
          <a:xfrm>
            <a:off x="5695467" y="3830738"/>
            <a:ext cx="111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C00000"/>
                </a:solidFill>
              </a:rPr>
              <a:t>دافِئٌ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516C080D-B23D-AA21-88E0-950A3F2825EA}"/>
              </a:ext>
            </a:extLst>
          </p:cNvPr>
          <p:cNvSpPr txBox="1"/>
          <p:nvPr/>
        </p:nvSpPr>
        <p:spPr>
          <a:xfrm>
            <a:off x="3560447" y="3843962"/>
            <a:ext cx="13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فَتَحَ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258C580C-0E16-911D-6B67-62BB1D49CF65}"/>
              </a:ext>
            </a:extLst>
          </p:cNvPr>
          <p:cNvSpPr txBox="1"/>
          <p:nvPr/>
        </p:nvSpPr>
        <p:spPr>
          <a:xfrm>
            <a:off x="1475308" y="3843962"/>
            <a:ext cx="1330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3600" b="1" dirty="0">
                <a:solidFill>
                  <a:srgbClr val="C00000"/>
                </a:solidFill>
              </a:rPr>
              <a:t>مَهَلٌ</a:t>
            </a:r>
            <a:endParaRPr lang="fr-MA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84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EE9D0F-F61E-F7AB-44DE-F917B7870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082B167-112B-9A49-836F-B59FE8D0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المنزل، أجيبوا عن السؤال الأخير ص93.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ارسموا علامة أمام المطلوب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Espace réservé pour une image  15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B580275-4D2F-43CC-F199-0800156E1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A559061-6EB2-3C1F-36FC-A19E87A2FA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1A7CC77-D5C5-AA4D-B345-14E31720698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E62312A-F106-993A-4A2C-92652B6F5E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0721E09-921A-71B6-F6EA-202450771A6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A52ACB9-520A-498B-7B24-3F6A5F0C12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21A3F9-5040-8A8F-1453-BE42CDB41A05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E33BE2-CD33-B673-7306-632218A0AFB6}"/>
              </a:ext>
            </a:extLst>
          </p:cNvPr>
          <p:cNvSpPr>
            <a:spLocks/>
          </p:cNvSpPr>
          <p:nvPr/>
        </p:nvSpPr>
        <p:spPr>
          <a:xfrm>
            <a:off x="3601501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0A9C769-55DA-62E7-09AF-FEF0C643E37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981E7B5-A366-5DA5-5E50-3EF1C11F84F2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2F15903-895E-EDEF-C449-0BB202F99B7E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grpSp>
        <p:nvGrpSpPr>
          <p:cNvPr id="11" name="Google Shape;2778;p84">
            <a:extLst>
              <a:ext uri="{FF2B5EF4-FFF2-40B4-BE49-F238E27FC236}">
                <a16:creationId xmlns:a16="http://schemas.microsoft.com/office/drawing/2014/main" xmlns="" id="{F5350603-E5D0-AFDA-8B1A-BE9612EBE3DF}"/>
              </a:ext>
            </a:extLst>
          </p:cNvPr>
          <p:cNvGrpSpPr/>
          <p:nvPr/>
        </p:nvGrpSpPr>
        <p:grpSpPr>
          <a:xfrm>
            <a:off x="6167980" y="5227616"/>
            <a:ext cx="386011" cy="490540"/>
            <a:chOff x="14589952" y="593325"/>
            <a:chExt cx="1844485" cy="1888130"/>
          </a:xfrm>
          <a:solidFill>
            <a:srgbClr val="00B050"/>
          </a:solidFill>
        </p:grpSpPr>
        <p:sp>
          <p:nvSpPr>
            <p:cNvPr id="15" name="Google Shape;2779;p84">
              <a:extLst>
                <a:ext uri="{FF2B5EF4-FFF2-40B4-BE49-F238E27FC236}">
                  <a16:creationId xmlns:a16="http://schemas.microsoft.com/office/drawing/2014/main" xmlns="" id="{92C37773-F941-12F8-C2BB-E71DD6C15904}"/>
                </a:ext>
              </a:extLst>
            </p:cNvPr>
            <p:cNvSpPr/>
            <p:nvPr/>
          </p:nvSpPr>
          <p:spPr>
            <a:xfrm>
              <a:off x="14589952" y="593325"/>
              <a:ext cx="1844485" cy="1547879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2780;p84">
              <a:extLst>
                <a:ext uri="{FF2B5EF4-FFF2-40B4-BE49-F238E27FC236}">
                  <a16:creationId xmlns:a16="http://schemas.microsoft.com/office/drawing/2014/main" xmlns="" id="{D2808146-5B0D-FFEA-FDF9-4C8474489FB9}"/>
                </a:ext>
              </a:extLst>
            </p:cNvPr>
            <p:cNvSpPr/>
            <p:nvPr/>
          </p:nvSpPr>
          <p:spPr>
            <a:xfrm>
              <a:off x="14599461" y="712785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  <p:pic>
        <p:nvPicPr>
          <p:cNvPr id="7" name="Image 6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xmlns="" id="{87DC5FF6-9C4A-A725-32B1-6850C736C5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214" y="1476001"/>
            <a:ext cx="3594625" cy="501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7254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DA406D-9436-2F36-D31C-F383ED6F4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5C1739C5-CAA3-6E42-AB33-884BAE42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انظروا إلى الكلمة جيدا. 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Google Shape;1671;p201">
            <a:extLst>
              <a:ext uri="{FF2B5EF4-FFF2-40B4-BE49-F238E27FC236}">
                <a16:creationId xmlns:a16="http://schemas.microsoft.com/office/drawing/2014/main" xmlns="" id="{59744913-7824-B82D-BF89-25BDE6C98155}"/>
              </a:ext>
            </a:extLst>
          </p:cNvPr>
          <p:cNvSpPr/>
          <p:nvPr/>
        </p:nvSpPr>
        <p:spPr>
          <a:xfrm>
            <a:off x="417095" y="3582909"/>
            <a:ext cx="8398041" cy="908881"/>
          </a:xfrm>
          <a:custGeom>
            <a:avLst/>
            <a:gdLst/>
            <a:ahLst/>
            <a:cxnLst/>
            <a:rect l="l" t="t" r="r" b="b"/>
            <a:pathLst>
              <a:path w="1555535" h="941569" fill="none" extrusionOk="0">
                <a:moveTo>
                  <a:pt x="0" y="156931"/>
                </a:moveTo>
                <a:cubicBezTo>
                  <a:pt x="-583" y="52585"/>
                  <a:pt x="77295" y="1527"/>
                  <a:pt x="156931" y="0"/>
                </a:cubicBezTo>
                <a:cubicBezTo>
                  <a:pt x="395767" y="-15105"/>
                  <a:pt x="495829" y="-15995"/>
                  <a:pt x="740517" y="0"/>
                </a:cubicBezTo>
                <a:cubicBezTo>
                  <a:pt x="985205" y="15995"/>
                  <a:pt x="1112381" y="12330"/>
                  <a:pt x="1398604" y="0"/>
                </a:cubicBezTo>
                <a:cubicBezTo>
                  <a:pt x="1492154" y="-130"/>
                  <a:pt x="1553132" y="90218"/>
                  <a:pt x="1555535" y="156931"/>
                </a:cubicBezTo>
                <a:cubicBezTo>
                  <a:pt x="1560374" y="430431"/>
                  <a:pt x="1524688" y="560602"/>
                  <a:pt x="1555535" y="784638"/>
                </a:cubicBezTo>
                <a:cubicBezTo>
                  <a:pt x="1552832" y="886765"/>
                  <a:pt x="1493221" y="934078"/>
                  <a:pt x="1398604" y="941569"/>
                </a:cubicBezTo>
                <a:cubicBezTo>
                  <a:pt x="1086967" y="955530"/>
                  <a:pt x="931274" y="937082"/>
                  <a:pt x="765351" y="941569"/>
                </a:cubicBezTo>
                <a:cubicBezTo>
                  <a:pt x="599428" y="946056"/>
                  <a:pt x="292548" y="934256"/>
                  <a:pt x="156931" y="941569"/>
                </a:cubicBezTo>
                <a:cubicBezTo>
                  <a:pt x="52826" y="943002"/>
                  <a:pt x="-15298" y="868874"/>
                  <a:pt x="0" y="784638"/>
                </a:cubicBezTo>
                <a:cubicBezTo>
                  <a:pt x="-4448" y="522556"/>
                  <a:pt x="-30165" y="430256"/>
                  <a:pt x="0" y="156931"/>
                </a:cubicBezTo>
                <a:close/>
              </a:path>
              <a:path w="1555535" h="941569" extrusionOk="0">
                <a:moveTo>
                  <a:pt x="0" y="156931"/>
                </a:moveTo>
                <a:cubicBezTo>
                  <a:pt x="268" y="63269"/>
                  <a:pt x="73620" y="-9538"/>
                  <a:pt x="156931" y="0"/>
                </a:cubicBezTo>
                <a:cubicBezTo>
                  <a:pt x="387066" y="14041"/>
                  <a:pt x="474580" y="1093"/>
                  <a:pt x="752934" y="0"/>
                </a:cubicBezTo>
                <a:cubicBezTo>
                  <a:pt x="1031288" y="-1093"/>
                  <a:pt x="1191274" y="15252"/>
                  <a:pt x="1398604" y="0"/>
                </a:cubicBezTo>
                <a:cubicBezTo>
                  <a:pt x="1492733" y="56"/>
                  <a:pt x="1551621" y="66175"/>
                  <a:pt x="1555535" y="156931"/>
                </a:cubicBezTo>
                <a:cubicBezTo>
                  <a:pt x="1526747" y="312257"/>
                  <a:pt x="1556005" y="492104"/>
                  <a:pt x="1555535" y="784638"/>
                </a:cubicBezTo>
                <a:cubicBezTo>
                  <a:pt x="1555226" y="865764"/>
                  <a:pt x="1493387" y="938764"/>
                  <a:pt x="1398604" y="941569"/>
                </a:cubicBezTo>
                <a:cubicBezTo>
                  <a:pt x="1150543" y="941313"/>
                  <a:pt x="964327" y="935483"/>
                  <a:pt x="752934" y="941569"/>
                </a:cubicBezTo>
                <a:cubicBezTo>
                  <a:pt x="541541" y="947656"/>
                  <a:pt x="372588" y="939332"/>
                  <a:pt x="156931" y="941569"/>
                </a:cubicBezTo>
                <a:cubicBezTo>
                  <a:pt x="73906" y="945651"/>
                  <a:pt x="-14878" y="868710"/>
                  <a:pt x="0" y="784638"/>
                </a:cubicBezTo>
                <a:cubicBezTo>
                  <a:pt x="-26246" y="635336"/>
                  <a:pt x="-22333" y="442374"/>
                  <a:pt x="0" y="156931"/>
                </a:cubicBezTo>
                <a:close/>
              </a:path>
            </a:pathLst>
          </a:custGeom>
          <a:noFill/>
          <a:ln w="38100" cap="rnd" cmpd="sng">
            <a:noFill/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اَلْمائِدَةُ</a:t>
            </a:r>
            <a:endParaRPr lang="ar-MA" sz="80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A9096A4-B5D0-B69C-0622-8472560CB9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1" cy="792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B47049B-227B-059D-6775-15375983F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5FD62CAB-E3C1-AD31-4090-7A962B492E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344EABD-D60C-6687-8311-E83787E9BD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A71261E-ABB8-0D55-55EB-4A47F5BD97B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B6936BB-9516-19E0-E2DF-81852C8BD6A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04B7677-2DF5-5230-A54D-A32D44752DA0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374C615-0E27-2178-3C6C-9FE54E5DAB3B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D52151E-EE4A-F1F1-78AA-E0AABE0B0E73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30BB67D-2D9D-D8EB-6D5B-C0AAF2AFB4C3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0796711-0B31-A6C1-9AB3-6C8FF9B04678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364846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81C38D-AEDC-7F31-D9A8-448794D40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0451287-80A8-8C46-92AD-510ED0563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ينطق الأستاذ الكلمة.</a:t>
            </a:r>
            <a:endParaRPr lang="x-none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CDDE845-5852-5E21-9917-7ACAE50C50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D3227129-E937-191D-14C3-FA4128999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9107B7E-96B6-1ED8-1449-7863A7D6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C395029-29AB-5148-6A95-8F21E528D38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7EE8205-D6C4-72A9-4F56-85DCDF20ECB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046E423B-7EE9-CA5C-6922-5DCAFC35152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C38D786-65C6-F238-BA30-520AEA48F427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6FC989-03FB-9AD6-8E73-3BF0E434CB45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5005126-C898-6FFF-42FD-383D864538DF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1934883-B31A-068E-D9B3-C9290A9C6E67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8893A6-EDB8-6C0D-5F98-F39CF45A58DD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  <p:pic>
        <p:nvPicPr>
          <p:cNvPr id="16" name="Google Shape;1379;p12">
            <a:extLst>
              <a:ext uri="{FF2B5EF4-FFF2-40B4-BE49-F238E27FC236}">
                <a16:creationId xmlns:a16="http://schemas.microsoft.com/office/drawing/2014/main" xmlns="" id="{38E37724-E5DB-7654-98C0-7D693BCFF36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8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639790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DDEE63-4A28-6A44-583A-B996310CA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379;p12">
            <a:extLst>
              <a:ext uri="{FF2B5EF4-FFF2-40B4-BE49-F238E27FC236}">
                <a16:creationId xmlns:a16="http://schemas.microsoft.com/office/drawing/2014/main" xmlns="" id="{30FC764A-8B20-4A2B-7847-688534E4608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761" t="13526" r="-800" b="14953"/>
          <a:stretch/>
        </p:blipFill>
        <p:spPr>
          <a:xfrm>
            <a:off x="2791325" y="2711115"/>
            <a:ext cx="3601453" cy="257475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xmlns="" id="{168090C9-7E2B-A649-BC58-E0B87EC24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الألواح، صححوا.</a:t>
            </a:r>
            <a:endParaRPr lang="x-none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xmlns="" id="{E5A0C872-2BA1-9698-4DDC-57D0A567E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953" y="3395450"/>
            <a:ext cx="3174301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914400" rtl="1">
              <a:buClr>
                <a:srgbClr val="000000"/>
              </a:buClr>
            </a:pPr>
            <a:r>
              <a:rPr lang="ar-MA" altLang="fr-FR" sz="8000" b="1" kern="0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اَلْمائِدَةُ</a:t>
            </a:r>
            <a:endParaRPr lang="ar-MA" sz="6000" b="1" kern="0" dirty="0">
              <a:solidFill>
                <a:schemeClr val="bg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14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5001D6A-149E-A0DA-4B43-893AD52E9D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213"/>
            <a:ext cx="792001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37CA04D-2C56-2B04-58E1-53D1F8C3C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9449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EE3E7DB-F0DA-BF3B-4333-A3D5DD2437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57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A4CAA4F-ED6C-1879-2797-D638AC3B148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3261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666BCCFB-7D70-85B4-33A9-166447598CC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34893" y="11906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933DF59-C7D8-7E2C-6A82-66727C6D0F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7593" y="11906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F98ED4-2EEC-7DE1-D6FB-76B18D6227E2}"/>
              </a:ext>
            </a:extLst>
          </p:cNvPr>
          <p:cNvSpPr>
            <a:spLocks/>
          </p:cNvSpPr>
          <p:nvPr/>
        </p:nvSpPr>
        <p:spPr>
          <a:xfrm>
            <a:off x="6713698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18E330E-2909-702D-8EA1-84708EA549C1}"/>
              </a:ext>
            </a:extLst>
          </p:cNvPr>
          <p:cNvSpPr>
            <a:spLocks/>
          </p:cNvSpPr>
          <p:nvPr/>
        </p:nvSpPr>
        <p:spPr>
          <a:xfrm>
            <a:off x="359575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7693E41-5C59-A4B5-346C-21EA208DFE91}"/>
              </a:ext>
            </a:extLst>
          </p:cNvPr>
          <p:cNvSpPr>
            <a:spLocks/>
          </p:cNvSpPr>
          <p:nvPr/>
        </p:nvSpPr>
        <p:spPr>
          <a:xfrm>
            <a:off x="507335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F579AA-24BE-4E24-1177-31A9F14BE25A}"/>
              </a:ext>
            </a:extLst>
          </p:cNvPr>
          <p:cNvSpPr>
            <a:spLocks/>
          </p:cNvSpPr>
          <p:nvPr/>
        </p:nvSpPr>
        <p:spPr>
          <a:xfrm>
            <a:off x="518138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69D72F3-C925-CCE5-374F-9D49FEB66531}"/>
              </a:ext>
            </a:extLst>
          </p:cNvPr>
          <p:cNvSpPr>
            <a:spLocks/>
          </p:cNvSpPr>
          <p:nvPr/>
        </p:nvSpPr>
        <p:spPr>
          <a:xfrm>
            <a:off x="2065920" y="10912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خط ونقل</a:t>
            </a:r>
          </a:p>
        </p:txBody>
      </p:sp>
    </p:spTree>
    <p:extLst>
      <p:ext uri="{BB962C8B-B14F-4D97-AF65-F5344CB8AC3E}">
        <p14:creationId xmlns:p14="http://schemas.microsoft.com/office/powerpoint/2010/main" val="40050307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15526</TotalTime>
  <Words>1175</Words>
  <Application>Microsoft Office PowerPoint</Application>
  <PresentationFormat>Affichage à l'écran (4:3)</PresentationFormat>
  <Paragraphs>421</Paragraphs>
  <Slides>64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64</vt:i4>
      </vt:variant>
    </vt:vector>
  </HeadingPairs>
  <TitlesOfParts>
    <vt:vector size="83" baseType="lpstr">
      <vt:lpstr>Calibri</vt:lpstr>
      <vt:lpstr>Wingdings</vt:lpstr>
      <vt:lpstr>Modern Love</vt:lpstr>
      <vt:lpstr>Microsoft Uighur</vt:lpstr>
      <vt:lpstr>Dosis ExtraBold</vt:lpstr>
      <vt:lpstr>Dosis</vt:lpstr>
      <vt:lpstr>Arial</vt:lpstr>
      <vt:lpstr>Dosis SemiBold</vt:lpstr>
      <vt:lpstr>Calibri Light</vt:lpstr>
      <vt:lpstr>Dosis Medium</vt:lpstr>
      <vt:lpstr>Thème Office</vt:lpstr>
      <vt:lpstr>04- قراءة/ كتابة</vt:lpstr>
      <vt:lpstr>05- اختتام الحصة</vt:lpstr>
      <vt:lpstr>03- استماع وتحدث</vt:lpstr>
      <vt:lpstr>01- نشاط اعتيادي</vt:lpstr>
      <vt:lpstr>1_Thème Office</vt:lpstr>
      <vt:lpstr>3_Env-Enseignant</vt:lpstr>
      <vt:lpstr>00_Env-Enseignant</vt:lpstr>
      <vt:lpstr>1_04- قراءة/ كتابة</vt:lpstr>
      <vt:lpstr>Présentation PowerPoint</vt:lpstr>
      <vt:lpstr>انتبهوا جيدا كيف سأقرأ النصَّ. </vt:lpstr>
      <vt:lpstr>استعدوا للقراءة؛ أمامكم  دقيقة  من أجل قراءة صامتة للفقرة.</vt:lpstr>
      <vt:lpstr>التلميذ ....... قم إلى السبورة للقراءة . ويسجل الأستاذ على سجل الطلاقة.</vt:lpstr>
      <vt:lpstr>خذوا ألواحكم سأملي عليكم كلمات.</vt:lpstr>
      <vt:lpstr>سأقرأ الكلمات . من يقرأ ؟</vt:lpstr>
      <vt:lpstr>انظروا إلى الكلمة جيدا. </vt:lpstr>
      <vt:lpstr>اكتبوا.  ينطق الأستاذ الكلمة.</vt:lpstr>
      <vt:lpstr>ارفعوا الألواح، صححوا.</vt:lpstr>
      <vt:lpstr>انظروا إلى الكلمة جيدا. </vt:lpstr>
      <vt:lpstr>اكتبوا. ينطق الأستاذ الكلمة.</vt:lpstr>
      <vt:lpstr>ارفعوا الألواح، صححوا.</vt:lpstr>
      <vt:lpstr>انظروا إلى الكلمة جيدا. </vt:lpstr>
      <vt:lpstr>اكتبوا.  ينطق الأستاذ الكلمة.</vt:lpstr>
      <vt:lpstr>ارفعوا الألواح، صححوا.</vt:lpstr>
      <vt:lpstr>Présentation PowerPoint</vt:lpstr>
      <vt:lpstr> من يذكرنا بعنوان حكايتنا لهذا الأسبوع؟</vt:lpstr>
      <vt:lpstr>سنتعرف اليوم  على عناصر الحكاية. شخصياتها وزمانها ومكانها. استعدوا للاستماع.</vt:lpstr>
      <vt:lpstr>عرض فيديو الحكاية. </vt:lpstr>
      <vt:lpstr>نستخرج شخصيات الحكاية  ـــ  مَنْ نَهَضَ نَشيطاً مِنْ فِراشِهِ؟ </vt:lpstr>
      <vt:lpstr>بالفعل؛ نبيل هو الذي نهض من فراشه نشيطا. رددوا.</vt:lpstr>
      <vt:lpstr>مَن الشخصية التي  نادت نبيلا لتناول وجبة الفطور؟</vt:lpstr>
      <vt:lpstr>أم نبيل هي التي نادت عليه لتناول وجبة الفطور. رددوا.</vt:lpstr>
      <vt:lpstr>استخرجنا شخصيات الحكاية.  من الشخصيات الأخرى التي لم نذكرها؟ </vt:lpstr>
      <vt:lpstr>سنتعرف أين وقعت أحداث الحكاية؟ أَيْنَ كانَ نَبيلٌ نائِماً؟</vt:lpstr>
      <vt:lpstr>كان نبيل نائما في الغرفة. رددوا</vt:lpstr>
      <vt:lpstr>أَيْنَ تناول نبيل وجبة الفطور؟</vt:lpstr>
      <vt:lpstr>في ﭐلْمَطْبَخِ، تناول نبيل وجبة الفطور في المطبخ. رددوا</vt:lpstr>
      <vt:lpstr>مَتى نَهَضَ نَبيلٌ مِنْ نَوْمِهِ؟</vt:lpstr>
      <vt:lpstr>في الصباح، نَهَضَ نَبيلٌ مِنْ نَوْمِهِ. رددوا</vt:lpstr>
      <vt:lpstr>والآن لنتذكر بعض أحداث الحكاية. </vt:lpstr>
      <vt:lpstr> ماذا فعل نبيل في بداية القصة؟</vt:lpstr>
      <vt:lpstr> رددوا: نهض نبيل من فراشه.  وما حدث لنبيل بعد ذلك؟ </vt:lpstr>
      <vt:lpstr> رددوا: طلبت الأم من نبيل تناول فطوره.  هل وافق نبيل؟ ماذا حدث بعد ذلك؟ </vt:lpstr>
      <vt:lpstr> رددوا: تذوق نبيل العصير وأعجبه. وماذا فعل نبيل بعد ذلك؟ </vt:lpstr>
      <vt:lpstr> رددوا: تناول نبيل فطوره بشهية. من يذكرنا بأحداث الحكاية التي استخرجناها؟  </vt:lpstr>
      <vt:lpstr>ما الذي تعلمه نبيل عن فطور الصباح؟</vt:lpstr>
      <vt:lpstr> خذوا كراساتكم ص 91.</vt:lpstr>
      <vt:lpstr>أجيبوا عن السؤال 1حول الحكاية . سوف أمر بين الصفوف لمساعدتكم.</vt:lpstr>
      <vt:lpstr>نصحح؛ من يقرأ السؤال؟ من يقرأ الجواب الصحيح؟   </vt:lpstr>
      <vt:lpstr>نصحح؛ من يقرأ السؤال؟ من يقرأ الجواب الصحيح؟ </vt:lpstr>
      <vt:lpstr>أنجزوا النشاط 2. صلوا كل عبارة بما يناسبها. سأمر بين الصفوف لمساعدتكم.</vt:lpstr>
      <vt:lpstr>صححوا. من يقرأ العبارات التي حصلنا عليها؟ </vt:lpstr>
      <vt:lpstr>أحسنتم يا أبطال ــــ قبل أن نمر إلى النشاط الموالي استراحة النشيد ــــ استمعوا .</vt:lpstr>
      <vt:lpstr>قراءة</vt:lpstr>
      <vt:lpstr>سنقرأ  اليوم نص «فطور الصباح» خذوا الكراسات ص 92.</vt:lpstr>
      <vt:lpstr>تابعوا معي. سأقرأ الفقرة الأولى على الكراسة وأنتم تتابعون على كراساتكم.</vt:lpstr>
      <vt:lpstr>سأعين من بينكم 3 تلاميذ لقراءة الفقرة – تابعوا مع أصدقائكم. </vt:lpstr>
      <vt:lpstr>Présentation PowerPoint</vt:lpstr>
      <vt:lpstr>Présentation PowerPoint</vt:lpstr>
      <vt:lpstr>والآن سنتذكر  بعض الكلمات وأضدادها. من يقرأ؟ </vt:lpstr>
      <vt:lpstr>خذوا كراساتكم ص 93.</vt:lpstr>
      <vt:lpstr>والآن اشتغلوا فرادى، صلوا كل كلمة بضدها.</vt:lpstr>
      <vt:lpstr> صححوا.</vt:lpstr>
      <vt:lpstr>اكتبوا أمام كل كلمة ضدها من النص.</vt:lpstr>
      <vt:lpstr>صححوا.</vt:lpstr>
      <vt:lpstr>خط ونقل</vt:lpstr>
      <vt:lpstr>الآن ستتدربون على النقل بخط جميل ـــ  من يقرأ هذه الجملة؟ </vt:lpstr>
      <vt:lpstr>لاحظوا كيف أنقل هذه الجملة على السبورة الجانبية : أقرأ الكلمة ثم أكتبها دفعة واحدة. </vt:lpstr>
      <vt:lpstr>خذوا دفاتر القسم  وانقلوا الجملة بخط جميل.</vt:lpstr>
      <vt:lpstr>اختتام الحصة</vt:lpstr>
      <vt:lpstr>استخرجنا عناصر الحكاية. </vt:lpstr>
      <vt:lpstr> تعرفنا بعض الكلمات وأضدادها.</vt:lpstr>
      <vt:lpstr>في المنزل، أجيبوا عن السؤال الأخير ص93. ارسموا علامة أمام المطلوب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HP</cp:lastModifiedBy>
  <cp:revision>243</cp:revision>
  <dcterms:created xsi:type="dcterms:W3CDTF">2023-09-20T21:35:22Z</dcterms:created>
  <dcterms:modified xsi:type="dcterms:W3CDTF">2025-12-29T15:59:01Z</dcterms:modified>
</cp:coreProperties>
</file>