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8" r:id="rId5"/>
    <p:sldMasterId id="2147483754" r:id="rId6"/>
    <p:sldMasterId id="2147483768" r:id="rId7"/>
    <p:sldMasterId id="2147483793" r:id="rId8"/>
  </p:sldMasterIdLst>
  <p:notesMasterIdLst>
    <p:notesMasterId r:id="rId83"/>
  </p:notesMasterIdLst>
  <p:sldIdLst>
    <p:sldId id="2147482748" r:id="rId9"/>
    <p:sldId id="2147482483" r:id="rId10"/>
    <p:sldId id="2147482511" r:id="rId11"/>
    <p:sldId id="2147482725" r:id="rId12"/>
    <p:sldId id="2147482523" r:id="rId13"/>
    <p:sldId id="2147482691" r:id="rId14"/>
    <p:sldId id="2147482530" r:id="rId15"/>
    <p:sldId id="2147482531" r:id="rId16"/>
    <p:sldId id="2134806179" r:id="rId17"/>
    <p:sldId id="2134806539" r:id="rId18"/>
    <p:sldId id="2147482643" r:id="rId19"/>
    <p:sldId id="2147482642" r:id="rId20"/>
    <p:sldId id="2134806904" r:id="rId21"/>
    <p:sldId id="2147482630" r:id="rId22"/>
    <p:sldId id="2134806541" r:id="rId23"/>
    <p:sldId id="2134806522" r:id="rId24"/>
    <p:sldId id="2134806543" r:id="rId25"/>
    <p:sldId id="2134806544" r:id="rId26"/>
    <p:sldId id="2134806542" r:id="rId27"/>
    <p:sldId id="2134806547" r:id="rId28"/>
    <p:sldId id="2134806548" r:id="rId29"/>
    <p:sldId id="2134806550" r:id="rId30"/>
    <p:sldId id="2134806551" r:id="rId31"/>
    <p:sldId id="2134806552" r:id="rId32"/>
    <p:sldId id="2134806554" r:id="rId33"/>
    <p:sldId id="2147482726" r:id="rId34"/>
    <p:sldId id="2134806402" r:id="rId35"/>
    <p:sldId id="2134806894" r:id="rId36"/>
    <p:sldId id="2134806906" r:id="rId37"/>
    <p:sldId id="2134808463" r:id="rId38"/>
    <p:sldId id="2134808464" r:id="rId39"/>
    <p:sldId id="2134808465" r:id="rId40"/>
    <p:sldId id="2134808466" r:id="rId41"/>
    <p:sldId id="2134808467" r:id="rId42"/>
    <p:sldId id="2134808468" r:id="rId43"/>
    <p:sldId id="2134806147" r:id="rId44"/>
    <p:sldId id="2147482475" r:id="rId45"/>
    <p:sldId id="2134806934" r:id="rId46"/>
    <p:sldId id="2134806936" r:id="rId47"/>
    <p:sldId id="2134806937" r:id="rId48"/>
    <p:sldId id="2134806938" r:id="rId49"/>
    <p:sldId id="2134806940" r:id="rId50"/>
    <p:sldId id="2134808471" r:id="rId51"/>
    <p:sldId id="2134808473" r:id="rId52"/>
    <p:sldId id="2147482740" r:id="rId53"/>
    <p:sldId id="2147482741" r:id="rId54"/>
    <p:sldId id="2134808472" r:id="rId55"/>
    <p:sldId id="2147482749" r:id="rId56"/>
    <p:sldId id="2147482750" r:id="rId57"/>
    <p:sldId id="2134808461" r:id="rId58"/>
    <p:sldId id="2134808480" r:id="rId59"/>
    <p:sldId id="2147482646" r:id="rId60"/>
    <p:sldId id="2147482632" r:id="rId61"/>
    <p:sldId id="2147482734" r:id="rId62"/>
    <p:sldId id="2147482633" r:id="rId63"/>
    <p:sldId id="2147482639" r:id="rId64"/>
    <p:sldId id="2134808481" r:id="rId65"/>
    <p:sldId id="2147482735" r:id="rId66"/>
    <p:sldId id="2134808482" r:id="rId67"/>
    <p:sldId id="2147482736" r:id="rId68"/>
    <p:sldId id="2147482751" r:id="rId69"/>
    <p:sldId id="2134806944" r:id="rId70"/>
    <p:sldId id="2147482738" r:id="rId71"/>
    <p:sldId id="2147482752" r:id="rId72"/>
    <p:sldId id="2134806946" r:id="rId73"/>
    <p:sldId id="2147482640" r:id="rId74"/>
    <p:sldId id="2147482732" r:id="rId75"/>
    <p:sldId id="2134806383" r:id="rId76"/>
    <p:sldId id="2134808439" r:id="rId77"/>
    <p:sldId id="2134806583" r:id="rId78"/>
    <p:sldId id="2134808459" r:id="rId79"/>
    <p:sldId id="2134806532" r:id="rId80"/>
    <p:sldId id="2147482635" r:id="rId81"/>
    <p:sldId id="2147482534" r:id="rId82"/>
  </p:sldIdLst>
  <p:sldSz cx="9144000" cy="6858000" type="screen4x3"/>
  <p:notesSz cx="6858000" cy="9144000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crosoft Himalaya" panose="01010100010101010101" pitchFamily="2" charset="0"/>
      <p:regular r:id="rId89"/>
    </p:embeddedFont>
    <p:embeddedFont>
      <p:font typeface="Microsoft Uighur" panose="02000000000000000000" pitchFamily="2" charset="-78"/>
      <p:regular r:id="rId90"/>
      <p:bold r:id="rId91"/>
    </p:embeddedFont>
    <p:embeddedFont>
      <p:font typeface="Modern Love" panose="04090805081005020601" pitchFamily="82" charset="0"/>
      <p:regular r:id="rId92"/>
    </p:embeddedFont>
    <p:embeddedFont>
      <p:font typeface="Noto Sans Symbols" panose="020B0604020202020204" charset="0"/>
      <p:regular r:id="rId93"/>
      <p:bold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113" userDrawn="1">
          <p15:clr>
            <a:srgbClr val="A4A3A4"/>
          </p15:clr>
        </p15:guide>
        <p15:guide id="5" pos="249" userDrawn="1">
          <p15:clr>
            <a:srgbClr val="A4A3A4"/>
          </p15:clr>
        </p15:guide>
        <p15:guide id="6" orient="horz" pos="709" userDrawn="1">
          <p15:clr>
            <a:srgbClr val="A4A3A4"/>
          </p15:clr>
        </p15:guide>
        <p15:guide id="7" pos="3651" userDrawn="1">
          <p15:clr>
            <a:srgbClr val="A4A3A4"/>
          </p15:clr>
        </p15:guide>
        <p15:guide id="8" pos="2154" userDrawn="1">
          <p15:clr>
            <a:srgbClr val="A4A3A4"/>
          </p15:clr>
        </p15:guide>
        <p15:guide id="9" orient="horz" pos="1842" userDrawn="1">
          <p15:clr>
            <a:srgbClr val="A4A3A4"/>
          </p15:clr>
        </p15:guide>
        <p15:guide id="10" orient="horz" pos="2682" userDrawn="1">
          <p15:clr>
            <a:srgbClr val="A4A3A4"/>
          </p15:clr>
        </p15:guide>
        <p15:guide id="11" orient="horz" pos="2409" userDrawn="1">
          <p15:clr>
            <a:srgbClr val="A4A3A4"/>
          </p15:clr>
        </p15:guide>
        <p15:guide id="1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CC871"/>
    <a:srgbClr val="FEE5BE"/>
    <a:srgbClr val="1D79BE"/>
    <a:srgbClr val="00ACA4"/>
    <a:srgbClr val="E5E5E5"/>
    <a:srgbClr val="1F4E79"/>
    <a:srgbClr val="75161C"/>
    <a:srgbClr val="E3001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85" autoAdjust="0"/>
    <p:restoredTop sz="94750"/>
  </p:normalViewPr>
  <p:slideViewPr>
    <p:cSldViewPr snapToGrid="0">
      <p:cViewPr varScale="1">
        <p:scale>
          <a:sx n="71" d="100"/>
          <a:sy n="71" d="100"/>
        </p:scale>
        <p:origin x="706" y="28"/>
      </p:cViewPr>
      <p:guideLst>
        <p:guide pos="4626"/>
        <p:guide pos="317"/>
        <p:guide pos="113"/>
        <p:guide pos="249"/>
        <p:guide orient="horz" pos="709"/>
        <p:guide pos="3651"/>
        <p:guide pos="2154"/>
        <p:guide orient="horz" pos="1842"/>
        <p:guide orient="horz" pos="2682"/>
        <p:guide orient="horz" pos="2409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presProps" Target="pres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4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font" Target="fonts/font10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83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00676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1530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5936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1097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0939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203384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6851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4169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246873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0066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47559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991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491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662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6473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4159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696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70362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5678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3636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63367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88441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4028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3479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3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3912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8986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2821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530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935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25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02465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717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6466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424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479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0289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59821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212129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14754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7924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95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661535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0874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4899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7316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8962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90208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27170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693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57746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98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933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19775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810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453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2597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1585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6578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4558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166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2092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9192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9727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8003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112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2907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5547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47342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196682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05586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37969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26360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50427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57231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1078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2670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45615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0291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3777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1827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537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0387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971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261872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067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451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93649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96611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0720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166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78995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664260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94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577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39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02955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3250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32394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767893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90321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41239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87884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3220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230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9775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3531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83976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48700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3557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836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23594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40182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568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90205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1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2738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32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492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025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02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0293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39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737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26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3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1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5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50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11" Type="http://schemas.openxmlformats.org/officeDocument/2006/relationships/image" Target="../media/image55.png"/><Relationship Id="rId5" Type="http://schemas.openxmlformats.org/officeDocument/2006/relationships/image" Target="../media/image23.gif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5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2.png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2.png"/><Relationship Id="rId7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png"/><Relationship Id="rId7" Type="http://schemas.openxmlformats.org/officeDocument/2006/relationships/image" Target="../media/image4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23.gif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0.png"/><Relationship Id="rId5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gif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75A6605-4A32-51DC-4A46-CC57255B6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b="367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B8B7A740-8240-4C7D-CEE8-AA6FA2C7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93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الواجب المنزلي.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EB4A67-0C8E-4140-53B9-7B54ABA80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grpSp>
        <p:nvGrpSpPr>
          <p:cNvPr id="9" name="Google Shape;2778;p84">
            <a:extLst>
              <a:ext uri="{FF2B5EF4-FFF2-40B4-BE49-F238E27FC236}">
                <a16:creationId xmlns:a16="http://schemas.microsoft.com/office/drawing/2014/main" id="{A79B06AE-22B1-DA6B-1C58-260287AE2067}"/>
              </a:ext>
            </a:extLst>
          </p:cNvPr>
          <p:cNvGrpSpPr/>
          <p:nvPr/>
        </p:nvGrpSpPr>
        <p:grpSpPr>
          <a:xfrm>
            <a:off x="6238700" y="5405805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18" name="Google Shape;2779;p84">
              <a:extLst>
                <a:ext uri="{FF2B5EF4-FFF2-40B4-BE49-F238E27FC236}">
                  <a16:creationId xmlns:a16="http://schemas.microsoft.com/office/drawing/2014/main" id="{1A08F0FE-6638-C250-9B1B-B9AEAB6F7E62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D7A5EED2-DC95-9780-5541-065095383DD0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2CB847A9-F37F-132D-DCB4-155E666F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F7E62D-AB39-D82C-00AF-822F66CE94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9FED0D6-EF24-1622-D567-1DFC50776D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265A2E7-165F-1FCE-2226-EA893ACAC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881" y="11770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EF9F557-C570-0DCA-B081-9E24CB602B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46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44195B-4403-0A79-EFE7-44BA05F9745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5A482F-4874-2EB6-36E3-8A276FFF24A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7301CC-5A8D-2B3C-4911-D24F68E0A884}"/>
              </a:ext>
            </a:extLst>
          </p:cNvPr>
          <p:cNvSpPr>
            <a:spLocks/>
          </p:cNvSpPr>
          <p:nvPr/>
        </p:nvSpPr>
        <p:spPr>
          <a:xfrm>
            <a:off x="451765" y="130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816C81-C23F-5322-9FE4-84D5AB95618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4ABC6-AA5C-F72C-6F71-21CDAF11FF82}"/>
              </a:ext>
            </a:extLst>
          </p:cNvPr>
          <p:cNvSpPr>
            <a:spLocks/>
          </p:cNvSpPr>
          <p:nvPr/>
        </p:nvSpPr>
        <p:spPr>
          <a:xfrm>
            <a:off x="1856189" y="112734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10E60AFB-FC92-4714-8B45-226782C15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2157" y="1709193"/>
            <a:ext cx="3093609" cy="449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91D0-1E74-ABA5-EF97-3F5B00B0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654C94FB-ED77-913B-25B4-9CFE4678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السؤال.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D8124A-C4F1-CD82-E8D8-2503E303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C4C565E-49CB-853B-A218-B26EF1509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51BD43F-F720-5FC0-2965-BF86C6B395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A717A46-38DB-3ED7-B857-0046404939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B39D8AE-A332-D444-D86D-8D720126C1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3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13FD455-8291-2BBF-2310-3387455E0D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017" y="1142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9DD7D1C-66D8-6F79-89A1-F53E9C820BA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88515D-DE1F-A7C3-EE11-2E0AD53417F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1FF057-D008-0FE4-8218-3C4CAEEAEEFC}"/>
              </a:ext>
            </a:extLst>
          </p:cNvPr>
          <p:cNvSpPr>
            <a:spLocks/>
          </p:cNvSpPr>
          <p:nvPr/>
        </p:nvSpPr>
        <p:spPr>
          <a:xfrm>
            <a:off x="35658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908042-E18F-E171-DD54-7D522364CB7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794E1-AD6C-36B4-9D80-F117F404006D}"/>
              </a:ext>
            </a:extLst>
          </p:cNvPr>
          <p:cNvSpPr>
            <a:spLocks/>
          </p:cNvSpPr>
          <p:nvPr/>
        </p:nvSpPr>
        <p:spPr>
          <a:xfrm>
            <a:off x="1879094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CB0E40-1EA1-C96B-9B4A-562C0175AEAA}"/>
              </a:ext>
            </a:extLst>
          </p:cNvPr>
          <p:cNvSpPr txBox="1"/>
          <p:nvPr/>
        </p:nvSpPr>
        <p:spPr>
          <a:xfrm>
            <a:off x="2368015" y="3033713"/>
            <a:ext cx="4407970" cy="7831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تَناوَلَ نَبيلٌ فَطورَهُ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id="{006ED874-A5BE-0DF2-B7AB-47E27A4EF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765EEA-0193-543E-395E-C9BFB6F628C8}"/>
              </a:ext>
            </a:extLst>
          </p:cNvPr>
          <p:cNvSpPr txBox="1"/>
          <p:nvPr/>
        </p:nvSpPr>
        <p:spPr>
          <a:xfrm>
            <a:off x="1232453" y="4224635"/>
            <a:ext cx="5006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تَناوَلَ نَبيلٌ فَطورَهُ بِمَهَلٍ. </a:t>
            </a:r>
            <a:endParaRPr lang="fr-MA" sz="4000" b="1" dirty="0">
              <a:solidFill>
                <a:srgbClr val="C00000"/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704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9884-D911-5F65-C384-0F43E996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12C3B977-11FB-12D9-A2FE-0ADE563D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 سأسحب 5 أسماء للمشاركة في تحدي القراءة بدقة واسترسال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97E4CD-7019-A1DC-45C9-54B763A8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48000"/>
            <a:ext cx="792000" cy="79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80D0D73-6593-4577-C877-D1E6581A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A7DA7BB-F097-21E0-F85A-75D2A845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7250418-E643-BAAF-E7A8-A0222A5C17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717A359-506D-EA07-7048-BB0700FEEC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FE7BC4E-9076-6BC6-4787-9378D22B79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543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3613DC-3B70-7996-347A-155DD764C2F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C8A065-50E7-A350-3B51-937A7BF603E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2F219C-4CEC-CD92-C002-14E3173FA709}"/>
              </a:ext>
            </a:extLst>
          </p:cNvPr>
          <p:cNvSpPr>
            <a:spLocks/>
          </p:cNvSpPr>
          <p:nvPr/>
        </p:nvSpPr>
        <p:spPr>
          <a:xfrm>
            <a:off x="343636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DD07B7-1B69-6CF1-89BE-D1E034CD448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AE477-6D10-D64F-A9FC-9DBFFC2954A8}"/>
              </a:ext>
            </a:extLst>
          </p:cNvPr>
          <p:cNvSpPr>
            <a:spLocks/>
          </p:cNvSpPr>
          <p:nvPr/>
        </p:nvSpPr>
        <p:spPr>
          <a:xfrm>
            <a:off x="1885450" y="127558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5BA800-A5F0-180B-EA12-AA530E1CD006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مائِدَةِ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نَعيشُ أَوْقاتاً جَميلَةً. نُنَظِّفُ أَيْدينا أَوَّلاً، ثُمَّ نَجْلِسُ بِهُدوءٍ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وَٱعْتِدالٍ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نَمْضَغُ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بِمَهَلٍ، وَنَشْرَبُ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ﭐلْماءَ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بِقَدَرٍ.   نَنْظُرُ إِلى أَنْواعِ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وَنَتَخَيَّلُ مِنْ أَيْنَ جاءَتْ؛ اَلْخُبْزُ مِنْ قَمْحٍ طَرِيٍّ،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وَﭐلْخُضْرَواتُ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حَديقَةٍ غَنّاءَ. 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114778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29F96-3DA8-061C-6D6D-8C0542F1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دقيقة واحدة من  أجل قراءة صامتة للفقرة.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38627-CB1F-3DC0-BB66-9AA106BE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717831"/>
            <a:ext cx="792000" cy="79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56FD1C-DFE2-BC09-295F-FA33116AB33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2E30B7D-5B08-80CB-3BAC-2AADAE9A6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0CE1BA0-9E65-37D3-0943-87E55A0C43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5F4AC8C-35E2-6761-5B45-E3CA2B9922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F4E0930-8D10-C931-8DB0-A2BFCE55E0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42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36C1DC1-1DA2-7016-BE7E-F4C15AD93A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274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719D65E-F83A-B444-BAE0-CD055E1805A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C19D58-2453-B645-4C5D-59597627FAC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19DCDE-BF2C-B466-0CA7-451C47F57C4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30783B91-40B3-2437-8A77-CED83EEC9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" y="1497259"/>
            <a:ext cx="782030" cy="9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DDF802-6DA2-5E0F-90C4-DF116C69A020}"/>
              </a:ext>
            </a:extLst>
          </p:cNvPr>
          <p:cNvSpPr>
            <a:spLocks/>
          </p:cNvSpPr>
          <p:nvPr/>
        </p:nvSpPr>
        <p:spPr>
          <a:xfrm>
            <a:off x="1789553" y="130090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96DFAA-2C79-5B7D-DE17-658DBF461A0E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مائِدَةِ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نَعيشُ أَوْقاتاً جَميلَةً. نُنَظِّفُ أَيْدينا أَوَّلاً، ثُمَّ نَجْلِسُ بِهُدوءٍ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وَٱعْتِدالٍ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نَمْضَغُ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بِمَهَلٍ، وَنَشْرَبُ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ﭐلْماءَ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بِقَدَرٍ.   نَنْظُرُ إِلى أَنْواعِ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وَنَتَخَيَّلُ مِنْ أَيْنَ جاءَتْ؛ اَلْخُبْزُ مِنْ قَمْحٍ طَرِيٍّ،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وَﭐلْخُضْرَواتُ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حَديقَةٍ غَنّاءَ. 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49FD-3E1C-E8C0-F772-9FC68C8F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3E397-627F-732B-910C-98B41724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الفقرة..  يسجل الأستاذ على سجل الطلاقة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8C9440-2588-94FE-A54D-C49520086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305F068-16F5-1CCB-99F7-FC79047A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4527519-64D5-EE44-EA54-68923B29C5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8FF7126-1A6C-AEE9-406C-33F2615AB1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9AFAA74-FD5A-1660-8AA3-B85EF37130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236DE93-1651-11C2-2C34-B791D1D45E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46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61FA7E8-389B-420B-53CE-5EFC8991BE9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C3F81D-7ED5-993C-99F6-6494D3D9363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82BA24-8407-7F7E-2231-EEBDF7E2069C}"/>
              </a:ext>
            </a:extLst>
          </p:cNvPr>
          <p:cNvSpPr>
            <a:spLocks/>
          </p:cNvSpPr>
          <p:nvPr/>
        </p:nvSpPr>
        <p:spPr>
          <a:xfrm>
            <a:off x="370214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BA7EC3-EE06-2BF9-FC3F-FD375FE5923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4172F-B67E-B82D-2AA9-CBDADA6A6AA0}"/>
              </a:ext>
            </a:extLst>
          </p:cNvPr>
          <p:cNvSpPr>
            <a:spLocks/>
          </p:cNvSpPr>
          <p:nvPr/>
        </p:nvSpPr>
        <p:spPr>
          <a:xfrm>
            <a:off x="1889454" y="127590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717A2F2-BB7D-5314-8DDA-1DD36544A358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مائِدَةِ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نَعيشُ أَوْقاتاً جَميلَةً. نُنَظِّفُ أَيْدينا أَوَّلاً، ثُمَّ نَجْلِسُ بِهُدوءٍ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وَٱعْتِدالٍ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نَمْضَغُ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بِمَهَلٍ، وَنَشْرَبُ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ﭐلْماءَ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بِقَدَرٍ.   نَنْظُرُ إِلى أَنْواعِ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وَنَتَخَيَّلُ مِنْ أَيْنَ جاءَتْ؛ اَلْخُبْزُ مِنْ قَمْحٍ طَرِيٍّ،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وَﭐلْخُضْرَواتُ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حَديقَةٍ غَنّاءَ. 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530294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190E0625-CC18-C07F-6641-C05D6D86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8" y="76349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076FAA-CA69-344D-8F3F-0B145B979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38FCA6-543E-8BC4-5BB4-5D6D954F8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2CB025F-B97D-F6F8-1E2E-746BDD740C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BC709D7-968E-70AD-4A2D-DE53CD01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670BE6D-A8E5-EDFD-B278-498ABC10A0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566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5A5AABF-4D6F-2142-2146-E5FD36132E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503" y="13566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A26B4D-183F-CDA1-A9ED-C1FCB96684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E35E0A-1694-47D4-34BB-D752FDE1B70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46B43A-9E85-E165-39C3-D4F2C3920A49}"/>
              </a:ext>
            </a:extLst>
          </p:cNvPr>
          <p:cNvSpPr>
            <a:spLocks/>
          </p:cNvSpPr>
          <p:nvPr/>
        </p:nvSpPr>
        <p:spPr>
          <a:xfrm>
            <a:off x="40114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60E7EC-D847-436D-EF37-39294308C9C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1CAB8367-F81B-BE70-A269-A339D7E7CF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7F5E73-6B8D-C30B-FB31-18F45027FAD2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938369" y="346036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ْقَمْحُ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3554404" y="3460367"/>
            <a:ext cx="2120400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اَلطَّ</a:t>
            </a: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رِيّ</a:t>
            </a:r>
            <a:r>
              <a:rPr lang="ar-MA" altLang="fr-FR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1169865" y="346036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اَلْ</a:t>
            </a: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غَنّاء</a:t>
            </a:r>
            <a:r>
              <a:rPr lang="ar-MA" sz="8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ُ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Titre 19">
            <a:extLst>
              <a:ext uri="{FF2B5EF4-FFF2-40B4-BE49-F238E27FC236}">
                <a16:creationId xmlns:a16="http://schemas.microsoft.com/office/drawing/2014/main" id="{AAAA738C-EFE8-113A-8132-8721C194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1F5404-AC31-BABB-F5EB-13D65E6C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7635" y="666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EA02155-EFD7-7451-D041-F7B85709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AA65327-A366-9E8A-6FCB-4B69CC16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196ABB3-4B37-06BA-4FED-548F7216F2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24630C7-8217-264A-377F-8C1EDEF877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70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5FB1704-EEF1-78B0-BAAA-57BBCBF07E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4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B7F348F-3A90-D495-76AB-7934A75BCE0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B43210-4596-6DF0-64DA-2315B43AAB0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C0D371-4076-749A-59CD-0A4A4E3C2E4E}"/>
              </a:ext>
            </a:extLst>
          </p:cNvPr>
          <p:cNvSpPr>
            <a:spLocks/>
          </p:cNvSpPr>
          <p:nvPr/>
        </p:nvSpPr>
        <p:spPr>
          <a:xfrm>
            <a:off x="46008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DA6492-C5A8-D9A8-4715-387301B2901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39350B-A4D2-DD96-9B74-B2ED96C324A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1D7B545E-EAB1-83DD-E731-B9A320D20F27}"/>
              </a:ext>
            </a:extLst>
          </p:cNvPr>
          <p:cNvSpPr/>
          <p:nvPr/>
        </p:nvSpPr>
        <p:spPr>
          <a:xfrm>
            <a:off x="3028336" y="2918848"/>
            <a:ext cx="2767628" cy="1335097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000000"/>
              </a:buClr>
            </a:pPr>
            <a:r>
              <a:rPr lang="ar-MA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ْقَمْحُ</a:t>
            </a:r>
            <a:endParaRPr lang="ar-MA" sz="88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E592472E-87B2-9437-0427-D2302188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597351-E318-B612-AF3A-FFBF407D0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F58EBF-F166-3F7F-E257-149CB8780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35FF62D-13C8-218A-CC5B-9F4834C3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111DF5C-A61F-AA4E-7361-A00B17B65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1662E7-8E0E-3674-278B-E3B5CA6913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25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9D43190-EB70-ED0B-1051-E0FB05FEEB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65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F374BF-4CD4-3978-A426-4AFB1E540BE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13FB30-219E-B753-05F2-09F059CAF9E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5A8E67-7201-2F21-E316-291C0D2B09E5}"/>
              </a:ext>
            </a:extLst>
          </p:cNvPr>
          <p:cNvSpPr>
            <a:spLocks/>
          </p:cNvSpPr>
          <p:nvPr/>
        </p:nvSpPr>
        <p:spPr>
          <a:xfrm>
            <a:off x="447807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5716CF-7FD2-61E7-197C-52F85DEE8D0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BFBD8-4FFE-989C-1F0F-229B4D05AFB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ADA4D-9491-FDAA-28B4-BFDC76FF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5809FC-7B75-2965-F229-234798636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1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45D5130-185E-1298-A6D5-F2A4D73C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BB80182-4A8E-1400-40DE-852020E47C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860E8D5-FF0F-5131-58C3-A94EACBFF8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28B2259-D17D-D64E-0CD7-15954CE36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68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F918E0F-8F15-6EF4-894D-73C5708617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C78559-653D-7F90-66F1-4BE18DEDA68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9D7A99-3E27-3948-1600-D49037C8DFE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C63219-8253-8728-E946-D7BFE91D3DE3}"/>
              </a:ext>
            </a:extLst>
          </p:cNvPr>
          <p:cNvSpPr>
            <a:spLocks/>
          </p:cNvSpPr>
          <p:nvPr/>
        </p:nvSpPr>
        <p:spPr>
          <a:xfrm>
            <a:off x="324316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DB339B-21CF-70E3-FBDF-876704B06E3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C4E64A23-E717-A8BC-9FF5-9E70A12F45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897376-2200-2344-E604-30AE33FEDB44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2781C8C8-9A38-82C9-8542-4E574F8B79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اَلْقَمْحُ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165952-04E4-CE27-1D67-A762BEEA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02FEAF-4100-C5CF-979E-99E7F3517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1944"/>
            <a:ext cx="792001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2BD8A01-2F1A-F286-8B78-811519C3C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89A5D1C-22D1-F868-C183-0C9B2786CD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269B71-E3E5-10DB-51DF-6D268D75D1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3E32FC2-F12C-0633-08B4-7692F8E9E5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565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E314C35-A70B-D823-4EEE-2CA62993CA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B6D33C6-5581-5034-53CB-2E58A6E0C2E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D6A9A7-D319-2D98-A3C2-65F64C30E45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65E14D-0947-3F1C-2848-6E4EB8B7704A}"/>
              </a:ext>
            </a:extLst>
          </p:cNvPr>
          <p:cNvSpPr>
            <a:spLocks/>
          </p:cNvSpPr>
          <p:nvPr/>
        </p:nvSpPr>
        <p:spPr>
          <a:xfrm>
            <a:off x="346122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D2C13D-0AF9-FEC5-A7D1-2E916C17390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E29AD-DB20-35F8-90ED-661CC576012A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098A95B-BF0A-BF8E-A464-109693995B45}"/>
              </a:ext>
            </a:extLst>
          </p:cNvPr>
          <p:cNvSpPr/>
          <p:nvPr/>
        </p:nvSpPr>
        <p:spPr>
          <a:xfrm>
            <a:off x="2617710" y="2924175"/>
            <a:ext cx="3916274" cy="13545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7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اَلطَّ</a:t>
            </a:r>
            <a:r>
              <a:rPr lang="ar-MA" altLang="fr-FR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رِيّ</a:t>
            </a:r>
            <a:r>
              <a:rPr lang="ar-MA" altLang="fr-FR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7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4BA523C-707F-5F8A-D2D6-36B5040B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6D29-646A-9CA0-10F0-42DAE199B1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1943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BFEE6D7-5983-1C81-5C89-9DD27C21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0D8CC6D-282D-3D0B-A0E3-524EBEFEBD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8269074-16D8-28D8-4CB8-C329BFC0EC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599E3A6-F42A-7644-1EF2-1196971717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22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2B740AA-B279-10E0-01B5-03A812A789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BF69304-D974-8729-A1E4-E7D4760D00A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054EA4-2FD9-86D9-41F7-D9413E23AAB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FA6494-42FE-87C8-4A49-A308346770A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04C32-D18C-8281-6869-718AF8B626F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BA50BA-1FDB-4C28-7B2B-2A7D718B044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DF007-0720-04EB-2F59-50D7CBC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CED44D-C097-A7E2-68F8-3EBD2C8BC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7A89B04-E58D-29A0-53A6-252D90AB2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4312D52-0818-04C8-9DF8-6F17BFDAE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461CE62-CCFC-01E8-D016-B2726623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4E060F0-3A03-6DF9-F2E8-19D52956EF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602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F10AE75-CFAF-C08D-DC6D-D1C8800171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43175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6CD1F8-1C04-8833-62B9-7F6D54138A8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DB6399-E6EE-73C4-55CC-791279FA954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A5B45-5859-93BE-CE19-DF85D9106262}"/>
              </a:ext>
            </a:extLst>
          </p:cNvPr>
          <p:cNvSpPr>
            <a:spLocks/>
          </p:cNvSpPr>
          <p:nvPr/>
        </p:nvSpPr>
        <p:spPr>
          <a:xfrm>
            <a:off x="341492" y="13324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5F586B-14EA-AD00-49E3-9F8577CCF64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DC3FF412-8C2F-5615-C241-422EC153CD5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078A7E-9F41-D286-4367-F64DCA1D8D8D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64F92C1-EFCC-58EA-938E-291B878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A77DB0-658D-3930-E19A-CEC3E8076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F4EE1FD-3020-9CB3-B077-AAB6CB10C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F6FE9D-4E67-1AD0-C2EF-578F09FD80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5BA56D2-CD3E-B3DB-AE48-11E2FCEA60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F2F7147-9466-1F76-DD2E-3B631AF5A1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565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0D8A454-EBCB-F5D9-7A89-B3EBB810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62D11B-89A3-F24B-67C8-0EBD67FA8EE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C9287A-2A5A-EAB8-C75C-2797CFDFC5B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B3595E-17BE-E0E1-D800-BB095C436BC1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6DD96-F392-1BF0-E7D7-F48B82B4E39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3342BD75-F4E3-21BF-9B49-F46E7D0555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7156D3-FEE3-7235-23D8-D191042EE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اَلطَّرِيُّ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5E7037-22C1-B31E-B4D5-95EB00F96677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89BDA41-DF7E-6F8E-B18F-6CF61C2AB6FD}"/>
              </a:ext>
            </a:extLst>
          </p:cNvPr>
          <p:cNvSpPr/>
          <p:nvPr/>
        </p:nvSpPr>
        <p:spPr>
          <a:xfrm>
            <a:off x="3194606" y="2924175"/>
            <a:ext cx="2754788" cy="138973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اَلْ</a:t>
            </a:r>
            <a:r>
              <a:rPr lang="ar-MA" sz="8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غَنّاء</a:t>
            </a:r>
            <a:r>
              <a:rPr lang="ar-MA" sz="8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ُ</a:t>
            </a:r>
            <a:endParaRPr lang="ar-MA" sz="88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E94A1C-E581-43B6-69A3-65E24F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393269-3D1F-E40F-CCAB-E8A75737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3A59B99-078D-7A18-6870-F2C94085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3C0524-5F61-8761-0891-7421653A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C806430-0DD4-A2EB-9476-D95FFF9E63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7B7EEFA-F682-3074-6597-06E135F4C2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A98358C-C22A-56A3-18F5-A2A6496A5B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451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2FF451-A898-70EB-213C-47AD0AB2E3E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1C77D1-4872-0054-C695-00887A9B2FA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3A10C5-2A75-6F08-5345-068D8B2F5E39}"/>
              </a:ext>
            </a:extLst>
          </p:cNvPr>
          <p:cNvSpPr>
            <a:spLocks/>
          </p:cNvSpPr>
          <p:nvPr/>
        </p:nvSpPr>
        <p:spPr>
          <a:xfrm>
            <a:off x="319193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081CC5-5887-C02B-F748-3B78AB41FF1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1E3CF1-6873-8CDC-AFFB-89A56DAA5B07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A2387-7F7E-A2ED-8034-BE35E7A4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B67167F-44C1-3312-D28B-6018C86C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533D302-0095-6787-B43D-F1FF22914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C8303F-9411-4594-7D58-F9E69C7591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8A38AC1-7F06-C422-A94C-3C10E5770E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7AB4675-7A9E-1934-77CC-D669C53896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EC6197-A24A-E41B-D53B-433BAC923A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20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EDA05E7-7C9A-30DA-1944-286110CBA12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5022BC-5201-ED4E-D041-40142B549107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A0D488-1248-EB73-4EE9-044260306279}"/>
              </a:ext>
            </a:extLst>
          </p:cNvPr>
          <p:cNvSpPr>
            <a:spLocks/>
          </p:cNvSpPr>
          <p:nvPr/>
        </p:nvSpPr>
        <p:spPr>
          <a:xfrm>
            <a:off x="370379" y="1221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010F14-EE43-F6F1-83CB-F4608A8ED14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2DA324-4A5A-1D2C-6345-708B96E0C4C0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457200" rtl="1" eaLnBrk="1" latinLnBrk="0" hangingPunct="1"/>
            <a:r>
              <a:rPr lang="ar-MA" altLang="fr-FR" sz="18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جَديدَةٌ</a:t>
            </a:r>
            <a:endParaRPr lang="fr-FR" dirty="0"/>
          </a:p>
        </p:txBody>
      </p:sp>
      <p:pic>
        <p:nvPicPr>
          <p:cNvPr id="6" name="Google Shape;1379;p12">
            <a:extLst>
              <a:ext uri="{FF2B5EF4-FFF2-40B4-BE49-F238E27FC236}">
                <a16:creationId xmlns:a16="http://schemas.microsoft.com/office/drawing/2014/main" id="{2C629910-ECF9-69F5-749E-45E5AE90FB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73850-EC82-411B-D542-F3955C8CFAA2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93A4EB-6D1D-50AB-D28E-881339A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883D55-9E73-51EC-D00F-5B9E2DB1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E42479B-A40E-3E6D-62DF-3576CE93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9820F7D-FC78-B516-F71B-20904709E4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54AD50B-23C5-8352-5895-B2A142BD20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0AA6082-7ABF-CDE9-AE54-F79077E543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8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5890208-4A65-5016-15B7-2D161284F7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3694D74-7759-0CB5-CAF6-7695FA99AF7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21A641-0BBB-2737-F297-504137C5DA6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07D285-0F39-23E7-7DCD-7E73E2F657BF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81A0D-6A45-0A20-DC90-39CB1B8B732D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197A7652-3AB8-5C9F-A026-AE3C96FA53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42B194-3250-A197-E86E-435C8CB81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2" y="2924175"/>
            <a:ext cx="262327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60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اَلْغَنّاءُ</a:t>
            </a:r>
            <a:endParaRPr lang="fr-FR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889EC9-044C-E8C0-FCCB-4C37F5D5401E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F3E1-44FB-40B3-0530-246DC3BF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38CEF78F-E6AE-6A25-44CB-C95C545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استماع وتحدث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B7D3414-980A-09C9-46B7-C21FB61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2EEAEAA-F819-C65D-E4CC-2A99A8518FAB}"/>
              </a:ext>
            </a:extLst>
          </p:cNvPr>
          <p:cNvSpPr txBox="1"/>
          <p:nvPr/>
        </p:nvSpPr>
        <p:spPr>
          <a:xfrm>
            <a:off x="5229659" y="177787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استماع وتحدث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E3E8430-787E-ED6B-9E2D-63AFE795AB66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ورشة الاستماع : إعادة الإنتاج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37489B-0662-D850-73B3-2839E11E3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216" y="2040284"/>
            <a:ext cx="762644" cy="767848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A5B6711C-629C-2BFF-5A05-328DB2099F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867705" y="1744658"/>
            <a:ext cx="582000" cy="58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3479D6-07BA-38C4-F0E2-B922EB568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0816" y="10215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0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D8AF5C4-D280-AD52-5057-49AFE27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1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ستعيدون سرد الحكاية انطلاقا من مشاهدها. استمعوا مجددا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0D20A3-EBD1-993A-145A-99D04AAE1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4F8E98-FAA5-5759-EE75-A358CA0DD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09ABC1-5CDA-821F-18BE-4A882981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987D335-AAAC-BFE6-1D43-381DB5030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5800FF-445B-F85B-D4F4-6E5C56A9E2E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D0BD00-5E83-E0EC-E0C4-1E9D8E30A4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3C709CD-3524-EABA-3DC9-38E6EE107A4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429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DD1F809-F38F-6C5C-B70B-51A5CBFF91F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266EC0-60AD-18DB-89AF-FBD582F61C8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DEEA17-CB74-05CD-6F46-A8B9E00A6CF0}"/>
              </a:ext>
            </a:extLst>
          </p:cNvPr>
          <p:cNvSpPr>
            <a:spLocks/>
          </p:cNvSpPr>
          <p:nvPr/>
        </p:nvSpPr>
        <p:spPr>
          <a:xfrm>
            <a:off x="370379" y="1243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67EF4AB-501D-F0B6-4DF7-9F1087810EE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5B16BF-174F-C6B1-BD26-E11A2AE3932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6" name="FINALE -  فَطورُ ٱلصَّباحِ V1 DONE-720p-251219">
            <a:hlinkClick r:id="" action="ppaction://media"/>
            <a:extLst>
              <a:ext uri="{FF2B5EF4-FFF2-40B4-BE49-F238E27FC236}">
                <a16:creationId xmlns:a16="http://schemas.microsoft.com/office/drawing/2014/main" id="{2E7172DE-B89D-34F5-4C77-373861C6C94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AABC17F-C588-F3AE-C3A0-CCD1B07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الأول بأسلوبي الخاص. استمعوا.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88839D-6C4C-E521-5905-00454EB9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83DCD7-25E3-C17D-FEF3-16A48C34B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F210F3A-DE25-E4FA-7E8E-26ADEFDE9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A3D284-6333-DEAE-6270-FC89596884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78AEC8-311D-7BA2-674C-C26B66BC86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DA068F-722A-4A8C-4D6E-F64C9066A5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1096D1-6BB0-B41E-33B3-416C329483A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8CA463-9E17-1303-4870-987AE250913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FADF2A-2006-B4F3-33EF-72345B2FC338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69A635-813C-8654-09C4-F66B9E82AD9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3E585C-8BB1-F9E9-BBEF-BA3F9FF3F27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31F963-6A23-D810-EE39-8EFBBCAAB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555" y="2428413"/>
            <a:ext cx="3902266" cy="2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510F24F-0019-D1C9-8EAA-C776CC1F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الأول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1C789B-799A-FAA4-F76F-A6B5302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466CA1-A21C-D6E9-6E08-BAEC6ADB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0C7C20-F0BD-5741-B0A1-302388F3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F5C674-32D0-CD75-BBDC-935BE9BD2C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9A53C68-C40F-A0C9-561D-141F259D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16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FB13B5-58D2-E688-031D-4AA82482B7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0A1199-CF02-F6C5-DAA6-1E6595185DC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9BFB46-B435-F693-5482-A2E132EACB2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B5370F-B9DF-0E70-F95D-BD894133F935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39BB98-E97D-CADA-0F89-0238683C13F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17F73-A9C7-4711-0D30-28804869744C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FFDF07-268B-4280-891D-136455371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555" y="2428413"/>
            <a:ext cx="3902266" cy="2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4909142" y="5005739"/>
            <a:ext cx="3785072" cy="1249102"/>
            <a:chOff x="628649" y="3521102"/>
            <a:chExt cx="3780000" cy="129301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1042308" y="3521102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5074124" y="538282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البنية السردية / تقديم الفعل الكلامي.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إملاء.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الطلاقة: توليف ودعم.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توليف ودعم.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إثرائية.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39" y="3437977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30237-4686-1B9C-BADD-50F112463065}"/>
              </a:ext>
            </a:extLst>
          </p:cNvPr>
          <p:cNvSpPr txBox="1"/>
          <p:nvPr/>
        </p:nvSpPr>
        <p:spPr>
          <a:xfrm>
            <a:off x="1402469" y="3890457"/>
            <a:ext cx="27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تعبير كتابي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 .2/2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3596E-74C1-BFE6-6B2D-AE831E2C40C9}"/>
              </a:ext>
            </a:extLst>
          </p:cNvPr>
          <p:cNvSpPr txBox="1"/>
          <p:nvPr/>
        </p:nvSpPr>
        <p:spPr>
          <a:xfrm>
            <a:off x="3108111" y="3429000"/>
            <a:ext cx="90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5 -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0EB81A3-1BFE-1229-17E9-648F14E8CBA9}"/>
              </a:ext>
            </a:extLst>
          </p:cNvPr>
          <p:cNvSpPr txBox="1">
            <a:spLocks/>
          </p:cNvSpPr>
          <p:nvPr/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Times New Roman" panose="02020603050405020304" pitchFamily="18" charset="0"/>
              </a:rPr>
              <a:t>تنظيم حصص الأسبوع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AE8AF9F2-A7F2-CA3F-78A8-3456F46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الثاني بأسلوبي الخاص. استمعوا.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4AF61F-E0F0-DB00-C3E2-89C9738D5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0532F4-31CD-1776-5541-B42ABD7B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9B6A4B-3B93-510F-D555-E699A1E7F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9CBD138-41E7-AFE6-82A4-8E7D0467A3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5BAAE4-A1E0-AA8B-74D6-3B6B4F1117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15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540C1B-857D-A160-6B02-B2FDCA224B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3EB1D4-486B-7D1F-0B0B-F630D08A112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E42699-6495-3391-AE62-A928680F2EE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0D5622-9B35-D9DD-6661-86E74790F929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873694-601F-9C53-3A6F-75DF49817BB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168465-83DF-852E-B730-1CDAC2DA5AFF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8ECC11-234A-3828-AF8E-F900530DC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828" y="2231112"/>
            <a:ext cx="4205719" cy="32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340F6-C73F-B894-D552-7CFA289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الثاني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644431-8CE0-FCEE-FFC2-A8765283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0824A6-B07D-AD56-30C0-2D4A4AF5A8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59895C-CD5C-429D-BCB2-9CA7CEA6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691B46-1DA4-39DE-0763-316F71914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BB3345-F839-3071-E54B-1FCED76BFF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DADCCE-5647-1A8B-989E-BEB80A3E04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6FEA4D-C03A-02DB-B402-051FE616416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28E61B-7B3F-5303-1291-E4B7C4266C7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4B9F9-8A47-A1CE-7295-76FA5380E664}"/>
              </a:ext>
            </a:extLst>
          </p:cNvPr>
          <p:cNvSpPr>
            <a:spLocks/>
          </p:cNvSpPr>
          <p:nvPr/>
        </p:nvSpPr>
        <p:spPr>
          <a:xfrm>
            <a:off x="371024" y="1275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39C7C0-8088-D3AC-D89A-7FF5437957D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17A1A-13CB-B912-1D5B-E0531BB7DCA0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09BBB2-35F0-13EA-B94B-1996859A9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828" y="2231112"/>
            <a:ext cx="4205719" cy="32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7A31-F46D-0A1D-5052-4A2DA625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02C531D-41E5-6D03-6D95-631DD70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الثالث بأسلوبي الخاص. استمعوا.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4760C-0C91-CB14-AEC7-1FEAB865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241692-2C5D-74D4-E554-BEA45E263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7D303D-1F21-5E43-27B5-FC5C52EC5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FAFFD41-8D8F-A821-D963-ACFCF17739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C2F099-D28B-FA13-3DD6-5241434C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81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536A86-A786-FE1A-004C-96DF0467C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6984B2-9757-BE3B-FC13-7EA5191C36C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D05417-B3CB-00A2-912C-F9B8B281B25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4EAA9F-A8D6-8CB6-F3AD-D77E79CAACEF}"/>
              </a:ext>
            </a:extLst>
          </p:cNvPr>
          <p:cNvSpPr>
            <a:spLocks/>
          </p:cNvSpPr>
          <p:nvPr/>
        </p:nvSpPr>
        <p:spPr>
          <a:xfrm>
            <a:off x="370379" y="14742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9DDCD3-5821-4F39-35A7-7AC453CA9F0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CE87A-4824-83D8-0101-10C3E52C64C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0E9592-605C-C024-F7E4-C7B4611FD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026" y="2394522"/>
            <a:ext cx="4096595" cy="2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87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8AB44-2486-0957-0220-9D15DBB2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EECAE-DFBB-46B9-5A45-8E43AF25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الثالث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2F7946-1FC9-3589-293C-5DD308F85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09D06C-0429-2A1B-F8AC-631D1AE8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16E2352-79F4-04B0-E6F7-4FFE01F22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715FD5-19DF-3DFE-349E-CD62140005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A95FD8-B77B-1D26-0E52-22ED8A9B91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42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5FAD48-502B-7DA5-91BF-75750A14BC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84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457B79-7E3E-3113-B9DE-E8531F82514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D66929-686A-E8C2-611D-B08BC325735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795E32-597E-2DDC-9CF2-0C377AF8780E}"/>
              </a:ext>
            </a:extLst>
          </p:cNvPr>
          <p:cNvSpPr>
            <a:spLocks/>
          </p:cNvSpPr>
          <p:nvPr/>
        </p:nvSpPr>
        <p:spPr>
          <a:xfrm>
            <a:off x="44858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AE67DC-03FD-CE01-E0A6-75D0934FBEF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ECC2CC-13F1-8B03-99E2-1A34427EFFED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915755-ACE4-33F2-FE98-B17D166AC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026" y="2394522"/>
            <a:ext cx="4096595" cy="2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075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BD01-9782-EB69-8CA1-B6C40F09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5F1F9BC-A815-B239-1CE6-5B404DC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الأخير  بأسلوبي الخاص. استمعوا.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F78187-9E92-F5A4-BB05-E345F5F85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89B56D-2EB7-0766-8DD7-EC677155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D648C1-9E08-4CB0-C24B-A71B964E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D2B60E-517D-F436-649E-4FA11865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3AB51C-1F45-E78E-AAB1-727254DB08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3F1F40-E928-E03E-E5A4-9A5843AD0A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FFB3F9-9402-5C37-2188-057CB3AA3DF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E91BF-C6FE-EE9B-5E30-BDB18EB1DF8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FC5B8C-DCBC-8AC5-013E-DDF660A9E411}"/>
              </a:ext>
            </a:extLst>
          </p:cNvPr>
          <p:cNvSpPr>
            <a:spLocks/>
          </p:cNvSpPr>
          <p:nvPr/>
        </p:nvSpPr>
        <p:spPr>
          <a:xfrm>
            <a:off x="371024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17B7F3-E3CD-F6D2-02A2-B34C7B26835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8EE56-5203-B607-D8F9-F55004E17B2F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8FD721-967C-A7AF-C574-79171E9C2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3354" y="2141411"/>
            <a:ext cx="4352667" cy="33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4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7301-F054-9653-1239-A07930AC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949080-58BF-1CC6-9639-4391543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الأخير انطلاقا من المشهد؟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A43A0E-55A8-4884-3D4F-CC745CB1E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8A124D-DDEB-5F60-2694-E98B7F9BB0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46BF7A-32AC-78EF-9D70-B375BC6A9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0468CA-0456-00F5-BD96-02457B6A36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19A5B1-FEF1-6325-8B17-180E144CD1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082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3E49A27-1BE0-6526-C51A-217B631F55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D41FABB-FA35-58A7-D20C-40FE4CFCD18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E44974-E6B5-6132-6492-5E7B2CB5F4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746F93-AFFD-9DFB-6EA3-D5C0D7735C3F}"/>
              </a:ext>
            </a:extLst>
          </p:cNvPr>
          <p:cNvSpPr>
            <a:spLocks/>
          </p:cNvSpPr>
          <p:nvPr/>
        </p:nvSpPr>
        <p:spPr>
          <a:xfrm>
            <a:off x="341492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114E7F-63F5-8D9E-3110-B24ECF4DD5F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03DFD-CF5C-52D7-AD98-483DD48C72E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0E7A6A-DD74-F83D-9B77-EB4B797F6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3354" y="2141411"/>
            <a:ext cx="4352667" cy="33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222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3AC39228-8AA9-BF28-7C51-F21D068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هي أحداث الحكاية من البداية إلى النهاية.  من منكم يسردها؟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EE732C-EC38-7CD2-7727-A46BEE0B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10B7B7-618A-9D6C-BCB8-ACCD740B22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10DDC3-8F7E-F2D3-48CE-FE2B6D2B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50B5E4-7065-5D60-EA40-C146C36EE0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93840-079F-3935-3F10-343562E32D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613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CC3B3B-A8CF-3D29-3EC0-47A74F55A1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9528C4-F3C8-ED2D-DA62-E829F84E80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D32D16-47FF-33CF-A6E5-916849D6262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AACF79-E25D-C16E-C8DC-2F74B9487AC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14EFBB-9807-A589-A606-FFE94C91DB6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04FD76-EE8B-94E8-8DCB-121DF3A7E20C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7A145E4-F9FC-82B5-F005-53150540D748}"/>
              </a:ext>
            </a:extLst>
          </p:cNvPr>
          <p:cNvGrpSpPr/>
          <p:nvPr/>
        </p:nvGrpSpPr>
        <p:grpSpPr>
          <a:xfrm>
            <a:off x="422071" y="3076085"/>
            <a:ext cx="7838511" cy="1493347"/>
            <a:chOff x="706577" y="3119889"/>
            <a:chExt cx="7838511" cy="149334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119394C6-D76C-14E4-DC84-6406E3EC36F4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5EB20636-E95B-4908-298C-4D052E0A6A82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113462E9-955A-182B-2866-974BE5DBB291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99FB6EF5-4B32-F013-8080-D42F13B85B4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3" name="Rectangle : coins arrondis 52">
                <a:extLst>
                  <a:ext uri="{FF2B5EF4-FFF2-40B4-BE49-F238E27FC236}">
                    <a16:creationId xmlns:a16="http://schemas.microsoft.com/office/drawing/2014/main" id="{7AF125B8-6811-A4B4-4F33-DF22F13C0F4B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C8DD4E70-D646-0F42-938E-CFFAC87BBB9C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252D9C0D-0459-8F24-6AEE-42E1D906D7CA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51" name="Rectangle : coins arrondis 50">
                <a:extLst>
                  <a:ext uri="{FF2B5EF4-FFF2-40B4-BE49-F238E27FC236}">
                    <a16:creationId xmlns:a16="http://schemas.microsoft.com/office/drawing/2014/main" id="{F914B8DF-E0C9-8196-158E-DEAAABA0680E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9D54F824-F161-8DAA-F167-33F17A739F84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5B0C99C4-3CB7-6858-EF17-DF4F55A612B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9" name="Rectangle : coins arrondis 48">
                <a:extLst>
                  <a:ext uri="{FF2B5EF4-FFF2-40B4-BE49-F238E27FC236}">
                    <a16:creationId xmlns:a16="http://schemas.microsoft.com/office/drawing/2014/main" id="{2757AB1A-C0DE-8573-9FDF-3CA49E4F3EAE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29866AB6-A5A4-BD4D-E43B-48F91C101BC8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4992598D-5FB6-4505-1048-8BE58AF6FD3C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AF6A4918-E81C-A4C1-0B3C-3F7FFCE3E6BA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50754F0-A486-8DAF-6610-44AFB4754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057" y="1608865"/>
            <a:ext cx="1723496" cy="1566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8D8602-2E49-6C80-D0DA-61E14E8C1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418" y="4569432"/>
            <a:ext cx="2095873" cy="1596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62656F-1D3B-4D84-D62B-4C263744E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553" y="1524440"/>
            <a:ext cx="1930103" cy="1592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C222B0-ACD3-5BF8-B9E9-30C7BFA219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312" y="4569432"/>
            <a:ext cx="1965288" cy="1493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DEB0-27D9-B8E8-62CD-9D7CF65D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8C5579-8C49-9F2B-6F01-B4BDDEB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215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E36CA1-E200-4FA0-D60F-F32FF230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890" y="1126154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2E423E-8864-8601-ADEC-01F749031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017F0A-D7EC-1C54-8E93-D0123406CF2C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7BB0C26-9E18-7D8C-5DDC-5D1F03A3D1A2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تنمية الطلاقة  ــــ استخلاص العبرة.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0C02C58C-CDB2-9F96-C8AF-A8C85EF5A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78247" y="1770284"/>
            <a:ext cx="540000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03F84C-EE9F-A9C4-1391-1B2B615F6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33532" y="2191463"/>
            <a:ext cx="62296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4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944618-8C6C-ABC3-C47B-7B5E9453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الآن لقراءة نص «فطور الصباح».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92AC63-1E4C-FC98-A89C-31FE747C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B6A7E7-97E9-387A-DF2B-EE8B7135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B172B2-979D-113A-14E8-6DA54F2244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727151F-6238-5ED3-EB00-E804EF6D15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442920-4764-D50D-2553-709F5C4B5E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4A9093A-A083-4210-1FEB-F459421E43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89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26D774-FA4A-718D-648E-9D87F8E838A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FE7F4-FD3F-839C-8295-05956751026D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72A7F8-FAAB-196D-B822-5D4F95B5FBD5}"/>
              </a:ext>
            </a:extLst>
          </p:cNvPr>
          <p:cNvSpPr>
            <a:spLocks/>
          </p:cNvSpPr>
          <p:nvPr/>
        </p:nvSpPr>
        <p:spPr>
          <a:xfrm>
            <a:off x="32863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750A80-277C-71E0-3425-F28C3C3AE776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AA2ED3-FD3B-48BC-FA17-40A3733BBA2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611DB291-33FE-2A74-8DFC-B96CDEA54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351" y="1614004"/>
            <a:ext cx="3429297" cy="47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B3DEC5A-36D6-4432-2F75-F79B9308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3406C4-9A23-A5B9-52D6-6BD6593F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0FA79B-28F2-246F-73D5-35761E7A01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A86BA0-B6DD-3AAC-6994-3B986CF59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21EF80-ADC8-21A8-3CF7-BFEF7428C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356F1B-D161-229E-41CA-27462FA1AB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2428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2D574A-FFD2-93EB-EBA7-E6C6C61BC1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437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3D99D6-6A8B-097A-F37A-72390E47EA4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7D206-02D8-C017-2829-AB403DF93E8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21120B-80C3-933D-E2B6-224D0323BB4F}"/>
              </a:ext>
            </a:extLst>
          </p:cNvPr>
          <p:cNvSpPr>
            <a:spLocks/>
          </p:cNvSpPr>
          <p:nvPr/>
        </p:nvSpPr>
        <p:spPr>
          <a:xfrm>
            <a:off x="295179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3F729-6B5A-67ED-5F07-76726EC515B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9984-7250-BD71-ED73-EBCE310DD3B6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4748A91B-1320-041D-62A8-F693D4506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351" y="1614004"/>
            <a:ext cx="3429297" cy="4770533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992544B-98B3-01D7-28F2-353B485ADE69}"/>
              </a:ext>
            </a:extLst>
          </p:cNvPr>
          <p:cNvSpPr/>
          <p:nvPr/>
        </p:nvSpPr>
        <p:spPr>
          <a:xfrm>
            <a:off x="2857351" y="2050658"/>
            <a:ext cx="3381349" cy="15577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تحدي 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461668" y="1538201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594" y="1681677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161627" y="2790288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51901" y="292254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6040562" y="4091942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5228860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التعليق على مشاهد متسلسلة باستعمال روابط العطف والترتيب.</a:t>
            </a:r>
            <a:endParaRPr lang="ar-MA" dirty="0">
              <a:cs typeface="Microsoft Uighur" panose="02000000000000000000" pitchFamily="2" charset="-78"/>
            </a:endParaRPr>
          </a:p>
          <a:p>
            <a:pPr lvl="0"/>
            <a:r>
              <a:rPr lang="ar-MA" dirty="0">
                <a:cs typeface="Microsoft Uighur" panose="02000000000000000000" pitchFamily="2" charset="-78"/>
              </a:rPr>
              <a:t>التدرب على الرسم الإملائي لكلمات تتضمن "ال"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4699803" y="5398600"/>
            <a:ext cx="1822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defTabSz="914400" rtl="1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-04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التعبير الكتابي / إملاء</a:t>
            </a:r>
            <a:endParaRPr kumimoji="0" lang="fr-MA" sz="2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750070" y="5561120"/>
            <a:ext cx="54000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464A46-993C-303A-5808-5A3BD496E9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696" y="4340354"/>
            <a:ext cx="424748" cy="54000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BA42F46-3B06-0CFC-B786-1D9AC40844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/>
        </p:blipFill>
        <p:spPr>
          <a:xfrm>
            <a:off x="1705621" y="1400886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1">
            <a:extLst>
              <a:ext uri="{FF2B5EF4-FFF2-40B4-BE49-F238E27FC236}">
                <a16:creationId xmlns:a16="http://schemas.microsoft.com/office/drawing/2014/main" id="{CB3971A5-84D8-49FB-6657-8712E766AC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7088" y="2653644"/>
            <a:ext cx="406533" cy="468000"/>
          </a:xfrm>
          <a:prstGeom prst="rect">
            <a:avLst/>
          </a:prstGeom>
        </p:spPr>
      </p:pic>
      <p:pic>
        <p:nvPicPr>
          <p:cNvPr id="14" name="Image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DAE7C86-7BFE-1E87-49CB-409BB6749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088" y="3972137"/>
            <a:ext cx="410282" cy="472315"/>
          </a:xfrm>
          <a:prstGeom prst="rect">
            <a:avLst/>
          </a:prstGeom>
        </p:spPr>
      </p:pic>
      <p:pic>
        <p:nvPicPr>
          <p:cNvPr id="18" name="Espace réservé pour une image  23">
            <a:extLst>
              <a:ext uri="{FF2B5EF4-FFF2-40B4-BE49-F238E27FC236}">
                <a16:creationId xmlns:a16="http://schemas.microsoft.com/office/drawing/2014/main" id="{7A5FBCBD-A239-04DC-25FB-440C3F6C78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969" y="5244826"/>
            <a:ext cx="40677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30ED2-BB5F-58CB-2822-5DC2C8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E5856A-D651-C2ED-E10A-E21A4BFD8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1D0B98-AA52-0045-6C8B-5ED817AF3A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5299457-0B2F-C1F5-45B8-01CD48CC86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F4B2D1-AE1F-634B-EADF-B39CE310E0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DE1AD75-98F8-7F45-EF61-314429EF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00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E9784A2-200E-9028-0872-7345D0492B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D617BA-679E-88E1-9AC5-3D91597D2E2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B82BF-9A94-0ED0-86EF-3C091E04A6F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D922C9-4846-6C23-105B-A25A3EF26540}"/>
              </a:ext>
            </a:extLst>
          </p:cNvPr>
          <p:cNvSpPr>
            <a:spLocks/>
          </p:cNvSpPr>
          <p:nvPr/>
        </p:nvSpPr>
        <p:spPr>
          <a:xfrm>
            <a:off x="370379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A167D9-856B-780A-8CC4-9FBEA267478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EFB6E-2C66-F770-8321-45A25830E77B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5" name="Image 4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9DD6A35F-591F-95E5-5D4F-98655CE16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4DD9659-4292-3E1E-A1CD-AD7B1F81BC97}"/>
              </a:ext>
            </a:extLst>
          </p:cNvPr>
          <p:cNvSpPr/>
          <p:nvPr/>
        </p:nvSpPr>
        <p:spPr>
          <a:xfrm>
            <a:off x="3292193" y="3623820"/>
            <a:ext cx="2743200" cy="10956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8D486A85-FEDC-7EBE-B805-04603F812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9FCB8665-4BA1-8B01-8840-9E1083F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B64853-0CCF-6DDD-F4D7-A464E115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5FDF1F-DD5E-209E-B70D-680E2FD6C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777143-01CF-81AF-E223-CAF91844E4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9BC374-3E1C-E994-5C0F-F1307DAA5D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A5F078-2C18-A462-7D3F-1237CE9138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456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DF2A661-EE2C-1E9D-7256-C73C16CB04E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573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9E7504-DFE0-EAB8-03D5-77B5B44F366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B3CB2C-CE8B-EB4D-F27A-BC20B0555E6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4EE3E0-D0C1-A83D-2786-FAD85CB23591}"/>
              </a:ext>
            </a:extLst>
          </p:cNvPr>
          <p:cNvSpPr>
            <a:spLocks/>
          </p:cNvSpPr>
          <p:nvPr/>
        </p:nvSpPr>
        <p:spPr>
          <a:xfrm>
            <a:off x="370379" y="14742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86F96F-D86E-EFA7-430A-780479179F1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ADF88-B850-6EA9-129A-B13EDE8D32A5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1484E1-5F7A-5013-F451-3B0BC1BD2C4C}"/>
              </a:ext>
            </a:extLst>
          </p:cNvPr>
          <p:cNvSpPr/>
          <p:nvPr/>
        </p:nvSpPr>
        <p:spPr>
          <a:xfrm>
            <a:off x="3544691" y="4646376"/>
            <a:ext cx="2743200" cy="10465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0F13DEA-CBAD-BCF6-47D3-2A08CA43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16" y="776329"/>
            <a:ext cx="726489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ابحثوا في النص عن المقطع الذي رفض فيه نبيل تناول الفطور؟  ضعوا تحته سطرا.</a:t>
            </a:r>
          </a:p>
        </p:txBody>
      </p:sp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A536CE6-63E7-507C-A15C-2C61024BB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86329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51028E-441A-3416-3A64-D8F378C0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C6932E-EE48-7C34-9853-1CC4380C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04390D-0C2E-5693-034A-67BEB6B8B6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5AAE135-167C-4DDB-A238-EABF907EAD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315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424D9-49B4-5A75-6790-77C722FC11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7885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61BC9FB-DAAA-5F24-4F88-D9607D1CF9B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0EC7C5-F4BD-A86C-EC68-1EA32ED71E0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FEEDFE-476F-55DB-0D45-4836C0A0285E}"/>
              </a:ext>
            </a:extLst>
          </p:cNvPr>
          <p:cNvSpPr>
            <a:spLocks/>
          </p:cNvSpPr>
          <p:nvPr/>
        </p:nvSpPr>
        <p:spPr>
          <a:xfrm>
            <a:off x="324316" y="16892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2933A4-CEC3-10BF-517D-31A13C5F0EA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5A4A80-EB16-B804-E054-C39B6DA1F55E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7DB312F9-81A3-64E7-504D-01DC60892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EAC2-8288-0297-BA3B-59865648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5E0B075-EF4B-D2FB-E271-9970B08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هل تتفقون معه؟ لماذا؟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72C180-A5EC-8911-C187-479222F5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4923AF-4746-F281-C348-48E0FFA78E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2AF880-A1E6-5FAD-F0C4-88E7B5B9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42EF2A-05A0-7F04-A288-3067AE8F7D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C5D4DC-A78D-650F-9BF9-74BE456DED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25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8D974E8-4214-97A2-3B78-9866FC60CE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A251EB-5D9E-10B3-915C-6B555C6CC84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C6AD1C-B8FF-898B-405F-40508E34B75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2EA59-1939-842F-394B-0C4EF91B338B}"/>
              </a:ext>
            </a:extLst>
          </p:cNvPr>
          <p:cNvSpPr>
            <a:spLocks/>
          </p:cNvSpPr>
          <p:nvPr/>
        </p:nvSpPr>
        <p:spPr>
          <a:xfrm>
            <a:off x="324316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335069-EA26-3E94-2382-E68976859C6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1A931-194D-CE7D-4469-2092CE015FF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07AD5CE9-AB7E-3DAD-8E49-B8F55D8AA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4831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EB84-62AF-B2DF-71A7-9AD8D07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1B094C46-12C4-0798-C4DF-B3E0898B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738" y="756000"/>
            <a:ext cx="7658111" cy="612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هي الحيلة التي استعملتها الأم كي تجعل نبيلا يتناول فطوره؟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09E2A11-9982-2455-27B0-94BAE8005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3D67DA-DCFE-662C-E825-745F619BF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913CEB-64A2-BB60-B77A-38CB4BFE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965189-454C-59FA-3220-19FE1FC4A6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4A20D8-AABC-2E77-3022-1D1415D032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1D5550-6DC3-CAEA-48BC-0711F1D6FF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96DC27-6D77-44CF-1861-0493714EF8D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FEC126-F4FC-E52F-2438-E1CBF051964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B667A-14B9-7921-3FE7-B4BE4ED06AA5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D26AB0-14FD-CD9A-6994-EDFFD850B4A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6048B7-60F3-89AB-B021-6509BC34E38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D090C36F-393A-EECC-CF55-666B1AAEE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0225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7958E-141F-C5D5-7F26-1E2811F25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C7C4D13-C1DB-30FD-7332-18913120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738" y="756000"/>
            <a:ext cx="7658111" cy="612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نظركم، ماذا سيحدث لو امتنع نبيل عن أكل وجبة الفطور كل يوم؟ ماذا سيقع له؟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E6F4457-9524-BD33-A13A-E739E05EE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F54E5B-27FE-F6BA-2039-73E2B8B2D5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828ED5-8AD6-63D1-1792-BCC5745C50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939612-88B2-B2A8-602A-E3A411BFDF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7260F5-1233-7890-CD81-5856BE969E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2DC9D0C-DE98-70F9-8D42-220D495F32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934384-5931-1CA6-F9B2-7927013F2A0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8D8908-9711-9E27-6206-6E9ECC3CAB86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179733-9713-5DBA-101A-48EB4073102A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3E9A8D-D941-E619-A670-34F79BECD52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A3D32A-C3A1-31C5-85E5-B8DBE7F1C6D9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4" name="Image 3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id="{DB6F7AC9-730B-F2ED-FC61-125660BD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594" y="1595874"/>
            <a:ext cx="3429297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185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1480-8EC0-9B1C-572A-973437E4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CCFBE812-4EFF-B169-FCAC-E7CB6E19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738" y="756000"/>
            <a:ext cx="7658111" cy="612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العبارات وتعلقون  عليها برفع الإبهام أو خفضه.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05DD46-7EE3-9F6A-D096-BD5DD5714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38B24A-0AD0-8CBC-D8B5-17F3897ED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0805CB-669F-A985-408F-B60C09DC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04C8EF-37B5-FF5C-016A-0D25B7708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13BEA7-9954-98C8-D628-BF8823F677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82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5A2FDB2-8B28-A567-17A1-C2E70CE9B41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D05C60-49C6-7296-FFF9-E258E0A8ACD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4C2FEE-338F-6B20-AF88-39A62DE11B5B}"/>
              </a:ext>
            </a:extLst>
          </p:cNvPr>
          <p:cNvSpPr>
            <a:spLocks/>
          </p:cNvSpPr>
          <p:nvPr/>
        </p:nvSpPr>
        <p:spPr>
          <a:xfrm>
            <a:off x="371024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F73B5F-A581-66D4-57D6-98B9F30A37E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AEA16F-B38F-5B15-1ABE-FC3C77657608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6606D0-0916-70B1-0DAF-31D86970C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sp>
        <p:nvSpPr>
          <p:cNvPr id="81" name="Rectangle : coins arrondis 80">
            <a:extLst>
              <a:ext uri="{FF2B5EF4-FFF2-40B4-BE49-F238E27FC236}">
                <a16:creationId xmlns:a16="http://schemas.microsoft.com/office/drawing/2014/main" id="{0824279A-AAB7-709B-2BD8-C197BF809D01}"/>
              </a:ext>
            </a:extLst>
          </p:cNvPr>
          <p:cNvSpPr/>
          <p:nvPr/>
        </p:nvSpPr>
        <p:spPr>
          <a:xfrm>
            <a:off x="524629" y="2834741"/>
            <a:ext cx="3800116" cy="866890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أَعْمَلُ بِنَصائِحِ والِدَيَّ.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F16A397-1063-C87B-3BC6-FC9915BE26FF}"/>
              </a:ext>
            </a:extLst>
          </p:cNvPr>
          <p:cNvSpPr/>
          <p:nvPr/>
        </p:nvSpPr>
        <p:spPr>
          <a:xfrm>
            <a:off x="4804560" y="2827580"/>
            <a:ext cx="3912558" cy="86689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أُرَتِّبُ سَريري بَعْدَ أَنْ أَسْتَيْقِظَ.</a:t>
            </a:r>
            <a:endParaRPr lang="fr-MA" sz="32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3" name="Rectangle : coins arrondis 82">
            <a:extLst>
              <a:ext uri="{FF2B5EF4-FFF2-40B4-BE49-F238E27FC236}">
                <a16:creationId xmlns:a16="http://schemas.microsoft.com/office/drawing/2014/main" id="{9636A139-C43E-458E-DFED-A75C47D8649D}"/>
              </a:ext>
            </a:extLst>
          </p:cNvPr>
          <p:cNvSpPr/>
          <p:nvPr/>
        </p:nvSpPr>
        <p:spPr>
          <a:xfrm>
            <a:off x="2492440" y="4600473"/>
            <a:ext cx="3913721" cy="86689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أُهْمِلُ فَطورَ </a:t>
            </a:r>
            <a:r>
              <a:rPr lang="ar-MA" sz="32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ﭐلصَّباحِ</a:t>
            </a:r>
            <a:r>
              <a:rPr lang="ar-MA" sz="32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2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80BF7FCC-ABC3-0A32-DB8E-C30BF3BB2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" y="2229124"/>
            <a:ext cx="1002690" cy="902213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5C9CC143-14A4-0B0E-5BAA-80A0ACFF1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26" y="2394685"/>
            <a:ext cx="843275" cy="843275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9736743-55DA-37DA-ABAB-6C091191B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9" y="4127818"/>
            <a:ext cx="843275" cy="8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9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0493-90F8-985C-55B1-CAC2FBA5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5B42CA-BB15-50FF-2F8A-9C20B576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هذه الحكاية؟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3D93622-6B12-DD7E-DFA2-6539BB55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2537D3-4717-A23F-E168-736203547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134F58-2EFE-9B17-FE3E-003CF21A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F2DA0C-262D-DD22-A83D-4581EB9314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AB841A-A8C0-234C-278B-4BE0C1B201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998798D-6059-F7F7-9D28-A8CCA8996E4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32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A76625-C61F-D5B7-BDE9-4B59A2201E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80F453-D151-4AD4-F1BF-4195E7B755C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32D0-4E0B-E986-052B-B2E92E9C4A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C2D75B-61B8-5AB1-A40D-CC8B7B586867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FB01C8-DD1F-A923-163C-130F23026C54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309B62-95FB-5293-05DB-3CC2E8BDA4AA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02545779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A920-88BF-B884-3D1B-2CC1EE1E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940B1A3E-941B-E9E6-C1D4-75E1F2E0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هذه الحكاية؟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F32967-3248-8844-F846-1E634E860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C10677-F808-4045-E145-C86C16AB5B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6C4A38-DF32-3D84-63DB-3E2E03A9EA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BD5AD3-7E57-E799-14BE-EFA8269B9C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A2337F-F7DC-DD2C-C074-32F2973376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342" y="132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37B7C6-6411-20B3-F4B4-6858E465C8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57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62A232B-0E0A-B3E0-44B2-5D1D28F63C2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D365C3-1B44-D7D7-BF7F-1939F2F4227F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B7F3E0-E283-C6C6-5C68-0F1209512908}"/>
              </a:ext>
            </a:extLst>
          </p:cNvPr>
          <p:cNvSpPr>
            <a:spLocks/>
          </p:cNvSpPr>
          <p:nvPr/>
        </p:nvSpPr>
        <p:spPr>
          <a:xfrm>
            <a:off x="32431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068C1C-A587-4449-47FB-F0FCC4FEF09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8511F4-C02E-A7B9-2318-4CD48852B21C}"/>
              </a:ext>
            </a:extLst>
          </p:cNvPr>
          <p:cNvSpPr>
            <a:spLocks/>
          </p:cNvSpPr>
          <p:nvPr/>
        </p:nvSpPr>
        <p:spPr>
          <a:xfrm>
            <a:off x="1927238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  <p:pic>
        <p:nvPicPr>
          <p:cNvPr id="8" name="Image 7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16ECF86D-3964-D276-976D-82172726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42" y="2647892"/>
            <a:ext cx="6956156" cy="24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378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D233B-D488-66B9-C956-3A33F60A1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2F52BDB-8CE4-56FE-3753-5EED2850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التعبير الكتابي</a:t>
            </a:r>
            <a:r>
              <a:rPr lang="ar-MA" sz="4000" dirty="0"/>
              <a:t>/إملاء</a:t>
            </a:r>
            <a:r>
              <a:rPr lang="ar-AE" sz="4000" dirty="0"/>
              <a:t> 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2EAA56-0DF5-11A6-8F87-AF7030B40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B66B7D2-DB15-9731-79F4-780D035E61F6}"/>
              </a:ext>
            </a:extLst>
          </p:cNvPr>
          <p:cNvSpPr txBox="1"/>
          <p:nvPr/>
        </p:nvSpPr>
        <p:spPr>
          <a:xfrm>
            <a:off x="5301794" y="1777877"/>
            <a:ext cx="186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BDA4E48-40E6-90F4-7E70-AA5F9A54A990}"/>
              </a:ext>
            </a:extLst>
          </p:cNvPr>
          <p:cNvSpPr txBox="1">
            <a:spLocks/>
          </p:cNvSpPr>
          <p:nvPr/>
        </p:nvSpPr>
        <p:spPr>
          <a:xfrm>
            <a:off x="1691147" y="2690694"/>
            <a:ext cx="5130853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التعبير عن مشاهد متسلسلة باستعمال ورابط العطف والترتيب.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54A239-74F7-84EF-FD71-11405203A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322" y="2103809"/>
            <a:ext cx="826784" cy="640798"/>
          </a:xfrm>
          <a:prstGeom prst="rect">
            <a:avLst/>
          </a:prstGeom>
        </p:spPr>
      </p:pic>
      <p:pic>
        <p:nvPicPr>
          <p:cNvPr id="4" name="Google Shape;571;p140">
            <a:extLst>
              <a:ext uri="{FF2B5EF4-FFF2-40B4-BE49-F238E27FC236}">
                <a16:creationId xmlns:a16="http://schemas.microsoft.com/office/drawing/2014/main" id="{458E4083-D663-976D-E1C1-DA2DA2E412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3213" y="974885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2C821D3B-A75C-6958-B86C-F3C655A18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31493" y="1777877"/>
            <a:ext cx="540000" cy="54000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1A2FA5D-E395-9142-0E5C-888F5B6E3EA7}"/>
              </a:ext>
            </a:extLst>
          </p:cNvPr>
          <p:cNvSpPr txBox="1">
            <a:spLocks/>
          </p:cNvSpPr>
          <p:nvPr/>
        </p:nvSpPr>
        <p:spPr>
          <a:xfrm>
            <a:off x="2008856" y="3404190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التدرب على الرسم الإملائي لكلمات تتضمن "ال"</a:t>
            </a:r>
          </a:p>
        </p:txBody>
      </p:sp>
    </p:spTree>
    <p:extLst>
      <p:ext uri="{BB962C8B-B14F-4D97-AF65-F5344CB8AC3E}">
        <p14:creationId xmlns:p14="http://schemas.microsoft.com/office/powerpoint/2010/main" val="57220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991115" y="2454272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35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5" y="3292448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28638" y="3663768"/>
            <a:ext cx="5488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إعادة إنتاج الحكاية من خلال إعادة السرد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5" y="4139574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1569582" y="4507077"/>
            <a:ext cx="4620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التعليق على مشاهد باستعمال روابط العطف والترتيب.</a:t>
            </a:r>
          </a:p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84457-3AB0-39F0-9490-423AE8D2105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11" y="4964324"/>
            <a:ext cx="7054194" cy="8907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EEEF5A-CCC9-7EF5-466D-323ECC3997B8}"/>
              </a:ext>
            </a:extLst>
          </p:cNvPr>
          <p:cNvSpPr txBox="1"/>
          <p:nvPr/>
        </p:nvSpPr>
        <p:spPr>
          <a:xfrm>
            <a:off x="1281659" y="5324332"/>
            <a:ext cx="4900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وجمل قصيرة  تتضمن "ال".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B4AE-99CB-D325-B78D-66D8A342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B538C-EAC3-7E41-B83F-910D2B69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ستعبرون عن مشاهد متسلسلة. 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811FAF-F3E6-5693-1262-C507FF12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7B1159-FC1F-6295-E4C7-16A434990B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DA2B36-2513-9DF6-112E-D673BE6114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598EE9-C18F-C7B3-C3B9-6CA16B7CBD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695A11-B8D3-19E4-5F0A-F73B47C48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87B745-B085-9FAF-2F30-90B51455E3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34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23B79F-EBC6-7BBA-38A4-458645026E4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9A153D-C02F-DB25-482E-E8005CDA6D4B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05A79B-F3A5-B77A-AA3A-476F68ADD517}"/>
              </a:ext>
            </a:extLst>
          </p:cNvPr>
          <p:cNvSpPr>
            <a:spLocks/>
          </p:cNvSpPr>
          <p:nvPr/>
        </p:nvSpPr>
        <p:spPr>
          <a:xfrm>
            <a:off x="333176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309C3D-E132-235E-3E32-38298658562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53A82-FCF3-AA96-1998-5A1C9F4F2A32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8B8D4240-0C96-5B3D-D1FD-2AF7AFEE1F8F}"/>
              </a:ext>
            </a:extLst>
          </p:cNvPr>
          <p:cNvSpPr/>
          <p:nvPr/>
        </p:nvSpPr>
        <p:spPr>
          <a:xfrm rot="16200000">
            <a:off x="5891521" y="3699243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BBD954E4-8A1A-2591-1DFA-110EC63D55F1}"/>
              </a:ext>
            </a:extLst>
          </p:cNvPr>
          <p:cNvSpPr/>
          <p:nvPr/>
        </p:nvSpPr>
        <p:spPr>
          <a:xfrm rot="16200000">
            <a:off x="2952968" y="3699242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973178-1450-1BC6-C082-65961BB57E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8160" y="2776082"/>
            <a:ext cx="2148425" cy="2030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C03A88-9F0D-86E8-563B-62FD60662B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29" y="2897238"/>
            <a:ext cx="2148425" cy="19281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71326F-CF6D-834A-1068-196CC641F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963" y="3007098"/>
            <a:ext cx="2148425" cy="17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9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6F91-A111-9DFC-EEE9-B995CC5F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A2803-4F7F-970E-1A20-C3766E978874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B9F94-F1B9-5F26-DD42-36F3D3D90BC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B9C923D-12BC-0555-8816-65C795AA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3" y="756000"/>
            <a:ext cx="71276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1؟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750109-DC82-C63B-E01E-A2E5DA50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9216805E-EB6E-AB02-7DEA-33229D68579E}"/>
              </a:ext>
            </a:extLst>
          </p:cNvPr>
          <p:cNvSpPr/>
          <p:nvPr/>
        </p:nvSpPr>
        <p:spPr>
          <a:xfrm>
            <a:off x="454437" y="5506273"/>
            <a:ext cx="8472206" cy="8045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......................................................................................................................................................................................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8718E1-0D79-DA3B-6ABC-6C37D75D42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BF4DC6-17EB-7AD7-5080-44A00A3BCD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ADA250B-7F88-032D-7D15-522E350DC4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093B9F0-4CE2-77CE-322D-D2122FAD02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5738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A5499AF-FCE1-C6F9-2D65-DEA5A5D7AF5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05EC17-3B57-E7B0-09F2-6921E425299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7E7489-D234-1A9D-5932-F7EEAFA84DE9}"/>
              </a:ext>
            </a:extLst>
          </p:cNvPr>
          <p:cNvSpPr>
            <a:spLocks/>
          </p:cNvSpPr>
          <p:nvPr/>
        </p:nvSpPr>
        <p:spPr>
          <a:xfrm>
            <a:off x="410969" y="14745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B3BAAE-525C-DA9A-052D-0EA686AE0251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8ECA94-6FE2-25F3-CB54-6DC0EDAB9232}"/>
              </a:ext>
            </a:extLst>
          </p:cNvPr>
          <p:cNvSpPr/>
          <p:nvPr/>
        </p:nvSpPr>
        <p:spPr>
          <a:xfrm>
            <a:off x="7029383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F6ABF0-79BF-01B1-BBEA-651F70BBDA4C}"/>
              </a:ext>
            </a:extLst>
          </p:cNvPr>
          <p:cNvSpPr/>
          <p:nvPr/>
        </p:nvSpPr>
        <p:spPr>
          <a:xfrm>
            <a:off x="4398670" y="1922021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B6992E-CD2F-918F-DE38-64F7E1454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2EDAE0-F39C-13FB-6491-5CEFBBD4730C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5B2EDE-E5C9-F022-10DB-2B1879E91A79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E9A59A-B2EF-6E50-222C-925847E5D823}"/>
              </a:ext>
            </a:extLst>
          </p:cNvPr>
          <p:cNvGrpSpPr/>
          <p:nvPr/>
        </p:nvGrpSpPr>
        <p:grpSpPr>
          <a:xfrm>
            <a:off x="518963" y="2776082"/>
            <a:ext cx="8027622" cy="2049290"/>
            <a:chOff x="518963" y="2776082"/>
            <a:chExt cx="8027622" cy="2049290"/>
          </a:xfrm>
        </p:grpSpPr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EFEE54AB-4A0C-2AD9-F588-1FDD593BF2C4}"/>
                </a:ext>
              </a:extLst>
            </p:cNvPr>
            <p:cNvSpPr/>
            <p:nvPr/>
          </p:nvSpPr>
          <p:spPr>
            <a:xfrm rot="16200000">
              <a:off x="5891521" y="3699243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A4E11282-F588-2110-3354-DB5FA1512705}"/>
                </a:ext>
              </a:extLst>
            </p:cNvPr>
            <p:cNvSpPr/>
            <p:nvPr/>
          </p:nvSpPr>
          <p:spPr>
            <a:xfrm rot="16200000">
              <a:off x="2952968" y="3699242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F40575E-E6A2-5A40-A63D-041E469D7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98160" y="2776082"/>
              <a:ext cx="2148425" cy="203076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569F889-3C79-C46C-8B6C-DF959FE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9229" y="2897238"/>
              <a:ext cx="2148425" cy="192813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B152312-4389-9115-0F1D-7478B5BA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963" y="3007098"/>
              <a:ext cx="2148425" cy="1708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7608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80D6C-51D1-9B25-D3BF-948B88AC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CD475-8001-1C71-638F-F3D6FF3D06C1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B6CBC9-0428-E654-EB63-382E9E8509F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235A34BE-2F7E-AE02-9541-E0F82C80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3" y="756000"/>
            <a:ext cx="716884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رَتَّبَ نَبيلٌ فِراشَهُ. ماذا  نكتب بعد ذلك؟ من يعبر عن المشهد2؟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EAFCDB-7BF6-224C-EFC4-34F7E2592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210C8BCD-F240-C7EB-B7FA-200FE53BCEBB}"/>
              </a:ext>
            </a:extLst>
          </p:cNvPr>
          <p:cNvSpPr/>
          <p:nvPr/>
        </p:nvSpPr>
        <p:spPr>
          <a:xfrm>
            <a:off x="411712" y="5506273"/>
            <a:ext cx="8514931" cy="857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رَتَّبَ نَبيلٌ فِراشَهُ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......................................................................................................................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90B570-3A6E-6D05-FAB9-021367819C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6186B1-E906-FC5F-F6EE-E285E6CA04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B2A0C8-A495-A2DA-D4B9-043C7B109D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EF2298-0465-1AC1-0073-AB4C789254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5031" y="13832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F865954-0B5E-468E-2225-5AE14659D58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799BE-15B4-7032-5B04-4D5B6F06816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92FCDA-4330-3080-6164-25163FBC7223}"/>
              </a:ext>
            </a:extLst>
          </p:cNvPr>
          <p:cNvSpPr>
            <a:spLocks/>
          </p:cNvSpPr>
          <p:nvPr/>
        </p:nvSpPr>
        <p:spPr>
          <a:xfrm>
            <a:off x="344773" y="12839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67A880-0FB5-1028-2EB5-76611D39738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832A9-AAF2-B353-DAFF-2C1CA8F4CC10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93DB3-847C-BA5A-17A7-BD59BEEDBFCA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0C904F3-BAD5-A26A-2CA4-83B01E4D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B07B7D-9D9D-B1ED-C8D5-C76A02E4D1B1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FB51E8-447B-91FD-B152-978857F034B2}"/>
              </a:ext>
            </a:extLst>
          </p:cNvPr>
          <p:cNvSpPr/>
          <p:nvPr/>
        </p:nvSpPr>
        <p:spPr>
          <a:xfrm>
            <a:off x="7029383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8EC363-FBA8-FE4B-B5D8-6A1AFCBCBFFB}"/>
              </a:ext>
            </a:extLst>
          </p:cNvPr>
          <p:cNvSpPr/>
          <p:nvPr/>
        </p:nvSpPr>
        <p:spPr>
          <a:xfrm>
            <a:off x="4398670" y="1922021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198F2C-E4D6-BADD-B442-D83DC1A52D90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586EAB-A558-4641-CB83-A7BA4678035A}"/>
              </a:ext>
            </a:extLst>
          </p:cNvPr>
          <p:cNvGrpSpPr/>
          <p:nvPr/>
        </p:nvGrpSpPr>
        <p:grpSpPr>
          <a:xfrm>
            <a:off x="518963" y="2776082"/>
            <a:ext cx="8027622" cy="2049290"/>
            <a:chOff x="518963" y="2776082"/>
            <a:chExt cx="8027622" cy="2049290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2EE8F6E2-511C-7458-23FD-D1DC1584E3B6}"/>
                </a:ext>
              </a:extLst>
            </p:cNvPr>
            <p:cNvSpPr/>
            <p:nvPr/>
          </p:nvSpPr>
          <p:spPr>
            <a:xfrm rot="16200000">
              <a:off x="5891521" y="3699243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83EE3773-7806-213B-01B9-74F20187D4FB}"/>
                </a:ext>
              </a:extLst>
            </p:cNvPr>
            <p:cNvSpPr/>
            <p:nvPr/>
          </p:nvSpPr>
          <p:spPr>
            <a:xfrm rot="16200000">
              <a:off x="2952968" y="3699242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8A3C688-63E9-152C-286A-3ED12689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98160" y="2776082"/>
              <a:ext cx="2148425" cy="203076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3F33D8E-BA59-9E67-1072-DD3A4B01B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9229" y="2897238"/>
              <a:ext cx="2148425" cy="192813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F728B9F-E0DB-5F92-EFBB-8E51E5A5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963" y="3007098"/>
              <a:ext cx="2148425" cy="1708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92537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7D8C-2B9F-B489-C07D-ED922D23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A7586-8EE7-B7E6-36CF-ABE2AC0CB77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D0F76-7DAC-1538-88EA-8F9FFDA56273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C8F781B-AAD4-4537-3D3B-8AB8852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ذلك أكتب "وَ". أكتب الجملة الثانية: نَظَّفَ أَسْنانَهُ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4D13B3-7733-BB5A-BD18-07E71F10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A55D21-E487-2BE3-FA5C-E00C5E0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03B47F-0C19-5EC3-07EF-36C1450398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EAAF06-230D-8EE0-B810-233E77F87C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0B2AB04-BB27-CF0B-F926-1CC80AD367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C9D73E-598B-5522-36B0-4998A486022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6243B8-A544-7687-0D5A-EA26FFD7DF5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44144-14B0-E978-E946-1B3AF4026553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815AA9-17DB-501D-20A2-2B613BE4D048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45625-2D78-E212-F5A2-82488DEC448F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829AA-E5F5-AE59-63B0-719088260A18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B4BA400-7763-3C9B-6F14-B7D505AC82AF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0FC45A-068A-00EC-8891-5DA51CF55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36D6CA-A0B5-8397-900E-923C4C616B44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A0F3CCA-03A2-AA7F-2C70-F799B286108A}"/>
              </a:ext>
            </a:extLst>
          </p:cNvPr>
          <p:cNvSpPr/>
          <p:nvPr/>
        </p:nvSpPr>
        <p:spPr>
          <a:xfrm>
            <a:off x="1405846" y="1941570"/>
            <a:ext cx="530246" cy="530246"/>
          </a:xfrm>
          <a:prstGeom prst="ellipse">
            <a:avLst/>
          </a:prstGeom>
          <a:solidFill>
            <a:srgbClr val="00A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69A735C-D670-2710-7BCC-D48B2F94944F}"/>
              </a:ext>
            </a:extLst>
          </p:cNvPr>
          <p:cNvSpPr/>
          <p:nvPr/>
        </p:nvSpPr>
        <p:spPr>
          <a:xfrm>
            <a:off x="7168417" y="188786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D0C139-4088-46E1-A625-1A55551A93D9}"/>
              </a:ext>
            </a:extLst>
          </p:cNvPr>
          <p:cNvGrpSpPr/>
          <p:nvPr/>
        </p:nvGrpSpPr>
        <p:grpSpPr>
          <a:xfrm>
            <a:off x="2872481" y="3779729"/>
            <a:ext cx="3392299" cy="292773"/>
            <a:chOff x="2872481" y="3779729"/>
            <a:chExt cx="3392299" cy="292773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451C7189-ABA1-832F-BAB8-FF586ACE6DA2}"/>
                </a:ext>
              </a:extLst>
            </p:cNvPr>
            <p:cNvSpPr/>
            <p:nvPr/>
          </p:nvSpPr>
          <p:spPr>
            <a:xfrm rot="16200000">
              <a:off x="5891521" y="3699243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315AE8DE-03CA-B8F1-3BC6-9E29F11A73B1}"/>
                </a:ext>
              </a:extLst>
            </p:cNvPr>
            <p:cNvSpPr/>
            <p:nvPr/>
          </p:nvSpPr>
          <p:spPr>
            <a:xfrm rot="16200000">
              <a:off x="2952968" y="3699242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988BC1A-22B9-A8DE-E8F1-36F8CDBE3AE0}"/>
              </a:ext>
            </a:extLst>
          </p:cNvPr>
          <p:cNvCxnSpPr>
            <a:cxnSpLocks/>
          </p:cNvCxnSpPr>
          <p:nvPr/>
        </p:nvCxnSpPr>
        <p:spPr>
          <a:xfrm>
            <a:off x="5345964" y="5205541"/>
            <a:ext cx="718325" cy="6907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A713E7E1-A3B3-66B9-BAF8-14C38F2D6283}"/>
              </a:ext>
            </a:extLst>
          </p:cNvPr>
          <p:cNvCxnSpPr>
            <a:cxnSpLocks/>
          </p:cNvCxnSpPr>
          <p:nvPr/>
        </p:nvCxnSpPr>
        <p:spPr>
          <a:xfrm>
            <a:off x="4534562" y="5453996"/>
            <a:ext cx="1477225" cy="58495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563AF8E5-BD47-230E-920F-AD1903C608B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28" y="2944655"/>
            <a:ext cx="2148425" cy="155660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D022DC8-5104-B472-4E48-8F1DB07D24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0552" y="2951018"/>
            <a:ext cx="2148425" cy="1561309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5052CC47-A786-A28B-F57F-47E4676DA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458" y="2818074"/>
            <a:ext cx="2148425" cy="1708414"/>
          </a:xfrm>
          <a:prstGeom prst="rect">
            <a:avLst/>
          </a:prstGeom>
        </p:spPr>
      </p:pic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88F8E515-0BB8-C840-911D-9A947050D73A}"/>
              </a:ext>
            </a:extLst>
          </p:cNvPr>
          <p:cNvSpPr/>
          <p:nvPr/>
        </p:nvSpPr>
        <p:spPr>
          <a:xfrm>
            <a:off x="490370" y="5138091"/>
            <a:ext cx="8514931" cy="857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رَتَّبَ نَبيلٌ فِراشَهُ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نَظَّفَ أَسْنانَهُ...................................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475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D5E0-826D-167F-04B6-3DE09730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560EC1-4B34-FA49-8B77-F357B197C0A2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8198F-2F8E-5E69-35BF-8182A0DBA8CE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684C6FD-E1CA-1869-4DB5-56AC4289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ذلك أكتب ثُمَّ. أكتب الجملة الثالثة: تناول فطورا صحيا. وأَضَعُ نقطة.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ED4B6B-FC16-C724-6180-4B46111E7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BE8A52E-654B-61F2-59D5-2F7BC53F6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75CF3B1-4F8E-15E1-4B2D-E52B45B964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1586D6-1CB7-CBC1-0F40-F441EFE8D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8BDCE78-3FA6-6108-5FB6-BB0BE88E81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BC1C26-15CE-027D-5B97-7080B7E1F33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1A6283-E064-007C-927F-9BEB5FEA1E55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5F9BC-D304-9572-0DFD-126A50FB28E8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9975C9-2075-FFC3-D3A1-37B9EA41783E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D00C7-00CD-B97A-F6F5-2F46D509ECD1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BDD2B-D63A-895E-0A20-CA5DF2018257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EECC40-4044-BF7A-6FE8-A58012517F90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B23B1B-FE67-9D11-65CE-91AE5D449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E52399-24A3-0362-8C95-C5555A9DAED6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D41AC6-646E-2680-8FAF-B85D913EB5C3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7D3F7E8-92D0-2B33-CD9A-33CAF9A09404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91C171C-428F-D1FE-9A14-84602E541E2A}"/>
              </a:ext>
            </a:extLst>
          </p:cNvPr>
          <p:cNvSpPr/>
          <p:nvPr/>
        </p:nvSpPr>
        <p:spPr>
          <a:xfrm>
            <a:off x="1000379" y="5264889"/>
            <a:ext cx="7443163" cy="857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رَتَّبَ نَبيلٌ فِراشَهُ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نَظَّفَ أَسْنانَهُ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تَناوَلَ فَطوراً صِحِّياًّ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5EACCD7-DCE6-B6FE-8FE0-51EF97E07E1B}"/>
              </a:ext>
            </a:extLst>
          </p:cNvPr>
          <p:cNvGrpSpPr/>
          <p:nvPr/>
        </p:nvGrpSpPr>
        <p:grpSpPr>
          <a:xfrm>
            <a:off x="2872481" y="3779729"/>
            <a:ext cx="3392299" cy="292773"/>
            <a:chOff x="2872481" y="3779729"/>
            <a:chExt cx="3392299" cy="292773"/>
          </a:xfrm>
        </p:grpSpPr>
        <p:sp>
          <p:nvSpPr>
            <p:cNvPr id="16" name="Triangle isocèle 15">
              <a:extLst>
                <a:ext uri="{FF2B5EF4-FFF2-40B4-BE49-F238E27FC236}">
                  <a16:creationId xmlns:a16="http://schemas.microsoft.com/office/drawing/2014/main" id="{285CF85C-87D7-2D1B-4788-A70E6F360F90}"/>
                </a:ext>
              </a:extLst>
            </p:cNvPr>
            <p:cNvSpPr/>
            <p:nvPr/>
          </p:nvSpPr>
          <p:spPr>
            <a:xfrm rot="16200000">
              <a:off x="5891521" y="3699243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BC0D225F-CEAF-16F9-F7FB-A1CB7A9D1611}"/>
                </a:ext>
              </a:extLst>
            </p:cNvPr>
            <p:cNvSpPr/>
            <p:nvPr/>
          </p:nvSpPr>
          <p:spPr>
            <a:xfrm rot="16200000">
              <a:off x="2952968" y="3699242"/>
              <a:ext cx="292772" cy="453746"/>
            </a:xfrm>
            <a:prstGeom prst="triangle">
              <a:avLst/>
            </a:prstGeom>
            <a:solidFill>
              <a:srgbClr val="424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5D585952-9581-CD99-E044-AA9F19E30A1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28" y="2944655"/>
            <a:ext cx="2148425" cy="155660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6524F68-ACFF-DFE0-8675-62A61337428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0552" y="2951018"/>
            <a:ext cx="2148425" cy="15613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FE13326-CC2D-06E4-E855-113315A3A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458" y="2818074"/>
            <a:ext cx="2148425" cy="17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8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2465-097E-2B71-3F98-6C737E0D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dess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CF930848-195B-FF98-77B3-E1BE53A2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31" y="3040124"/>
            <a:ext cx="7219713" cy="1988268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D05BEACA-E021-F237-D644-B3466D52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 أكملوا بالجمل المناسبة.  من يعلق على المشهد1؟ المشهد2؟ المشهد 3؟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D7E053C-ACDE-8630-860A-2BA7E8F20867}"/>
              </a:ext>
            </a:extLst>
          </p:cNvPr>
          <p:cNvSpPr/>
          <p:nvPr/>
        </p:nvSpPr>
        <p:spPr>
          <a:xfrm>
            <a:off x="449706" y="5431868"/>
            <a:ext cx="8439462" cy="968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 ثُمَّ................................وَ.......................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F815585-B3AE-37BB-9D1D-57BFB1EE3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8CE7D-5C00-A477-86A2-28FC3D5203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BA9888-E77D-2E19-20AE-A3FFA8533E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D14C10-C982-401A-E845-A80311B917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4A044A-DB0B-7D5C-C42B-7E29977D2C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7" y="1299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A9E5AB-85B6-CF58-D644-D982AD5AF2F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5B87FA-5274-A0D1-AF4E-A7881606FC8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D15506-A831-00F4-8C7B-31174B99382B}"/>
              </a:ext>
            </a:extLst>
          </p:cNvPr>
          <p:cNvSpPr>
            <a:spLocks/>
          </p:cNvSpPr>
          <p:nvPr/>
        </p:nvSpPr>
        <p:spPr>
          <a:xfrm>
            <a:off x="293999" y="1199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7A2CE-5FA2-B02C-776A-3E3A4CFB03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A52281-FBF6-DDD5-EC95-990D73072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2F19A8-4D6A-6D21-C840-D36C078D18C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999B563-B826-BCB2-E710-A26D54E986FB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B5F710EF-A6EB-B96D-1BE5-59F28299ADB8}"/>
              </a:ext>
            </a:extLst>
          </p:cNvPr>
          <p:cNvSpPr/>
          <p:nvPr/>
        </p:nvSpPr>
        <p:spPr>
          <a:xfrm rot="16200000">
            <a:off x="5891521" y="3699243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D237150C-0E3A-8C27-29B8-293E1B530061}"/>
              </a:ext>
            </a:extLst>
          </p:cNvPr>
          <p:cNvSpPr/>
          <p:nvPr/>
        </p:nvSpPr>
        <p:spPr>
          <a:xfrm rot="16200000">
            <a:off x="2952968" y="3699242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CA1910-531B-7681-B351-9D53AB59BE00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0EB396D-C0FB-47C4-EA7F-C2EAD3BE007D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0239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1E429-B601-6664-CD7D-3E905C61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dess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91EB351-65FC-7CCB-A016-EB26F3C9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13" y="3055760"/>
            <a:ext cx="7219713" cy="1988268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D6BD5BF-DC05-27A9-437F-0E98594F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E37135-0B40-BEE5-481F-6B346718C1B8}"/>
              </a:ext>
            </a:extLst>
          </p:cNvPr>
          <p:cNvSpPr/>
          <p:nvPr/>
        </p:nvSpPr>
        <p:spPr>
          <a:xfrm>
            <a:off x="605694" y="5308329"/>
            <a:ext cx="7007937" cy="919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أَنْجَزَ نَبيلٌ واجِباتِهِ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تَناوَلَ وَجْبَةَ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ﭐلْعَشاءِ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ُمَّ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نامَ في سَريرِهِ.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0B1336-F36A-FD13-CD45-477EAA0F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80404"/>
            <a:ext cx="792000" cy="792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C8021E-A379-D987-A307-3BF602B8D9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12B4185-1F8F-7B6B-447C-4D0747F366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6F6D39E-9533-6108-3213-2EF80ED7DE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894A339-D891-4DCD-2646-87671B4F66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2270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1A5C38-AEE1-CD29-F7B3-45E75DA4213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F6C2EF-DFAA-20E4-FCB3-8D071A79875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ACFA50-1760-180E-CE4A-2DB1EC895289}"/>
              </a:ext>
            </a:extLst>
          </p:cNvPr>
          <p:cNvSpPr>
            <a:spLocks/>
          </p:cNvSpPr>
          <p:nvPr/>
        </p:nvSpPr>
        <p:spPr>
          <a:xfrm>
            <a:off x="370379" y="11277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139B04-763B-EA42-52F2-CB25933CEB1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6FA7A-A883-1A82-918F-F4BE552EA7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1571D5-663B-AE1B-FF39-6ECDD77EB285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B02F46-0263-4E30-7636-C004441BC8D9}"/>
              </a:ext>
            </a:extLst>
          </p:cNvPr>
          <p:cNvSpPr/>
          <p:nvPr/>
        </p:nvSpPr>
        <p:spPr>
          <a:xfrm>
            <a:off x="4347740" y="1922021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40B693-B06D-0596-8D93-62B7FC99F303}"/>
              </a:ext>
            </a:extLst>
          </p:cNvPr>
          <p:cNvSpPr/>
          <p:nvPr/>
        </p:nvSpPr>
        <p:spPr>
          <a:xfrm>
            <a:off x="1630379" y="1941570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740F323-879F-5621-C1CE-B5FA270456CF}"/>
              </a:ext>
            </a:extLst>
          </p:cNvPr>
          <p:cNvSpPr/>
          <p:nvPr/>
        </p:nvSpPr>
        <p:spPr>
          <a:xfrm>
            <a:off x="7242082" y="1955857"/>
            <a:ext cx="530246" cy="530246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1C7637A1-4D51-4945-DC3C-A4D1529E31F2}"/>
              </a:ext>
            </a:extLst>
          </p:cNvPr>
          <p:cNvSpPr/>
          <p:nvPr/>
        </p:nvSpPr>
        <p:spPr>
          <a:xfrm rot="16200000">
            <a:off x="5891521" y="3699243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20ABC0F3-CFE3-9143-A3A6-1F3307710973}"/>
              </a:ext>
            </a:extLst>
          </p:cNvPr>
          <p:cNvSpPr/>
          <p:nvPr/>
        </p:nvSpPr>
        <p:spPr>
          <a:xfrm rot="16200000">
            <a:off x="2952968" y="3699242"/>
            <a:ext cx="292772" cy="453746"/>
          </a:xfrm>
          <a:prstGeom prst="triangl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78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A1A-EB40-0C89-2185-FFB52D6D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72B0A88-F007-C394-B3D6-7988FF87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B3978D3-EE16-A857-FFBF-4706E4AF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CA24333-D0B7-B8A7-1181-648C0CC7FA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F20D5B-E937-FB14-3700-ED5C64903B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8ED1EE-54D5-D396-8D6D-82985F9F00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247F9A-251B-EB9E-F0C9-E496ADE9B6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88EE83-09D0-2B3E-3EE2-7E16B41439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689718-F38A-F2AC-5D5D-FA0E9CC09AC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24937C-6EA6-BBAA-70B7-25664122FDA3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4EEA95-4D75-FAF4-4814-61512359A9BC}"/>
              </a:ext>
            </a:extLst>
          </p:cNvPr>
          <p:cNvSpPr>
            <a:spLocks/>
          </p:cNvSpPr>
          <p:nvPr/>
        </p:nvSpPr>
        <p:spPr>
          <a:xfrm>
            <a:off x="41096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4DB466-363D-EC35-3E9D-1EE67303006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73767A-EF9A-F8FA-F952-A002FFC8A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198365-D79A-2369-8FE9-EBD18F7BF24E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</p:spTree>
    <p:extLst>
      <p:ext uri="{BB962C8B-B14F-4D97-AF65-F5344CB8AC3E}">
        <p14:creationId xmlns:p14="http://schemas.microsoft.com/office/powerpoint/2010/main" val="293804430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40CFD-FB08-421D-ECCC-55B95FEA1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086865A5-6FDD-C377-7D60-03B6ED94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 المشاهد جيدا. عبروا عنها بجمل تامة.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2F6ADB-1758-EDCA-CE83-DB1166172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62D004-BC54-9E3D-D926-7B4063526E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F9ADA2C-CD9F-DB2D-AA30-B68F2B18A2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BBDDEC-B139-F898-E7B2-B454A6FF49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818EC6C-6101-2CBF-FF2A-1305DE8447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6" y="1686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B56EEAD-C1F7-A065-829D-92F5734AB05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0A9F14-382F-12D6-98B1-D9B59C590B11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E50CB3-6D59-0594-EE3E-DCF4E37D2FF9}"/>
              </a:ext>
            </a:extLst>
          </p:cNvPr>
          <p:cNvSpPr>
            <a:spLocks/>
          </p:cNvSpPr>
          <p:nvPr/>
        </p:nvSpPr>
        <p:spPr>
          <a:xfrm>
            <a:off x="293998" y="1587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5A1E01-6330-BA21-41D6-ADE7B59A046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713A43-205B-2C70-52DD-9EB50CA93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24F65-67DB-95E1-AAAF-C0406A869C36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pic>
        <p:nvPicPr>
          <p:cNvPr id="3" name="Image 2" descr="Une image contenant dessin humoristique, Dessin animé, Animation, personne&#10;&#10;Le contenu généré par l’IA peut être incorrect.">
            <a:extLst>
              <a:ext uri="{FF2B5EF4-FFF2-40B4-BE49-F238E27FC236}">
                <a16:creationId xmlns:a16="http://schemas.microsoft.com/office/drawing/2014/main" id="{81FD9FFD-1E92-5430-3F59-39862FD2E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11" y="2601165"/>
            <a:ext cx="8123624" cy="31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618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984EA-54B4-5C34-E328-6BFA7C54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3D1C36A-1FCB-3C02-C693-5266B0EC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الجمل مع الربط بينها بما يناسب.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C7079A-B2D7-C052-DDE4-5CFC32C5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A37104D-C165-C6BF-53F4-9EF606667C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B58ADD7-CE01-F473-B1F2-D5DE42864F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DBDEF6-AB43-4B4E-F57D-12BB34C764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4E16CE-E509-EDC8-6DB0-0D74AA7D87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6" y="1686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0964C3-AACF-F2F6-4975-5E6EA66AD1A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A3CCC2-6B66-6513-36C5-75681886F46E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49D6D9-0615-C112-4D91-BAC2FDFD7159}"/>
              </a:ext>
            </a:extLst>
          </p:cNvPr>
          <p:cNvSpPr>
            <a:spLocks/>
          </p:cNvSpPr>
          <p:nvPr/>
        </p:nvSpPr>
        <p:spPr>
          <a:xfrm>
            <a:off x="293998" y="1587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842259-D445-A99C-B03F-530F57A1864A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BCB8F4-5C07-E9C0-7147-F4127B8D6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8314B7-DDFD-3A5A-FA80-A42EB06E8F04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pic>
        <p:nvPicPr>
          <p:cNvPr id="2" name="Image 1" descr="Une image contenant dessin humoristique, Dessin animé, Animation, personne&#10;&#10;Le contenu généré par l’IA peut être incorrect.">
            <a:extLst>
              <a:ext uri="{FF2B5EF4-FFF2-40B4-BE49-F238E27FC236}">
                <a16:creationId xmlns:a16="http://schemas.microsoft.com/office/drawing/2014/main" id="{D793E189-67D1-5D27-5EF6-B36A5E587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11" y="2601165"/>
            <a:ext cx="8123624" cy="31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571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تحدي الطلاقة/ إملاء.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BA970-E0A2-9B90-E6E1-ABCB4C0A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D83545C-04BB-2BC9-2AC3-4A32D815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3FD5533-D485-6528-F312-C8E89022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4D28DC-D709-C142-87E7-3CAC47F195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2514D3-97B2-6265-A33B-84AA92BF51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B863F9-1E79-7BE2-BE08-6D3AC813DF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D844C07-4791-7FBD-BBD4-6F7F7B4601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56" y="1686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236CF4-2196-18B5-9829-6C364EF4F51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2E1634-CBA9-49F2-8718-2BDBBCE85BA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4B63CF-DEE4-839A-9EB2-5948FAF3956E}"/>
              </a:ext>
            </a:extLst>
          </p:cNvPr>
          <p:cNvSpPr>
            <a:spLocks/>
          </p:cNvSpPr>
          <p:nvPr/>
        </p:nvSpPr>
        <p:spPr>
          <a:xfrm>
            <a:off x="293998" y="1587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C44FC-F106-44DD-D261-E50555C2D1E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7DE19-B13E-5247-40B3-AEC5B8158F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2E370B-7961-6A6C-2DFD-0C6E21AAA956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E14920-19B6-8E44-5B02-72C4997106D1}"/>
              </a:ext>
            </a:extLst>
          </p:cNvPr>
          <p:cNvSpPr txBox="1"/>
          <p:nvPr/>
        </p:nvSpPr>
        <p:spPr>
          <a:xfrm>
            <a:off x="581961" y="5322703"/>
            <a:ext cx="7834459" cy="851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جَمَعَ نَبيلٌ مِحْفَظَتَهُ 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لَبِسَ بِذْلَتَهُ 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تَوَجَّهَ إِلى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ﭐلْمَدْرَسَةِ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dessin humoristique, illustration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11C90E-6DD0-2046-F20D-70FD2E762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99" y="2506899"/>
            <a:ext cx="7445182" cy="23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1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64F152-7DCF-6FE3-6466-0A997D53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F6929-3109-6430-3AC4-A1CF3609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40893-5563-84C5-ED8C-9F4DB56B51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809D51-E618-0279-AFCF-2A1884D41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164FB-A8CA-DDF0-EFE6-1E2415B9A9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5AAF4-4B95-ADEA-39FD-6418A8A0271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A3D29-AB11-65F2-6074-0145928F4F30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73DBE-5FF4-6C9F-FCE9-8C822A8B86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0FC1BF-EA75-11B4-9174-B3F7DAFFA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708B77-F7C3-1650-5264-A868F345604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D812C83A-4924-A9BF-C77E-3AD54DC43195}"/>
              </a:ext>
            </a:extLst>
          </p:cNvPr>
          <p:cNvSpPr/>
          <p:nvPr/>
        </p:nvSpPr>
        <p:spPr>
          <a:xfrm>
            <a:off x="1389187" y="3429000"/>
            <a:ext cx="572293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نَظَّفَ أَسْنانَهُ  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بِ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فُرْشاةِ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سَّنونِ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738319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جيدا كيف كتبت "ال".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64F152-7DCF-6FE3-6466-0A997D53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F6929-3109-6430-3AC4-A1CF3609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40893-5563-84C5-ED8C-9F4DB56B51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809D51-E618-0279-AFCF-2A1884D41D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164FB-A8CA-DDF0-EFE6-1E2415B9A97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5AAF4-4B95-ADEA-39FD-6418A8A02719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A3D29-AB11-65F2-6074-0145928F4F30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73DBE-5FF4-6C9F-FCE9-8C822A8B8670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0FC1BF-EA75-11B4-9174-B3F7DAFFA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708B77-F7C3-1650-5264-A868F345604B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0D3FDFD6-6706-29AD-4738-1283D7D8E497}"/>
              </a:ext>
            </a:extLst>
          </p:cNvPr>
          <p:cNvSpPr/>
          <p:nvPr/>
        </p:nvSpPr>
        <p:spPr>
          <a:xfrm>
            <a:off x="1389187" y="3429000"/>
            <a:ext cx="572293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نَظَّفَ أَسْنانَهُ  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بِ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فُرْشاةِ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</a:t>
            </a: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سَّنونِ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1EA07-993D-28C8-BAEF-E0072D0C2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2E3D942-C2F2-08AC-A017-AE47FEA2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"ال" مكان النقط.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12E52B-2B2F-57A8-AF82-C2D6DA85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454E5D-8473-0428-CFD8-4C57843545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27AF12-5EDF-6A11-6D01-894F4D7ECB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32DC88-56AB-B2AC-ABD3-D9D437B63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C53C8-3743-044D-2E4F-ECF62BD1FE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5A5180-8691-EFB2-A1F5-C71A3F95A30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2EFA3-235F-B571-8F47-A988B0EFCE02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B9DB9-C9E4-3746-56F6-F12C68657C68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592CA-C552-BD68-BA69-927800986F89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2333F5-66D5-CCB7-6F28-4204DEF41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607135-2412-8BC9-BB90-82BDF781CECE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79465284-98D2-BA21-0424-D460AD75817D}"/>
              </a:ext>
            </a:extLst>
          </p:cNvPr>
          <p:cNvSpPr/>
          <p:nvPr/>
        </p:nvSpPr>
        <p:spPr>
          <a:xfrm>
            <a:off x="1389187" y="3429000"/>
            <a:ext cx="572293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شَرَعَ نَبيلٌ في تَذَوُّقِ </a:t>
            </a: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...ــــ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عَصيرِ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518358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C410-20A6-5665-8178-0930FAFB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D9143A8-BB72-0187-F43B-E184E868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881877-9515-9B39-F36E-BA737D65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46507-9D06-D8D0-3D2D-645E43C979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D56D05-F9F1-1248-2C82-C26767E337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11E049-F0D1-6C2B-3F74-21F5683FDF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E43F87-41FF-A879-34F5-42B4A38520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7726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9FD407-CDC7-4CB9-3AB0-64FEB37B103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838472-DC8D-A4AB-FFBD-00283744B5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0CD-4771-A8AE-343F-999531606D0B}"/>
              </a:ext>
            </a:extLst>
          </p:cNvPr>
          <p:cNvSpPr>
            <a:spLocks/>
          </p:cNvSpPr>
          <p:nvPr/>
        </p:nvSpPr>
        <p:spPr>
          <a:xfrm>
            <a:off x="410969" y="1673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9880C-4725-C5F6-B617-758115A9B3CF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1A5C9F6-164A-AC78-FE4C-A4A46FB38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B4738C-8F3F-DB6B-F31C-A90F6D24219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63A3F14F-E037-F198-AB4F-7DB36EAE466A}"/>
              </a:ext>
            </a:extLst>
          </p:cNvPr>
          <p:cNvSpPr/>
          <p:nvPr/>
        </p:nvSpPr>
        <p:spPr>
          <a:xfrm>
            <a:off x="1389187" y="3429000"/>
            <a:ext cx="572293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شَرَعَ نَبيلٌ في تَذَوُّقِ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5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عَصيرِ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86211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C84A2-733E-4400-4C77-FBCADDF2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08" y="756000"/>
            <a:ext cx="7180065" cy="612000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"ال"  مكان النقط. أمامكم دقيقتان </a:t>
            </a:r>
            <a:r>
              <a:rPr lang="ar-S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F5E3E2-5632-3B2A-4287-9DB8BF993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07765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7462CF-169D-9C17-6B13-456B7C41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EA6525-0BC4-8DFA-61F4-5382D5E7AB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FD04E4-9FD4-967A-B38D-E18E1AE95B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1A6AD3-E7C3-15B5-DC76-653A1B288C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227" y="168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A50CD6-EB6F-DE08-73D4-971ADD99D05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86645-16AE-E997-4232-FC7D7B2A0300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FF3306-DAB2-FC32-75B3-A8E770AEE6D4}"/>
              </a:ext>
            </a:extLst>
          </p:cNvPr>
          <p:cNvSpPr>
            <a:spLocks/>
          </p:cNvSpPr>
          <p:nvPr/>
        </p:nvSpPr>
        <p:spPr>
          <a:xfrm>
            <a:off x="410969" y="158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33147B-5CEE-B23E-9408-20FE70E2C25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C44CD8-4001-0672-F619-6FAD8F0A8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04F7B-6641-F150-06DF-EA8AE1ABB0C4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28" name="Google Shape;1671;p201">
            <a:extLst>
              <a:ext uri="{FF2B5EF4-FFF2-40B4-BE49-F238E27FC236}">
                <a16:creationId xmlns:a16="http://schemas.microsoft.com/office/drawing/2014/main" id="{B6D00830-B673-9390-F10C-5FAA865D2E05}"/>
              </a:ext>
            </a:extLst>
          </p:cNvPr>
          <p:cNvSpPr/>
          <p:nvPr/>
        </p:nvSpPr>
        <p:spPr>
          <a:xfrm>
            <a:off x="71094" y="2867679"/>
            <a:ext cx="8680506" cy="112264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ctr" defTabSz="914400" rtl="1">
              <a:buClr>
                <a:srgbClr val="000000"/>
              </a:buClr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رَتَّبَ ...ـفِراشَ وَ...أَدَواتِ في ...ـــ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غُرْفَةِ</a:t>
            </a: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يُساعِدُ ...ـفَطورُ عَلى ...ـــنَّشاطِ طولَ  ...ـــنَّهارِ.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يَمُدُّ فَطورُ ...ــــصَّباحِ ...ـــجِسْمَ بِـــ...طّاقَةِ.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685800" indent="-685800" algn="ctr" defTabSz="914400" rtl="1">
              <a:buClr>
                <a:srgbClr val="000000"/>
              </a:buClr>
              <a:buFontTx/>
              <a:buChar char="-"/>
            </a:pPr>
            <a:endParaRPr lang="ar-M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E25F-0EFA-3ED5-46F7-16761889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CB55-CF86-C1AC-7397-A0971EB1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6309237-B075-882E-E173-92269DB3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07765"/>
            <a:ext cx="792000" cy="79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39D13A-17AB-32CC-3208-C2E7BAA174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783CE8-5B9A-B070-C3CC-6BE6F9951F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4C87D9D-696D-4B52-E9A6-F449C2BFD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9D8643B-DAC4-2DC4-07EE-EDDD958E45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599" y="1278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82268F-974D-AFE5-EFD2-2E2F913538F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8984D9-094B-838F-ABC2-37E993C6D8F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547EEF-33BC-BE06-7EE0-A0F07B50DC85}"/>
              </a:ext>
            </a:extLst>
          </p:cNvPr>
          <p:cNvSpPr>
            <a:spLocks/>
          </p:cNvSpPr>
          <p:nvPr/>
        </p:nvSpPr>
        <p:spPr>
          <a:xfrm>
            <a:off x="313341" y="1178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0B85BF-C176-50BF-10F2-21D194D17EF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B2A945-FE79-9797-BA80-A6C1ED9BF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98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A9888E-59C8-B3F6-ACC7-C75D73CF83E8}"/>
              </a:ext>
            </a:extLst>
          </p:cNvPr>
          <p:cNvSpPr>
            <a:spLocks/>
          </p:cNvSpPr>
          <p:nvPr/>
        </p:nvSpPr>
        <p:spPr>
          <a:xfrm>
            <a:off x="1816412" y="137521"/>
            <a:ext cx="153893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 /إملاء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1FFE1-BA3D-F65D-9D94-8FC7F2F66F60}"/>
              </a:ext>
            </a:extLst>
          </p:cNvPr>
          <p:cNvSpPr txBox="1"/>
          <p:nvPr/>
        </p:nvSpPr>
        <p:spPr>
          <a:xfrm>
            <a:off x="723601" y="1564645"/>
            <a:ext cx="7551179" cy="500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رَتَّبَ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ـفِراشَ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أَدَواتِ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في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غُرْفَةِ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يُساعِدُ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ـفَطورُ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ــنَّشاطِ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طولَ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ــنَّهارِ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يَمُدُّ فَطورُ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ـصَّباحِ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ـــجِسْمَ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بِـــ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طّاقَةِ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67555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E0BD-D01D-73F1-7DE1-B9600EA9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78F79D0-2BD2-FEF2-F0D5-20C90427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اختتام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D8695AF-C04B-D3F4-E43D-2C29A885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39322BC-5D60-A072-1F12-BE2B360B46B3}"/>
              </a:ext>
            </a:extLst>
          </p:cNvPr>
          <p:cNvSpPr txBox="1"/>
          <p:nvPr/>
        </p:nvSpPr>
        <p:spPr>
          <a:xfrm>
            <a:off x="5412401" y="1777877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C7C3BF08-480F-5722-D1F1-040FD01C4AC4}"/>
              </a:ext>
            </a:extLst>
          </p:cNvPr>
          <p:cNvSpPr txBox="1">
            <a:spLocks/>
          </p:cNvSpPr>
          <p:nvPr/>
        </p:nvSpPr>
        <p:spPr>
          <a:xfrm>
            <a:off x="1998133" y="2690694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ماذا تعلمتم اليوم؟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8C9B60-3417-751D-07C4-10C4CE2A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D8F3DE-3AD8-AEA6-B8A3-6E4F74DB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805" y="100497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210E49-584B-F661-47E8-5EC4037D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نشاط تحدي القراءة.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2224EA-D09E-69D4-74C5-E6DA443C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3764B1-3FB7-8F4B-33A9-03EA33D2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41D6FD-07B5-280D-3583-E2B4FABF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1DDE83-90B9-7673-EEB8-A88039420E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55351C-01A4-D749-2F15-104852CAD3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7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083660C-4D09-5913-2E53-4A9F29DFA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5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266E97-E786-34EF-A9B6-78917634909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DD364C-7BAA-5DC6-0EA0-011F9F4FB36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31BE83-A1EA-0397-6714-D006917F8389}"/>
              </a:ext>
            </a:extLst>
          </p:cNvPr>
          <p:cNvSpPr>
            <a:spLocks/>
          </p:cNvSpPr>
          <p:nvPr/>
        </p:nvSpPr>
        <p:spPr>
          <a:xfrm>
            <a:off x="447807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3E0F40-D2E0-3730-EAFF-3ACACE811A3B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92F41-A04F-F4AE-E0DE-4A80A11F0E8B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2734C9-DA4E-AA52-8D4A-6B9DC292A5E2}"/>
              </a:ext>
            </a:extLst>
          </p:cNvPr>
          <p:cNvSpPr/>
          <p:nvPr/>
        </p:nvSpPr>
        <p:spPr>
          <a:xfrm>
            <a:off x="632374" y="2303601"/>
            <a:ext cx="7860888" cy="390639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مائِدَةِ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نَعيشُ أَوْقاتاً جَميلَةً. نُنَظِّفُ أَيْدينا أَوَّلاً، ثُمَّ نَجْلِسُ بِهُدوءٍ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وَٱعْتِدالٍ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نَمْضَغُ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بِمَهَلٍ، وَنَشْرَبُ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ﭐلْماءَ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بِقَدَرٍ.   نَنْظُرُ إِلى أَنْواعِ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ﭐلطَّعامِ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وَنَتَخَيَّلُ مِنْ أَيْنَ جاءَتْ؛ اَلْخُبْزُ مِنْ قَمْحٍ طَرِيٍّ،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وَﭐلْخُضْرَواتُ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حَديقَةٍ غَنّاءَ. </a:t>
            </a: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defTabSz="914400" rtl="1">
              <a:lnSpc>
                <a:spcPct val="150000"/>
              </a:lnSpc>
              <a:buClr>
                <a:srgbClr val="000000"/>
              </a:buClr>
            </a:pPr>
            <a:endParaRPr lang="fr-MA" sz="3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9C6BFF3-F205-8F7D-D210-797C921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سرد الحكاية.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B405E7-5589-6DBC-97F8-5609869D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D67CA9-1FBE-E736-14BB-3E9222999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8022D61-7BF6-4E61-976E-DDF4257F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2AFE65-8971-D970-320E-D26277F2F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C16493-A109-2DDA-7316-756A211895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819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C57438-6EEB-7B8E-A79B-A861986A5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4745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5681EF-4332-2100-E0DF-2AD16B31F3B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AF4C16-7034-0F9A-C078-6826D1E05264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393D58-9B6C-90A9-A255-847996A26377}"/>
              </a:ext>
            </a:extLst>
          </p:cNvPr>
          <p:cNvSpPr>
            <a:spLocks/>
          </p:cNvSpPr>
          <p:nvPr/>
        </p:nvSpPr>
        <p:spPr>
          <a:xfrm>
            <a:off x="37037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F474BD-2D6B-36DC-A786-A9E9E554171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C1987-4754-1FAA-3598-8E9641D7FCEF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B14D660-D608-5E6A-327D-05A2BA742093}"/>
              </a:ext>
            </a:extLst>
          </p:cNvPr>
          <p:cNvGrpSpPr/>
          <p:nvPr/>
        </p:nvGrpSpPr>
        <p:grpSpPr>
          <a:xfrm>
            <a:off x="422071" y="3076085"/>
            <a:ext cx="7838511" cy="1493347"/>
            <a:chOff x="706577" y="3119889"/>
            <a:chExt cx="7838511" cy="149334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EBED9D3-DA4A-816D-47BA-B37243D43696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2B3C0584-2D30-57F6-4577-EE9E5F4B6DD5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FFAA150-F0EE-56C4-A47A-B46B671DE92B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E55967A-94AD-7F99-8C00-BD5248F3140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D973D700-DA86-EDC3-8FF8-149CCBB4919F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733592F-1CA3-3B8C-95A8-683A36C40830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320469E3-3AD2-FC5F-83BC-0D8AD7DC650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FD272FBE-93DF-5AAE-77A2-3BA8065B12D4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F597416-3467-6F6B-9075-58AF419B5A4F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A9C5AB3-7AD4-1F72-6BF6-7166F39163B5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56E070A4-687D-AEC3-811D-7A2774AC1D92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93F37FA-836C-3C05-DEE2-CAFC43CEF837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96A652D-0636-8638-1884-3245BF05B484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7BE7E2F7-2297-EB2D-B4CC-D8E0F2145D41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084A7E14-ED7C-13DA-F5D2-0CA9E6A8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057" y="1608865"/>
            <a:ext cx="1723496" cy="1566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18F2756-7847-C922-A91D-047861C85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418" y="4569432"/>
            <a:ext cx="2095873" cy="1596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08B60BC-1447-C9F3-3494-71452DC35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553" y="1524440"/>
            <a:ext cx="1930103" cy="1592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BDDA858-E7E5-053E-8687-EDDF6FD90A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312" y="4569432"/>
            <a:ext cx="1965288" cy="1493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4B7FF9B-25A5-D1E0-E1F6-E24BFDF3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1497A50A-E04A-F90E-6A75-9B3E6AF55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6E2A0E-36FE-701D-1471-12C48F61A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Nada-Wave">
            <a:hlinkClick r:id="" action="ppaction://media"/>
            <a:extLst>
              <a:ext uri="{FF2B5EF4-FFF2-40B4-BE49-F238E27FC236}">
                <a16:creationId xmlns:a16="http://schemas.microsoft.com/office/drawing/2014/main" id="{7B0569B2-E58D-4535-C79A-515A4DD6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AA13B01D-970A-9F2D-C91C-BBF12ED5C8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037BD68-585F-ABF0-D7C5-24BA3A0CD8D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118082C-2EF0-D44E-09DC-A3D35E93D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8590DD9-414D-5AEF-C652-8C79A3456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A3ABDE9-6DC5-9C83-C9D9-E5F929656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164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4684C2A-039D-79EA-6E9C-72A0E29DC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836" y="1276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37F56B8-FB37-B194-A750-A7CB8B7EE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348" y="11768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D9FEFF-3ED8-F7FE-6F9D-6B10DBB7AD2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C91D6B-2982-EDCB-6286-823370F2A3B0}"/>
              </a:ext>
            </a:extLst>
          </p:cNvPr>
          <p:cNvSpPr>
            <a:spLocks/>
          </p:cNvSpPr>
          <p:nvPr/>
        </p:nvSpPr>
        <p:spPr>
          <a:xfrm>
            <a:off x="351151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5A657A-3600-7D8D-1C37-7A4B1D77B093}"/>
              </a:ext>
            </a:extLst>
          </p:cNvPr>
          <p:cNvSpPr>
            <a:spLocks/>
          </p:cNvSpPr>
          <p:nvPr/>
        </p:nvSpPr>
        <p:spPr>
          <a:xfrm>
            <a:off x="498870" y="11768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19029-82D7-BCFC-B5B9-6BDF6AD9891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446AE9-A3C1-1D9B-D655-3315AFB177DE}"/>
              </a:ext>
            </a:extLst>
          </p:cNvPr>
          <p:cNvSpPr>
            <a:spLocks/>
          </p:cNvSpPr>
          <p:nvPr/>
        </p:nvSpPr>
        <p:spPr>
          <a:xfrm>
            <a:off x="2054420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4192673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73BED-9881-D2E8-5A1C-F993C325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التعليق على مشاهد باستعمال أدوات الربط.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AF0FF-38CE-9C98-4E86-F313E542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C5E969-23C0-628D-BBCB-72535E0A2A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D7F231-2CAB-5CF4-6611-E4FDC014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AEFE03-87A8-5D5B-5416-55F428D85D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B334C9D-D636-E187-1D34-756AF85191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EEF9A3-D045-D5D1-14FD-1E764A1E4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63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27ECB8-5EFF-C44A-C50D-B2818335FB5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DA521-4CEB-BDCA-F5BD-7710D4C649AC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B7DA63-E124-9639-F0A8-B9FAD1C58347}"/>
              </a:ext>
            </a:extLst>
          </p:cNvPr>
          <p:cNvSpPr>
            <a:spLocks/>
          </p:cNvSpPr>
          <p:nvPr/>
        </p:nvSpPr>
        <p:spPr>
          <a:xfrm>
            <a:off x="370379" y="1275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82D8A5-DF1F-AAC4-88C7-44BC4CAA7792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AD0BCE-A3B1-EA26-993F-ACDE31A549AD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pic>
        <p:nvPicPr>
          <p:cNvPr id="9" name="Image 8" descr="Une image contenant dessin humoristique, garçon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2525CEDD-CBBE-3BC5-C448-34A71CE4E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9028" y="2275776"/>
            <a:ext cx="5585944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F646DA-0D6A-E48D-CC28-5DFC270C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"ال" في وسط الكلام.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FD14D5-01C0-52A9-3F1F-9B9FDF356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87D7B0-7226-9AC6-1360-AF9A7EE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FA5863-E216-EE19-1216-6DF00F349C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7FACB2-4C1B-B15D-6097-0342A07351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3540011-FBA7-5D5D-BFCF-C54415D8DE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0877605-29E1-09C8-6389-9FD667D10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750" y="1278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7059BE-EE8B-08E9-6F22-5A0F1872A82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0B2887-5DA0-5DE8-440C-C52B7A3DADF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3972B-C7B2-354C-D8C7-DC25916E5821}"/>
              </a:ext>
            </a:extLst>
          </p:cNvPr>
          <p:cNvSpPr>
            <a:spLocks/>
          </p:cNvSpPr>
          <p:nvPr/>
        </p:nvSpPr>
        <p:spPr>
          <a:xfrm>
            <a:off x="341492" y="1178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1D4742-49F3-41B4-5B0E-77692AB18C13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B9941-0978-26F8-E2C3-E73D686A9654}"/>
              </a:ext>
            </a:extLst>
          </p:cNvPr>
          <p:cNvSpPr>
            <a:spLocks/>
          </p:cNvSpPr>
          <p:nvPr/>
        </p:nvSpPr>
        <p:spPr>
          <a:xfrm>
            <a:off x="1872409" y="137521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F844DD-335D-49D7-D116-DB99F59E28AC}"/>
              </a:ext>
            </a:extLst>
          </p:cNvPr>
          <p:cNvSpPr txBox="1"/>
          <p:nvPr/>
        </p:nvSpPr>
        <p:spPr>
          <a:xfrm>
            <a:off x="723601" y="1564645"/>
            <a:ext cx="7551179" cy="500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رَتَّبَ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ـفِراشَ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أَدَواتِ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في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غُرْفَةِ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يُساعِدُ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ـفَطورُ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عَلى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ــنَّشاطِ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طولَ 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ــنَّهارِ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685800" indent="-685800" algn="r" defTabSz="914400" rtl="1">
              <a:lnSpc>
                <a:spcPct val="200000"/>
              </a:lnSpc>
              <a:buClr>
                <a:srgbClr val="000000"/>
              </a:buClr>
              <a:buFontTx/>
              <a:buChar char="-"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يَمُدُّ فَطورُ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ـصَّباحِ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ـــجِسْمَ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بِـــ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8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طّاقَةِ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5A2304-39C9-9EEF-6DD1-8F10BD54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3 ص 91.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BB030B-C445-3F6C-8FE4-11714D0D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6A2F58-F3B1-A647-0A10-73A959FB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3A9F09-64DF-44B4-C08A-FA80CD0E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92ABB3-ED9B-8DE4-63E9-FB2DE0FE1A5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BCE847-CCA7-8C95-5B9A-E8C09CA752A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23EE67-AC52-0CEB-6168-C44A3DBC8E7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pic>
        <p:nvPicPr>
          <p:cNvPr id="4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B79D51FB-D293-4711-93B4-8ADA82C01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1487316"/>
            <a:ext cx="963575" cy="963575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C42799-BB74-3FA3-BA6B-B71ED57A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034989-E4BF-B94F-8DE4-0400F5222C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5326" y="12678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599EC6-4A1C-5D9D-FAD1-5BC70B807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893" y="1170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270E23-7060-B62C-0B99-1E733E6B39B7}"/>
              </a:ext>
            </a:extLst>
          </p:cNvPr>
          <p:cNvSpPr>
            <a:spLocks/>
          </p:cNvSpPr>
          <p:nvPr/>
        </p:nvSpPr>
        <p:spPr>
          <a:xfrm>
            <a:off x="875635" y="1071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22E16C-324C-A5A6-794E-59FA9986CE22}"/>
              </a:ext>
            </a:extLst>
          </p:cNvPr>
          <p:cNvSpPr>
            <a:spLocks/>
          </p:cNvSpPr>
          <p:nvPr/>
        </p:nvSpPr>
        <p:spPr>
          <a:xfrm>
            <a:off x="2406552" y="126786"/>
            <a:ext cx="1442012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كتابي/إملاء</a:t>
            </a:r>
          </a:p>
        </p:txBody>
      </p:sp>
      <p:grpSp>
        <p:nvGrpSpPr>
          <p:cNvPr id="13" name="Google Shape;2778;p84">
            <a:extLst>
              <a:ext uri="{FF2B5EF4-FFF2-40B4-BE49-F238E27FC236}">
                <a16:creationId xmlns:a16="http://schemas.microsoft.com/office/drawing/2014/main" id="{64375F01-D81A-EFC3-D25A-5107027B4446}"/>
              </a:ext>
            </a:extLst>
          </p:cNvPr>
          <p:cNvGrpSpPr/>
          <p:nvPr/>
        </p:nvGrpSpPr>
        <p:grpSpPr>
          <a:xfrm>
            <a:off x="6441175" y="5288221"/>
            <a:ext cx="386011" cy="490540"/>
            <a:chOff x="6599825" y="3545249"/>
            <a:chExt cx="1844485" cy="1888130"/>
          </a:xfrm>
          <a:solidFill>
            <a:srgbClr val="C00000"/>
          </a:solidFill>
        </p:grpSpPr>
        <p:sp>
          <p:nvSpPr>
            <p:cNvPr id="15" name="Google Shape;2779;p84">
              <a:extLst>
                <a:ext uri="{FF2B5EF4-FFF2-40B4-BE49-F238E27FC236}">
                  <a16:creationId xmlns:a16="http://schemas.microsoft.com/office/drawing/2014/main" id="{BB51D74B-3A9D-FA57-4B24-17746E788ABA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780;p84">
              <a:extLst>
                <a:ext uri="{FF2B5EF4-FFF2-40B4-BE49-F238E27FC236}">
                  <a16:creationId xmlns:a16="http://schemas.microsoft.com/office/drawing/2014/main" id="{234317AD-2457-5E65-EE01-D15E37AE8DFD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4FE59E6-1A17-BF66-B353-4D8952835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1882" y="1574478"/>
            <a:ext cx="3362649" cy="48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514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C9B8F8D3-C9BC-B3B9-24D4-1663B806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84B2BA6C-9998-2597-B98E-D8BC5011AF73}"/>
              </a:ext>
            </a:extLst>
          </p:cNvPr>
          <p:cNvSpPr txBox="1"/>
          <p:nvPr/>
        </p:nvSpPr>
        <p:spPr>
          <a:xfrm>
            <a:off x="2005155" y="4913941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06F8BF-A610-7115-9F7F-5F99ACFFAD4A}"/>
              </a:ext>
            </a:extLst>
          </p:cNvPr>
          <p:cNvSpPr txBox="1">
            <a:spLocks/>
          </p:cNvSpPr>
          <p:nvPr/>
        </p:nvSpPr>
        <p:spPr>
          <a:xfrm>
            <a:off x="2441563" y="2575785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E668A-ADE7-2A3A-788C-AE296FD2C0DE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EE272AD-0991-7FC8-25EC-0A8C0CB38805}"/>
              </a:ext>
            </a:extLst>
          </p:cNvPr>
          <p:cNvSpPr/>
          <p:nvPr/>
        </p:nvSpPr>
        <p:spPr>
          <a:xfrm>
            <a:off x="5805579" y="4193085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F1D14E-EC1A-B3CE-5AC6-6B2D16D7E7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9600" y="648000"/>
            <a:ext cx="792000" cy="79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F862FBD-439F-8984-BE2C-C26053A70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64F0EAF-62C4-42D0-FBBA-D68F497830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9AFD310-05AF-F66E-54BB-894A001EA9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C339B3E-D49A-135D-D28A-7BA2D155DE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898" y="13752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975CF5F-430B-AA9F-4484-D49F6218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726" y="11930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6B752C-1EF5-4EE4-D871-B388ABA4B15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9A101A-1D12-E046-89E1-8235D70E56EA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F81256-2D65-888E-2692-B843FFBC5F42}"/>
              </a:ext>
            </a:extLst>
          </p:cNvPr>
          <p:cNvSpPr>
            <a:spLocks/>
          </p:cNvSpPr>
          <p:nvPr/>
        </p:nvSpPr>
        <p:spPr>
          <a:xfrm>
            <a:off x="437749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3801EE-94EA-7246-3737-55821768937C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414DE4-061C-E45F-DECB-8349865BE82F}"/>
              </a:ext>
            </a:extLst>
          </p:cNvPr>
          <p:cNvSpPr>
            <a:spLocks/>
          </p:cNvSpPr>
          <p:nvPr/>
        </p:nvSpPr>
        <p:spPr>
          <a:xfrm>
            <a:off x="1922475" y="119306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9114584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E77275FD-B09B-1C6C-4099-7C432D9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الطاولة، الدفتر  والمقلمة في القمطر.</a:t>
            </a:r>
          </a:p>
        </p:txBody>
      </p:sp>
      <p:pic>
        <p:nvPicPr>
          <p:cNvPr id="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3D825F7-A908-779B-FA7B-063BF998BC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81350" y="666000"/>
            <a:ext cx="792001" cy="792000"/>
          </a:xfrm>
          <a:prstGeom prst="rect">
            <a:avLst/>
          </a:prstGeom>
        </p:spPr>
      </p:pic>
      <p:pic>
        <p:nvPicPr>
          <p:cNvPr id="4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1043F709-B59C-4658-7017-D640C4803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167BD46-BB7E-C9F5-FF52-FC931F6F2B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8C04A28-61E1-D2E1-E401-443F90549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7032368-6980-14B5-4419-D9AE068563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69FF49E-C3A5-5F55-CEA5-6D5A968AC5F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54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C373F2D-AC60-F765-CA85-1CCEBCE44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83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774D9B9-4ECF-5C94-DAF2-9D25D2AB0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157" y="13752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A2B388-7727-F082-35CC-3081DB017DD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31A3DC-6F70-4199-7824-9B26B3702728}"/>
              </a:ext>
            </a:extLst>
          </p:cNvPr>
          <p:cNvSpPr>
            <a:spLocks/>
          </p:cNvSpPr>
          <p:nvPr/>
        </p:nvSpPr>
        <p:spPr>
          <a:xfrm>
            <a:off x="323919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441FBD-170C-A123-E79D-B8A1EC5BCE7B}"/>
              </a:ext>
            </a:extLst>
          </p:cNvPr>
          <p:cNvSpPr>
            <a:spLocks/>
          </p:cNvSpPr>
          <p:nvPr/>
        </p:nvSpPr>
        <p:spPr>
          <a:xfrm>
            <a:off x="436980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1D2B27-7B6A-2723-ACBA-BC9C740AD8C5}"/>
              </a:ext>
            </a:extLst>
          </p:cNvPr>
          <p:cNvSpPr>
            <a:spLocks/>
          </p:cNvSpPr>
          <p:nvPr/>
        </p:nvSpPr>
        <p:spPr>
          <a:xfrm>
            <a:off x="4663793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79DF9-A3E6-70B2-B434-87CF407B2A49}"/>
              </a:ext>
            </a:extLst>
          </p:cNvPr>
          <p:cNvSpPr>
            <a:spLocks/>
          </p:cNvSpPr>
          <p:nvPr/>
        </p:nvSpPr>
        <p:spPr>
          <a:xfrm>
            <a:off x="1922475" y="137521"/>
            <a:ext cx="14421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كتابي/ إملاء</a:t>
            </a:r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14837</TotalTime>
  <Words>1938</Words>
  <Application>Microsoft Office PowerPoint</Application>
  <PresentationFormat>Affichage à l'écran (4:3)</PresentationFormat>
  <Paragraphs>520</Paragraphs>
  <Slides>74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74</vt:i4>
      </vt:variant>
    </vt:vector>
  </HeadingPairs>
  <TitlesOfParts>
    <vt:vector size="94" baseType="lpstr">
      <vt:lpstr>Wingdings</vt:lpstr>
      <vt:lpstr>Noto Sans Symbols</vt:lpstr>
      <vt:lpstr>Microsoft Uighur</vt:lpstr>
      <vt:lpstr>Calibri Light</vt:lpstr>
      <vt:lpstr>Modern Love</vt:lpstr>
      <vt:lpstr>Dosis</vt:lpstr>
      <vt:lpstr>Dosis SemiBold</vt:lpstr>
      <vt:lpstr>Dosis ExtraBold</vt:lpstr>
      <vt:lpstr>Microsoft Himalaya</vt:lpstr>
      <vt:lpstr>Calibri</vt:lpstr>
      <vt:lpstr>Dosis Medium</vt:lpstr>
      <vt:lpstr>Arial</vt:lpstr>
      <vt:lpstr>Thème Office</vt:lpstr>
      <vt:lpstr>01- نشاط اعتيادي</vt:lpstr>
      <vt:lpstr>03- استماع وتحدث</vt:lpstr>
      <vt:lpstr>04- قراءة/ كتابة</vt:lpstr>
      <vt:lpstr>3_Env-Enseignant</vt:lpstr>
      <vt:lpstr>1_Thème Office</vt:lpstr>
      <vt:lpstr>1_04- قراءة/ كتابة</vt:lpstr>
      <vt:lpstr>3_Thème Office</vt:lpstr>
      <vt:lpstr>Présentation PowerPoint</vt:lpstr>
      <vt:lpstr>Présentation PowerPoint</vt:lpstr>
      <vt:lpstr>Présentation PowerPoint</vt:lpstr>
      <vt:lpstr>هيكلة حصة اليوم</vt:lpstr>
      <vt:lpstr>Présentation PowerPoint</vt:lpstr>
      <vt:lpstr>  افتتاح الحصة</vt:lpstr>
      <vt:lpstr> مرحبا بكم . سننطلق في حصة اللغة العربية.</vt:lpstr>
      <vt:lpstr> قبل أن نبدأ حصة اليوم سأخبركم عن شروط الحصول على نجمة التميز. </vt:lpstr>
      <vt:lpstr> ضعوا اللوحة على الطاولة، الدفتر  والمقلمة في القمطر.</vt:lpstr>
      <vt:lpstr>خذوا الواجب المنزلي. </vt:lpstr>
      <vt:lpstr>صححوا السؤال.</vt:lpstr>
      <vt:lpstr>سنبدأ تحدي الطلاقة. سأسحب 5 أسماء للمشاركة في تحدي القراءة بدقة واسترسال.</vt:lpstr>
      <vt:lpstr>أمامكم دقيقة واحدة من  أجل قراءة صامتة للفقرة.</vt:lpstr>
      <vt:lpstr>اقرأ الفقرة..  يسجل الأستاذ على سجل الطلاقة.</vt:lpstr>
      <vt:lpstr>خذوا ألواحكم سأملي عليكم كلمات.</vt:lpstr>
      <vt:lpstr>سأقرأ الكلمات أولا.  من يقرأ ؟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صححوا.</vt:lpstr>
      <vt:lpstr> استماع وتحدث</vt:lpstr>
      <vt:lpstr> في هذه الحصة ستعيدون سرد الحكاية انطلاقا من مشاهدها. استمعوا مجددا.</vt:lpstr>
      <vt:lpstr>سأسرد لكم المقطع الأول بأسلوبي الخاص. استمعوا.</vt:lpstr>
      <vt:lpstr>من منكم يسرد المقطع الأول انطلاقا من المشهد؟</vt:lpstr>
      <vt:lpstr>سأسرد لكم المقطع الثاني بأسلوبي الخاص. استمعوا.</vt:lpstr>
      <vt:lpstr>من منكم يسرد المقطع الثاني انطلاقا من المشهد؟</vt:lpstr>
      <vt:lpstr>سأسرد لكم المقطع الثالث بأسلوبي الخاص. استمعوا.</vt:lpstr>
      <vt:lpstr>من منكم يسرد المقطع الثالث انطلاقا من المشهد؟</vt:lpstr>
      <vt:lpstr>سأسرد لكم المقطع الأخير  بأسلوبي الخاص. استمعوا.</vt:lpstr>
      <vt:lpstr>من منكم يسرد المقطع الأخير انطلاقا من المشهد؟</vt:lpstr>
      <vt:lpstr>هذه هي أحداث الحكاية من البداية إلى النهاية.  من منكم يسردها؟</vt:lpstr>
      <vt:lpstr>قراءة</vt:lpstr>
      <vt:lpstr>ننتقل الآن لقراءة نص «فطور الصباح».</vt:lpstr>
      <vt:lpstr>من يقرأ؟</vt:lpstr>
      <vt:lpstr>من يتابع؟</vt:lpstr>
      <vt:lpstr>من يتابع؟</vt:lpstr>
      <vt:lpstr>في ثنائيات؛ ابحثوا في النص عن المقطع الذي رفض فيه نبيل تناول الفطور؟  ضعوا تحته سطرا.</vt:lpstr>
      <vt:lpstr> هل تتفقون معه؟ لماذا؟ </vt:lpstr>
      <vt:lpstr>  ما هي الحيلة التي استعملتها الأم كي تجعل نبيلا يتناول فطوره؟  </vt:lpstr>
      <vt:lpstr>  في نظركم، ماذا سيحدث لو امتنع نبيل عن أكل وجبة الفطور كل يوم؟ ماذا سيقع له؟ </vt:lpstr>
      <vt:lpstr> سأقرأ العبارات وتعلقون  عليها برفع الإبهام أو خفضه. </vt:lpstr>
      <vt:lpstr>ماذا استفدتم من هذه الحكاية؟</vt:lpstr>
      <vt:lpstr>ماذا استفدتم من هذه الحكاية؟</vt:lpstr>
      <vt:lpstr>التعبير الكتابي/إملاء </vt:lpstr>
      <vt:lpstr>والآن ستعبرون عن مشاهد متسلسلة.  </vt:lpstr>
      <vt:lpstr>من يعبر عن المشهد 1؟</vt:lpstr>
      <vt:lpstr> رَتَّبَ نَبيلٌ فِراشَهُ. ماذا  نكتب بعد ذلك؟ من يعبر عن المشهد2؟</vt:lpstr>
      <vt:lpstr>بعد ذلك أكتب "وَ". أكتب الجملة الثانية: نَظَّفَ أَسْنانَهُ</vt:lpstr>
      <vt:lpstr>بعد ذلك أكتب ثُمَّ. أكتب الجملة الثالثة: تناول فطورا صحيا. وأَضَعُ نقطة.</vt:lpstr>
      <vt:lpstr>في ثنائيا أكملوا بالجمل المناسبة.  من يعلق على المشهد1؟ المشهد2؟ المشهد 3؟</vt:lpstr>
      <vt:lpstr>صححوا. من يقرأ؟</vt:lpstr>
      <vt:lpstr>خذوا دفاتركم</vt:lpstr>
      <vt:lpstr>لاحظوا  المشاهد جيدا. عبروا عنها بجمل تامة.</vt:lpstr>
      <vt:lpstr>اكتبوا الجمل مع الربط بينها بما يناسب.</vt:lpstr>
      <vt:lpstr>صححوا.</vt:lpstr>
      <vt:lpstr>من يقرأ؟</vt:lpstr>
      <vt:lpstr>لاحظوا جيدا كيف كتبت "ال".</vt:lpstr>
      <vt:lpstr>اكتبوا "ال" مكان النقط. </vt:lpstr>
      <vt:lpstr>صححوا. من يقرأ؟</vt:lpstr>
      <vt:lpstr>اكتبوا "ال"  مكان النقط. أمامكم دقيقتان ـ</vt:lpstr>
      <vt:lpstr>صححوا.</vt:lpstr>
      <vt:lpstr>اختتام الحصة</vt:lpstr>
      <vt:lpstr>شاركنا في نشاط تحدي القراءة.</vt:lpstr>
      <vt:lpstr>تدربنا على سرد الحكاية.</vt:lpstr>
      <vt:lpstr>تدربنا على التعليق على مشاهد باستعمال أدوات الربط.</vt:lpstr>
      <vt:lpstr>تدربنا على كتابة "ال" في وسط الكلام.</vt:lpstr>
      <vt:lpstr>في المنزل، أجيبوا عن السؤال 3 ص 91.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145</cp:revision>
  <dcterms:created xsi:type="dcterms:W3CDTF">2023-09-20T21:35:22Z</dcterms:created>
  <dcterms:modified xsi:type="dcterms:W3CDTF">2025-12-28T21:21:02Z</dcterms:modified>
</cp:coreProperties>
</file>