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8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0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57" r:id="rId2"/>
    <p:sldMasterId id="2147483672" r:id="rId3"/>
    <p:sldMasterId id="2147483689" r:id="rId4"/>
    <p:sldMasterId id="2147483706" r:id="rId5"/>
    <p:sldMasterId id="2147483723" r:id="rId6"/>
    <p:sldMasterId id="2147483740" r:id="rId7"/>
    <p:sldMasterId id="2147483772" r:id="rId8"/>
    <p:sldMasterId id="2147483788" r:id="rId9"/>
    <p:sldMasterId id="2147483804" r:id="rId10"/>
    <p:sldMasterId id="2147483822" r:id="rId11"/>
  </p:sldMasterIdLst>
  <p:notesMasterIdLst>
    <p:notesMasterId r:id="rId73"/>
  </p:notesMasterIdLst>
  <p:sldIdLst>
    <p:sldId id="2147482746" r:id="rId12"/>
    <p:sldId id="2147482483" r:id="rId13"/>
    <p:sldId id="2147482630" r:id="rId14"/>
    <p:sldId id="2147482692" r:id="rId15"/>
    <p:sldId id="2147482631" r:id="rId16"/>
    <p:sldId id="2147482691" r:id="rId17"/>
    <p:sldId id="2147482633" r:id="rId18"/>
    <p:sldId id="2134806179" r:id="rId19"/>
    <p:sldId id="2147482503" r:id="rId20"/>
    <p:sldId id="2134806947" r:id="rId21"/>
    <p:sldId id="2147482747" r:id="rId22"/>
    <p:sldId id="2134806417" r:id="rId23"/>
    <p:sldId id="2134806537" r:id="rId24"/>
    <p:sldId id="2134808494" r:id="rId25"/>
    <p:sldId id="2134808495" r:id="rId26"/>
    <p:sldId id="2147482706" r:id="rId27"/>
    <p:sldId id="2134806900" r:id="rId28"/>
    <p:sldId id="2147482647" r:id="rId29"/>
    <p:sldId id="2134806904" r:id="rId30"/>
    <p:sldId id="2147482635" r:id="rId31"/>
    <p:sldId id="2134808499" r:id="rId32"/>
    <p:sldId id="2147482720" r:id="rId33"/>
    <p:sldId id="2147482698" r:id="rId34"/>
    <p:sldId id="2134806402" r:id="rId35"/>
    <p:sldId id="2147482640" r:id="rId36"/>
    <p:sldId id="2134808504" r:id="rId37"/>
    <p:sldId id="2147482748" r:id="rId38"/>
    <p:sldId id="2147482714" r:id="rId39"/>
    <p:sldId id="2147482637" r:id="rId40"/>
    <p:sldId id="2147482711" r:id="rId41"/>
    <p:sldId id="2147482715" r:id="rId42"/>
    <p:sldId id="2147482509" r:id="rId43"/>
    <p:sldId id="2147482716" r:id="rId44"/>
    <p:sldId id="2147482722" r:id="rId45"/>
    <p:sldId id="2147482725" r:id="rId46"/>
    <p:sldId id="2147482726" r:id="rId47"/>
    <p:sldId id="2147482749" r:id="rId48"/>
    <p:sldId id="2147482646" r:id="rId49"/>
    <p:sldId id="2147482705" r:id="rId50"/>
    <p:sldId id="2134808533" r:id="rId51"/>
    <p:sldId id="2147482717" r:id="rId52"/>
    <p:sldId id="2134808534" r:id="rId53"/>
    <p:sldId id="2134808527" r:id="rId54"/>
    <p:sldId id="2134808535" r:id="rId55"/>
    <p:sldId id="2134808536" r:id="rId56"/>
    <p:sldId id="2134808537" r:id="rId57"/>
    <p:sldId id="2134808538" r:id="rId58"/>
    <p:sldId id="2147482718" r:id="rId59"/>
    <p:sldId id="2147482730" r:id="rId60"/>
    <p:sldId id="2147482731" r:id="rId61"/>
    <p:sldId id="2147482732" r:id="rId62"/>
    <p:sldId id="2147482733" r:id="rId63"/>
    <p:sldId id="2147482734" r:id="rId64"/>
    <p:sldId id="2147482735" r:id="rId65"/>
    <p:sldId id="2134808528" r:id="rId66"/>
    <p:sldId id="2147482736" r:id="rId67"/>
    <p:sldId id="2147482737" r:id="rId68"/>
    <p:sldId id="2147482704" r:id="rId69"/>
    <p:sldId id="2134806383" r:id="rId70"/>
    <p:sldId id="2147482639" r:id="rId71"/>
    <p:sldId id="2147482534" r:id="rId72"/>
  </p:sldIdLst>
  <p:sldSz cx="9144000" cy="6858000" type="screen4x3"/>
  <p:notesSz cx="6858000" cy="9144000"/>
  <p:embeddedFontLst>
    <p:embeddedFont>
      <p:font typeface="Dosis ExtraBold" pitchFamily="2" charset="0"/>
      <p:bold r:id="rId74"/>
    </p:embeddedFont>
    <p:embeddedFont>
      <p:font typeface="Dosis Medium" pitchFamily="2" charset="0"/>
      <p:regular r:id="rId75"/>
    </p:embeddedFont>
    <p:embeddedFont>
      <p:font typeface="Dosis SemiBold" pitchFamily="2" charset="0"/>
      <p:regular r:id="rId76"/>
      <p:bold r:id="rId77"/>
    </p:embeddedFont>
    <p:embeddedFont>
      <p:font typeface="Microsoft Uighur" panose="02000000000000000000" pitchFamily="2" charset="-78"/>
      <p:regular r:id="rId78"/>
      <p:bold r:id="rId7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04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3470" userDrawn="1">
          <p15:clr>
            <a:srgbClr val="A4A3A4"/>
          </p15:clr>
        </p15:guide>
        <p15:guide id="4" orient="horz" pos="2568" userDrawn="1">
          <p15:clr>
            <a:srgbClr val="A4A3A4"/>
          </p15:clr>
        </p15:guide>
        <p15:guide id="5" orient="horz" pos="2251" userDrawn="1">
          <p15:clr>
            <a:srgbClr val="A4A3A4"/>
          </p15:clr>
        </p15:guide>
        <p15:guide id="6" pos="907" userDrawn="1">
          <p15:clr>
            <a:srgbClr val="A4A3A4"/>
          </p15:clr>
        </p15:guide>
        <p15:guide id="7" pos="1950" userDrawn="1">
          <p15:clr>
            <a:srgbClr val="A4A3A4"/>
          </p15:clr>
        </p15:guide>
        <p15:guide id="8" pos="2993" userDrawn="1">
          <p15:clr>
            <a:srgbClr val="A4A3A4"/>
          </p15:clr>
        </p15:guide>
        <p15:guide id="9" pos="4014" userDrawn="1">
          <p15:clr>
            <a:srgbClr val="A4A3A4"/>
          </p15:clr>
        </p15:guide>
        <p15:guide id="10" pos="5057" userDrawn="1">
          <p15:clr>
            <a:srgbClr val="A4A3A4"/>
          </p15:clr>
        </p15:guide>
        <p15:guide id="11" pos="431" userDrawn="1">
          <p15:clr>
            <a:srgbClr val="A4A3A4"/>
          </p15:clr>
        </p15:guide>
        <p15:guide id="12" pos="14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A1A7BC"/>
    <a:srgbClr val="000000"/>
    <a:srgbClr val="1F4E79"/>
    <a:srgbClr val="75161C"/>
    <a:srgbClr val="E3001B"/>
    <a:srgbClr val="FF7C80"/>
    <a:srgbClr val="4C7B38"/>
    <a:srgbClr val="7EA43E"/>
    <a:srgbClr val="FEEA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0" autoAdjust="0"/>
    <p:restoredTop sz="94655"/>
  </p:normalViewPr>
  <p:slideViewPr>
    <p:cSldViewPr snapToGrid="0">
      <p:cViewPr varScale="1">
        <p:scale>
          <a:sx n="71" d="100"/>
          <a:sy n="71" d="100"/>
        </p:scale>
        <p:origin x="1182" y="28"/>
      </p:cViewPr>
      <p:guideLst>
        <p:guide pos="4604"/>
        <p:guide orient="horz" pos="709"/>
        <p:guide pos="3470"/>
        <p:guide orient="horz" pos="2568"/>
        <p:guide orient="horz" pos="2251"/>
        <p:guide pos="907"/>
        <p:guide pos="1950"/>
        <p:guide pos="2993"/>
        <p:guide pos="4014"/>
        <p:guide pos="5057"/>
        <p:guide pos="431"/>
        <p:guide pos="14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theme" Target="theme/theme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font" Target="fonts/font4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font" Target="fonts/font2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font" Target="fonts/font3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387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Layouts/_rels/slideLayout1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Layouts/_rels/slideLayout1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9062579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923079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378668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0124389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809259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1360714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523122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3651023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630752895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190800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1337669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326921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7159053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5337311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7931561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6541051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25128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4045365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4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85578813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0978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0401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77015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19102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98644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26797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11185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3552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933084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98442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20322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4272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39EC0F-DE0B-AD86-34EA-D1F92FBB5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86CD2B-BBA9-49D1-AB2E-BB72B2509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1816FB-6439-E8B9-96DD-2C3E5013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2FEB00-8AC2-2426-1EBE-2A6A0052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6E27FD-CB3F-8572-1E48-F350B499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563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81570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2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73146919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8305862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6370424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571992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872209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6165195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6331145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937886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040709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D81FF5-1862-5BAF-041F-6A9423995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066109-0960-D827-BF4C-65DA527B6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972271-87A2-A886-EAC7-5AAC5DA747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E307DF-8A0D-D98F-3B9A-23C44A6E7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A6EF25-5BFA-855D-0ACE-A364E2287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51848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2546867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8397903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4993237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4084649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9749470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2982106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3022266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0010653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711632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602999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98753-5B4F-419F-ABBA-73E424376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4F66E8-A882-2257-BE0A-496D27EA3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DE2738-97FF-ED11-F81B-AF7653EDC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4B3FF8D-A04C-9521-9750-5A5A55791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A3CA66-4599-8FCB-F70A-5DBB8EA7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278AB8-D9E2-93F4-06B4-1101342B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67212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93539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7852939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611388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8346175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4665532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270420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690136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402193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041321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691747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B7C5D8-974A-2BAE-918F-AE76F497E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BC47A2-4C46-C48D-3FCD-CD3A3EF94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3E0DDA4-90A2-B708-697D-4E4F093E8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D93E533-CD72-D115-4D3C-BCC1144350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5CF7D24-0C04-B8E5-B69B-B9242B5623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6A1869F-7CF7-0962-0AA2-852B3F7848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7A3ED2-AD82-9A94-9090-B4D2DEF97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3E80F80-502B-2530-49B4-82400F99A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6624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677067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3569012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958552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0165971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6710585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965962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45042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8002DB-2640-96BF-42B4-71AD0732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D9FDD5D-3F1B-1485-0BA0-4888E2029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D0C3F1-D50D-01F8-B4A5-7D972B0C3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0874AC-41A1-D00A-C773-74CF65A7C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4258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FD98A1F-A32C-860E-9159-6EFCF6BFF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486B3BF-EE96-2DCC-40B5-B5FA3BDA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AA935A-E062-FD95-6872-A7BD7340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256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6BDC9C-D1F8-BE2A-A335-06AD75077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ED66C8-9492-D29B-149E-75091D837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DF1C93-9920-5EAF-67B2-F682CD750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B96FB6-19D8-95BE-6D78-6086C83A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4EBFF6-76AC-A154-6145-5CBB03509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1E23A9-4EB3-C31F-07B1-2D1B5488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535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181F2A-6880-CA98-48D6-5F1AA5F31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43BBF65-55C7-525C-58A0-9BE5BA7E3C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0CA781A-307F-06B6-AAAA-0A5C8AEEF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149BDF-5CF7-A831-4CBA-B6AA9105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34998AB-8D86-7526-3055-5C4248BF7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5C7E29-D6E8-1301-30F4-1562D6874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674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5D3A5A-4BAE-96D5-866E-CA2C2CEB8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74769CC-BA39-AD9E-612C-63CB014FF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80D04F-6B57-6ECC-CD94-6758C503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ED8610-B816-3D1E-DAEE-1DC6AC5AC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00D49C-1DF1-531B-4216-475D0C93F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9300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6EA2945-E42C-BC97-3506-5C84BC86E2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0C4870D-4BA7-3410-B367-A6BD0D18F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0F43A6-CC80-C7FD-5F15-A9FF1712E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F219E9-FBAA-2B9A-92AA-B2BE701A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0B1349-BCEC-50C1-54C3-350CCBEE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982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491138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324037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437704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169332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148073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648112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955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92614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545856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7453116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672144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261563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451905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326096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675798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281291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988376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9482133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113477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7397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663305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005441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624997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960924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661506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8505925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722446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00354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6300108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40782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174105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399221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336542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229421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578037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554444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416289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572686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6261072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3759703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50134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841463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9509568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424117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844767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02380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943295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445528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8868399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245589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6024930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5263029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47587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637079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977420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8905622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60371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774406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142259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97515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569779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9911100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1865954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2753082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984121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1441285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412951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988665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6287004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7789797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9697500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4300867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896797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607128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0070331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376385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8613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19" Type="http://schemas.openxmlformats.org/officeDocument/2006/relationships/image" Target="../media/image2.bin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19" Type="http://schemas.openxmlformats.org/officeDocument/2006/relationships/image" Target="../media/image2.bin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2.bin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image" Target="../media/image2.bin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image" Target="../media/image2.bin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image" Target="../media/image2.bin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19" Type="http://schemas.openxmlformats.org/officeDocument/2006/relationships/image" Target="../media/image2.bin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105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66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7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3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486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2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33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82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89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840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24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28/12/2025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721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Uighur" panose="02000000000000000000" pitchFamily="2" charset="-7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11" Type="http://schemas.openxmlformats.org/officeDocument/2006/relationships/image" Target="../media/image44.png"/><Relationship Id="rId5" Type="http://schemas.openxmlformats.org/officeDocument/2006/relationships/image" Target="../media/image17.gif"/><Relationship Id="rId10" Type="http://schemas.openxmlformats.org/officeDocument/2006/relationships/image" Target="../media/image35.png"/><Relationship Id="rId4" Type="http://schemas.openxmlformats.org/officeDocument/2006/relationships/image" Target="../media/image41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49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12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5.png"/><Relationship Id="rId11" Type="http://schemas.openxmlformats.org/officeDocument/2006/relationships/image" Target="../media/image53.png"/><Relationship Id="rId5" Type="http://schemas.openxmlformats.org/officeDocument/2006/relationships/image" Target="../media/image34.png"/><Relationship Id="rId10" Type="http://schemas.openxmlformats.org/officeDocument/2006/relationships/image" Target="../media/image52.png"/><Relationship Id="rId4" Type="http://schemas.openxmlformats.org/officeDocument/2006/relationships/image" Target="../media/image33.png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7.png"/><Relationship Id="rId7" Type="http://schemas.openxmlformats.org/officeDocument/2006/relationships/image" Target="../media/image3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9.png"/><Relationship Id="rId7" Type="http://schemas.openxmlformats.org/officeDocument/2006/relationships/image" Target="../media/image3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9.png"/><Relationship Id="rId7" Type="http://schemas.openxmlformats.org/officeDocument/2006/relationships/image" Target="../media/image3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24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microsoft.com/office/2007/relationships/hdphoto" Target="../media/hdphoto6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6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0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2.png"/><Relationship Id="rId7" Type="http://schemas.openxmlformats.org/officeDocument/2006/relationships/image" Target="../media/image6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6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6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6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6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6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68.png"/><Relationship Id="rId12" Type="http://schemas.openxmlformats.org/officeDocument/2006/relationships/image" Target="../media/image3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5.png"/><Relationship Id="rId11" Type="http://schemas.openxmlformats.org/officeDocument/2006/relationships/image" Target="../media/image34.png"/><Relationship Id="rId5" Type="http://schemas.openxmlformats.org/officeDocument/2006/relationships/image" Target="../media/image17.gif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gif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32.png"/><Relationship Id="rId4" Type="http://schemas.openxmlformats.org/officeDocument/2006/relationships/video" Target="../media/media2.mp4"/><Relationship Id="rId9" Type="http://schemas.openxmlformats.org/officeDocument/2006/relationships/image" Target="../media/image28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8.png"/><Relationship Id="rId7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image" Target="../media/image36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11" Type="http://schemas.openxmlformats.org/officeDocument/2006/relationships/image" Target="../media/image17.gif"/><Relationship Id="rId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E6A3798-F5FC-CDA7-C60E-04C958EF6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" b="3777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1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B6A5F-571E-6C06-0192-4F19E9FC0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7">
            <a:extLst>
              <a:ext uri="{FF2B5EF4-FFF2-40B4-BE49-F238E27FC236}">
                <a16:creationId xmlns:a16="http://schemas.microsoft.com/office/drawing/2014/main" id="{241AEE0D-886B-DA47-9563-9774981DC993}"/>
              </a:ext>
            </a:extLst>
          </p:cNvPr>
          <p:cNvSpPr txBox="1"/>
          <p:nvPr/>
        </p:nvSpPr>
        <p:spPr>
          <a:xfrm>
            <a:off x="-398851" y="81967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الواجب المنزلي.</a:t>
            </a:r>
          </a:p>
        </p:txBody>
      </p:sp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3B1EEB0-BEC4-6979-360B-6A502CD46A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D05409-624F-D28F-30AA-63F40A9B493A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8D8CC-BFDB-4F4E-554C-91558758CC54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0C9237-A10E-E9D3-A6B6-34F531EA0C02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6A4E75-5CF4-CE7B-A9AB-A69E544A2DC6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528A6A-7E75-93A8-E977-3ECC6EF0FD29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FDF67CB-BE0A-7263-A9F1-D799F6453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FF0A426-0AD0-049F-D586-31E5A6F00E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59FCA31-35FD-FFD5-97AD-80BCD0B2A8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02DEA39-1EDB-8E9A-7BD0-871AC7169D4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E3E9E88-1630-B4E0-DEC4-E9EA39EF72D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4" name="Google Shape;2778;p84">
            <a:extLst>
              <a:ext uri="{FF2B5EF4-FFF2-40B4-BE49-F238E27FC236}">
                <a16:creationId xmlns:a16="http://schemas.microsoft.com/office/drawing/2014/main" id="{6F84C76E-7699-9F8A-33D3-E35FCA8EBE09}"/>
              </a:ext>
            </a:extLst>
          </p:cNvPr>
          <p:cNvGrpSpPr/>
          <p:nvPr/>
        </p:nvGrpSpPr>
        <p:grpSpPr>
          <a:xfrm>
            <a:off x="6394531" y="5283522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5" name="Google Shape;2779;p84">
              <a:extLst>
                <a:ext uri="{FF2B5EF4-FFF2-40B4-BE49-F238E27FC236}">
                  <a16:creationId xmlns:a16="http://schemas.microsoft.com/office/drawing/2014/main" id="{6BD4047E-A168-B22A-D446-0047CC8ECA72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2780;p84">
              <a:extLst>
                <a:ext uri="{FF2B5EF4-FFF2-40B4-BE49-F238E27FC236}">
                  <a16:creationId xmlns:a16="http://schemas.microsoft.com/office/drawing/2014/main" id="{6E7CC6E1-D077-436B-2CE1-B2BD0A6950F9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B6F58398-5D0C-1270-211D-80CEAE68EA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7479" y="1564646"/>
            <a:ext cx="3362649" cy="4892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248797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5DF90-B133-D594-CFE1-B49EF8222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7">
            <a:extLst>
              <a:ext uri="{FF2B5EF4-FFF2-40B4-BE49-F238E27FC236}">
                <a16:creationId xmlns:a16="http://schemas.microsoft.com/office/drawing/2014/main" id="{5D360E65-D21F-29A2-6EF0-CA9C44573085}"/>
              </a:ext>
            </a:extLst>
          </p:cNvPr>
          <p:cNvSpPr txBox="1"/>
          <p:nvPr/>
        </p:nvSpPr>
        <p:spPr>
          <a:xfrm>
            <a:off x="-398851" y="81967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</a:p>
        </p:txBody>
      </p:sp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8F0FA25-A88C-A2AD-5033-C624768ED2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4AD5556-62F4-B6E7-3ACE-BB65C578726B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86B7C7-6256-B941-8618-BCEE3B2F95D9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AA8B9D-6DF4-EEA8-ACCD-794045C60A1A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E0509C-3B8B-90AE-4F90-68CAAFE802A5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14BF11-6503-753C-D6A4-237F554544D0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88E1DC5-9B20-43C3-AA0A-FC5B2B213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9C9E6D6-8D55-449D-EF72-65F5FC7C99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472BA80-1429-D85D-AD5A-E3EC0DD2A2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FC7154A-D88C-B23C-D0A0-AA998A011E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A4FECEB-EA2E-05A7-39D1-B9AE3146D04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557F6C64-4BE2-B620-7D69-D88A8BBF9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2172" y="1926068"/>
            <a:ext cx="6739655" cy="4112261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783FC260-D865-219A-B763-1588C670B63C}"/>
              </a:ext>
            </a:extLst>
          </p:cNvPr>
          <p:cNvSpPr/>
          <p:nvPr/>
        </p:nvSpPr>
        <p:spPr>
          <a:xfrm>
            <a:off x="1534116" y="2890684"/>
            <a:ext cx="426768" cy="4694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4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7BF6C09-D698-05E5-D3AD-7DEE1AC132E5}"/>
              </a:ext>
            </a:extLst>
          </p:cNvPr>
          <p:cNvSpPr/>
          <p:nvPr/>
        </p:nvSpPr>
        <p:spPr>
          <a:xfrm>
            <a:off x="1527619" y="3747453"/>
            <a:ext cx="426768" cy="4694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5DA09FF-20BF-666C-B0DD-5E4C6AF7658F}"/>
              </a:ext>
            </a:extLst>
          </p:cNvPr>
          <p:cNvSpPr/>
          <p:nvPr/>
        </p:nvSpPr>
        <p:spPr>
          <a:xfrm>
            <a:off x="1527619" y="4494136"/>
            <a:ext cx="426768" cy="4694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EE9B640-AD47-4A5A-D89D-45AC054D835E}"/>
              </a:ext>
            </a:extLst>
          </p:cNvPr>
          <p:cNvSpPr/>
          <p:nvPr/>
        </p:nvSpPr>
        <p:spPr>
          <a:xfrm>
            <a:off x="1527619" y="5373613"/>
            <a:ext cx="426768" cy="4694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1</a:t>
            </a:r>
            <a:endParaRPr lang="fr-M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22488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93A17-7994-C5B6-D556-0F8C49141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E845223-20D1-B9A6-7686-7A1CF815878F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A70E81A-4B3F-3A4C-8D50-760D7C3F3DF3}"/>
              </a:ext>
            </a:extLst>
          </p:cNvPr>
          <p:cNvSpPr txBox="1"/>
          <p:nvPr/>
        </p:nvSpPr>
        <p:spPr>
          <a:xfrm>
            <a:off x="-358759" y="840952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أنشدوا. </a:t>
            </a: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7D8715B-9483-4066-996F-9CB5CE72D7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E530AC6-88B1-3CA9-533A-F77581A1C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5151" y="6065167"/>
            <a:ext cx="540000" cy="540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8C5FD4A-D116-208E-2C7D-CCC328F01FDF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3FCFDF-02BB-EC31-D643-FBAAB2B95511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0BC558-379C-B123-A4CB-7AF1E593E5F7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373774-1E03-7255-B5A5-6811A2F523C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19B5BC-273E-BE5C-C15F-1E7E3021377D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C4B6A4F-A538-9B9D-3BEC-40095E449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7A4AE7E-EBA3-4D6F-AB2B-64C1907B373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54DD69D-BB39-1A66-005F-B1F1DF73E22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1A0EC74-37FA-694A-9659-7308073C095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4B8D7EF-F774-A447-59C8-7E39828BC38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FINALE NACHID DOU SAADI VERSION LONGUE - DONE 251225">
            <a:hlinkClick r:id="" action="ppaction://media"/>
            <a:extLst>
              <a:ext uri="{FF2B5EF4-FFF2-40B4-BE49-F238E27FC236}">
                <a16:creationId xmlns:a16="http://schemas.microsoft.com/office/drawing/2014/main" id="{73ED6128-63AB-5870-C715-E536791FEF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8967" y="1938616"/>
            <a:ext cx="7472460" cy="42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53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2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96CD0-1760-9429-9602-61D55DC86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80BF291-A8BC-ACB3-799B-08CE6BB3F767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C962621-6DD2-C24C-927B-2556D17FA17A}"/>
              </a:ext>
            </a:extLst>
          </p:cNvPr>
          <p:cNvSpPr txBox="1"/>
          <p:nvPr/>
        </p:nvSpPr>
        <p:spPr>
          <a:xfrm>
            <a:off x="-358758" y="82504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يقوم للإنشاد؟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990F52C7-4A63-20F3-88B9-CD60BB2A88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3DCA08-0BA7-4349-BAC3-EEE6DAAA893D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6310F9-CADA-2CEC-C229-F6758E4E01C7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2562DD-B913-3804-024F-CE2D155F81F5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CA52B0-89E3-22AE-674C-A7D64A937C0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6F1739-F34C-7F2C-AF90-72E6DAA5214F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A3963FE-811E-41BA-A85A-148A944B1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BCBE0E8-1FAB-0609-1446-A13C180328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49F24DA-6E25-CA43-938F-6AE36F191E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3C80511-6ADB-8D03-14BA-CD84A2015C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68A7796-98C4-374F-7E7A-60278BC284E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fille, habits, poupée, Visage humain&#10;&#10;Le contenu généré par l’IA peut être incorrect.">
            <a:extLst>
              <a:ext uri="{FF2B5EF4-FFF2-40B4-BE49-F238E27FC236}">
                <a16:creationId xmlns:a16="http://schemas.microsoft.com/office/drawing/2014/main" id="{51718318-1514-1021-B75F-65AF6BE9C9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2373" y="1769055"/>
            <a:ext cx="3459254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5530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B28D5-B240-0013-AA0E-4FFDD686C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C38B43A9-11D8-9347-AC43-EB7509AB885D}"/>
              </a:ext>
            </a:extLst>
          </p:cNvPr>
          <p:cNvSpPr txBox="1"/>
          <p:nvPr/>
        </p:nvSpPr>
        <p:spPr>
          <a:xfrm>
            <a:off x="-345258" y="82926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لنقرأ معا.</a:t>
            </a:r>
          </a:p>
        </p:txBody>
      </p:sp>
      <p:sp>
        <p:nvSpPr>
          <p:cNvPr id="30" name="Google Shape;1671;p201">
            <a:extLst>
              <a:ext uri="{FF2B5EF4-FFF2-40B4-BE49-F238E27FC236}">
                <a16:creationId xmlns:a16="http://schemas.microsoft.com/office/drawing/2014/main" id="{2A05D6EE-B6CB-CA46-8899-EF19FB36FC90}"/>
              </a:ext>
            </a:extLst>
          </p:cNvPr>
          <p:cNvSpPr/>
          <p:nvPr/>
        </p:nvSpPr>
        <p:spPr>
          <a:xfrm>
            <a:off x="6181248" y="2756352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altLang="fr-FR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إِنَّ</a:t>
            </a:r>
            <a:endParaRPr lang="fr-MA" sz="5400" dirty="0">
              <a:solidFill>
                <a:srgbClr val="424D7B"/>
              </a:solidFill>
            </a:endParaRPr>
          </a:p>
        </p:txBody>
      </p:sp>
      <p:sp>
        <p:nvSpPr>
          <p:cNvPr id="31" name="Google Shape;1671;p201">
            <a:extLst>
              <a:ext uri="{FF2B5EF4-FFF2-40B4-BE49-F238E27FC236}">
                <a16:creationId xmlns:a16="http://schemas.microsoft.com/office/drawing/2014/main" id="{83DCC6A6-4135-534E-A0E3-935BE00B4598}"/>
              </a:ext>
            </a:extLst>
          </p:cNvPr>
          <p:cNvSpPr/>
          <p:nvPr/>
        </p:nvSpPr>
        <p:spPr>
          <a:xfrm>
            <a:off x="3893201" y="4519784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لَنْ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0" name="Google Shape;1671;p201">
            <a:extLst>
              <a:ext uri="{FF2B5EF4-FFF2-40B4-BE49-F238E27FC236}">
                <a16:creationId xmlns:a16="http://schemas.microsoft.com/office/drawing/2014/main" id="{253F0599-C717-FE43-B41D-EAA202583D41}"/>
              </a:ext>
            </a:extLst>
          </p:cNvPr>
          <p:cNvSpPr/>
          <p:nvPr/>
        </p:nvSpPr>
        <p:spPr>
          <a:xfrm>
            <a:off x="1605154" y="4519784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أَلا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" name="Google Shape;1671;p201">
            <a:extLst>
              <a:ext uri="{FF2B5EF4-FFF2-40B4-BE49-F238E27FC236}">
                <a16:creationId xmlns:a16="http://schemas.microsoft.com/office/drawing/2014/main" id="{3B4BE01C-FA64-2841-91E7-16F97E663959}"/>
              </a:ext>
            </a:extLst>
          </p:cNvPr>
          <p:cNvSpPr/>
          <p:nvPr/>
        </p:nvSpPr>
        <p:spPr>
          <a:xfrm>
            <a:off x="6181248" y="4519784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ذَلِكَ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3" name="Google Shape;1671;p201">
            <a:extLst>
              <a:ext uri="{FF2B5EF4-FFF2-40B4-BE49-F238E27FC236}">
                <a16:creationId xmlns:a16="http://schemas.microsoft.com/office/drawing/2014/main" id="{F62F7398-9B75-974F-8B10-E83FF8882D42}"/>
              </a:ext>
            </a:extLst>
          </p:cNvPr>
          <p:cNvSpPr/>
          <p:nvPr/>
        </p:nvSpPr>
        <p:spPr>
          <a:xfrm>
            <a:off x="1605154" y="2756352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altLang="fr-FR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لَكِنَّني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4" name="Google Shape;1671;p201">
            <a:extLst>
              <a:ext uri="{FF2B5EF4-FFF2-40B4-BE49-F238E27FC236}">
                <a16:creationId xmlns:a16="http://schemas.microsoft.com/office/drawing/2014/main" id="{589DEBC7-FB34-6943-BDAE-948B28745B1D}"/>
              </a:ext>
            </a:extLst>
          </p:cNvPr>
          <p:cNvSpPr/>
          <p:nvPr/>
        </p:nvSpPr>
        <p:spPr>
          <a:xfrm>
            <a:off x="3893201" y="2756352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لَسْتُ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94EE9BB-3AE0-57D3-A965-3B5112F1A1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CECEAE-9B9A-BA66-FC63-7697EA33B83E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BE71D7-ADC7-63A3-CF8C-931B28F3F03B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DCFD83-19CC-98B7-CFD2-A3BE0019B77E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2A7AE1-2844-C5D5-BB45-2DAC88D74E1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4E13E1-5280-1924-695A-57888C8C5CF7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461EA46-E0C9-D525-BA49-5F762DE8B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F40A58B-FC68-38A2-5F75-BE197450EE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0461784-4440-AFAF-4B89-716EF3F1F6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3FDFDA3-80FB-429B-81FE-16D80D1017F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A2D0A76-6DB5-75D1-EE90-7B463333CD0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65211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1FF03-F2EF-BD42-A495-A00D54337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4E17F2-F5BD-3D3A-1809-2B417ADE946D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243E101-1B2B-004C-B7B7-2C3A36865627}"/>
              </a:ext>
            </a:extLst>
          </p:cNvPr>
          <p:cNvSpPr txBox="1"/>
          <p:nvPr/>
        </p:nvSpPr>
        <p:spPr>
          <a:xfrm>
            <a:off x="-373584" y="81408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21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B590085-2847-4B8F-E555-47A2AF8528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9A2F7FB-EC06-C49A-66FB-2246D55F98FD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03260B-F132-5E41-D07F-456B873DE836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F9DAFB-5D62-1E75-3074-ADBCE8E32DCF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498FE0-2975-7970-9D8A-DF0DAD64BDE5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DFE896-1BA4-05C7-4996-114B1896B029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91BFF53-6B1F-C40E-7AE4-25841D2F4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1A8E46D-315F-C59C-593A-1C98F8D7F5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76B9D62-D5E3-7604-A80D-669EE70A0A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2C7116D-641C-9FCD-5DDA-F1FBB2E5B49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02ACFF8-627E-E257-E703-3150A8618A7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Google Shape;1671;p201">
            <a:extLst>
              <a:ext uri="{FF2B5EF4-FFF2-40B4-BE49-F238E27FC236}">
                <a16:creationId xmlns:a16="http://schemas.microsoft.com/office/drawing/2014/main" id="{C694FCB5-4B18-35CA-A3CB-865A41B499DF}"/>
              </a:ext>
            </a:extLst>
          </p:cNvPr>
          <p:cNvSpPr/>
          <p:nvPr/>
        </p:nvSpPr>
        <p:spPr>
          <a:xfrm>
            <a:off x="6181248" y="2756352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altLang="fr-FR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إِنَّ</a:t>
            </a:r>
            <a:endParaRPr lang="fr-MA" sz="5400" dirty="0">
              <a:solidFill>
                <a:srgbClr val="424D7B"/>
              </a:solidFill>
            </a:endParaRPr>
          </a:p>
        </p:txBody>
      </p:sp>
      <p:sp>
        <p:nvSpPr>
          <p:cNvPr id="3" name="Google Shape;1671;p201">
            <a:extLst>
              <a:ext uri="{FF2B5EF4-FFF2-40B4-BE49-F238E27FC236}">
                <a16:creationId xmlns:a16="http://schemas.microsoft.com/office/drawing/2014/main" id="{84DEF4FA-C51A-DEE0-97E3-F56E259AF62F}"/>
              </a:ext>
            </a:extLst>
          </p:cNvPr>
          <p:cNvSpPr/>
          <p:nvPr/>
        </p:nvSpPr>
        <p:spPr>
          <a:xfrm>
            <a:off x="3893201" y="4519784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لَنْ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D4273301-8F39-6ED8-0641-A35DF04591E6}"/>
              </a:ext>
            </a:extLst>
          </p:cNvPr>
          <p:cNvSpPr/>
          <p:nvPr/>
        </p:nvSpPr>
        <p:spPr>
          <a:xfrm>
            <a:off x="1605154" y="4519784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أَلا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1671;p201">
            <a:extLst>
              <a:ext uri="{FF2B5EF4-FFF2-40B4-BE49-F238E27FC236}">
                <a16:creationId xmlns:a16="http://schemas.microsoft.com/office/drawing/2014/main" id="{999A1CC8-DFD0-2C68-83A2-24EDD5246FB0}"/>
              </a:ext>
            </a:extLst>
          </p:cNvPr>
          <p:cNvSpPr/>
          <p:nvPr/>
        </p:nvSpPr>
        <p:spPr>
          <a:xfrm>
            <a:off x="6181248" y="4519784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ذَلِكَ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Google Shape;1671;p201">
            <a:extLst>
              <a:ext uri="{FF2B5EF4-FFF2-40B4-BE49-F238E27FC236}">
                <a16:creationId xmlns:a16="http://schemas.microsoft.com/office/drawing/2014/main" id="{F2F55F47-204F-19DF-078B-04979103EFAA}"/>
              </a:ext>
            </a:extLst>
          </p:cNvPr>
          <p:cNvSpPr/>
          <p:nvPr/>
        </p:nvSpPr>
        <p:spPr>
          <a:xfrm>
            <a:off x="1605154" y="2756352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altLang="fr-FR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لَكِنَّني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1671;p201">
            <a:extLst>
              <a:ext uri="{FF2B5EF4-FFF2-40B4-BE49-F238E27FC236}">
                <a16:creationId xmlns:a16="http://schemas.microsoft.com/office/drawing/2014/main" id="{566704FE-9D07-868C-8231-FC8E6451B33E}"/>
              </a:ext>
            </a:extLst>
          </p:cNvPr>
          <p:cNvSpPr/>
          <p:nvPr/>
        </p:nvSpPr>
        <p:spPr>
          <a:xfrm>
            <a:off x="3893201" y="2756352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لَسْتُ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750526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AD8B5-97D1-D3B6-EFFD-6A05D4D33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2CDB4824-3B11-A326-E712-E7A6A7BD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طلاقة</a:t>
            </a:r>
            <a:endParaRPr lang="fr-MA" sz="4000" dirty="0">
              <a:solidFill>
                <a:srgbClr val="424D7C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4759D352-BC4A-0C6B-907B-240782DF28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0FF2E1D2-E66E-BCBF-A0DC-AD401A296F31}"/>
              </a:ext>
            </a:extLst>
          </p:cNvPr>
          <p:cNvSpPr txBox="1">
            <a:spLocks/>
          </p:cNvSpPr>
          <p:nvPr/>
        </p:nvSpPr>
        <p:spPr>
          <a:xfrm>
            <a:off x="2322000" y="272019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2800" b="1" dirty="0">
                <a:cs typeface="Microsoft Uighur" panose="02000000000000000000" pitchFamily="2" charset="-78"/>
              </a:rPr>
              <a:t>توليف ودعم.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A349F93-78A2-ABD9-91CF-F12A75176577}"/>
              </a:ext>
            </a:extLst>
          </p:cNvPr>
          <p:cNvSpPr txBox="1"/>
          <p:nvPr/>
        </p:nvSpPr>
        <p:spPr>
          <a:xfrm>
            <a:off x="5590334" y="1777877"/>
            <a:ext cx="1580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طلاقة</a:t>
            </a:r>
            <a:endParaRPr lang="fr-MA" sz="36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8">
            <a:extLst>
              <a:ext uri="{FF2B5EF4-FFF2-40B4-BE49-F238E27FC236}">
                <a16:creationId xmlns:a16="http://schemas.microsoft.com/office/drawing/2014/main" id="{318303CB-124F-CF0C-F5E6-D94013841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7828" y="1066003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C0090E9C-3291-B1DF-BBB7-11DD89F7A2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4486" y="1777877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6A4E2A0-C76A-CD8B-711F-C04200DA4E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324096" y="1992208"/>
            <a:ext cx="71511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20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0864A-9F36-C6EA-4B5E-CD6883C0D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C369F43-A380-B77E-1135-6629C44FCA7A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E9F4A873-2753-354A-B3C5-E7D6FCBA8B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15" y="1894987"/>
            <a:ext cx="6541766" cy="4361177"/>
          </a:xfr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9BC96E9E-FD64-BC4C-A833-20A360B8B475}"/>
              </a:ext>
            </a:extLst>
          </p:cNvPr>
          <p:cNvSpPr txBox="1"/>
          <p:nvPr/>
        </p:nvSpPr>
        <p:spPr>
          <a:xfrm>
            <a:off x="-358039" y="80877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قراءة كلمات وقراءة فقرات.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8F43F1-1E16-085D-1815-02E810622C50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8EA0B5-A07A-3BD5-DED0-0DEF21E3EA1B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53CEDB-CDE3-4B02-0EFD-84A801395ECF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EC7A8A-CD58-73C6-4281-4A81B470B390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6068BF-6FF9-21CF-BA76-147F0FF67334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BEDA63B-09C9-5A54-3281-53C41C5F2F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E111597-026C-49BD-BC55-6AD13D85A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D6AE29A-8474-4CEE-5EA7-88005BD2D2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5ECAA73-F83D-D097-12B2-D540A2C747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2D51ED2-EA07-5DF1-FF2C-866F0DDCFDB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2">
            <a:extLst>
              <a:ext uri="{FF2B5EF4-FFF2-40B4-BE49-F238E27FC236}">
                <a16:creationId xmlns:a16="http://schemas.microsoft.com/office/drawing/2014/main" id="{2AE5D1A4-4FC8-88A5-95D6-DEDD4744C3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75169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B681C-C100-6F96-0A8B-F1DA931FB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93462D65-F4D8-30C3-7404-B486BC7F70F9}"/>
              </a:ext>
            </a:extLst>
          </p:cNvPr>
          <p:cNvSpPr txBox="1"/>
          <p:nvPr/>
        </p:nvSpPr>
        <p:spPr>
          <a:xfrm>
            <a:off x="580103" y="675548"/>
            <a:ext cx="69143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  <a:p>
            <a:pPr lvl="0" algn="r" rtl="1">
              <a:defRPr/>
            </a:pPr>
            <a:r>
              <a:rPr kumimoji="0" lang="ar-MA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يتحقق الأستاذ أن</a:t>
            </a:r>
            <a:r>
              <a:rPr lang="f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%</a:t>
            </a:r>
            <a:r>
              <a:rPr kumimoji="0" lang="ar-MA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80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قادرون على قراءة الكلمات ( 6/8).</a:t>
            </a:r>
          </a:p>
        </p:txBody>
      </p:sp>
      <p:pic>
        <p:nvPicPr>
          <p:cNvPr id="13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4A274AB-B1AA-C975-2EC4-806707142D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101DFA2-C7E9-801D-EAE9-0F2AB0EBC51F}"/>
              </a:ext>
            </a:extLst>
          </p:cNvPr>
          <p:cNvSpPr/>
          <p:nvPr/>
        </p:nvSpPr>
        <p:spPr>
          <a:xfrm>
            <a:off x="4761388" y="2650054"/>
            <a:ext cx="1689937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تَذَوَّقَ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F764BA49-C75B-A8E0-0B87-AF93CB98EBFE}"/>
              </a:ext>
            </a:extLst>
          </p:cNvPr>
          <p:cNvSpPr/>
          <p:nvPr/>
        </p:nvSpPr>
        <p:spPr>
          <a:xfrm>
            <a:off x="6738885" y="2650054"/>
            <a:ext cx="1689937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اَلْفَطورُ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EB1BAF0F-4D8D-B94E-9521-BE73D750C2EF}"/>
              </a:ext>
            </a:extLst>
          </p:cNvPr>
          <p:cNvSpPr/>
          <p:nvPr/>
        </p:nvSpPr>
        <p:spPr>
          <a:xfrm>
            <a:off x="2734308" y="2650054"/>
            <a:ext cx="1689937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اِسْتَعَدَّ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CD554C4C-FC58-3A72-921F-01BB67B09811}"/>
              </a:ext>
            </a:extLst>
          </p:cNvPr>
          <p:cNvSpPr/>
          <p:nvPr/>
        </p:nvSpPr>
        <p:spPr>
          <a:xfrm>
            <a:off x="745218" y="2650054"/>
            <a:ext cx="1689937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اَلطَّبَقُ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31E2FFD4-0C5B-C07B-AB09-8A6DB1CE65F2}"/>
              </a:ext>
            </a:extLst>
          </p:cNvPr>
          <p:cNvSpPr/>
          <p:nvPr/>
        </p:nvSpPr>
        <p:spPr>
          <a:xfrm>
            <a:off x="4723640" y="4319169"/>
            <a:ext cx="1854642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اِرْتَدى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B069852E-B12D-F4E1-EB5A-7C466398B86E}"/>
              </a:ext>
            </a:extLst>
          </p:cNvPr>
          <p:cNvSpPr/>
          <p:nvPr/>
        </p:nvSpPr>
        <p:spPr>
          <a:xfrm>
            <a:off x="6783490" y="4319169"/>
            <a:ext cx="1689937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فِراشٌ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6E4B5C84-92E1-C930-A4DF-B8714F55F789}"/>
              </a:ext>
            </a:extLst>
          </p:cNvPr>
          <p:cNvSpPr/>
          <p:nvPr/>
        </p:nvSpPr>
        <p:spPr>
          <a:xfrm>
            <a:off x="2778913" y="4319169"/>
            <a:ext cx="1689937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أَوَّلُ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04D9837E-E607-040C-04F3-11FE7D207F3F}"/>
              </a:ext>
            </a:extLst>
          </p:cNvPr>
          <p:cNvSpPr/>
          <p:nvPr/>
        </p:nvSpPr>
        <p:spPr>
          <a:xfrm>
            <a:off x="789823" y="4319169"/>
            <a:ext cx="1689937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تَناوَلَ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72811F-EF20-11C3-C2EE-10BD5F22F923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6E426F-D6A3-8B7C-B8D5-57110A1970B2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20622F-35C6-92E5-9F30-7C932ED45E6D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034308-5CCC-0D07-9163-8EFEF703813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FA7636-BE1B-86FB-B1BE-C3F32595A8B9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684C4CF-E3A3-0CA2-212E-C1C4755607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EBE5BAB-8193-A026-94AE-77D31DECA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DD89BA1-3D0D-53B0-9785-5038EB7F1B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077D0C9-EA0D-4416-6D59-899A11A9B5F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602564D-CCB2-09A9-DAFF-23D59FF8936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2464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F4241-3D19-952E-CFF7-3ECBBA596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4CBEEF08-751A-9246-9698-B1CC6CE971E5}"/>
              </a:ext>
            </a:extLst>
          </p:cNvPr>
          <p:cNvSpPr txBox="1"/>
          <p:nvPr/>
        </p:nvSpPr>
        <p:spPr>
          <a:xfrm>
            <a:off x="-360752" y="81952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معي. سأقرأ النص.</a:t>
            </a:r>
          </a:p>
        </p:txBody>
      </p:sp>
      <p:pic>
        <p:nvPicPr>
          <p:cNvPr id="14" name="Espace réservé pour une image  2">
            <a:extLst>
              <a:ext uri="{FF2B5EF4-FFF2-40B4-BE49-F238E27FC236}">
                <a16:creationId xmlns:a16="http://schemas.microsoft.com/office/drawing/2014/main" id="{CDABBB39-D28F-B1F4-A09D-43838A7D21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07154E8-A595-6CFF-2836-7E8F5C33ED44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30B35F-67D8-BA15-3A0C-AA14F27781B2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C6AD23-E09C-5FF4-9F8E-D651DF1DB9EE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05F368-9D9E-8D03-37F3-81C028AC4291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E0947F-2975-3A66-E337-027E4F3ACC71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CDB10C0-5215-E420-29CE-69160405C4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A3A6078-74F0-80F4-A5AD-37043A6CC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C838299-A4F4-3D49-6C70-AEC90333D7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AA9E5E1-12C2-A3FE-CAA7-9158FF0691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EA385A9-D61C-E00A-143C-F815F7429CD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écriture manuscrite, Police, lettre&#10;&#10;Le contenu généré par l’IA peut être incorrect.">
            <a:extLst>
              <a:ext uri="{FF2B5EF4-FFF2-40B4-BE49-F238E27FC236}">
                <a16:creationId xmlns:a16="http://schemas.microsoft.com/office/drawing/2014/main" id="{0A96E240-5C95-B6B4-26C6-11ECE27F9D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723" y="2066684"/>
            <a:ext cx="7101758" cy="42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1902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للإجابة.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التعليمات.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فيديو.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الإنجازات.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ثنائيات.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4675DDC-6865-4EC7-BD03-7BE98624CE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6F95D-440E-01C8-29DE-50242EE74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FBC4F1AB-0CD4-5241-B3B3-6E7B111A8B59}"/>
              </a:ext>
            </a:extLst>
          </p:cNvPr>
          <p:cNvSpPr txBox="1"/>
          <p:nvPr/>
        </p:nvSpPr>
        <p:spPr>
          <a:xfrm>
            <a:off x="-386923" y="82527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نقرأ معا؛ أنا أقرأ وأنتم تُرددون بعدي.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E679E39-B11F-12B1-3BEF-D083DA0E310D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2">
            <a:extLst>
              <a:ext uri="{FF2B5EF4-FFF2-40B4-BE49-F238E27FC236}">
                <a16:creationId xmlns:a16="http://schemas.microsoft.com/office/drawing/2014/main" id="{E85BC9C8-12ED-3E25-6BA3-6E06C84AEE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746211-5BCD-A988-4536-2DADAE69E508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22FAC9-BE2D-6FA4-4242-168E63A2A60B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DEC33A-D5C1-430B-5FC6-8A31475DD96E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E7B164-ACC4-575D-7FB7-FE20867BF2E8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C409DB-14EC-793B-1ABE-A2BBFFF8FCF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B58A0FF-22D6-8865-9C4F-08DE62D8A1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5D491D9-C0B1-D264-FD5F-058FCCB2C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CFEADE7-C3F2-42D2-F277-F9316ECF71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36238FC-1D07-5121-507C-00139C53D26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3A0EBF-1086-5EC7-BC83-5FDB3E87313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écriture manuscrite, Police, lettre&#10;&#10;Le contenu généré par l’IA peut être incorrect.">
            <a:extLst>
              <a:ext uri="{FF2B5EF4-FFF2-40B4-BE49-F238E27FC236}">
                <a16:creationId xmlns:a16="http://schemas.microsoft.com/office/drawing/2014/main" id="{E1F4076C-6DAF-3B37-008C-188ADBEA78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723" y="2066684"/>
            <a:ext cx="7101758" cy="42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3904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6F95D-440E-01C8-29DE-50242EE74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FBC4F1AB-0CD4-5241-B3B3-6E7B111A8B59}"/>
              </a:ext>
            </a:extLst>
          </p:cNvPr>
          <p:cNvSpPr txBox="1"/>
          <p:nvPr/>
        </p:nvSpPr>
        <p:spPr>
          <a:xfrm>
            <a:off x="-386923" y="82527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كراساتكم؛ اقرؤوا النص قراءة هامسة  ـــــ  سأمر بين الصفوف لمساعدتكم. </a:t>
            </a:r>
          </a:p>
        </p:txBody>
      </p:sp>
      <p:pic>
        <p:nvPicPr>
          <p:cNvPr id="13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089EC6A-3949-91EC-DB3D-AD2C5B0913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1B349D-B436-050B-0274-79B15CB2087A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2D4FD1-3A8F-D9DC-F8F5-18B3CFFD2DB7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B872F9-9682-B08D-B134-33EA6BC257C3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C3A878-630D-5B65-1AFE-DC93386597D3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E51F3B-5B39-D899-E950-227E73557E1F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1445B0A-B896-7DD0-A84D-FE8C1CE50F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4026726-658D-4CC7-C361-545CCFF12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89FE84B-5B2A-FA8E-B481-545638975A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71D86B8-3601-44C1-3F68-300AFB2AFB5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B36D977-A74B-F31B-F0A5-693AF81613D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texte, écriture manuscrite, Police, lettre&#10;&#10;Le contenu généré par l’IA peut être incorrect.">
            <a:extLst>
              <a:ext uri="{FF2B5EF4-FFF2-40B4-BE49-F238E27FC236}">
                <a16:creationId xmlns:a16="http://schemas.microsoft.com/office/drawing/2014/main" id="{D90C93D4-8AE8-548E-5666-53D6894BD0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723" y="2066684"/>
            <a:ext cx="7101758" cy="42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1870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A0B41-75A0-137C-7F98-075762C8D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45148B70-0BC5-638E-FC91-080F994A4D1F}"/>
              </a:ext>
            </a:extLst>
          </p:cNvPr>
          <p:cNvSpPr txBox="1"/>
          <p:nvPr/>
        </p:nvSpPr>
        <p:spPr>
          <a:xfrm>
            <a:off x="-386923" y="82527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289763-260A-A714-557E-DE58E05AD5FB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CF7E1C-7CDD-D75F-5EB2-89E26A44432C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93F18C-9545-812E-559B-AF242D0CCBD6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4BAD6A-0116-3E9E-4EBB-EA2ACC90EF75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31B1A4-775E-1232-2603-DFF61D0B5300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EAF0648-1218-9481-7C3D-E553CA13DC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512614F-1E61-170D-6E35-CC8AF8E7D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21CF143-2340-10F6-C60F-C591AFCCA5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92ECAC9-A447-BB81-7AF9-AC7A0009FDB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8709D91-6C31-3C72-296A-81878C54E9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CA4750A-2AFC-8EE4-D5F0-F51F503D4C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3" name="Image 2" descr="Une image contenant texte, écriture manuscrite, Police, lettre&#10;&#10;Le contenu généré par l’IA peut être incorrect.">
            <a:extLst>
              <a:ext uri="{FF2B5EF4-FFF2-40B4-BE49-F238E27FC236}">
                <a16:creationId xmlns:a16="http://schemas.microsoft.com/office/drawing/2014/main" id="{C4A4FC17-C2EF-1D86-B787-51566A0BB9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723" y="2066684"/>
            <a:ext cx="7101758" cy="42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1072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8A604-BA52-302D-978C-DAAD68876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72E99988-6743-854B-07AA-039F0BB5C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sz="4000" dirty="0">
                <a:solidFill>
                  <a:srgbClr val="424D7B"/>
                </a:solidFill>
              </a:rPr>
              <a:t>أنشطة التوليف والدعم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9CB74FD-0858-D2E3-D757-B7EE3B04B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63E23249-F696-134A-387B-43CC2A55211D}"/>
              </a:ext>
            </a:extLst>
          </p:cNvPr>
          <p:cNvSpPr txBox="1">
            <a:spLocks/>
          </p:cNvSpPr>
          <p:nvPr/>
        </p:nvSpPr>
        <p:spPr>
          <a:xfrm>
            <a:off x="1660358" y="2690694"/>
            <a:ext cx="5161642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2800" b="1" dirty="0">
                <a:cs typeface="Microsoft Uighur" panose="02000000000000000000" pitchFamily="2" charset="-78"/>
              </a:rPr>
              <a:t>إِسْتراتيجية الضد </a:t>
            </a:r>
            <a:r>
              <a:rPr lang="ar-SA" sz="2800" b="1" dirty="0">
                <a:cs typeface="Microsoft Uighur" panose="02000000000000000000" pitchFamily="2" charset="-78"/>
              </a:rPr>
              <a:t>ـــــ</a:t>
            </a:r>
            <a:r>
              <a:rPr lang="ar-MA" sz="2800" b="1" dirty="0">
                <a:cs typeface="Microsoft Uighur" panose="02000000000000000000" pitchFamily="2" charset="-78"/>
              </a:rPr>
              <a:t> إِسْتراتيجية الفهم </a:t>
            </a:r>
            <a:r>
              <a:rPr lang="ar-SA" sz="2800" b="1" dirty="0">
                <a:cs typeface="Microsoft Uighur" panose="02000000000000000000" pitchFamily="2" charset="-78"/>
              </a:rPr>
              <a:t>ـــــ </a:t>
            </a:r>
            <a:r>
              <a:rPr lang="ar-MA" sz="2800" b="1" dirty="0">
                <a:cs typeface="Microsoft Uighur" panose="02000000000000000000" pitchFamily="2" charset="-78"/>
              </a:rPr>
              <a:t>الجملة الفعلية </a:t>
            </a:r>
            <a:r>
              <a:rPr lang="ar-SA" sz="2800" b="1" dirty="0">
                <a:cs typeface="Microsoft Uighur" panose="02000000000000000000" pitchFamily="2" charset="-78"/>
              </a:rPr>
              <a:t>ـــــ</a:t>
            </a:r>
            <a:r>
              <a:rPr lang="ar-MA" sz="2800" b="1" dirty="0">
                <a:cs typeface="Microsoft Uighur" panose="02000000000000000000" pitchFamily="2" charset="-78"/>
              </a:rPr>
              <a:t> التعليق على مشاهد باستعمال أدوات الربط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EDEC979-B288-E53F-F569-0E12F359D4FE}"/>
              </a:ext>
            </a:extLst>
          </p:cNvPr>
          <p:cNvSpPr txBox="1"/>
          <p:nvPr/>
        </p:nvSpPr>
        <p:spPr>
          <a:xfrm>
            <a:off x="3529834" y="1777877"/>
            <a:ext cx="3457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>
              <a:defRPr/>
            </a:pPr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03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lang="fr-FR" sz="3600" dirty="0">
              <a:solidFill>
                <a:prstClr val="black"/>
              </a:solidFill>
            </a:endParaRPr>
          </a:p>
        </p:txBody>
      </p:sp>
      <p:pic>
        <p:nvPicPr>
          <p:cNvPr id="2" name="Image 9">
            <a:extLst>
              <a:ext uri="{FF2B5EF4-FFF2-40B4-BE49-F238E27FC236}">
                <a16:creationId xmlns:a16="http://schemas.microsoft.com/office/drawing/2014/main" id="{F0861086-D8CB-BD5C-6C60-64DFFF992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2186" y="1058146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E5727186-AD2F-9C0C-8794-3AF76C6B68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4486" y="1767968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3276C69-1A27-F30D-1054-082A8F5AE6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44765" y="2087128"/>
            <a:ext cx="56633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42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B6188-FE37-5F69-2FF7-2C118C5FB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F80244A1-D81A-C943-85C6-1F077AE4AC94}"/>
              </a:ext>
            </a:extLst>
          </p:cNvPr>
          <p:cNvSpPr txBox="1"/>
          <p:nvPr/>
        </p:nvSpPr>
        <p:spPr>
          <a:xfrm>
            <a:off x="-362891" y="84335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سأشير إلى الصورة وأنتم تقولون الجملة التي تعبر عنها الصورة.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E53DF3-5134-4DE4-2B77-68332A43B7DD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9BECA9-1B7B-271B-7E18-2AFB0054F7E1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74DC56-2FFE-000C-CC60-A2EDC136B165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1794B0-F311-642A-B5FA-23AC2F6340CE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11353-CE3C-E23C-45E9-3FB3DB7E9840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F0F538B-2FF9-74D5-FE1C-293EE58F27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A75C8C9-64BA-C92F-A361-F58D51DC3B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FC4A9AC-5A35-BE1C-6F76-BEAAE5C37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C2A5A5-2C8F-09E0-07E9-2777C61222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3073D2-CE78-ADC1-240D-0D78A40FEE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Espace réservé pour une image  5">
            <a:extLst>
              <a:ext uri="{FF2B5EF4-FFF2-40B4-BE49-F238E27FC236}">
                <a16:creationId xmlns:a16="http://schemas.microsoft.com/office/drawing/2014/main" id="{0826466B-A97A-5EC9-C28E-0C536CFC78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1"/>
          </a:xfrm>
        </p:spPr>
      </p:pic>
      <p:pic>
        <p:nvPicPr>
          <p:cNvPr id="18" name="Espace réservé pour une image  17" descr="Une image contenant dessin humoristique, dessin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8C8E9DA4-EF4F-B9F8-4211-8860C631CB8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19" r="7919"/>
          <a:stretch/>
        </p:blipFill>
        <p:spPr>
          <a:xfrm>
            <a:off x="3551984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Image 19" descr="Une image contenant boisson, conteneur, Long verre, récipients pour boire&#10;&#10;Le contenu généré par l’IA peut être incorrect.">
            <a:extLst>
              <a:ext uri="{FF2B5EF4-FFF2-40B4-BE49-F238E27FC236}">
                <a16:creationId xmlns:a16="http://schemas.microsoft.com/office/drawing/2014/main" id="{FD42BA0B-D49D-55DA-B86C-CE06863BED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3817" y="2060109"/>
            <a:ext cx="1604608" cy="1659039"/>
          </a:xfrm>
          <a:prstGeom prst="rect">
            <a:avLst/>
          </a:prstGeom>
        </p:spPr>
      </p:pic>
      <p:pic>
        <p:nvPicPr>
          <p:cNvPr id="21" name="Image 20" descr="Une image contenant garçon, dessin, Visage humain, clipart&#10;&#10;Le contenu généré par l’IA peut être incorrect.">
            <a:extLst>
              <a:ext uri="{FF2B5EF4-FFF2-40B4-BE49-F238E27FC236}">
                <a16:creationId xmlns:a16="http://schemas.microsoft.com/office/drawing/2014/main" id="{55429CB2-A41D-5351-B0E3-E613321086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4313" y="4242127"/>
            <a:ext cx="1880504" cy="1659039"/>
          </a:xfrm>
          <a:prstGeom prst="rect">
            <a:avLst/>
          </a:prstGeom>
        </p:spPr>
      </p:pic>
      <p:pic>
        <p:nvPicPr>
          <p:cNvPr id="22" name="Image 21" descr="Une image contenant lit, dessin humoristique, Visage humain, Cadre de lit&#10;&#10;Le contenu généré par l’IA peut être incorrect.">
            <a:extLst>
              <a:ext uri="{FF2B5EF4-FFF2-40B4-BE49-F238E27FC236}">
                <a16:creationId xmlns:a16="http://schemas.microsoft.com/office/drawing/2014/main" id="{162087D2-FDA6-0F48-8214-C2EEA99D3E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2585" y="2085579"/>
            <a:ext cx="1941664" cy="1659038"/>
          </a:xfrm>
          <a:prstGeom prst="rect">
            <a:avLst/>
          </a:prstGeom>
        </p:spPr>
      </p:pic>
      <p:pic>
        <p:nvPicPr>
          <p:cNvPr id="23" name="Image 22" descr="Une image contenant dessin, croquis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E2C37B2-4992-D667-73B2-078EB3271B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85928" y="4101166"/>
            <a:ext cx="1880504" cy="1800000"/>
          </a:xfrm>
          <a:prstGeom prst="rect">
            <a:avLst/>
          </a:prstGeom>
        </p:spPr>
      </p:pic>
      <p:pic>
        <p:nvPicPr>
          <p:cNvPr id="24" name="Image 23" descr="Une image contenant Visage humain, habits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5459F81-5E32-2690-E9A7-42D3559D6C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75915" y="4271499"/>
            <a:ext cx="2133302" cy="16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5978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0710F-2B7B-5381-56A1-93037267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9CC7B967-6D60-3E4C-B657-FC4F6202CB1A}"/>
              </a:ext>
            </a:extLst>
          </p:cNvPr>
          <p:cNvSpPr txBox="1"/>
          <p:nvPr/>
        </p:nvSpPr>
        <p:spPr>
          <a:xfrm>
            <a:off x="-357797" y="83975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7410FE-97F7-E6D7-C323-F8817CF18D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EE7D81-4DC1-2C15-7455-B79EF79984B6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FD8545-1721-A144-3EAA-98D5D736CFE9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73BC4D-32D8-1EE5-AE2F-4D464CFD5D90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E8271C-B3B1-DEC1-40B4-6CBF7D11997D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BC6CD2-1A21-D0A1-7F05-86A3A251480D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1D54189-9FD8-2955-A4AA-82C21864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D48BD44-1D1A-9170-191F-27F6350C79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4B40F1B-EE28-880F-B192-7D7F061E2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8BD4828-EE9E-3E03-CC08-D6AF62237FB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D9F1277-3CA5-32D7-B4F0-188613477A2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1F2BB62-5DBD-0611-0523-543C2F93A5D1}"/>
              </a:ext>
            </a:extLst>
          </p:cNvPr>
          <p:cNvSpPr txBox="1"/>
          <p:nvPr/>
        </p:nvSpPr>
        <p:spPr>
          <a:xfrm>
            <a:off x="5959652" y="2770664"/>
            <a:ext cx="2516778" cy="10156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ar-MA" sz="4800" dirty="0"/>
              <a:t>يَرْكُضُ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28C2CDE-E552-7DB7-0E3D-09BA42745CEB}"/>
              </a:ext>
            </a:extLst>
          </p:cNvPr>
          <p:cNvSpPr txBox="1"/>
          <p:nvPr/>
        </p:nvSpPr>
        <p:spPr>
          <a:xfrm>
            <a:off x="3288987" y="2788081"/>
            <a:ext cx="2516778" cy="10156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ar-MA" sz="4800" dirty="0"/>
              <a:t>تَمارينٌ رِياضِيَّةٌ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1A890A-DB09-2008-152E-4CB3A16928F1}"/>
              </a:ext>
            </a:extLst>
          </p:cNvPr>
          <p:cNvSpPr txBox="1"/>
          <p:nvPr/>
        </p:nvSpPr>
        <p:spPr>
          <a:xfrm>
            <a:off x="618322" y="2805498"/>
            <a:ext cx="2516778" cy="10156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ar-MA" sz="4800" dirty="0"/>
              <a:t>ماهِرٌ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145BC3-D438-B9AE-FAA9-4F85AB3E63D9}"/>
              </a:ext>
            </a:extLst>
          </p:cNvPr>
          <p:cNvSpPr txBox="1"/>
          <p:nvPr/>
        </p:nvSpPr>
        <p:spPr>
          <a:xfrm>
            <a:off x="5977326" y="4295178"/>
            <a:ext cx="2516778" cy="10156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800" dirty="0"/>
              <a:t>اَلْفَحْصُ </a:t>
            </a:r>
            <a:r>
              <a:rPr lang="ar-MA" sz="4800" dirty="0" err="1"/>
              <a:t>ﭐلطِّبِّيُّ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9BF56F-3415-DD15-9B1E-95B537961191}"/>
              </a:ext>
            </a:extLst>
          </p:cNvPr>
          <p:cNvSpPr txBox="1"/>
          <p:nvPr/>
        </p:nvSpPr>
        <p:spPr>
          <a:xfrm>
            <a:off x="3306661" y="4312595"/>
            <a:ext cx="2516778" cy="10156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4800" dirty="0"/>
              <a:t>تَعْتَني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626C545-6D98-5FB9-611C-0B8C32D88F6F}"/>
              </a:ext>
            </a:extLst>
          </p:cNvPr>
          <p:cNvSpPr txBox="1"/>
          <p:nvPr/>
        </p:nvSpPr>
        <p:spPr>
          <a:xfrm>
            <a:off x="635996" y="4330012"/>
            <a:ext cx="2516778" cy="10156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ar-MA" sz="4800" dirty="0"/>
              <a:t>مُنْعِشٌ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6208600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58719-E7B9-4015-A3AD-3599466A5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neTexte 29">
            <a:extLst>
              <a:ext uri="{FF2B5EF4-FFF2-40B4-BE49-F238E27FC236}">
                <a16:creationId xmlns:a16="http://schemas.microsoft.com/office/drawing/2014/main" id="{83C3EA8E-09C1-0F42-BD93-061DA8B8EBF7}"/>
              </a:ext>
            </a:extLst>
          </p:cNvPr>
          <p:cNvSpPr txBox="1"/>
          <p:nvPr/>
        </p:nvSpPr>
        <p:spPr>
          <a:xfrm>
            <a:off x="-390667" y="83008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فقرة تتحدث عن طفل رياضي اسمه تامر. من يكمل الجملة الأولى بالكلمة المناسبة؟ </a:t>
            </a:r>
          </a:p>
        </p:txBody>
      </p:sp>
      <p:pic>
        <p:nvPicPr>
          <p:cNvPr id="27" name="Espace réservé pour une image  2">
            <a:extLst>
              <a:ext uri="{FF2B5EF4-FFF2-40B4-BE49-F238E27FC236}">
                <a16:creationId xmlns:a16="http://schemas.microsoft.com/office/drawing/2014/main" id="{AEA6B829-5B34-9259-15F2-A3DE4FB9F6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70FF1D9-7A25-B4F7-DCE2-B6F9A14D2C4B}"/>
              </a:ext>
            </a:extLst>
          </p:cNvPr>
          <p:cNvSpPr txBox="1"/>
          <p:nvPr/>
        </p:nvSpPr>
        <p:spPr>
          <a:xfrm>
            <a:off x="469703" y="1918867"/>
            <a:ext cx="1035345" cy="720000"/>
          </a:xfrm>
          <a:prstGeom prst="roundRect">
            <a:avLst/>
          </a:prstGeom>
          <a:solidFill>
            <a:schemeClr val="bg1"/>
          </a:solidFill>
        </p:spPr>
        <p:txBody>
          <a:bodyPr wrap="square" t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algn="ctr" defTabSz="457200" rtl="1" eaLnBrk="1" latinLnBrk="0" hangingPunct="1"/>
            <a:endParaRPr lang="fr-MA" sz="4000" dirty="0">
              <a:solidFill>
                <a:srgbClr val="C0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416749-9576-2873-2CB1-7112DAFD7870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A61840-A181-ADB9-CAB2-21D08960BBD1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9FD7B5E-4571-16AA-B7B0-847A3246B5C8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C59E4C-AF60-BEA2-D727-1FDCBBD936AA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7DC463E-2EBB-0487-F489-09454992EC26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408F59CD-C9C8-D229-5C8D-49D786142C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8197411-C2CF-A893-EADE-D6DF611B6C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4DF8481-216A-A29E-594F-2E3EDA25E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8F28AC43-71A4-5650-0AD9-AD9E144B36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55B9FCA-21E7-62AE-79A0-668798F6C95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984EBC0-7D16-F121-D362-FD734FF87977}"/>
              </a:ext>
            </a:extLst>
          </p:cNvPr>
          <p:cNvSpPr txBox="1"/>
          <p:nvPr/>
        </p:nvSpPr>
        <p:spPr>
          <a:xfrm>
            <a:off x="4321602" y="2926469"/>
            <a:ext cx="3957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تامِرٌ رِياضِيٌّ ......................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346F6A-5F77-613A-E8B8-DB905D0E4D56}"/>
              </a:ext>
            </a:extLst>
          </p:cNvPr>
          <p:cNvSpPr txBox="1"/>
          <p:nvPr/>
        </p:nvSpPr>
        <p:spPr>
          <a:xfrm>
            <a:off x="3515242" y="3805771"/>
            <a:ext cx="4763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يُواظِبُ عَلى .......................</a:t>
            </a:r>
            <a:endParaRPr lang="fr-MA" sz="40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B7ABE03-FF38-89B7-8454-676418369182}"/>
              </a:ext>
            </a:extLst>
          </p:cNvPr>
          <p:cNvSpPr txBox="1"/>
          <p:nvPr/>
        </p:nvSpPr>
        <p:spPr>
          <a:xfrm>
            <a:off x="1450580" y="4817250"/>
            <a:ext cx="682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.................... كُلَّ صَباحٍ رَكْضاً خَفيفاً.</a:t>
            </a:r>
            <a:endParaRPr lang="fr-MA" sz="40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A1C3BBC-4809-76C9-4E35-0E3336CE69DF}"/>
              </a:ext>
            </a:extLst>
          </p:cNvPr>
          <p:cNvSpPr txBox="1"/>
          <p:nvPr/>
        </p:nvSpPr>
        <p:spPr>
          <a:xfrm>
            <a:off x="1676723" y="5673973"/>
            <a:ext cx="6601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كَما أَنَّهُ يَزورُ </a:t>
            </a:r>
            <a:r>
              <a:rPr lang="ar-MA" sz="4000" b="1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ﭐلْعِيادَةَ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بِـﭑنْتِظامٍ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........................ </a:t>
            </a:r>
            <a:endParaRPr lang="fr-MA" sz="40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DCE80D6-93CD-C3E7-A960-EE7EEF94D21B}"/>
              </a:ext>
            </a:extLst>
          </p:cNvPr>
          <p:cNvGrpSpPr/>
          <p:nvPr/>
        </p:nvGrpSpPr>
        <p:grpSpPr>
          <a:xfrm>
            <a:off x="555288" y="1874492"/>
            <a:ext cx="7664535" cy="748384"/>
            <a:chOff x="702088" y="1874492"/>
            <a:chExt cx="7664535" cy="748384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9C1C4E4-5A90-B5C5-14DB-01BE295FF956}"/>
                </a:ext>
              </a:extLst>
            </p:cNvPr>
            <p:cNvSpPr txBox="1"/>
            <p:nvPr/>
          </p:nvSpPr>
          <p:spPr>
            <a:xfrm>
              <a:off x="7300130" y="1874492"/>
              <a:ext cx="1066493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lvl="0"/>
              <a:r>
                <a:rPr lang="ar-MA" sz="3200" dirty="0"/>
                <a:t>يَرْكُضُ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5C2C004-CB3C-4D6E-446B-BA14D3AE6922}"/>
                </a:ext>
              </a:extLst>
            </p:cNvPr>
            <p:cNvSpPr txBox="1"/>
            <p:nvPr/>
          </p:nvSpPr>
          <p:spPr>
            <a:xfrm>
              <a:off x="5109185" y="1893749"/>
              <a:ext cx="2067680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lvl="0"/>
              <a:r>
                <a:rPr lang="ar-MA" sz="3200" dirty="0" err="1"/>
                <a:t>ﭐلتَّمارينِ</a:t>
              </a:r>
              <a:r>
                <a:rPr lang="ar-MA" sz="3200" dirty="0"/>
                <a:t> </a:t>
              </a:r>
              <a:r>
                <a:rPr lang="ar-MA" sz="3200" dirty="0" err="1"/>
                <a:t>ﭐلرِّياضِيَّةِ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439DBE62-2F1B-ADA6-C078-A2D112DE045D}"/>
                </a:ext>
              </a:extLst>
            </p:cNvPr>
            <p:cNvSpPr txBox="1"/>
            <p:nvPr/>
          </p:nvSpPr>
          <p:spPr>
            <a:xfrm>
              <a:off x="3957921" y="1883395"/>
              <a:ext cx="1030193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lvl="0"/>
              <a:r>
                <a:rPr lang="ar-MA" sz="3200" dirty="0"/>
                <a:t>ماهِرٌ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2AF9473-20E0-9522-B0E3-2D9B8A669CB2}"/>
                </a:ext>
              </a:extLst>
            </p:cNvPr>
            <p:cNvSpPr txBox="1"/>
            <p:nvPr/>
          </p:nvSpPr>
          <p:spPr>
            <a:xfrm>
              <a:off x="702088" y="1914990"/>
              <a:ext cx="1927122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r>
                <a:rPr lang="ar-MA" sz="3200" dirty="0"/>
                <a:t>لِلْفَحْصِ </a:t>
              </a:r>
              <a:r>
                <a:rPr lang="ar-MA" sz="3200" dirty="0" err="1"/>
                <a:t>ﭐلطِّبِّيِّ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4548EEE-09F0-EC84-3101-9A6F9C076F92}"/>
                </a:ext>
              </a:extLst>
            </p:cNvPr>
            <p:cNvSpPr txBox="1"/>
            <p:nvPr/>
          </p:nvSpPr>
          <p:spPr>
            <a:xfrm>
              <a:off x="2750281" y="1893749"/>
              <a:ext cx="1035345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lvl="0">
                <a:defRPr/>
              </a:pPr>
              <a:r>
                <a:rPr lang="ar-MA" sz="3200" dirty="0"/>
                <a:t>تَعْتَني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4181054B-DAB0-2BC0-1D00-72A97A01D2D8}"/>
              </a:ext>
            </a:extLst>
          </p:cNvPr>
          <p:cNvSpPr txBox="1"/>
          <p:nvPr/>
        </p:nvSpPr>
        <p:spPr>
          <a:xfrm>
            <a:off x="4454656" y="2926469"/>
            <a:ext cx="2124344" cy="70788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 algn="r"/>
            <a:r>
              <a:rPr lang="ar-MA" sz="4000" dirty="0">
                <a:solidFill>
                  <a:srgbClr val="C00000"/>
                </a:solidFill>
              </a:rPr>
              <a:t>ماهِرٌ.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82135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56428-EB38-5B6E-467A-EB8E82321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neTexte 29">
            <a:extLst>
              <a:ext uri="{FF2B5EF4-FFF2-40B4-BE49-F238E27FC236}">
                <a16:creationId xmlns:a16="http://schemas.microsoft.com/office/drawing/2014/main" id="{F43B44C9-7074-6373-5CF7-996E940080FF}"/>
              </a:ext>
            </a:extLst>
          </p:cNvPr>
          <p:cNvSpPr txBox="1"/>
          <p:nvPr/>
        </p:nvSpPr>
        <p:spPr>
          <a:xfrm>
            <a:off x="953729" y="830084"/>
            <a:ext cx="64342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اشتغلوا في ثنائيات. وأكملوها الجمل بالكلمات المناسبة.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CC0D838-FC7C-540F-361B-254D68D7AE0E}"/>
              </a:ext>
            </a:extLst>
          </p:cNvPr>
          <p:cNvSpPr txBox="1"/>
          <p:nvPr/>
        </p:nvSpPr>
        <p:spPr>
          <a:xfrm>
            <a:off x="469703" y="1918867"/>
            <a:ext cx="1035345" cy="720000"/>
          </a:xfrm>
          <a:prstGeom prst="roundRect">
            <a:avLst/>
          </a:prstGeom>
          <a:solidFill>
            <a:schemeClr val="bg1"/>
          </a:solidFill>
        </p:spPr>
        <p:txBody>
          <a:bodyPr wrap="square" t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algn="ctr" defTabSz="457200" rtl="1" eaLnBrk="1" latinLnBrk="0" hangingPunct="1"/>
            <a:endParaRPr lang="fr-MA" sz="4000" dirty="0">
              <a:solidFill>
                <a:srgbClr val="C0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4C348D-A960-D476-5CEC-4BEDE421A7B7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193421-498D-F765-6CE9-39F70B298CB5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5C2D6C-5272-646C-411D-BDF541EF8E43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42C969-ABB2-B06E-0E17-75CC6C82A597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02608A-8BE9-4269-71BD-01C4CB2FD679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5B7C95B-CD70-8231-48E2-9CF7D51DF8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EFF0832-B71A-97FF-3E6E-51EBF36D6A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9E96F61-A519-E0FC-15B2-CC0835F2C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065722E-97A4-3999-F41B-ADD7BC2D0B6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A8D9C7A8-413D-E536-7103-B36936348AC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408B7D4-723E-90AF-04C0-D724A94E4215}"/>
              </a:ext>
            </a:extLst>
          </p:cNvPr>
          <p:cNvSpPr txBox="1"/>
          <p:nvPr/>
        </p:nvSpPr>
        <p:spPr>
          <a:xfrm>
            <a:off x="4321602" y="2926469"/>
            <a:ext cx="3957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تامِرٌ رِياضِيٌّ ......................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48969F9-8AE2-8302-21D0-746D1A40DF20}"/>
              </a:ext>
            </a:extLst>
          </p:cNvPr>
          <p:cNvSpPr txBox="1"/>
          <p:nvPr/>
        </p:nvSpPr>
        <p:spPr>
          <a:xfrm>
            <a:off x="3515242" y="3805771"/>
            <a:ext cx="4763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يُواظِبُ عَلى .......................</a:t>
            </a:r>
            <a:endParaRPr lang="fr-MA" sz="40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CC58CD2-6DA4-D336-0296-23686001D0C0}"/>
              </a:ext>
            </a:extLst>
          </p:cNvPr>
          <p:cNvSpPr txBox="1"/>
          <p:nvPr/>
        </p:nvSpPr>
        <p:spPr>
          <a:xfrm>
            <a:off x="1450580" y="4817250"/>
            <a:ext cx="682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.................... كُلَّ صَباحٍ رَكْضاً خَفيفاً.</a:t>
            </a:r>
            <a:endParaRPr lang="fr-MA" sz="40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664279-6884-51F2-9856-3C0A9B92E3B9}"/>
              </a:ext>
            </a:extLst>
          </p:cNvPr>
          <p:cNvSpPr txBox="1"/>
          <p:nvPr/>
        </p:nvSpPr>
        <p:spPr>
          <a:xfrm>
            <a:off x="1676723" y="5673973"/>
            <a:ext cx="6601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كَما أَنَّهُ يَزورُ </a:t>
            </a:r>
            <a:r>
              <a:rPr lang="ar-MA" sz="4000" b="1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ﭐلْعِيادَةَ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بِـﭑنْتِظامٍ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........................ </a:t>
            </a:r>
            <a:endParaRPr lang="fr-MA" sz="40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852F86A-49AA-7F5F-3188-42DF743C863A}"/>
              </a:ext>
            </a:extLst>
          </p:cNvPr>
          <p:cNvGrpSpPr/>
          <p:nvPr/>
        </p:nvGrpSpPr>
        <p:grpSpPr>
          <a:xfrm>
            <a:off x="416723" y="1909126"/>
            <a:ext cx="7884738" cy="739481"/>
            <a:chOff x="702088" y="1883395"/>
            <a:chExt cx="7400712" cy="739481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538F6EA-A312-FF0F-EFF3-41ABBC83CF6C}"/>
                </a:ext>
              </a:extLst>
            </p:cNvPr>
            <p:cNvSpPr txBox="1"/>
            <p:nvPr/>
          </p:nvSpPr>
          <p:spPr>
            <a:xfrm>
              <a:off x="7036307" y="1883395"/>
              <a:ext cx="1066493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lvl="0"/>
              <a:r>
                <a:rPr lang="ar-MA" sz="3200" dirty="0"/>
                <a:t>يَرْكُضُ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B03A41E-8E34-BE76-FA30-6DAAA30A8A3C}"/>
                </a:ext>
              </a:extLst>
            </p:cNvPr>
            <p:cNvSpPr txBox="1"/>
            <p:nvPr/>
          </p:nvSpPr>
          <p:spPr>
            <a:xfrm>
              <a:off x="3802022" y="1883395"/>
              <a:ext cx="1030193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lvl="0"/>
              <a:r>
                <a:rPr lang="ar-MA" sz="3200" dirty="0"/>
                <a:t>ماهِرٌ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19E1070-A5AE-F164-6351-72C9ADA09812}"/>
                </a:ext>
              </a:extLst>
            </p:cNvPr>
            <p:cNvSpPr txBox="1"/>
            <p:nvPr/>
          </p:nvSpPr>
          <p:spPr>
            <a:xfrm>
              <a:off x="702088" y="1914990"/>
              <a:ext cx="1749912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r>
                <a:rPr lang="ar-MA" sz="3200" dirty="0"/>
                <a:t>لِلْفَحْصِ </a:t>
              </a:r>
              <a:r>
                <a:rPr lang="ar-MA" sz="3200" dirty="0" err="1"/>
                <a:t>ﭐلطِّبِّيِّ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C09E59F-592F-31B0-DA60-71273AA1FCC8}"/>
                </a:ext>
              </a:extLst>
            </p:cNvPr>
            <p:cNvSpPr txBox="1"/>
            <p:nvPr/>
          </p:nvSpPr>
          <p:spPr>
            <a:xfrm>
              <a:off x="2599512" y="1893136"/>
              <a:ext cx="1035345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lvl="0">
                <a:defRPr/>
              </a:pPr>
              <a:r>
                <a:rPr lang="ar-MA" sz="3200" dirty="0"/>
                <a:t>تَعْتَني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</p:grpSp>
      <p:pic>
        <p:nvPicPr>
          <p:cNvPr id="18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C9DFAF91-74AD-C501-7E88-3A9074FB39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A44E4CB-EBEE-81EE-F6A9-8AA06C388CED}"/>
              </a:ext>
            </a:extLst>
          </p:cNvPr>
          <p:cNvSpPr txBox="1"/>
          <p:nvPr/>
        </p:nvSpPr>
        <p:spPr>
          <a:xfrm>
            <a:off x="4473017" y="2982483"/>
            <a:ext cx="2124344" cy="70788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ar-MA" sz="3200" dirty="0">
                <a:solidFill>
                  <a:srgbClr val="C00000"/>
                </a:solidFill>
              </a:rPr>
              <a:t>ماهِرٌ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196535E-7F61-0B73-A6C8-DA45557BE669}"/>
              </a:ext>
            </a:extLst>
          </p:cNvPr>
          <p:cNvSpPr txBox="1"/>
          <p:nvPr/>
        </p:nvSpPr>
        <p:spPr>
          <a:xfrm>
            <a:off x="4957583" y="1884758"/>
            <a:ext cx="2067680" cy="7078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ar-MA" sz="3200" dirty="0" err="1"/>
              <a:t>ﭐلتَّمارينِ</a:t>
            </a:r>
            <a:r>
              <a:rPr lang="ar-MA" sz="3200" dirty="0"/>
              <a:t> </a:t>
            </a:r>
            <a:r>
              <a:rPr lang="ar-MA" sz="3200" dirty="0" err="1"/>
              <a:t>ﭐلرِّياضِيَّةِ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77249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87274-373A-1881-6773-A110B47F2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neTexte 29">
            <a:extLst>
              <a:ext uri="{FF2B5EF4-FFF2-40B4-BE49-F238E27FC236}">
                <a16:creationId xmlns:a16="http://schemas.microsoft.com/office/drawing/2014/main" id="{25F900AE-F423-7C81-98C8-2A66834807D8}"/>
              </a:ext>
            </a:extLst>
          </p:cNvPr>
          <p:cNvSpPr txBox="1"/>
          <p:nvPr/>
        </p:nvSpPr>
        <p:spPr>
          <a:xfrm>
            <a:off x="-390667" y="83008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pic>
        <p:nvPicPr>
          <p:cNvPr id="27" name="Espace réservé pour une image  2">
            <a:extLst>
              <a:ext uri="{FF2B5EF4-FFF2-40B4-BE49-F238E27FC236}">
                <a16:creationId xmlns:a16="http://schemas.microsoft.com/office/drawing/2014/main" id="{EABDE8AB-8A90-1C95-F8A0-D4D50CD378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64D4BFE-5BA1-1E49-EF67-02DE1FF19BDB}"/>
              </a:ext>
            </a:extLst>
          </p:cNvPr>
          <p:cNvSpPr txBox="1"/>
          <p:nvPr/>
        </p:nvSpPr>
        <p:spPr>
          <a:xfrm>
            <a:off x="469703" y="1918867"/>
            <a:ext cx="1035345" cy="720000"/>
          </a:xfrm>
          <a:prstGeom prst="roundRect">
            <a:avLst/>
          </a:prstGeom>
          <a:solidFill>
            <a:schemeClr val="bg1"/>
          </a:solidFill>
        </p:spPr>
        <p:txBody>
          <a:bodyPr wrap="square" t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algn="ctr" defTabSz="457200" rtl="1" eaLnBrk="1" latinLnBrk="0" hangingPunct="1"/>
            <a:endParaRPr lang="fr-MA" sz="4000" dirty="0">
              <a:solidFill>
                <a:srgbClr val="C0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761958-1555-555B-4840-D047BBF43ED0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89DC8D-05B9-E97B-613C-E68A260314F3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20ADCA9-822C-2EB8-A533-C7C27E128721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A768826-E25E-FDCE-A5BD-7B71B21C8EDA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FFDF4C6-59B8-B8C4-CB25-45EC0DDCA1CF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1E98E49-2819-D91C-57B9-4450B16517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9EE92DD-F78F-0C05-6D48-7C2B20D06F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19C52E3B-8AB4-2C42-3236-7C9766C06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CF245741-30E8-24EB-B469-25337AFA04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D46D190-8899-1EA1-B8FD-40C772E61E5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2DCC045-7172-DFBE-5093-2ECACFEFDE02}"/>
              </a:ext>
            </a:extLst>
          </p:cNvPr>
          <p:cNvSpPr txBox="1"/>
          <p:nvPr/>
        </p:nvSpPr>
        <p:spPr>
          <a:xfrm>
            <a:off x="4321602" y="2926469"/>
            <a:ext cx="3957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تامِرٌ رِياضِيٌّ ......................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0243D26-5287-D6BD-A089-1D50C8081225}"/>
              </a:ext>
            </a:extLst>
          </p:cNvPr>
          <p:cNvSpPr txBox="1"/>
          <p:nvPr/>
        </p:nvSpPr>
        <p:spPr>
          <a:xfrm>
            <a:off x="3515242" y="3805771"/>
            <a:ext cx="4763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يُواظِبُ عَلى .......................</a:t>
            </a:r>
            <a:endParaRPr lang="fr-MA" sz="40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8329122-AA84-9AB5-1E57-FC7A5BEBA0A0}"/>
              </a:ext>
            </a:extLst>
          </p:cNvPr>
          <p:cNvSpPr txBox="1"/>
          <p:nvPr/>
        </p:nvSpPr>
        <p:spPr>
          <a:xfrm>
            <a:off x="1450580" y="4817250"/>
            <a:ext cx="682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.................... كُلَّ صَباحٍ رَكْضاً خَفيفاً.</a:t>
            </a:r>
            <a:endParaRPr lang="fr-MA" sz="40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797B97C-12F3-FAE1-F295-6411C71FE65B}"/>
              </a:ext>
            </a:extLst>
          </p:cNvPr>
          <p:cNvSpPr txBox="1"/>
          <p:nvPr/>
        </p:nvSpPr>
        <p:spPr>
          <a:xfrm>
            <a:off x="1676723" y="5673973"/>
            <a:ext cx="6601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كَما أَنَّهُ يَزورُ </a:t>
            </a:r>
            <a:r>
              <a:rPr lang="ar-MA" sz="4000" b="1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ﭐلْعِيادَةَ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بِـﭑنْتِظامٍ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........................ </a:t>
            </a:r>
            <a:endParaRPr lang="fr-MA" sz="40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B769FB2-79D3-D0C5-3AEF-718145695D46}"/>
              </a:ext>
            </a:extLst>
          </p:cNvPr>
          <p:cNvSpPr txBox="1"/>
          <p:nvPr/>
        </p:nvSpPr>
        <p:spPr>
          <a:xfrm>
            <a:off x="4454656" y="2920605"/>
            <a:ext cx="2124344" cy="70788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 algn="r"/>
            <a:r>
              <a:rPr lang="ar-MA" sz="4000" dirty="0">
                <a:solidFill>
                  <a:srgbClr val="C00000"/>
                </a:solidFill>
              </a:rPr>
              <a:t>ماهِرٌ.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11C47EB-0943-62C1-E78A-1F150E883605}"/>
              </a:ext>
            </a:extLst>
          </p:cNvPr>
          <p:cNvSpPr txBox="1"/>
          <p:nvPr/>
        </p:nvSpPr>
        <p:spPr>
          <a:xfrm>
            <a:off x="3630396" y="3837185"/>
            <a:ext cx="2948604" cy="70788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 algn="r"/>
            <a:r>
              <a:rPr lang="ar-MA" sz="4000" dirty="0" err="1">
                <a:solidFill>
                  <a:srgbClr val="C00000"/>
                </a:solidFill>
              </a:rPr>
              <a:t>ﭐلتَّمارينِ</a:t>
            </a:r>
            <a:r>
              <a:rPr lang="ar-MA" sz="4000" dirty="0">
                <a:solidFill>
                  <a:srgbClr val="C00000"/>
                </a:solidFill>
              </a:rPr>
              <a:t> </a:t>
            </a:r>
            <a:r>
              <a:rPr lang="ar-MA" sz="4000" dirty="0" err="1">
                <a:solidFill>
                  <a:srgbClr val="C00000"/>
                </a:solidFill>
              </a:rPr>
              <a:t>ﭐلرِّياضِيَّةِ</a:t>
            </a:r>
            <a:r>
              <a:rPr lang="ar-MA" sz="4000" dirty="0">
                <a:solidFill>
                  <a:srgbClr val="C00000"/>
                </a:solidFill>
              </a:rPr>
              <a:t>.</a:t>
            </a:r>
            <a:endParaRPr lang="fr-MA" sz="4000" dirty="0">
              <a:solidFill>
                <a:srgbClr val="C00000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218F296-3992-E22B-FF06-3B3BBA06BBB4}"/>
              </a:ext>
            </a:extLst>
          </p:cNvPr>
          <p:cNvGrpSpPr/>
          <p:nvPr/>
        </p:nvGrpSpPr>
        <p:grpSpPr>
          <a:xfrm>
            <a:off x="416723" y="1909126"/>
            <a:ext cx="7884738" cy="739481"/>
            <a:chOff x="702088" y="1883395"/>
            <a:chExt cx="7400712" cy="739481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77F2D3F-832C-FE2A-94BE-AE9E506798AB}"/>
                </a:ext>
              </a:extLst>
            </p:cNvPr>
            <p:cNvSpPr txBox="1"/>
            <p:nvPr/>
          </p:nvSpPr>
          <p:spPr>
            <a:xfrm>
              <a:off x="7036307" y="1883395"/>
              <a:ext cx="1066493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lvl="0"/>
              <a:r>
                <a:rPr lang="ar-MA" sz="3200" dirty="0"/>
                <a:t>يَرْكُضُ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2F1A096-655F-AF51-EAD3-578134EBBBB4}"/>
                </a:ext>
              </a:extLst>
            </p:cNvPr>
            <p:cNvSpPr txBox="1"/>
            <p:nvPr/>
          </p:nvSpPr>
          <p:spPr>
            <a:xfrm>
              <a:off x="3802022" y="1883395"/>
              <a:ext cx="1030193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lvl="0"/>
              <a:r>
                <a:rPr lang="ar-MA" sz="3200" dirty="0"/>
                <a:t>ماهِرٌ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7369A13-AE86-ECD5-DC23-8063FBE171F6}"/>
                </a:ext>
              </a:extLst>
            </p:cNvPr>
            <p:cNvSpPr txBox="1"/>
            <p:nvPr/>
          </p:nvSpPr>
          <p:spPr>
            <a:xfrm>
              <a:off x="702088" y="1914990"/>
              <a:ext cx="1749912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r>
                <a:rPr lang="ar-MA" sz="3200" dirty="0"/>
                <a:t>لِلْفَحْصِ </a:t>
              </a:r>
              <a:r>
                <a:rPr lang="ar-MA" sz="3200" dirty="0" err="1"/>
                <a:t>ﭐلطِّبِّيِّ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BED089E-5BB6-6915-851D-0B36E05E3BE7}"/>
                </a:ext>
              </a:extLst>
            </p:cNvPr>
            <p:cNvSpPr txBox="1"/>
            <p:nvPr/>
          </p:nvSpPr>
          <p:spPr>
            <a:xfrm>
              <a:off x="2599512" y="1893136"/>
              <a:ext cx="1035345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lvl="0">
                <a:defRPr/>
              </a:pPr>
              <a:r>
                <a:rPr lang="ar-MA" sz="3200" dirty="0"/>
                <a:t>تَعْتَني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9DB1BA94-05DA-14D8-13BC-AB01A50718BB}"/>
              </a:ext>
            </a:extLst>
          </p:cNvPr>
          <p:cNvSpPr txBox="1"/>
          <p:nvPr/>
        </p:nvSpPr>
        <p:spPr>
          <a:xfrm>
            <a:off x="4957583" y="1884758"/>
            <a:ext cx="2067680" cy="7078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ar-MA" sz="3200" dirty="0" err="1"/>
              <a:t>ﭐلتَّمارينِ</a:t>
            </a:r>
            <a:r>
              <a:rPr lang="ar-MA" sz="3200" dirty="0"/>
              <a:t> </a:t>
            </a:r>
            <a:r>
              <a:rPr lang="ar-MA" sz="3200" dirty="0" err="1"/>
              <a:t>ﭐلرِّياضِيَّةِ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963C55E-9F64-93F8-D875-3C7940617586}"/>
              </a:ext>
            </a:extLst>
          </p:cNvPr>
          <p:cNvSpPr txBox="1"/>
          <p:nvPr/>
        </p:nvSpPr>
        <p:spPr>
          <a:xfrm>
            <a:off x="6282814" y="4693908"/>
            <a:ext cx="1706598" cy="70788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ar-MA" sz="4000" dirty="0">
                <a:solidFill>
                  <a:srgbClr val="C00000"/>
                </a:solidFill>
              </a:rPr>
              <a:t>يَرْكُضُ</a:t>
            </a:r>
            <a:endParaRPr lang="fr-MA" sz="4000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6ECA22D-5802-1B14-1DA7-22214B8BF520}"/>
              </a:ext>
            </a:extLst>
          </p:cNvPr>
          <p:cNvSpPr txBox="1"/>
          <p:nvPr/>
        </p:nvSpPr>
        <p:spPr>
          <a:xfrm>
            <a:off x="2006890" y="5645236"/>
            <a:ext cx="2607432" cy="70788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4000" dirty="0">
                <a:solidFill>
                  <a:srgbClr val="C00000"/>
                </a:solidFill>
              </a:rPr>
              <a:t>لِلْفَحْصِ </a:t>
            </a:r>
            <a:r>
              <a:rPr lang="ar-MA" sz="4000" dirty="0" err="1">
                <a:solidFill>
                  <a:srgbClr val="C00000"/>
                </a:solidFill>
              </a:rPr>
              <a:t>ﭐلطِّبِّيِّ</a:t>
            </a:r>
            <a:r>
              <a:rPr lang="ar-MA" sz="4000" dirty="0">
                <a:solidFill>
                  <a:srgbClr val="C00000"/>
                </a:solidFill>
              </a:rPr>
              <a:t>.</a:t>
            </a:r>
            <a:endParaRPr lang="fr-MA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652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2DCD0-41DD-2405-7282-94D0A692B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DC2FDE2A-7AAB-C848-AB79-2DE9472B66B8}"/>
              </a:ext>
            </a:extLst>
          </p:cNvPr>
          <p:cNvSpPr txBox="1"/>
          <p:nvPr/>
        </p:nvSpPr>
        <p:spPr>
          <a:xfrm>
            <a:off x="-395256" y="82572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دفاتركم.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33EB3E27-0F4C-D34B-974C-2FFE8C1DB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33" y="2244436"/>
            <a:ext cx="3139726" cy="34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Espace réservé pour une image  14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6CD38FED-21E0-C619-F374-9E33FE6681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0F45C3-F7A5-8097-2C45-58BF8616627A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39080C-1AFD-BB4E-ACC1-07F47F1F8CC2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99E7CB-1FE0-2931-37F6-E023BA571FD2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B5D9B8-35CD-DEA2-1137-5C9265716A6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FB6C31-8FA5-2376-8692-0B77DDE5CC6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1386973-B2C7-75CD-DF4D-385AAEDAD3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EBFD1F0-9AAF-5B69-FB76-980D74D34A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FFE6F15-3595-99F3-BD1D-916757632D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E88A830-4163-96EC-1D59-8808AB84AA1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1F282AF-ACDE-8AAD-71D1-69E1A0B00D2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33578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87EB7C4-BE94-8611-1088-065B14A54CD9}"/>
              </a:ext>
            </a:extLst>
          </p:cNvPr>
          <p:cNvSpPr/>
          <p:nvPr/>
        </p:nvSpPr>
        <p:spPr>
          <a:xfrm flipH="1">
            <a:off x="4864353" y="3856914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Organigramme : Terminateur 6">
            <a:extLst>
              <a:ext uri="{FF2B5EF4-FFF2-40B4-BE49-F238E27FC236}">
                <a16:creationId xmlns:a16="http://schemas.microsoft.com/office/drawing/2014/main" id="{5F3E4D97-29A8-4B79-BE43-3963EF86FF64}"/>
              </a:ext>
            </a:extLst>
          </p:cNvPr>
          <p:cNvSpPr/>
          <p:nvPr/>
        </p:nvSpPr>
        <p:spPr>
          <a:xfrm flipH="1">
            <a:off x="7069142" y="3534287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0402" y="933355"/>
            <a:ext cx="6883195" cy="721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تنظيم حصص الأسبوع</a:t>
            </a:r>
            <a:endParaRPr lang="fr-MA" sz="4000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72226"/>
            <a:ext cx="3780000" cy="1341887"/>
            <a:chOff x="628649" y="3472226"/>
            <a:chExt cx="3780000" cy="1341887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72226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استثمار النص.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الإنتاج.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كتابية: البنيات اللغوية.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الطلاقة.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إعادة الإنتاج.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قراءة: استخلاص العبرة.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 2/2..</a:t>
            </a:r>
          </a:p>
        </p:txBody>
      </p:sp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0000" y="353428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اليوم</a:t>
            </a: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2 -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id="{51B7B395-B668-8551-CD76-EF96E4C8553D}"/>
              </a:ext>
            </a:extLst>
          </p:cNvPr>
          <p:cNvSpPr txBox="1">
            <a:spLocks/>
          </p:cNvSpPr>
          <p:nvPr/>
        </p:nvSpPr>
        <p:spPr>
          <a:xfrm>
            <a:off x="5044353" y="3985083"/>
            <a:ext cx="3479543" cy="873195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اعتيادية.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عناصر الحكاية.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استراتيجية المفردات.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خط ونقل.</a:t>
            </a:r>
          </a:p>
        </p:txBody>
      </p:sp>
      <p:pic>
        <p:nvPicPr>
          <p:cNvPr id="3" name="Image 2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92726DB-2892-9A3D-3CD5-4F389B771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4909299"/>
            <a:ext cx="3831420" cy="136201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26892A1-FC5F-B643-A7FE-DC5816B029B6}"/>
              </a:ext>
            </a:extLst>
          </p:cNvPr>
          <p:cNvSpPr txBox="1"/>
          <p:nvPr/>
        </p:nvSpPr>
        <p:spPr>
          <a:xfrm>
            <a:off x="924231" y="5351595"/>
            <a:ext cx="32684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أنشطة اعتيادية الطلاقة: توليف ودعم.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توليف ودعم.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إثرائية.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5FD84A5-99A4-A364-FFB3-F57818472073}"/>
              </a:ext>
            </a:extLst>
          </p:cNvPr>
          <p:cNvSpPr txBox="1"/>
          <p:nvPr/>
        </p:nvSpPr>
        <p:spPr>
          <a:xfrm>
            <a:off x="2835641" y="4891334"/>
            <a:ext cx="1536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اليوم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6 -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7FD943A-74F4-421C-4B3A-55A54B43C8A4}"/>
              </a:ext>
            </a:extLst>
          </p:cNvPr>
          <p:cNvGrpSpPr/>
          <p:nvPr/>
        </p:nvGrpSpPr>
        <p:grpSpPr>
          <a:xfrm flipH="1">
            <a:off x="4735350" y="4939311"/>
            <a:ext cx="3780000" cy="1332000"/>
            <a:chOff x="4735350" y="5023288"/>
            <a:chExt cx="3780000" cy="1332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337DF700-AC25-620A-C2C5-3B2448B5F91E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7" name="Organigramme : Terminateur 16">
              <a:extLst>
                <a:ext uri="{FF2B5EF4-FFF2-40B4-BE49-F238E27FC236}">
                  <a16:creationId xmlns:a16="http://schemas.microsoft.com/office/drawing/2014/main" id="{8EE3A0C0-CC18-5556-1623-663C25045895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sp>
        <p:nvSpPr>
          <p:cNvPr id="18" name="Espace réservé du texte 25">
            <a:extLst>
              <a:ext uri="{FF2B5EF4-FFF2-40B4-BE49-F238E27FC236}">
                <a16:creationId xmlns:a16="http://schemas.microsoft.com/office/drawing/2014/main" id="{EB6D1459-CA3B-284B-74F0-2E3457330197}"/>
              </a:ext>
            </a:extLst>
          </p:cNvPr>
          <p:cNvSpPr txBox="1">
            <a:spLocks/>
          </p:cNvSpPr>
          <p:nvPr/>
        </p:nvSpPr>
        <p:spPr>
          <a:xfrm>
            <a:off x="5005680" y="5389311"/>
            <a:ext cx="3416206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أنشطة اعتيادية.</a:t>
            </a: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الاستماع والتحدث : البنية السردية / لعب الأدوار.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قراءة: استراتيجية الفهم.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إملاء ½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 .</a:t>
            </a:r>
            <a:endParaRPr kumimoji="0" lang="tzm-Arab-MA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92127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F1916-A5D3-D403-0E88-254B8D32F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>
            <a:extLst>
              <a:ext uri="{FF2B5EF4-FFF2-40B4-BE49-F238E27FC236}">
                <a16:creationId xmlns:a16="http://schemas.microsoft.com/office/drawing/2014/main" id="{DBC130C5-0334-3313-D4EE-C9292EFFC404}"/>
              </a:ext>
            </a:extLst>
          </p:cNvPr>
          <p:cNvSpPr txBox="1"/>
          <p:nvPr/>
        </p:nvSpPr>
        <p:spPr>
          <a:xfrm>
            <a:off x="3310607" y="828158"/>
            <a:ext cx="4080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اكملوا بالضد المناسب لكل كلمة من النص.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F5306C-6A3D-5ACC-D49F-5659BDCB55E0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156350-EB9E-7E69-AEF4-DAACFE502F6D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F1D228-2913-A332-B3CE-45B5BE960805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B511F6-D916-C6E6-E14C-E2131662CC83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350F46-A0FD-E286-557F-D5ACBA1AF72B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3F8BE4D-1EC8-8C3D-38B5-3F2D5C768E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7E6BFD5-5FA5-1EDA-8FA9-9936C9E79B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262EC03-900F-63EC-63F4-2F06AE64B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5187EE7-D6EF-0798-64DE-5D245403A11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BF11EAC-491B-2CC7-4753-49EEB2E5C9A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1E84675-E6C7-A148-E06A-9663FBF07C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07A1C900-CF04-96FA-E087-1C4569E7D880}"/>
              </a:ext>
            </a:extLst>
          </p:cNvPr>
          <p:cNvGrpSpPr/>
          <p:nvPr/>
        </p:nvGrpSpPr>
        <p:grpSpPr>
          <a:xfrm>
            <a:off x="823132" y="2545369"/>
            <a:ext cx="7370552" cy="3223542"/>
            <a:chOff x="823132" y="2545369"/>
            <a:chExt cx="7370552" cy="3223542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246DEA6-D73E-8601-DC09-3DA7FB27072E}"/>
                </a:ext>
              </a:extLst>
            </p:cNvPr>
            <p:cNvGrpSpPr/>
            <p:nvPr/>
          </p:nvGrpSpPr>
          <p:grpSpPr>
            <a:xfrm>
              <a:off x="907281" y="2545369"/>
              <a:ext cx="7286403" cy="3223542"/>
              <a:chOff x="907281" y="2545369"/>
              <a:chExt cx="7286403" cy="3223542"/>
            </a:xfrm>
          </p:grpSpPr>
          <p:grpSp>
            <p:nvGrpSpPr>
              <p:cNvPr id="3" name="Groupe 2">
                <a:extLst>
                  <a:ext uri="{FF2B5EF4-FFF2-40B4-BE49-F238E27FC236}">
                    <a16:creationId xmlns:a16="http://schemas.microsoft.com/office/drawing/2014/main" id="{7891D3AF-8E64-CABC-B141-2B202D206252}"/>
                  </a:ext>
                </a:extLst>
              </p:cNvPr>
              <p:cNvGrpSpPr/>
              <p:nvPr/>
            </p:nvGrpSpPr>
            <p:grpSpPr>
              <a:xfrm>
                <a:off x="907281" y="2545369"/>
                <a:ext cx="7215189" cy="1038065"/>
                <a:chOff x="1974064" y="-11282"/>
                <a:chExt cx="4409165" cy="447304"/>
              </a:xfrm>
            </p:grpSpPr>
            <p:grpSp>
              <p:nvGrpSpPr>
                <p:cNvPr id="35" name="Groupe 34">
                  <a:extLst>
                    <a:ext uri="{FF2B5EF4-FFF2-40B4-BE49-F238E27FC236}">
                      <a16:creationId xmlns:a16="http://schemas.microsoft.com/office/drawing/2014/main" id="{BA585B3F-C670-5EB0-F3F3-7C0278C02080}"/>
                    </a:ext>
                  </a:extLst>
                </p:cNvPr>
                <p:cNvGrpSpPr/>
                <p:nvPr/>
              </p:nvGrpSpPr>
              <p:grpSpPr>
                <a:xfrm>
                  <a:off x="1974064" y="-11282"/>
                  <a:ext cx="4409165" cy="447304"/>
                  <a:chOff x="924177" y="-11282"/>
                  <a:chExt cx="4632229" cy="447304"/>
                </a:xfrm>
              </p:grpSpPr>
              <p:sp>
                <p:nvSpPr>
                  <p:cNvPr id="41" name="Rectangle : coins arrondis 40">
                    <a:extLst>
                      <a:ext uri="{FF2B5EF4-FFF2-40B4-BE49-F238E27FC236}">
                        <a16:creationId xmlns:a16="http://schemas.microsoft.com/office/drawing/2014/main" id="{6C014D47-D5D1-F6EC-66CB-F168B0834D7C}"/>
                      </a:ext>
                    </a:extLst>
                  </p:cNvPr>
                  <p:cNvSpPr/>
                  <p:nvPr/>
                </p:nvSpPr>
                <p:spPr>
                  <a:xfrm>
                    <a:off x="4643276" y="0"/>
                    <a:ext cx="913130" cy="434340"/>
                  </a:xfrm>
                  <a:prstGeom prst="roundRect">
                    <a:avLst/>
                  </a:prstGeom>
                  <a:ln w="19050">
                    <a:solidFill>
                      <a:srgbClr val="0070C0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1">
                      <a:lnSpc>
                        <a:spcPct val="106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2800" b="1" kern="12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نَقِفُ</a:t>
                    </a:r>
                    <a:endParaRPr lang="fr-MA" sz="2800" dirty="0">
                      <a:effectLst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" name="Rectangle : coins arrondis 41">
                    <a:extLst>
                      <a:ext uri="{FF2B5EF4-FFF2-40B4-BE49-F238E27FC236}">
                        <a16:creationId xmlns:a16="http://schemas.microsoft.com/office/drawing/2014/main" id="{08459507-D99E-3217-2349-63D855E5C5DC}"/>
                      </a:ext>
                    </a:extLst>
                  </p:cNvPr>
                  <p:cNvSpPr/>
                  <p:nvPr/>
                </p:nvSpPr>
                <p:spPr>
                  <a:xfrm>
                    <a:off x="3623372" y="1682"/>
                    <a:ext cx="867410" cy="434340"/>
                  </a:xfrm>
                  <a:prstGeom prst="roundRect">
                    <a:avLst/>
                  </a:prstGeom>
                  <a:ln w="19050">
                    <a:solidFill>
                      <a:srgbClr val="0070C0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6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2800" b="1" kern="12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......</a:t>
                    </a:r>
                    <a:endParaRPr lang="fr-MA" sz="2800" dirty="0">
                      <a:effectLst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" name="Rectangle : coins arrondis 42">
                    <a:extLst>
                      <a:ext uri="{FF2B5EF4-FFF2-40B4-BE49-F238E27FC236}">
                        <a16:creationId xmlns:a16="http://schemas.microsoft.com/office/drawing/2014/main" id="{1B5DB836-BFC6-527B-B8D7-343EAB330C74}"/>
                      </a:ext>
                    </a:extLst>
                  </p:cNvPr>
                  <p:cNvSpPr/>
                  <p:nvPr/>
                </p:nvSpPr>
                <p:spPr>
                  <a:xfrm>
                    <a:off x="924177" y="-11282"/>
                    <a:ext cx="978211" cy="434340"/>
                  </a:xfrm>
                  <a:prstGeom prst="roundRect">
                    <a:avLst/>
                  </a:prstGeom>
                  <a:ln w="19050">
                    <a:solidFill>
                      <a:srgbClr val="0070C0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1">
                      <a:lnSpc>
                        <a:spcPct val="106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2800" b="1" dirty="0">
                        <a:solidFill>
                          <a:srgbClr val="000000"/>
                        </a:solidFill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......</a:t>
                    </a:r>
                    <a:endParaRPr lang="fr-MA" sz="2800" dirty="0"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" name="Rectangle : coins arrondis 43">
                    <a:extLst>
                      <a:ext uri="{FF2B5EF4-FFF2-40B4-BE49-F238E27FC236}">
                        <a16:creationId xmlns:a16="http://schemas.microsoft.com/office/drawing/2014/main" id="{59B35CFB-9F98-B58F-310F-2E9B97BB83C2}"/>
                      </a:ext>
                    </a:extLst>
                  </p:cNvPr>
                  <p:cNvSpPr/>
                  <p:nvPr/>
                </p:nvSpPr>
                <p:spPr>
                  <a:xfrm>
                    <a:off x="1999094" y="-11282"/>
                    <a:ext cx="958850" cy="434340"/>
                  </a:xfrm>
                  <a:prstGeom prst="roundRect">
                    <a:avLst/>
                  </a:prstGeom>
                  <a:ln w="19050">
                    <a:solidFill>
                      <a:srgbClr val="0070C0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6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2800" b="1" kern="12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قَبيحَةٌ</a:t>
                    </a:r>
                    <a:endParaRPr lang="fr-MA" sz="2800" dirty="0">
                      <a:effectLst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4" name="Zone de texte 58">
                  <a:extLst>
                    <a:ext uri="{FF2B5EF4-FFF2-40B4-BE49-F238E27FC236}">
                      <a16:creationId xmlns:a16="http://schemas.microsoft.com/office/drawing/2014/main" id="{7DD95E02-EB86-F91A-4B9B-5D259144F41D}"/>
                    </a:ext>
                  </a:extLst>
                </p:cNvPr>
                <p:cNvSpPr txBox="1"/>
                <p:nvPr/>
              </p:nvSpPr>
              <p:spPr>
                <a:xfrm>
                  <a:off x="5274593" y="121337"/>
                  <a:ext cx="311150" cy="14843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28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≠</a:t>
                  </a:r>
                  <a:endParaRPr lang="fr-MA" sz="2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Zone de texte 58">
                  <a:extLst>
                    <a:ext uri="{FF2B5EF4-FFF2-40B4-BE49-F238E27FC236}">
                      <a16:creationId xmlns:a16="http://schemas.microsoft.com/office/drawing/2014/main" id="{44EE6FA3-7647-D3B1-EB22-D8BAD066753E}"/>
                    </a:ext>
                  </a:extLst>
                </p:cNvPr>
                <p:cNvSpPr txBox="1"/>
                <p:nvPr/>
              </p:nvSpPr>
              <p:spPr>
                <a:xfrm>
                  <a:off x="2786524" y="110745"/>
                  <a:ext cx="347980" cy="25146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28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≠</a:t>
                  </a:r>
                  <a:endParaRPr lang="fr-MA" sz="2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37C1A1BD-F079-B592-FBE5-D748E6CB3C6F}"/>
                  </a:ext>
                </a:extLst>
              </p:cNvPr>
              <p:cNvSpPr/>
              <p:nvPr/>
            </p:nvSpPr>
            <p:spPr>
              <a:xfrm>
                <a:off x="5025876" y="4760932"/>
                <a:ext cx="1523668" cy="1007979"/>
              </a:xfrm>
              <a:prstGeom prst="roundRect">
                <a:avLst/>
              </a:prstGeom>
              <a:ln w="19050">
                <a:solidFill>
                  <a:srgbClr val="0070C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6000"/>
                  </a:lnSpc>
                  <a:spcAft>
                    <a:spcPts val="800"/>
                  </a:spcAft>
                  <a:buNone/>
                </a:pPr>
                <a:r>
                  <a:rPr lang="ar-MA" sz="2800" b="1" dirty="0">
                    <a:solidFill>
                      <a:srgbClr val="00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......</a:t>
                </a:r>
                <a:endParaRPr lang="fr-MA" sz="2800" dirty="0"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4B28355-AEBC-EC23-A975-4F752E5ABB32}"/>
                  </a:ext>
                </a:extLst>
              </p:cNvPr>
              <p:cNvSpPr/>
              <p:nvPr/>
            </p:nvSpPr>
            <p:spPr>
              <a:xfrm>
                <a:off x="6700173" y="4760932"/>
                <a:ext cx="1493511" cy="1007979"/>
              </a:xfrm>
              <a:prstGeom prst="roundRect">
                <a:avLst/>
              </a:prstGeom>
              <a:ln w="19050">
                <a:solidFill>
                  <a:srgbClr val="0070C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6000"/>
                  </a:lnSpc>
                  <a:spcAft>
                    <a:spcPts val="800"/>
                  </a:spcAft>
                  <a:buNone/>
                </a:pPr>
                <a:r>
                  <a:rPr lang="ar-MA" sz="2800" b="1" kern="1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Calibri" panose="020F0502020204030204" pitchFamily="34" charset="0"/>
                  </a:rPr>
                  <a:t>اَلضَّعْفُ</a:t>
                </a:r>
                <a:endParaRPr lang="fr-MA" sz="2800" dirty="0">
                  <a:effectLst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Zone de texte 58">
                <a:extLst>
                  <a:ext uri="{FF2B5EF4-FFF2-40B4-BE49-F238E27FC236}">
                    <a16:creationId xmlns:a16="http://schemas.microsoft.com/office/drawing/2014/main" id="{E483360A-84F8-F9CC-A873-B8AF714F07CB}"/>
                  </a:ext>
                </a:extLst>
              </p:cNvPr>
              <p:cNvSpPr txBox="1"/>
              <p:nvPr/>
            </p:nvSpPr>
            <p:spPr>
              <a:xfrm>
                <a:off x="6340140" y="4973137"/>
                <a:ext cx="569437" cy="58356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ar-MA" sz="2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≠</a:t>
                </a:r>
                <a:endParaRPr lang="fr-MA" sz="28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2D854FE4-64C1-11CD-CDA7-46A80D926BB1}"/>
                </a:ext>
              </a:extLst>
            </p:cNvPr>
            <p:cNvSpPr/>
            <p:nvPr/>
          </p:nvSpPr>
          <p:spPr>
            <a:xfrm>
              <a:off x="823132" y="4658933"/>
              <a:ext cx="1523668" cy="1007979"/>
            </a:xfrm>
            <a:prstGeom prst="roundRect">
              <a:avLst/>
            </a:prstGeom>
            <a:ln w="19050"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6000"/>
                </a:lnSpc>
                <a:spcAft>
                  <a:spcPts val="800"/>
                </a:spcAft>
                <a:buNone/>
              </a:pPr>
              <a:r>
                <a:rPr lang="ar-MA" sz="2800" b="1" dirty="0">
                  <a:solidFill>
                    <a:srgbClr val="00000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......</a:t>
              </a:r>
              <a:endParaRPr lang="fr-MA" sz="2800" dirty="0"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2D4AC22E-EB03-55A1-7A07-A7A18A0A767E}"/>
                </a:ext>
              </a:extLst>
            </p:cNvPr>
            <p:cNvSpPr/>
            <p:nvPr/>
          </p:nvSpPr>
          <p:spPr>
            <a:xfrm>
              <a:off x="2497429" y="4658933"/>
              <a:ext cx="1493511" cy="1007979"/>
            </a:xfrm>
            <a:prstGeom prst="roundRect">
              <a:avLst/>
            </a:prstGeom>
            <a:ln w="19050"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spcAft>
                  <a:spcPts val="800"/>
                </a:spcAft>
                <a:buNone/>
              </a:pPr>
              <a:r>
                <a:rPr lang="ar-MA" sz="2800" b="1" kern="12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سُرْعَةٌ</a:t>
              </a:r>
              <a:endParaRPr lang="fr-MA" sz="2800" dirty="0">
                <a:effectLst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Zone de texte 58">
              <a:extLst>
                <a:ext uri="{FF2B5EF4-FFF2-40B4-BE49-F238E27FC236}">
                  <a16:creationId xmlns:a16="http://schemas.microsoft.com/office/drawing/2014/main" id="{2E0DA119-1D38-343F-A04F-A400AE8C2C51}"/>
                </a:ext>
              </a:extLst>
            </p:cNvPr>
            <p:cNvSpPr txBox="1"/>
            <p:nvPr/>
          </p:nvSpPr>
          <p:spPr>
            <a:xfrm>
              <a:off x="2152647" y="4942123"/>
              <a:ext cx="569437" cy="58356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8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≠</a:t>
              </a:r>
              <a:endParaRPr lang="fr-MA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70968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55FD4-7D3B-2B58-EA47-1D908507E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>
            <a:extLst>
              <a:ext uri="{FF2B5EF4-FFF2-40B4-BE49-F238E27FC236}">
                <a16:creationId xmlns:a16="http://schemas.microsoft.com/office/drawing/2014/main" id="{F2AF5654-77B7-748F-24F4-BE90FAB40F61}"/>
              </a:ext>
            </a:extLst>
          </p:cNvPr>
          <p:cNvSpPr txBox="1"/>
          <p:nvPr/>
        </p:nvSpPr>
        <p:spPr>
          <a:xfrm>
            <a:off x="4519749" y="828158"/>
            <a:ext cx="28713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994C36-C608-9F14-9EBF-C935BB2C30E0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F3D5A8-0F2B-0CD1-3508-60D471AE4740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5B355F-AE04-F8D1-B794-6AB4E919606C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22C1E0-8DA4-90DD-CAA5-32B2F43541F5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27643E-4455-85C6-6036-7BB0933F98CA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63E98A4-B721-F35F-445D-8FD70E93D5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55EEE2A-5DA3-1EA6-CCA3-5C23DC6B9E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D3C14F3-7FDE-754B-C800-64E9746D7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C91A889-52B3-0EB6-2530-746F195DD3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B0FA826-AF86-91E6-CE1C-E52C4A5467A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D55F3DE-C1A1-8F4B-BCD4-7F6B6EA8A3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48FCBC3-327C-B535-B45F-D0E5FFE967B4}"/>
              </a:ext>
            </a:extLst>
          </p:cNvPr>
          <p:cNvGrpSpPr/>
          <p:nvPr/>
        </p:nvGrpSpPr>
        <p:grpSpPr>
          <a:xfrm>
            <a:off x="823132" y="2545369"/>
            <a:ext cx="7370552" cy="3223542"/>
            <a:chOff x="823132" y="2545369"/>
            <a:chExt cx="7370552" cy="3223542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EF233037-BC4F-D75E-0EAA-1B3D221C5F28}"/>
                </a:ext>
              </a:extLst>
            </p:cNvPr>
            <p:cNvGrpSpPr/>
            <p:nvPr/>
          </p:nvGrpSpPr>
          <p:grpSpPr>
            <a:xfrm>
              <a:off x="907281" y="2545369"/>
              <a:ext cx="7286403" cy="3223542"/>
              <a:chOff x="907281" y="2545369"/>
              <a:chExt cx="7286403" cy="3223542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648FF8E0-271C-3D5E-95E6-79333EA69ED1}"/>
                  </a:ext>
                </a:extLst>
              </p:cNvPr>
              <p:cNvGrpSpPr/>
              <p:nvPr/>
            </p:nvGrpSpPr>
            <p:grpSpPr>
              <a:xfrm>
                <a:off x="907281" y="2545369"/>
                <a:ext cx="7215189" cy="1038065"/>
                <a:chOff x="1974064" y="-11282"/>
                <a:chExt cx="4409165" cy="447304"/>
              </a:xfrm>
            </p:grpSpPr>
            <p:grpSp>
              <p:nvGrpSpPr>
                <p:cNvPr id="34" name="Groupe 33">
                  <a:extLst>
                    <a:ext uri="{FF2B5EF4-FFF2-40B4-BE49-F238E27FC236}">
                      <a16:creationId xmlns:a16="http://schemas.microsoft.com/office/drawing/2014/main" id="{624AA61A-E027-5084-29FF-C96681E0440B}"/>
                    </a:ext>
                  </a:extLst>
                </p:cNvPr>
                <p:cNvGrpSpPr/>
                <p:nvPr/>
              </p:nvGrpSpPr>
              <p:grpSpPr>
                <a:xfrm>
                  <a:off x="1974064" y="-11282"/>
                  <a:ext cx="4409165" cy="447304"/>
                  <a:chOff x="924177" y="-11282"/>
                  <a:chExt cx="4632229" cy="447304"/>
                </a:xfrm>
              </p:grpSpPr>
              <p:sp>
                <p:nvSpPr>
                  <p:cNvPr id="38" name="Rectangle : coins arrondis 37">
                    <a:extLst>
                      <a:ext uri="{FF2B5EF4-FFF2-40B4-BE49-F238E27FC236}">
                        <a16:creationId xmlns:a16="http://schemas.microsoft.com/office/drawing/2014/main" id="{0A1A2057-7C49-AABA-8629-80E4D44A11EB}"/>
                      </a:ext>
                    </a:extLst>
                  </p:cNvPr>
                  <p:cNvSpPr/>
                  <p:nvPr/>
                </p:nvSpPr>
                <p:spPr>
                  <a:xfrm>
                    <a:off x="4643276" y="0"/>
                    <a:ext cx="913130" cy="434340"/>
                  </a:xfrm>
                  <a:prstGeom prst="roundRect">
                    <a:avLst/>
                  </a:prstGeom>
                  <a:ln w="19050">
                    <a:solidFill>
                      <a:srgbClr val="0070C0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1">
                      <a:lnSpc>
                        <a:spcPct val="106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2800" b="1" kern="12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نَقِفُ</a:t>
                    </a:r>
                    <a:endParaRPr lang="fr-MA" sz="2800" dirty="0">
                      <a:effectLst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" name="Rectangle : coins arrondis 38">
                    <a:extLst>
                      <a:ext uri="{FF2B5EF4-FFF2-40B4-BE49-F238E27FC236}">
                        <a16:creationId xmlns:a16="http://schemas.microsoft.com/office/drawing/2014/main" id="{B77A3646-9D09-5C93-57A5-C295B817B284}"/>
                      </a:ext>
                    </a:extLst>
                  </p:cNvPr>
                  <p:cNvSpPr/>
                  <p:nvPr/>
                </p:nvSpPr>
                <p:spPr>
                  <a:xfrm>
                    <a:off x="3623372" y="1682"/>
                    <a:ext cx="867410" cy="434340"/>
                  </a:xfrm>
                  <a:prstGeom prst="roundRect">
                    <a:avLst/>
                  </a:prstGeom>
                  <a:ln w="19050">
                    <a:solidFill>
                      <a:srgbClr val="0070C0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6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2800" b="1" kern="1200" dirty="0">
                        <a:solidFill>
                          <a:srgbClr val="C00000"/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نَجْلِسُ</a:t>
                    </a:r>
                    <a:endParaRPr lang="fr-MA" sz="2800" dirty="0">
                      <a:solidFill>
                        <a:srgbClr val="C00000"/>
                      </a:solidFill>
                      <a:effectLst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" name="Rectangle : coins arrondis 39">
                    <a:extLst>
                      <a:ext uri="{FF2B5EF4-FFF2-40B4-BE49-F238E27FC236}">
                        <a16:creationId xmlns:a16="http://schemas.microsoft.com/office/drawing/2014/main" id="{E3E2D384-AE58-ABE0-A56B-8E98CE6FEFE3}"/>
                      </a:ext>
                    </a:extLst>
                  </p:cNvPr>
                  <p:cNvSpPr/>
                  <p:nvPr/>
                </p:nvSpPr>
                <p:spPr>
                  <a:xfrm>
                    <a:off x="924177" y="-11282"/>
                    <a:ext cx="978211" cy="434340"/>
                  </a:xfrm>
                  <a:prstGeom prst="roundRect">
                    <a:avLst/>
                  </a:prstGeom>
                  <a:ln w="19050">
                    <a:solidFill>
                      <a:srgbClr val="0070C0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1">
                      <a:lnSpc>
                        <a:spcPct val="106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2800" b="1" dirty="0">
                        <a:solidFill>
                          <a:srgbClr val="C00000"/>
                        </a:solidFill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جَميلَةٌ</a:t>
                    </a:r>
                    <a:endParaRPr lang="fr-MA" sz="2800" dirty="0">
                      <a:solidFill>
                        <a:srgbClr val="C00000"/>
                      </a:solidFill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" name="Rectangle : coins arrondis 40">
                    <a:extLst>
                      <a:ext uri="{FF2B5EF4-FFF2-40B4-BE49-F238E27FC236}">
                        <a16:creationId xmlns:a16="http://schemas.microsoft.com/office/drawing/2014/main" id="{05B4198C-E6A9-3D78-FA06-87B5CD8291BD}"/>
                      </a:ext>
                    </a:extLst>
                  </p:cNvPr>
                  <p:cNvSpPr/>
                  <p:nvPr/>
                </p:nvSpPr>
                <p:spPr>
                  <a:xfrm>
                    <a:off x="1999094" y="-11282"/>
                    <a:ext cx="958850" cy="434340"/>
                  </a:xfrm>
                  <a:prstGeom prst="roundRect">
                    <a:avLst/>
                  </a:prstGeom>
                  <a:ln w="19050">
                    <a:solidFill>
                      <a:srgbClr val="0070C0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6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2800" b="1" kern="12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قَبيحَةٌ</a:t>
                    </a:r>
                    <a:endParaRPr lang="fr-MA" sz="2800" dirty="0">
                      <a:effectLst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6" name="Zone de texte 58">
                  <a:extLst>
                    <a:ext uri="{FF2B5EF4-FFF2-40B4-BE49-F238E27FC236}">
                      <a16:creationId xmlns:a16="http://schemas.microsoft.com/office/drawing/2014/main" id="{FCB74168-0488-6100-924D-378BF366945A}"/>
                    </a:ext>
                  </a:extLst>
                </p:cNvPr>
                <p:cNvSpPr txBox="1"/>
                <p:nvPr/>
              </p:nvSpPr>
              <p:spPr>
                <a:xfrm>
                  <a:off x="5274593" y="121337"/>
                  <a:ext cx="311150" cy="14843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28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≠</a:t>
                  </a:r>
                  <a:endParaRPr lang="fr-MA" sz="2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Zone de texte 58">
                  <a:extLst>
                    <a:ext uri="{FF2B5EF4-FFF2-40B4-BE49-F238E27FC236}">
                      <a16:creationId xmlns:a16="http://schemas.microsoft.com/office/drawing/2014/main" id="{BCA5EFA1-700B-D74C-6842-A4194A4AB4C1}"/>
                    </a:ext>
                  </a:extLst>
                </p:cNvPr>
                <p:cNvSpPr txBox="1"/>
                <p:nvPr/>
              </p:nvSpPr>
              <p:spPr>
                <a:xfrm>
                  <a:off x="2786524" y="110745"/>
                  <a:ext cx="347980" cy="25146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28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≠</a:t>
                  </a:r>
                  <a:endParaRPr lang="fr-MA" sz="2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4E9AB80F-FB00-63FC-1CAC-4CEBBAD03679}"/>
                  </a:ext>
                </a:extLst>
              </p:cNvPr>
              <p:cNvSpPr/>
              <p:nvPr/>
            </p:nvSpPr>
            <p:spPr>
              <a:xfrm>
                <a:off x="5025876" y="4760932"/>
                <a:ext cx="1523668" cy="1007979"/>
              </a:xfrm>
              <a:prstGeom prst="roundRect">
                <a:avLst/>
              </a:prstGeom>
              <a:ln w="19050">
                <a:solidFill>
                  <a:srgbClr val="0070C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6000"/>
                  </a:lnSpc>
                  <a:spcAft>
                    <a:spcPts val="800"/>
                  </a:spcAft>
                  <a:buNone/>
                </a:pPr>
                <a:r>
                  <a:rPr lang="ar-MA" sz="2800" b="1" dirty="0">
                    <a:solidFill>
                      <a:srgbClr val="C0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اَلْقُوَّةُ</a:t>
                </a:r>
                <a:endParaRPr lang="fr-MA" sz="2800" dirty="0">
                  <a:solidFill>
                    <a:srgbClr val="C00000"/>
                  </a:solidFill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Rectangle : coins arrondis 30">
                <a:extLst>
                  <a:ext uri="{FF2B5EF4-FFF2-40B4-BE49-F238E27FC236}">
                    <a16:creationId xmlns:a16="http://schemas.microsoft.com/office/drawing/2014/main" id="{7B7B12F0-6487-7175-E149-A6891512B78E}"/>
                  </a:ext>
                </a:extLst>
              </p:cNvPr>
              <p:cNvSpPr/>
              <p:nvPr/>
            </p:nvSpPr>
            <p:spPr>
              <a:xfrm>
                <a:off x="6700173" y="4760932"/>
                <a:ext cx="1493511" cy="1007979"/>
              </a:xfrm>
              <a:prstGeom prst="roundRect">
                <a:avLst/>
              </a:prstGeom>
              <a:ln w="19050">
                <a:solidFill>
                  <a:srgbClr val="0070C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6000"/>
                  </a:lnSpc>
                  <a:spcAft>
                    <a:spcPts val="800"/>
                  </a:spcAft>
                  <a:buNone/>
                </a:pPr>
                <a:r>
                  <a:rPr lang="ar-MA" sz="2800" b="1" kern="1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Calibri" panose="020F0502020204030204" pitchFamily="34" charset="0"/>
                  </a:rPr>
                  <a:t>اَلضَّعْفُ</a:t>
                </a:r>
                <a:endParaRPr lang="fr-MA" sz="2800" dirty="0">
                  <a:effectLst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Zone de texte 58">
                <a:extLst>
                  <a:ext uri="{FF2B5EF4-FFF2-40B4-BE49-F238E27FC236}">
                    <a16:creationId xmlns:a16="http://schemas.microsoft.com/office/drawing/2014/main" id="{7B82CD4C-7684-0677-C375-469E83A8D929}"/>
                  </a:ext>
                </a:extLst>
              </p:cNvPr>
              <p:cNvSpPr txBox="1"/>
              <p:nvPr/>
            </p:nvSpPr>
            <p:spPr>
              <a:xfrm>
                <a:off x="6340140" y="4973137"/>
                <a:ext cx="569437" cy="58356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ar-MA" sz="2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≠</a:t>
                </a:r>
                <a:endParaRPr lang="fr-MA" sz="28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0D9D741A-0D1F-356D-B9A3-0C115E24041B}"/>
                </a:ext>
              </a:extLst>
            </p:cNvPr>
            <p:cNvSpPr/>
            <p:nvPr/>
          </p:nvSpPr>
          <p:spPr>
            <a:xfrm>
              <a:off x="823132" y="4658933"/>
              <a:ext cx="1523668" cy="1007979"/>
            </a:xfrm>
            <a:prstGeom prst="roundRect">
              <a:avLst/>
            </a:prstGeom>
            <a:ln w="19050"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6000"/>
                </a:lnSpc>
                <a:spcAft>
                  <a:spcPts val="800"/>
                </a:spcAft>
                <a:buNone/>
              </a:pPr>
              <a:r>
                <a:rPr lang="ar-MA" sz="2800" b="1" dirty="0">
                  <a:solidFill>
                    <a:srgbClr val="C0000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مَهَلٌ</a:t>
              </a:r>
              <a:endParaRPr lang="fr-MA" sz="2800" dirty="0">
                <a:solidFill>
                  <a:srgbClr val="C00000"/>
                </a:solidFill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F33A73CB-AE10-95A6-33B8-476B180174AA}"/>
                </a:ext>
              </a:extLst>
            </p:cNvPr>
            <p:cNvSpPr/>
            <p:nvPr/>
          </p:nvSpPr>
          <p:spPr>
            <a:xfrm>
              <a:off x="2497429" y="4658933"/>
              <a:ext cx="1493511" cy="1007979"/>
            </a:xfrm>
            <a:prstGeom prst="roundRect">
              <a:avLst/>
            </a:prstGeom>
            <a:ln w="19050"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spcAft>
                  <a:spcPts val="800"/>
                </a:spcAft>
                <a:buNone/>
              </a:pPr>
              <a:r>
                <a:rPr lang="ar-MA" sz="2800" b="1" kern="12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سُرْعَةٌ</a:t>
              </a:r>
              <a:endParaRPr lang="fr-MA" sz="2800" dirty="0">
                <a:effectLst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Zone de texte 58">
              <a:extLst>
                <a:ext uri="{FF2B5EF4-FFF2-40B4-BE49-F238E27FC236}">
                  <a16:creationId xmlns:a16="http://schemas.microsoft.com/office/drawing/2014/main" id="{632F75EC-8CD5-2A40-30A5-64EA18C7937D}"/>
                </a:ext>
              </a:extLst>
            </p:cNvPr>
            <p:cNvSpPr txBox="1"/>
            <p:nvPr/>
          </p:nvSpPr>
          <p:spPr>
            <a:xfrm>
              <a:off x="2152647" y="4942123"/>
              <a:ext cx="569437" cy="58356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8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≠</a:t>
              </a:r>
              <a:endParaRPr lang="fr-MA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51206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F628E-BBEB-72B5-5A88-67CC051D4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B3B2D5B7-2F9E-51A1-D255-4E066EE7EF9B}"/>
              </a:ext>
            </a:extLst>
          </p:cNvPr>
          <p:cNvSpPr txBox="1"/>
          <p:nvPr/>
        </p:nvSpPr>
        <p:spPr>
          <a:xfrm>
            <a:off x="1038725" y="832537"/>
            <a:ext cx="6358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انقلوا التمرين على دفاتركم؛ استخرجوا آداب الأكل المذكورة في النص.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EDEB50E-7D24-4E4A-9C3C-D2D25D5F7FC8}"/>
              </a:ext>
            </a:extLst>
          </p:cNvPr>
          <p:cNvSpPr txBox="1"/>
          <p:nvPr/>
        </p:nvSpPr>
        <p:spPr>
          <a:xfrm>
            <a:off x="587463" y="2286392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B"/>
                </a:solidFill>
              </a:rPr>
              <a:t>أَسْتَخْرِجُ آدابَ </a:t>
            </a:r>
            <a:r>
              <a:rPr lang="ar-MA" sz="6000" dirty="0" err="1">
                <a:solidFill>
                  <a:srgbClr val="424D7B"/>
                </a:solidFill>
              </a:rPr>
              <a:t>ﭐلْأَكْلِ</a:t>
            </a:r>
            <a:r>
              <a:rPr lang="ar-MA" sz="6000" dirty="0">
                <a:solidFill>
                  <a:srgbClr val="424D7B"/>
                </a:solidFill>
              </a:rPr>
              <a:t> </a:t>
            </a:r>
            <a:r>
              <a:rPr lang="ar-MA" sz="6000" dirty="0" err="1">
                <a:solidFill>
                  <a:srgbClr val="424D7B"/>
                </a:solidFill>
              </a:rPr>
              <a:t>ﭐلْمَذْكورَةِ</a:t>
            </a:r>
            <a:r>
              <a:rPr lang="ar-MA" sz="6000" dirty="0">
                <a:solidFill>
                  <a:srgbClr val="424D7B"/>
                </a:solidFill>
              </a:rPr>
              <a:t> في </a:t>
            </a:r>
            <a:r>
              <a:rPr lang="ar-MA" sz="6000" dirty="0" err="1">
                <a:solidFill>
                  <a:srgbClr val="424D7B"/>
                </a:solidFill>
              </a:rPr>
              <a:t>ﭐلنَّصِّ</a:t>
            </a:r>
            <a:r>
              <a:rPr lang="ar-MA" sz="6000" dirty="0">
                <a:solidFill>
                  <a:srgbClr val="424D7B"/>
                </a:solidFill>
              </a:rPr>
              <a:t>.</a:t>
            </a:r>
          </a:p>
        </p:txBody>
      </p:sp>
      <p:pic>
        <p:nvPicPr>
          <p:cNvPr id="14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EF300AF-18A6-8BC2-3436-8AEF69951A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EF86BAE-0A4A-E339-E625-1DA0B0F1FB05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C1D182-2E36-14F3-7951-259F91EF3CD1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EC7C70-FA25-8B09-B567-8B9B59789509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7F4BC4-C7FC-44FD-91EE-F4B751EE9802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2A26D9-0A12-0ABA-7EBB-1E57F7D45723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0B20BB6-AA4A-97CA-9A50-99884A3D7B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7F1FAA7-1F65-EFC8-FF91-BD32632C84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2AA8768-4FE9-80BC-3452-935AB0981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612CEA5-A3DE-4099-30A0-E8C022EB5A9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9D9384D-C897-60D2-0C47-E838D517071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63F868B-453C-1E9F-4BEB-A04E5D6C8E48}"/>
              </a:ext>
            </a:extLst>
          </p:cNvPr>
          <p:cNvSpPr txBox="1"/>
          <p:nvPr/>
        </p:nvSpPr>
        <p:spPr>
          <a:xfrm>
            <a:off x="542715" y="4296900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B"/>
                </a:solidFill>
              </a:rPr>
              <a:t>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55337930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FD948-C8AE-2C93-17D0-6AFADFDB3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FB0BB86C-42F8-E98F-5839-D11E22FEC69F}"/>
              </a:ext>
            </a:extLst>
          </p:cNvPr>
          <p:cNvSpPr txBox="1"/>
          <p:nvPr/>
        </p:nvSpPr>
        <p:spPr>
          <a:xfrm>
            <a:off x="1038725" y="832537"/>
            <a:ext cx="6358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عودوا إلى النص وابحثوا عن الجواب المناسب للسؤال.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43AA0F3-1FEE-C5D0-D05C-884B8136D4D2}"/>
              </a:ext>
            </a:extLst>
          </p:cNvPr>
          <p:cNvSpPr txBox="1"/>
          <p:nvPr/>
        </p:nvSpPr>
        <p:spPr>
          <a:xfrm>
            <a:off x="587463" y="2286392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B"/>
                </a:solidFill>
              </a:rPr>
              <a:t>مَتى يُنْصَحُ </a:t>
            </a:r>
            <a:r>
              <a:rPr lang="ar-MA" sz="6000" dirty="0" err="1">
                <a:solidFill>
                  <a:srgbClr val="424D7B"/>
                </a:solidFill>
              </a:rPr>
              <a:t>بِشُرْبِﭐلْماءِ</a:t>
            </a:r>
            <a:r>
              <a:rPr lang="ar-MA" sz="6000" dirty="0">
                <a:solidFill>
                  <a:srgbClr val="424D7B"/>
                </a:solidFill>
              </a:rPr>
              <a:t>؟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0CF73F-FB9E-72EF-D9CC-1BC2510455D5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F028E6-6DB7-FBF7-889C-8C72FFC93A01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B62BD0-FBCB-7803-68C7-C42B7C1D3FB2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3369BA-8EF8-2DA7-D6A6-2894FB0980E2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A14910-92AC-9190-906B-5983553BA264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2721725-B39B-1B6C-D241-B7EE7699F3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A93ED61-A565-CAA1-C1B3-D3DAF9C3EA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8F90ABF-6822-542E-FE98-E1714B08C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DABB2ED-36D9-D7AB-0F77-0C5FEF4570D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D218503-5111-AA2C-C2CD-63BA6AC8FEE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AF97523-0B00-C22D-5F40-B41355ACBB27}"/>
              </a:ext>
            </a:extLst>
          </p:cNvPr>
          <p:cNvSpPr txBox="1"/>
          <p:nvPr/>
        </p:nvSpPr>
        <p:spPr>
          <a:xfrm>
            <a:off x="542715" y="4296900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C00000"/>
                </a:solidFill>
              </a:rPr>
              <a:t>....................................................</a:t>
            </a:r>
            <a:endParaRPr lang="ar-MA" sz="6000" dirty="0">
              <a:solidFill>
                <a:srgbClr val="424D7B"/>
              </a:solidFill>
            </a:endParaRPr>
          </a:p>
        </p:txBody>
      </p:sp>
      <p:pic>
        <p:nvPicPr>
          <p:cNvPr id="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63598DC-FDB9-8F42-8A63-1FD97EF294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319840632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9BAC3-C15D-74A1-1206-701BDD780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F82E03D0-A81D-3F04-1EC3-07CA4D8FBDA8}"/>
              </a:ext>
            </a:extLst>
          </p:cNvPr>
          <p:cNvSpPr txBox="1"/>
          <p:nvPr/>
        </p:nvSpPr>
        <p:spPr>
          <a:xfrm>
            <a:off x="1038725" y="832537"/>
            <a:ext cx="6358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pic>
        <p:nvPicPr>
          <p:cNvPr id="14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CE9BF32-304C-BAC3-B067-7A4AE6C54B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4771530-131F-2F2B-0069-C17F81D199C7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AE0E0F-3051-6ECB-7AD5-64F7D5EBBBC8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5E52D1-DF1D-4B12-44A8-7BA22C5F3F25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3F0F16-97C3-B18A-6860-4A9101F1222C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EF9F31-CA9B-4C56-828B-9AA5C01C6E55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8D16666-6A2A-03FA-CA3E-0E9EABD661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A8E5B1A-DC0B-3729-8C19-0123BC6A0D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B13FB1B-D197-FD57-1C5F-BA4246AB2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9DD957C-E89A-024F-8DFF-41A5D3F04E7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1964AFC-7CA7-4989-B304-EE945B89CB1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44BDFD3-0837-ADCD-0416-0C89FD331A24}"/>
              </a:ext>
            </a:extLst>
          </p:cNvPr>
          <p:cNvSpPr txBox="1"/>
          <p:nvPr/>
        </p:nvSpPr>
        <p:spPr>
          <a:xfrm>
            <a:off x="225467" y="3829546"/>
            <a:ext cx="8352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 rtl="1"/>
            <a:r>
              <a:rPr lang="ar-MA" sz="6000" dirty="0">
                <a:solidFill>
                  <a:srgbClr val="424D7B"/>
                </a:solidFill>
              </a:rPr>
              <a:t>يُنْصَحُ </a:t>
            </a:r>
            <a:r>
              <a:rPr lang="ar-MA" sz="6000" dirty="0" err="1">
                <a:solidFill>
                  <a:srgbClr val="424D7B"/>
                </a:solidFill>
              </a:rPr>
              <a:t>بِشُرْبِﭐلْماءِ</a:t>
            </a:r>
            <a:r>
              <a:rPr lang="ar-MA" sz="6000" dirty="0">
                <a:solidFill>
                  <a:srgbClr val="424D7B"/>
                </a:solidFill>
              </a:rPr>
              <a:t> </a:t>
            </a:r>
            <a:r>
              <a:rPr lang="ar-MA" sz="6000" dirty="0">
                <a:solidFill>
                  <a:srgbClr val="C00000"/>
                </a:solidFill>
              </a:rPr>
              <a:t>بَيْنَ  وَجْبَةٍ وَوَجْبَةٍ.</a:t>
            </a:r>
            <a:endParaRPr lang="fr-MA" sz="6000" dirty="0">
              <a:solidFill>
                <a:srgbClr val="C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74B6885-42E6-EE6F-E10C-F217789E2C37}"/>
              </a:ext>
            </a:extLst>
          </p:cNvPr>
          <p:cNvSpPr txBox="1"/>
          <p:nvPr/>
        </p:nvSpPr>
        <p:spPr>
          <a:xfrm>
            <a:off x="587463" y="2286392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B"/>
                </a:solidFill>
              </a:rPr>
              <a:t>مَتى يُنْصَحُ </a:t>
            </a:r>
            <a:r>
              <a:rPr lang="ar-MA" sz="6000" dirty="0" err="1">
                <a:solidFill>
                  <a:srgbClr val="424D7B"/>
                </a:solidFill>
              </a:rPr>
              <a:t>بِشُرْبِﭐلْماءِ</a:t>
            </a:r>
            <a:r>
              <a:rPr lang="ar-MA" sz="6000" dirty="0">
                <a:solidFill>
                  <a:srgbClr val="424D7B"/>
                </a:solidFill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2737878613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96839-B317-A1C3-0BAC-2E8CBACDB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479CAA04-82CE-EC57-33CC-F4C4610BE70E}"/>
              </a:ext>
            </a:extLst>
          </p:cNvPr>
          <p:cNvSpPr txBox="1"/>
          <p:nvPr/>
        </p:nvSpPr>
        <p:spPr>
          <a:xfrm>
            <a:off x="1038725" y="832537"/>
            <a:ext cx="6358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حولوا الجملة :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4D089CE-891D-949D-8C44-334DA208712A}"/>
              </a:ext>
            </a:extLst>
          </p:cNvPr>
          <p:cNvSpPr txBox="1"/>
          <p:nvPr/>
        </p:nvSpPr>
        <p:spPr>
          <a:xfrm>
            <a:off x="587463" y="2286392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B"/>
                </a:solidFill>
              </a:rPr>
              <a:t>أَنْتَ: نَظِّفْ أَسْنانَكَ بَعْدَ </a:t>
            </a:r>
            <a:r>
              <a:rPr lang="ar-MA" sz="6000" dirty="0" err="1">
                <a:solidFill>
                  <a:srgbClr val="424D7B"/>
                </a:solidFill>
              </a:rPr>
              <a:t>ﭐلْأَكْلِ</a:t>
            </a:r>
            <a:r>
              <a:rPr lang="ar-MA" sz="6000" dirty="0">
                <a:solidFill>
                  <a:srgbClr val="424D7B"/>
                </a:solidFill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23C258-A348-4C5F-408D-B49B7F7FAA3D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6CEA15-2DFB-4F08-A7FC-E9BE593240DF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80B6C1-8C82-A74C-CFDD-18884085B9BF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98A726-96CF-F108-A75A-ED395C588918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3F57EA-9010-FA79-BE16-22A1A9F325AF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106206D-25C8-BF5F-02DF-E42F4C043D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E543C5C-433F-4695-4D80-BEBC2F5F8A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704EF68-736D-96F9-14B5-3531A4268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C5BA623-F6E1-21FB-5367-AF032512E5B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997390C-EE31-ED31-212F-528F7EF2C91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0D95DC5-A881-D976-28B2-A1B91B0AA9C6}"/>
              </a:ext>
            </a:extLst>
          </p:cNvPr>
          <p:cNvSpPr txBox="1"/>
          <p:nvPr/>
        </p:nvSpPr>
        <p:spPr>
          <a:xfrm>
            <a:off x="542715" y="4296900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C00000"/>
                </a:solidFill>
              </a:rPr>
              <a:t>أَنْتُمْ:...................................</a:t>
            </a:r>
            <a:endParaRPr lang="ar-MA" sz="6000" dirty="0">
              <a:solidFill>
                <a:srgbClr val="424D7B"/>
              </a:solidFill>
            </a:endParaRPr>
          </a:p>
        </p:txBody>
      </p:sp>
      <p:pic>
        <p:nvPicPr>
          <p:cNvPr id="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C0C9489-B39C-8413-ACDA-5D3488BFD5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4190332674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E4D68-2B3E-D371-F824-C92CDBB5D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DA0C767C-D025-93AC-0EE9-E9E0AD31007A}"/>
              </a:ext>
            </a:extLst>
          </p:cNvPr>
          <p:cNvSpPr txBox="1"/>
          <p:nvPr/>
        </p:nvSpPr>
        <p:spPr>
          <a:xfrm>
            <a:off x="1038725" y="832537"/>
            <a:ext cx="6358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B1A50B1-A9BF-D1C0-CB33-4F6DD8AE7C2D}"/>
              </a:ext>
            </a:extLst>
          </p:cNvPr>
          <p:cNvSpPr txBox="1"/>
          <p:nvPr/>
        </p:nvSpPr>
        <p:spPr>
          <a:xfrm>
            <a:off x="587463" y="2286392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B"/>
                </a:solidFill>
              </a:rPr>
              <a:t>أَنْتَ: نَظِّفْ أَسْنانَكَ بَعْدَ </a:t>
            </a:r>
            <a:r>
              <a:rPr lang="ar-MA" sz="6000" dirty="0" err="1">
                <a:solidFill>
                  <a:srgbClr val="424D7B"/>
                </a:solidFill>
              </a:rPr>
              <a:t>ﭐلْأَكْلِ</a:t>
            </a:r>
            <a:r>
              <a:rPr lang="ar-MA" sz="6000" dirty="0">
                <a:solidFill>
                  <a:srgbClr val="424D7B"/>
                </a:solidFill>
              </a:rPr>
              <a:t>.</a:t>
            </a:r>
          </a:p>
        </p:txBody>
      </p:sp>
      <p:pic>
        <p:nvPicPr>
          <p:cNvPr id="14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DEB14E4-9022-006B-0679-F9DD4140FB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96D7405-7E30-66FB-6249-C957481FD1C7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463BF8-36B8-6A9A-6D42-6930B605B2DF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82486C-9723-7793-5C29-4AB4E03B9F50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464382-0CBA-9928-F181-1F1AB5447B3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0A398E-869C-4534-36A6-BDED7361915B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2C364D6-F848-E322-D720-828339FA2E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275FFD6-2A0B-AACC-4819-D799D2CA0A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B82E7D9-71F4-1965-C023-39D53F677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04D77BE-0470-FB93-CF27-F1ABC711ACD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8863B19-81A8-7FB7-031E-D05A07D6957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FFC0A57-D3B7-0176-689A-57B8BE8C66A9}"/>
              </a:ext>
            </a:extLst>
          </p:cNvPr>
          <p:cNvSpPr txBox="1"/>
          <p:nvPr/>
        </p:nvSpPr>
        <p:spPr>
          <a:xfrm>
            <a:off x="542715" y="4296900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C00000"/>
                </a:solidFill>
              </a:rPr>
              <a:t>أَنْتُمْ: نَظِّفوا أَسْنانَكُمْ بَعْدَ </a:t>
            </a:r>
            <a:r>
              <a:rPr lang="ar-MA" sz="6000" dirty="0" err="1">
                <a:solidFill>
                  <a:srgbClr val="C00000"/>
                </a:solidFill>
              </a:rPr>
              <a:t>ﭐلْأَكْلِ</a:t>
            </a:r>
            <a:r>
              <a:rPr lang="ar-MA" sz="60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4343166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B7D73-0484-1B16-E287-B1E0F14A7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F01B19D9-3678-854C-BC4E-4C83A538EB2B}"/>
              </a:ext>
            </a:extLst>
          </p:cNvPr>
          <p:cNvSpPr txBox="1"/>
          <p:nvPr/>
        </p:nvSpPr>
        <p:spPr>
          <a:xfrm>
            <a:off x="-371651" y="829682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دفاتركم؛ اكتبوا جملا للتعبير عن المشاهد.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2F153C5-832E-D9B5-5773-21E7BD837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2" b="66852"/>
          <a:stretch/>
        </p:blipFill>
        <p:spPr>
          <a:xfrm flipH="1">
            <a:off x="923715" y="4639308"/>
            <a:ext cx="7296570" cy="1661753"/>
          </a:xfrm>
          <a:prstGeom prst="rect">
            <a:avLst/>
          </a:prstGeom>
        </p:spPr>
      </p:pic>
      <p:pic>
        <p:nvPicPr>
          <p:cNvPr id="6" name="Espace réservé pour une image  20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9544029-4533-53CA-6A2C-CA9E5BD668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4283A2B-FA81-0768-BAE0-F8CC50F1FD32}"/>
              </a:ext>
            </a:extLst>
          </p:cNvPr>
          <p:cNvSpPr txBox="1"/>
          <p:nvPr/>
        </p:nvSpPr>
        <p:spPr>
          <a:xfrm>
            <a:off x="947903" y="5008519"/>
            <a:ext cx="7015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........................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.......................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.......................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9A5A2E-5691-7D51-2EC4-1826D84C1F64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5D1F0D-4A62-18F0-E73C-AC39822CCF57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26A127-BE7F-9A87-1C28-A0183674CCBD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44F1A9-370C-50CA-B9F8-5CFCA468F889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DB6B52-E1E0-ED44-F1F3-C75FCEBF56AB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001E7B7-93A6-A81A-6D12-C4EFF8AA32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6502092-C654-EDBF-A128-0B6983895C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30B6B0D-D456-B5F1-E9C3-9A224C7C70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7CF8F12-1D82-6836-4EE1-FA0691C61C4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FC69263-2BA2-03F1-A25B-B5A0DB25858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garçon, Dessin animé, Visage humain, Animation&#10;&#10;Le contenu généré par l’IA peut être incorrect.">
            <a:extLst>
              <a:ext uri="{FF2B5EF4-FFF2-40B4-BE49-F238E27FC236}">
                <a16:creationId xmlns:a16="http://schemas.microsoft.com/office/drawing/2014/main" id="{9E5F9A0B-1122-466D-403F-5D685376DB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47903" y="2008555"/>
            <a:ext cx="7296568" cy="228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5300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24E98-34CC-423A-58A5-B9185F41D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55C644EE-97F9-1D5B-D1FD-CF233B3AB0DB}"/>
              </a:ext>
            </a:extLst>
          </p:cNvPr>
          <p:cNvSpPr txBox="1"/>
          <p:nvPr/>
        </p:nvSpPr>
        <p:spPr>
          <a:xfrm>
            <a:off x="-292520" y="81209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08445CC-7BF4-DA2C-C03C-460654A97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2" b="66852"/>
          <a:stretch/>
        </p:blipFill>
        <p:spPr>
          <a:xfrm flipH="1">
            <a:off x="552702" y="4639308"/>
            <a:ext cx="8038596" cy="1661753"/>
          </a:xfrm>
          <a:prstGeom prst="rect">
            <a:avLst/>
          </a:prstGeom>
        </p:spPr>
      </p:pic>
      <p:pic>
        <p:nvPicPr>
          <p:cNvPr id="6" name="Espace réservé pour une image  20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6CF603B-D585-669D-6CA8-615113F4FF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3628705-796B-547A-2E5D-2393CFDE5FA8}"/>
              </a:ext>
            </a:extLst>
          </p:cNvPr>
          <p:cNvSpPr txBox="1"/>
          <p:nvPr/>
        </p:nvSpPr>
        <p:spPr>
          <a:xfrm>
            <a:off x="388592" y="5116241"/>
            <a:ext cx="8220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000" b="1" kern="1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ضَبَطْتُ مُنَّبِّهَ ساعَتي  </a:t>
            </a:r>
            <a:r>
              <a:rPr lang="ar-MA" sz="4000" b="1" kern="10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  </a:t>
            </a:r>
            <a:r>
              <a:rPr lang="ar-MA" sz="4000" b="1" kern="100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ﭐرْتَدَيْتُ</a:t>
            </a:r>
            <a:r>
              <a:rPr lang="ar-MA" sz="4000" b="1" kern="1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بِذْلَةَ </a:t>
            </a:r>
            <a:r>
              <a:rPr lang="ar-MA" sz="4000" b="1" kern="100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ﭐلنَّوْمِ</a:t>
            </a:r>
            <a:r>
              <a:rPr lang="ar-MA" sz="4000" b="1" kern="1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 </a:t>
            </a:r>
            <a:r>
              <a:rPr lang="ar-MA" sz="4000" b="1" kern="10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ثُمَّ  </a:t>
            </a:r>
            <a:r>
              <a:rPr lang="ar-MA" sz="4000" b="1" kern="1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نِمْتُ نَوْماً عَميقاً.</a:t>
            </a:r>
            <a:endParaRPr lang="fr-MA" sz="4000" b="1" kern="100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9A248-7A67-A87A-F8A2-442DE8610390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ED1AA5-5155-D19F-915B-185DBD6F2F18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AB8A27-223D-9507-0169-11FC57EF71C1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90AFE2-7A4E-7438-9DBA-0C4AFDD0FC72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C3C3D2-61E0-4CB1-A8FC-A74CAB7EB32F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8B91040-3219-F3DB-6552-0B76758AE0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7975A5-C83C-DB8F-D812-B1A6E66D5B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C635B6E-E33C-AF2E-2E4F-A0E1765A15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3132FCF-6BAC-C32B-8920-405C1D7262F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037F908-B796-CD25-6D4B-6510BAE7CBF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Une image contenant garçon, Dessin animé, Visage humain, Animation&#10;&#10;Le contenu généré par l’IA peut être incorrect.">
            <a:extLst>
              <a:ext uri="{FF2B5EF4-FFF2-40B4-BE49-F238E27FC236}">
                <a16:creationId xmlns:a16="http://schemas.microsoft.com/office/drawing/2014/main" id="{9682C58B-7A71-829E-11D9-49BF106E1E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47903" y="2008555"/>
            <a:ext cx="7296568" cy="228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02661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/>
              <a:t>قراءة إثرائية</a:t>
            </a:r>
            <a:endParaRPr lang="ar-MA" dirty="0">
              <a:solidFill>
                <a:srgbClr val="424D7B"/>
              </a:solidFill>
            </a:endParaRP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الأكل الصحي: الفهم والاستثمار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9A3B22D-DA7C-AACC-5B36-F83097923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7242" y="1033363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4227872" y="1771950"/>
            <a:ext cx="28710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04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C71D0FB-B4F7-634C-B522-8333AAD19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184016" y="2062358"/>
            <a:ext cx="882528" cy="684000"/>
          </a:xfrm>
          <a:prstGeom prst="rect">
            <a:avLst/>
          </a:prstGeom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A2FD8E2F-E9A0-EDFC-D4CB-EC9B462D5A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4120" y="177195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387611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2122822" y="18880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Font typeface="Wingdings" panose="05000000000000000000" pitchFamily="2" charset="2"/>
              <a:buChar char="m"/>
              <a:defRPr/>
            </a:pPr>
            <a:r>
              <a:rPr lang="ar-MA" sz="1600" dirty="0">
                <a:cs typeface="Microsoft Uighur" panose="02000000000000000000" pitchFamily="2" charset="-78"/>
              </a:rPr>
              <a:t>نشيد : «ذو السعد».</a:t>
            </a:r>
          </a:p>
          <a:p>
            <a:pPr lvl="0" algn="r" rtl="1">
              <a:buFont typeface="Wingdings" panose="05000000000000000000" pitchFamily="2" charset="2"/>
              <a:buChar char="m"/>
              <a:defRPr/>
            </a:pPr>
            <a:r>
              <a:rPr lang="ar-MA" sz="1600" dirty="0">
                <a:cs typeface="Microsoft Uighur" panose="02000000000000000000" pitchFamily="2" charset="-78"/>
              </a:rPr>
              <a:t>كلمات بصرية.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5337286" y="1532644"/>
            <a:ext cx="1301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انشطة اعتيادية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1599707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393318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653644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2102784" y="31540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lvl="0" indent="-266700" algn="r" defTabSz="914400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توليف ودعم.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862140" y="2790288"/>
            <a:ext cx="745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- 02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طلاقة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2840573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935168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128466EE-63AD-46EB-7958-FD3F8C049CB4}"/>
              </a:ext>
            </a:extLst>
          </p:cNvPr>
          <p:cNvSpPr txBox="1">
            <a:spLocks/>
          </p:cNvSpPr>
          <p:nvPr/>
        </p:nvSpPr>
        <p:spPr>
          <a:xfrm>
            <a:off x="2025445" y="4427170"/>
            <a:ext cx="4635154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lvl="0" indent="-266700" algn="r" defTabSz="914400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إستراتيجية الضد ــــــ إستراتيجية الفهم ــــــ الجملة الفعلية ــــــ التعليق على مشاهد.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4896465" y="4102846"/>
            <a:ext cx="170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 الدعم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A0A6DFF-7F39-1A90-C827-F2E41D3CA6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147264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3940607"/>
            <a:ext cx="468000" cy="468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03AA56-50B8-065F-D9BA-CAD6CEC1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3" y="5230922"/>
            <a:ext cx="5525521" cy="1415180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09C787F-5920-F19F-12AD-A3BC0F7B02AD}"/>
              </a:ext>
            </a:extLst>
          </p:cNvPr>
          <p:cNvSpPr txBox="1">
            <a:spLocks/>
          </p:cNvSpPr>
          <p:nvPr/>
        </p:nvSpPr>
        <p:spPr>
          <a:xfrm>
            <a:off x="2218275" y="572292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lvl="0" indent="-266700" algn="r" defTabSz="914400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الأكل الصحي: الفهم والاستثمار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C74676B-272E-ABCF-30C7-4CE7181DC6E1}"/>
              </a:ext>
            </a:extLst>
          </p:cNvPr>
          <p:cNvSpPr txBox="1"/>
          <p:nvPr/>
        </p:nvSpPr>
        <p:spPr>
          <a:xfrm>
            <a:off x="5630495" y="5392733"/>
            <a:ext cx="1045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- 04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  <a:endParaRPr lang="fr-MA" sz="1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20">
            <a:extLst>
              <a:ext uri="{FF2B5EF4-FFF2-40B4-BE49-F238E27FC236}">
                <a16:creationId xmlns:a16="http://schemas.microsoft.com/office/drawing/2014/main" id="{AA747764-36E9-3500-B1F8-96409B6DA9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91098" y="5245018"/>
            <a:ext cx="468000" cy="46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DA67D40-C90E-94FF-DAED-44F6ED4EB14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512" b="-14512"/>
          <a:stretch>
            <a:fillRect/>
          </a:stretch>
        </p:blipFill>
        <p:spPr>
          <a:xfrm>
            <a:off x="6861132" y="5377545"/>
            <a:ext cx="540000" cy="540000"/>
          </a:xfrm>
          <a:prstGeom prst="rect">
            <a:avLst/>
          </a:prstGeom>
        </p:spPr>
      </p:pic>
      <p:pic>
        <p:nvPicPr>
          <p:cNvPr id="14" name="Espace réservé pour une image  21">
            <a:extLst>
              <a:ext uri="{FF2B5EF4-FFF2-40B4-BE49-F238E27FC236}">
                <a16:creationId xmlns:a16="http://schemas.microsoft.com/office/drawing/2014/main" id="{A03DEDF3-947C-D91D-3EB2-8E683F0DD4C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5525" y="2666335"/>
            <a:ext cx="406533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58441-DD48-397E-05EB-76B72CF6C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9ECA627F-C9EC-8A46-B403-8129AF5F43E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7481" y="1969477"/>
            <a:ext cx="6129038" cy="408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4FF95286-A0BA-814F-B441-8E915B44E1D2}"/>
              </a:ext>
            </a:extLst>
          </p:cNvPr>
          <p:cNvSpPr txBox="1"/>
          <p:nvPr/>
        </p:nvSpPr>
        <p:spPr>
          <a:xfrm>
            <a:off x="-469795" y="820082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يذكرني بعنوان القصة التي تعرفنا عليها الأسبوع الماضي؟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4C7AD8-3B02-8791-2F96-87FF2E32C92F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9472E-2BD7-D866-DC8F-3662AC1DBE2B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736B91-0A61-888C-0094-EB1CF0B1E37A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F385FE-B4A0-4871-EAC5-306B44B32060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E48F45-830A-69B7-D071-C3FD26256248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8DAF625-B8B7-04ED-6B69-90DDEB1181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9209204-0613-1B82-D406-5EC8D37505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BFCD80-230F-9102-3697-5096EEA2CD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7F06905-197A-2341-C184-3D4F4DE80D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B9F6CD-7682-6C7F-3FEC-8EC237FE3C5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8D0D1A2-6763-A66F-1D7E-FAE03636F9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</p:spTree>
    <p:extLst>
      <p:ext uri="{BB962C8B-B14F-4D97-AF65-F5344CB8AC3E}">
        <p14:creationId xmlns:p14="http://schemas.microsoft.com/office/powerpoint/2010/main" val="1261272653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CA924-8C82-655D-349E-6B19DFC49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495A7AFE-6288-1AC3-731F-33679BC3E6DF}"/>
              </a:ext>
            </a:extLst>
          </p:cNvPr>
          <p:cNvSpPr txBox="1"/>
          <p:nvPr/>
        </p:nvSpPr>
        <p:spPr>
          <a:xfrm>
            <a:off x="543524" y="833834"/>
            <a:ext cx="6864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قصة" الكل الصحي".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عم كانت القصة تتحدث؟ </a:t>
            </a:r>
          </a:p>
        </p:txBody>
      </p:sp>
      <p:pic>
        <p:nvPicPr>
          <p:cNvPr id="2" name="Espace réservé pour une image  14">
            <a:extLst>
              <a:ext uri="{FF2B5EF4-FFF2-40B4-BE49-F238E27FC236}">
                <a16:creationId xmlns:a16="http://schemas.microsoft.com/office/drawing/2014/main" id="{89145EA6-EB23-2A37-1E94-3790EC38AB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4983" y="612000"/>
            <a:ext cx="900000" cy="900000"/>
          </a:xfr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D4D7F33-48B3-F653-133E-16940C4393C3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CF592B-5374-DA40-1CA1-5D6BFD4978F8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4A5462-39DE-BA14-CA73-B224DA745A77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56BC9C-9397-BD04-C6E3-82EA7F6F925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376042F-2982-C2F8-D71E-4F3B75E57CF1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8961C9E4-C255-293E-48AB-1C5C2E15BF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4C36C19D-EB1C-C942-7D4C-F833FBE9AD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F37E9670-F18B-3DB8-0FE5-EDADC1EA72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F02D2EAC-056A-122B-F999-27A49C8AF8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C5416E91-A130-D165-AA9D-EF418B2D4FE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8BDBB31-DD2E-FAC7-0B00-2445F1AF05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6" t="15148" r="14561" b="61535"/>
          <a:stretch/>
        </p:blipFill>
        <p:spPr>
          <a:xfrm>
            <a:off x="3181504" y="1512000"/>
            <a:ext cx="2780992" cy="108552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B8988FC-A012-0FDB-0445-09B2431902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t="47026" r="5425" b="7772"/>
          <a:stretch/>
        </p:blipFill>
        <p:spPr>
          <a:xfrm>
            <a:off x="1584966" y="2668887"/>
            <a:ext cx="5744144" cy="383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3250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0D48E-F724-0E77-691F-E48D9D48A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124002D5-662B-E64F-AB73-56DF852572FA}"/>
              </a:ext>
            </a:extLst>
          </p:cNvPr>
          <p:cNvSpPr txBox="1"/>
          <p:nvPr/>
        </p:nvSpPr>
        <p:spPr>
          <a:xfrm>
            <a:off x="-386406" y="82936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سأعيد قراءة القصة. وسأطرح عليكم أسئلة. انتبهوا جيدا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A35BD8D-457D-BB5E-FD85-72EF1DA02ABE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F807EC9-B0D4-FCAB-DC67-911A081BCD7A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1C172B5-2D18-42C8-A600-881C0E254517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611A1D4-3760-BE45-DBCF-C22E10A7EE90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73733D1-077E-0829-68E3-438821D46DA3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9730EAC2-F435-2FAC-5336-03665C1E91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D572347F-23F8-7CFD-EBEF-D60A946B6A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D33A4EC2-74C4-7BAE-7057-7B3289D4973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50C84964-496A-C9B6-F0C1-8DDAFEA3C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B60012C8-088B-7AAD-ED16-41A0ADF8C0E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4C2B34-D2FD-E262-1E79-9A353B676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6" t="15148" r="14561" b="61535"/>
          <a:stretch/>
        </p:blipFill>
        <p:spPr>
          <a:xfrm>
            <a:off x="3181504" y="1512000"/>
            <a:ext cx="2780992" cy="108552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5CA7EFB-EB1F-87BD-64E1-5D12B051EC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t="47026" r="5425" b="7772"/>
          <a:stretch/>
        </p:blipFill>
        <p:spPr>
          <a:xfrm>
            <a:off x="1584966" y="2668887"/>
            <a:ext cx="5744144" cy="3838040"/>
          </a:xfrm>
          <a:prstGeom prst="rect">
            <a:avLst/>
          </a:prstGeom>
        </p:spPr>
      </p:pic>
      <p:pic>
        <p:nvPicPr>
          <p:cNvPr id="9" name="Espace réservé pour une image  2">
            <a:extLst>
              <a:ext uri="{FF2B5EF4-FFF2-40B4-BE49-F238E27FC236}">
                <a16:creationId xmlns:a16="http://schemas.microsoft.com/office/drawing/2014/main" id="{2698ECCC-7862-C56D-ECD0-26C0DE70E1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/>
        </p:blipFill>
        <p:spPr>
          <a:xfrm>
            <a:off x="7924800" y="684213"/>
            <a:ext cx="900113" cy="900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315152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8E093-9011-661B-1109-9F64532B8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26">
            <a:extLst>
              <a:ext uri="{FF2B5EF4-FFF2-40B4-BE49-F238E27FC236}">
                <a16:creationId xmlns:a16="http://schemas.microsoft.com/office/drawing/2014/main" id="{06451CE6-A061-9047-BAAF-49669CD49400}"/>
              </a:ext>
            </a:extLst>
          </p:cNvPr>
          <p:cNvSpPr txBox="1"/>
          <p:nvPr/>
        </p:nvSpPr>
        <p:spPr>
          <a:xfrm>
            <a:off x="-390018" y="81893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القصة. انتبهوا جيدا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8D7BA6D5-CB3A-9A66-8F8F-77BB1C1459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1BE42B8-86A0-15DF-4C59-835E145EF7E8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AD0C76-0D69-E38A-DEEB-6014EDC22B6D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842D18-8801-A7CF-982F-027D5A308089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B28616-D034-47CC-8DEE-987F72325837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63FE33-4629-D266-B7EF-093535524EBE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B1170451-A930-C75C-DE2B-2B6F3D85BF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49529E15-47A6-814B-B8D4-86E6B4780F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1ABFA95E-AA2E-6BD1-6C26-75679D3AFB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AC81F7FF-88E2-8A85-3C5F-40B3D66170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103E2DC2-CF64-AEDA-577C-BCC8ABBF648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14DAE4C-153B-78F8-44C1-146965880EF7}"/>
              </a:ext>
            </a:extLst>
          </p:cNvPr>
          <p:cNvSpPr txBox="1"/>
          <p:nvPr/>
        </p:nvSpPr>
        <p:spPr>
          <a:xfrm>
            <a:off x="493756" y="1863132"/>
            <a:ext cx="8257845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كُنْتُ أُحِبُّ أَنْ أَزورَ بَيْتَ صَديقي تامِرٍ، نَلْعَبُ وَنَمْرَحُ وَنَأْكُلُ ما نَشاءُ.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نَأْكُلُ كَثيراً وَنَشْرَبُ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ٱلْمَشْروباتِ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ٱلْغازِيَّةَ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بَيْتِ تامِرٍ كانَ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ٱلطَّعامُ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دائِماً أَطْيَبَ طَعامٍ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ٱلدُّنْيا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وَكانَ يُسْعِدُنا دائِماً أَنْ نَأْكُلَ أَمامَ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ٱلتِّلِفِزْيونِ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وَٱلطَّبَقُ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أَيْدينا!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A845BE-4D90-D053-5E11-8975D698E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723" y="2711929"/>
            <a:ext cx="2816850" cy="229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02589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C986D-8269-992F-9D1B-FC5EE024D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9F36626B-8522-B04F-8CB6-9B41AE743E6C}"/>
              </a:ext>
            </a:extLst>
          </p:cNvPr>
          <p:cNvSpPr txBox="1"/>
          <p:nvPr/>
        </p:nvSpPr>
        <p:spPr>
          <a:xfrm>
            <a:off x="-412147" y="80233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يتابع الأستاذ القراءة.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08578C0-C635-8CAD-FA91-3956062D6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E0623BF-4A8F-BED1-E72D-526740BB8B2C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E82029E-3519-C83D-BBF1-94E47C16A433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A98E376-534E-DAB0-1782-F84F2C5C5B3F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149C80-F4AE-065C-9C1E-20F1C2BC25FE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9AFA49-F742-835F-C4B5-F1610852B59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3A478A0E-1F24-1588-FA3A-6868426B73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8FD90525-4F23-7F12-9488-040C1B7D9A7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1D1EFB2-CE50-C0B6-7CEA-5B8511686E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3D5C2CD-D9B1-DA88-E6F8-E0FA0BE78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3F932B3B-1386-E2BB-7074-F96CFCDAD6F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470D511-D90A-3844-2B8E-92129BDDB760}"/>
              </a:ext>
            </a:extLst>
          </p:cNvPr>
          <p:cNvSpPr txBox="1"/>
          <p:nvPr/>
        </p:nvSpPr>
        <p:spPr>
          <a:xfrm>
            <a:off x="1443789" y="1952042"/>
            <a:ext cx="730781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كُنّا نَأْكُلُ وَلَوْ لَمْ نَشْعُرْ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بِٱلْجوعِ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في كُلِّ مَرَّةٍ أَزورُ فيها بَيْتَ تامِرٍ كُنّا نَأْكُلُ أَكْثَرَ وَأَكْثَرَ.. وَبَعْدَ مُدَّةٍ، أَحْسَسْتُ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بِٱلْمَغَصِ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بَطْني.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قالَ أَبي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اَلْإِكْثارُ مِنَ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ٱلطَّعامِ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هُوَ ما أَمْرَضَكَ يا</a:t>
            </a:r>
            <a:endParaRPr lang="ar-MA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أَحْمَدُ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أَعْطاني حَبَّةَ دَواءٍ ثُمَّ وَضَعَني في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ٱلسَّريرِ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endParaRPr lang="ar-MA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وَنِمْتُ.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وَفي مَنامي حَلَمْتُ أَحْلاماً مُخيفَةً...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5810D5-5699-33AB-3E3B-102AE3290B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285" y="1952042"/>
            <a:ext cx="1263715" cy="16762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A1C169D-DEFB-A994-B853-2477BC3D7C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400" y="4275755"/>
            <a:ext cx="2519242" cy="221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89629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1FDB1-2707-B8CB-5327-311D5B6C8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EE422B4B-E813-2E4D-8FA0-0AB23B89C4D4}"/>
              </a:ext>
            </a:extLst>
          </p:cNvPr>
          <p:cNvSpPr txBox="1"/>
          <p:nvPr/>
        </p:nvSpPr>
        <p:spPr>
          <a:xfrm>
            <a:off x="-402807" y="81086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يتابع الأستاذ القراءة.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7C43D302-FA67-C4F2-7CDD-756B1EB8B9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E042368-76DA-FEC7-2788-37DAD1D7C7AD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3FD7BB-0959-444F-42C8-66956889B0FD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7B8F436-3691-FF74-DF48-DADBB1822B94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5C06BC-840D-4798-BFC8-D25E6DFF020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587B09-3E97-85F1-AB8C-927FAD5C6709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6F2E6F72-FCA7-ECB7-A78C-788EFF65FE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232D4FFF-688D-3704-A803-51740051CB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C9062422-3E17-B3D8-4AD9-E6DF089F27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692001DD-9D5E-94AB-12C6-951627BA3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3626CC17-A8FC-640A-3777-B4E5927AEC0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D04BB31-E40A-4513-707F-82A66128C6AD}"/>
              </a:ext>
            </a:extLst>
          </p:cNvPr>
          <p:cNvSpPr txBox="1"/>
          <p:nvPr/>
        </p:nvSpPr>
        <p:spPr>
          <a:xfrm>
            <a:off x="1283831" y="1855062"/>
            <a:ext cx="7380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حَلَمْتُ أَيْضاً كَيْفَ أُريدُ أَنْ أَكونَ في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ٱلْمُسْتَقْبَلِ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.عِنْدَما أَكْبُرُ أُريدُ أَنْ أَكونَ قَوِيّاً مِثْلَ أَبـي، وَأَنْ يَكونَ عِنْديَ</a:t>
            </a:r>
            <a:endParaRPr lang="ar-MA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ٱلْكَثيرُ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ٱلطّاقَةِ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وَٱلنَّشاطِ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قالَ لي أَبي إِنَّ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ٱلسِّرَّ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ٱلْحِفاظِ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ٱلصِّحَّةِ</a:t>
            </a:r>
            <a:endParaRPr lang="ar-MA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ٱلسَّليمَةِ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هُوَ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ٱلْأَكْلُ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ٱلصِّحِّيُّ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فَقُلْتُ لَهُ: 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شُكْراً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يا أَبي، سَأَعْمَلُ بِكَلامِكَ.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F69B0A0-996F-D9A0-BDF7-4E467BCB05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928" y="3031959"/>
            <a:ext cx="2455536" cy="208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30117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ED575-4A5B-1E1D-67BF-8F3ED07C2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BAF95FA8-7D4C-B649-B2B2-F65C6CF415CD}"/>
              </a:ext>
            </a:extLst>
          </p:cNvPr>
          <p:cNvSpPr txBox="1"/>
          <p:nvPr/>
        </p:nvSpPr>
        <p:spPr>
          <a:xfrm>
            <a:off x="-417663" y="81245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يتابع الأستاذ القراءة.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7F211C3B-6894-F57F-659F-78ED50B72E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F2FDA5D-E85E-2C05-52ED-1F371F4774A3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1FC3D8-B61B-CB41-2086-AD87DA54F988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187FF1-804A-7972-BDD4-B1B81EEEFD8B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4FC4BDE-CF06-0371-6772-F97DA0B927D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F9F3DD-6D4E-D2B3-624C-1223C128BB53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839D16B4-B5E6-4CBC-F7E8-BA3B899039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30E31A2-B8DD-5617-954E-B95A6EB25E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C5F33232-73C4-710B-D2B8-6251F0C838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308C31B6-E83F-F45B-EBAF-0AE1C42716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2891865C-4B7A-1531-1515-00C2DCA1AAC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02BBB0-FC68-4854-89D7-BB1136B1C9EC}"/>
              </a:ext>
            </a:extLst>
          </p:cNvPr>
          <p:cNvSpPr txBox="1"/>
          <p:nvPr/>
        </p:nvSpPr>
        <p:spPr>
          <a:xfrm>
            <a:off x="3537284" y="2438047"/>
            <a:ext cx="5085606" cy="373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ذَهَبْتُ إِلى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ٱلْمَدْرَسَةِ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أَقْفِزُ قَفْزاً. وَعِنْدَ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ٱلْغَداءِ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أَكَلْتُ وَجْبَةً لَذيذَةً مِنْ يَدِ أُمّي، وَشَرِبْتُ ماءً مُنْعِشاً.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وَفي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ٱلْمَدْرَسَةِ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قُمْتُ بِعَمَلي بِحَماسَةٍ. كانَتْ مُعَلِّمَتي سَعيدَةً جِداًّ بِعَمَلي.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3C15FB-825C-ACF9-45AA-C2A78B3E89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395" y="2640671"/>
            <a:ext cx="3032489" cy="309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66734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351D6-19C9-0936-5158-A998F0D7B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018C944F-F0C9-4B4B-8D11-DAFAA4A5024B}"/>
              </a:ext>
            </a:extLst>
          </p:cNvPr>
          <p:cNvSpPr txBox="1"/>
          <p:nvPr/>
        </p:nvSpPr>
        <p:spPr>
          <a:xfrm>
            <a:off x="-377230" y="82845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يتابع الأستاذ القراءة.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8EE3C2CB-324B-AC65-D9D8-0E0EED38F3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60E5C04-DD97-B9B8-CF3C-79210E327008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884461-3AE2-4C3E-AAE6-40F97E6518FD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E0758F-0F5F-8A8B-7CAD-E7DD22C0712C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38991E-44F3-E6CF-1B42-7CD78B7F9C1A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673C09-00D8-108A-ADF5-3B0F7451C798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52B64E3-B148-0A24-CF88-7323404D95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0CB5D7D-F7EB-8170-0732-9FFF9A4F2F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EFE96F8-6192-C803-E31D-63D57F94ED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9F164114-4BE2-5383-D571-2F0930BAA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F30E9A9-3FCB-855D-6367-2BC510D1D29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6A086DF-4627-F8A7-10DC-52D6EC3BFDD7}"/>
              </a:ext>
            </a:extLst>
          </p:cNvPr>
          <p:cNvSpPr txBox="1"/>
          <p:nvPr/>
        </p:nvSpPr>
        <p:spPr>
          <a:xfrm>
            <a:off x="-103246" y="2304331"/>
            <a:ext cx="8648334" cy="3129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لَكِنْ،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ٱلْأَعْظَمُ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ذَلِكَ، أَنّي سَجَّلْتُ هَدَفَيْنِ في مُباراةِ كُرَةِ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ٱلْقَدَمِ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! 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شَعَرْتُ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بِٱلرِّضا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وَأَرَدْتُ أَنْ يَشْعُرَ تامِر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بِٱلرِّضا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عَنْ نَفْسِهِ أَيْضاً.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كُلُّ واحِدٍ يَحْتاجُ إِلى أَنْ يَأْكُلَ ما يَكْفي مِنَ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ٱلْخُضَرِ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وَٱلْفَواكِهِ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دونَ إِسْرافٍ.</a:t>
            </a:r>
          </a:p>
        </p:txBody>
      </p:sp>
    </p:spTree>
    <p:extLst>
      <p:ext uri="{BB962C8B-B14F-4D97-AF65-F5344CB8AC3E}">
        <p14:creationId xmlns:p14="http://schemas.microsoft.com/office/powerpoint/2010/main" val="2211627903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2DCDE-93E7-1FCB-4DA8-20CF9F45D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93E77186-F9E9-B611-CB01-F98C3AC1A644}"/>
              </a:ext>
            </a:extLst>
          </p:cNvPr>
          <p:cNvSpPr txBox="1"/>
          <p:nvPr/>
        </p:nvSpPr>
        <p:spPr>
          <a:xfrm>
            <a:off x="-377230" y="82845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يتابع الأستاذ القراءة.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A67AC233-15C5-9617-CBBE-76ECF8F4B6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BA86C68-A616-331E-962C-8D3A4582D65E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C4BF15-EA7F-48A9-E980-B89D02DF8E25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EFB8CD4-B8E1-B1B0-FF1D-6BD070D27796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9BA8EBB-D784-084C-F010-E72F865FDE0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A4EB31D-15F7-EF8C-53B1-084C10389BF6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BF5B94CD-19E3-3BF2-9130-092A8FC06A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CA4DAC8-3341-C59E-24D0-749E41E2B3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EE81D34-B839-011A-871D-780BEB527D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BACCC3C-6F4A-AFBF-5715-EDACD89BE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6509AFE-1AC6-0600-D596-169B97D675A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DB0B55C-E8E9-9BCB-EBA4-89BEAC2F651F}"/>
              </a:ext>
            </a:extLst>
          </p:cNvPr>
          <p:cNvSpPr txBox="1"/>
          <p:nvPr/>
        </p:nvSpPr>
        <p:spPr>
          <a:xfrm>
            <a:off x="416723" y="1872650"/>
            <a:ext cx="823657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قُلْتُ لِتامِرٍ: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اُتْرُكْ رَقائِقَ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ٱلْبَطاطِسِ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!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جَرِّبْ بَدَلاً مِنْها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ٱلْخُبْزَ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ٱلْأَسْمَرَ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وَٱلْفَواكِهَ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ٱلْجافَّةَ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كُلْ سَمَكاً طازَجاً، وَلَحْماً خالِياً مِنَ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ٱلدُّهْنِ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اَلْحَليبُ يُقَوّي أَسْنانَكَ وَعِظامَكَ.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كُلْ طَعاماً مُتَوازِناً كَيْ تَكونَ رَشيقاً.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سُرْعانَ ما غَيَّرَ تامِر أَيْضاً طَريقَتَهُ في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ٱلْأَكْلِ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فَأَصْبَحَ يَأْكُلُ طَعاماً صِحِّيّاً دائِماً.</a:t>
            </a:r>
            <a:endParaRPr lang="fr-MA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6575269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7A776-7C96-D9BF-9457-7EDDE7227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26">
            <a:extLst>
              <a:ext uri="{FF2B5EF4-FFF2-40B4-BE49-F238E27FC236}">
                <a16:creationId xmlns:a16="http://schemas.microsoft.com/office/drawing/2014/main" id="{139976E9-2F6A-98DD-4D4D-1F05E0D5FEA9}"/>
              </a:ext>
            </a:extLst>
          </p:cNvPr>
          <p:cNvSpPr txBox="1"/>
          <p:nvPr/>
        </p:nvSpPr>
        <p:spPr>
          <a:xfrm>
            <a:off x="-390018" y="81893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والآن، ستقومون مثنى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مثنى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لقراءة القصة.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E6AAAE7C-746F-210A-A07F-2CB89406CE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31CFE45-8284-3A3A-F61E-7561F6C5C004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C3B1BD-EA47-D980-F54E-25C4D0A34886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006003-A8C9-C78A-2D30-92DC439DD514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1E0A38-08E4-0E26-A4F9-57CD9BAF680D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39199C5-D307-C174-B497-29595BF8DE9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452C185-EA3D-2C80-1801-01F5DEB5D5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BAA406A-DFE5-3356-8529-B385A9A9F6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33ED9489-C8EE-0A7D-43EC-498DD9293C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EF9159B-ADBB-1549-F85C-24E2F147C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868B1C28-CB6E-8A8E-11E1-9C1F28213CB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84C3209-F48C-5467-36E9-8FEFAE0F62D8}"/>
              </a:ext>
            </a:extLst>
          </p:cNvPr>
          <p:cNvSpPr txBox="1"/>
          <p:nvPr/>
        </p:nvSpPr>
        <p:spPr>
          <a:xfrm>
            <a:off x="493756" y="1863132"/>
            <a:ext cx="8257845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كُنْتُ أُحِبُّ أَنْ أَزورَ بَيْتَ صَديقي تامِرٍ، نَلْعَبُ وَنَمْرَحُ وَنَأْكُلُ ما نَشاءُ.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نَأْكُلُ كَثيراً وَنَشْرَبُ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ٱلْمَشْروباتِ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ٱلْغازِيَّةَ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بَيْتِ تامِرٍ كانَ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ٱلطَّعامُ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دائِماً أَطْيَبَ طَعامٍ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ٱلدُّنْيا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وَكانَ يُسْعِدُنا دائِماً أَنْ نَأْكُلَ أَمامَ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ٱلتِّلِفِزْيونِ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وَٱلطَّبَقُ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أَيْدينا!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925E5B-D89F-A1DE-ABFE-3F457A726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723" y="2711929"/>
            <a:ext cx="2816850" cy="229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4378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1E4A35CD-8B9E-97DD-3601-C6DAB7AE25BF}"/>
              </a:ext>
            </a:extLst>
          </p:cNvPr>
          <p:cNvSpPr txBox="1">
            <a:spLocks/>
          </p:cNvSpPr>
          <p:nvPr/>
        </p:nvSpPr>
        <p:spPr>
          <a:xfrm>
            <a:off x="628650" y="962235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عند نهاية الحصة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12C9C9-AC02-18BA-33E7-43AE84D53258}"/>
              </a:ext>
            </a:extLst>
          </p:cNvPr>
          <p:cNvSpPr txBox="1"/>
          <p:nvPr/>
        </p:nvSpPr>
        <p:spPr>
          <a:xfrm>
            <a:off x="1549400" y="1649377"/>
            <a:ext cx="604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80 % من المتعلمين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على: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11FCD84-7BAA-DECC-FFF7-33F128ABC00E}"/>
              </a:ext>
            </a:extLst>
          </p:cNvPr>
          <p:cNvGrpSpPr/>
          <p:nvPr/>
        </p:nvGrpSpPr>
        <p:grpSpPr>
          <a:xfrm>
            <a:off x="1044903" y="2763558"/>
            <a:ext cx="7054194" cy="890781"/>
            <a:chOff x="1331545" y="2851205"/>
            <a:chExt cx="6696000" cy="89078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AB6F730-2E70-F5B4-A1BA-D946A22A5C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FF7FEA-AA34-A4A5-6118-0AD93FC4EBED}"/>
                </a:ext>
              </a:extLst>
            </p:cNvPr>
            <p:cNvSpPr/>
            <p:nvPr/>
          </p:nvSpPr>
          <p:spPr>
            <a:xfrm>
              <a:off x="1505447" y="3161912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فقرات بطلاقة، والإجابة على أسئلة الفهم.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D38A43F-9369-4551-8703-F002A0767993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3" y="4063850"/>
            <a:ext cx="7054194" cy="8907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70BDCC-192E-2842-E8E4-2676574FE67F}"/>
              </a:ext>
            </a:extLst>
          </p:cNvPr>
          <p:cNvSpPr/>
          <p:nvPr/>
        </p:nvSpPr>
        <p:spPr>
          <a:xfrm>
            <a:off x="782426" y="4376899"/>
            <a:ext cx="5488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استثمار التعلمات السابقة لإنجاز تمارين تطبيقية.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3B3FA20-944A-5967-5337-7CDF9090AA89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3" y="5216664"/>
            <a:ext cx="7054194" cy="8907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ABAB47-B4D1-6F32-E662-4F19966B82DB}"/>
              </a:ext>
            </a:extLst>
          </p:cNvPr>
          <p:cNvSpPr/>
          <p:nvPr/>
        </p:nvSpPr>
        <p:spPr>
          <a:xfrm>
            <a:off x="2961018" y="5547930"/>
            <a:ext cx="3310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وفهم قصة جديدة</a:t>
            </a:r>
          </a:p>
        </p:txBody>
      </p:sp>
    </p:spTree>
    <p:extLst>
      <p:ext uri="{BB962C8B-B14F-4D97-AF65-F5344CB8AC3E}">
        <p14:creationId xmlns:p14="http://schemas.microsoft.com/office/powerpoint/2010/main" val="3688265557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94247-D7AA-7BA4-A6D5-D6A811819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93FD4A25-AEB9-94E2-577D-E3B8330A31FF}"/>
              </a:ext>
            </a:extLst>
          </p:cNvPr>
          <p:cNvSpPr txBox="1"/>
          <p:nvPr/>
        </p:nvSpPr>
        <p:spPr>
          <a:xfrm>
            <a:off x="-412147" y="80233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ثنائي آخر يتابع القراءة؟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339C3D-8E79-3DD0-5F23-E3BA9B109436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EBCB992-65BF-99DF-4D8F-B2BD993C7A49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CF099B-8B9A-7EBA-B084-75D3D8CF55CF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272ECC-B852-1380-4069-AE6500C21EFE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DD042E4-9E99-FED4-5BD5-5E9409824B72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52F27408-3BCE-0F12-C34C-E95EB3DE2C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9E37239-9208-BA6D-8BF7-AC0B857D51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7CDA062-5405-9E4E-5148-974A2111A4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FB4E08F5-7229-2195-0CDC-2B430A6E8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AC716008-FBF1-344C-906F-16921B67AC8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1FCEB6A-90E9-CA6A-F428-A24215F78F35}"/>
              </a:ext>
            </a:extLst>
          </p:cNvPr>
          <p:cNvSpPr txBox="1"/>
          <p:nvPr/>
        </p:nvSpPr>
        <p:spPr>
          <a:xfrm>
            <a:off x="1443789" y="1952042"/>
            <a:ext cx="730781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كُنّا نَأْكُلُ وَلَوْ لَمْ نَشْعُرْ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بِٱلْجوعِ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في كُلِّ مَرَّةٍ أَزورُ فيها بَيْتَ تامِرٍ كُنّا نَأْكُلُ أَكْثَرَ وَأَكْثَرَ.. وَبَعْدَ مُدَّةٍ، أَحْسَسْتُ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بِٱلْمَغَصِ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بَطْني.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قالَ أَبي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اَلْإِكْثارُ مِنَ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ٱلطَّعامِ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هُوَ ما أَمْرَضَكَ يا</a:t>
            </a:r>
            <a:endParaRPr lang="ar-MA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أَحْمَدُ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أَعْطاني حَبَّةَ دَواءٍ ثُمَّ وَضَعَني في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ٱلسَّريرِ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endParaRPr lang="ar-MA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وَنِمْتُ.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وَفي مَنامي حَلَمْتُ أَحْلاماً مُخيفَةً...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AE3AF9C-CC21-4517-D966-CCE48C162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285" y="1952042"/>
            <a:ext cx="1263715" cy="16762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DE0EC9E-DF01-9E9A-04BC-52EFAFF42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400" y="4275755"/>
            <a:ext cx="2519242" cy="2215790"/>
          </a:xfrm>
          <a:prstGeom prst="rect">
            <a:avLst/>
          </a:prstGeom>
        </p:spPr>
      </p:pic>
      <p:pic>
        <p:nvPicPr>
          <p:cNvPr id="6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4D9A79-DC8A-87DC-73C1-B96C85B3B4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2513512669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C6CC6-E353-CC02-99EE-26CC1B62B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D8CB574E-79B3-490E-9B64-C19A2B99B631}"/>
              </a:ext>
            </a:extLst>
          </p:cNvPr>
          <p:cNvSpPr txBox="1"/>
          <p:nvPr/>
        </p:nvSpPr>
        <p:spPr>
          <a:xfrm>
            <a:off x="-402807" y="81086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 القراءة؟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6F4BA0-291A-171D-8BDE-39C4C2196B8F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8F7047-530F-84FC-70C8-5D7FF2FBD435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199CAA-1F0E-8381-0EF5-0312D9EDB2FF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B1B9E1-1C6A-98C7-DD6C-DCBC7FF8189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EBF7CF-F938-27D2-09C9-1CA8E246ADFD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FD481D6-8651-189C-65CB-C1BBCB15FA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5F85666-8609-DE35-5B35-1AF9F75249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503BA54B-1577-B431-4405-E1E6E8242E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D5CFF9C-7B9C-A18D-5F59-8A7AD2A4E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11C46E18-71FB-3191-E666-9232B162F0C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2AEEB50-C128-F46F-D761-7334B5FD7175}"/>
              </a:ext>
            </a:extLst>
          </p:cNvPr>
          <p:cNvSpPr txBox="1"/>
          <p:nvPr/>
        </p:nvSpPr>
        <p:spPr>
          <a:xfrm>
            <a:off x="1283831" y="1855062"/>
            <a:ext cx="7380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حَلَمْتُ أَيْضاً كَيْفَ أُريدُ أَنْ أَكونَ في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ٱلْمُسْتَقْبَلِ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.عِنْدَما أَكْبُرُ أُريدُ أَنْ أَكونَ قَوِيّاً مِثْلَ أَبـي، وَأَنْ يَكونَ عِنْديَ</a:t>
            </a:r>
            <a:endParaRPr lang="ar-MA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ٱلْكَثيرُ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ٱلطّاقَةِ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وَٱلنَّشاطِ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قالَ لي أَبي إِنَّ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ٱلسِّرَّ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ٱلْحِفاظِ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ٱلصِّحَّةِ</a:t>
            </a:r>
            <a:endParaRPr lang="ar-MA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ٱلسَّليمَةِ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هُوَ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ٱلْأَكْلُ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ٱلصِّحِّيُّ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فَقُلْتُ لَهُ: 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شُكْراً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يا أَبي، سَأَعْمَلُ بِكَلامِكَ.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46B3542-F32F-4C76-6DE4-865DF0D08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28" y="3031959"/>
            <a:ext cx="2455536" cy="2087968"/>
          </a:xfrm>
          <a:prstGeom prst="rect">
            <a:avLst/>
          </a:prstGeom>
        </p:spPr>
      </p:pic>
      <p:pic>
        <p:nvPicPr>
          <p:cNvPr id="9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8ED12B4-26C6-8F04-7FAE-E5381FEBBA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919936495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EFB11-138A-1762-4929-302C26865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114D4FC9-39A1-6A22-1E54-BC57C33930BB}"/>
              </a:ext>
            </a:extLst>
          </p:cNvPr>
          <p:cNvSpPr txBox="1"/>
          <p:nvPr/>
        </p:nvSpPr>
        <p:spPr>
          <a:xfrm>
            <a:off x="-417663" y="81245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 القراءة؟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20389C-1F0F-7F69-0231-504C6E69E007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C6086E-06D9-8836-C964-9CE76C0DCC98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F88DCA-2C65-6161-9E1C-46E0F63C15D2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368A2EE-1D85-3F52-A070-F7EE49746539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A97F88-F47A-AD5D-B556-1490C51D3495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C30A5964-699B-3B31-AD05-2E67A55FB2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BF530A1-2832-D65F-F725-2DB06FB1B6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1CC1F7AD-3879-9049-0900-8AA06B54B9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091E8F52-8AA9-9FD2-8213-8A3A37CE1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4153FE27-A36E-BEF4-D222-897EF365786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9EA271B-9767-F060-86FD-8F59D4BB7567}"/>
              </a:ext>
            </a:extLst>
          </p:cNvPr>
          <p:cNvSpPr txBox="1"/>
          <p:nvPr/>
        </p:nvSpPr>
        <p:spPr>
          <a:xfrm>
            <a:off x="3537284" y="2438047"/>
            <a:ext cx="5085606" cy="373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ذَهَبْتُ إِلى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ٱلْمَدْرَسَةِ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أَقْفِزُ قَفْزاً. وَعِنْدَ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ٱلْغَداءِ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أَكَلْتُ وَجْبَةً لَذيذَةً مِنْ يَدِ أُمّي، وَشَرِبْتُ ماءً مُنْعِشاً.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وَفي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ٱلْمَدْرَسَةِ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قُمْتُ بِعَمَلي بِحَماسَةٍ. كانَتْ مُعَلِّمَتي سَعيدَةً جِداًّ بِعَمَلي.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028A16A-4BFC-BD9F-0D46-2A026EE579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395" y="2640671"/>
            <a:ext cx="3032489" cy="3098392"/>
          </a:xfrm>
          <a:prstGeom prst="rect">
            <a:avLst/>
          </a:prstGeom>
        </p:spPr>
      </p:pic>
      <p:pic>
        <p:nvPicPr>
          <p:cNvPr id="4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E56B130-0F00-2670-2C29-1AAE4DB35E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2996601955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A0DF9-EB9A-6B48-F4DA-C6C2180B7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CD593A5-416B-4588-1A41-B4EE6456ABA9}"/>
              </a:ext>
            </a:extLst>
          </p:cNvPr>
          <p:cNvSpPr txBox="1"/>
          <p:nvPr/>
        </p:nvSpPr>
        <p:spPr>
          <a:xfrm>
            <a:off x="-377230" y="82845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يتابع؟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7C9E1041-C077-B861-AFCA-C8EE925FC4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42706AD-63A1-DAFD-3F0F-A4DECBEDE552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4860685-176C-851D-52B6-87ED23107D1D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2A8E076-55F4-BF9B-AFBA-36713A737114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126D7C0-454A-1AAE-903B-0EC029931DB2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DA867C-0C67-B754-A68B-14636D23AAC1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AEC13A5B-4490-09D0-E6F2-3BA0C9CFDD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1FC6E4-B0EA-6A9C-7AE7-99809F23AB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31DFDED-EAC2-0815-E546-A1757A0F6B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5C97F9D-A395-9EFD-78B1-B7CE608F1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5CF8AA4-BCC7-64F9-0DF0-2A78598E40A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FF35CBC-E864-540E-C343-358AFEE19E6F}"/>
              </a:ext>
            </a:extLst>
          </p:cNvPr>
          <p:cNvSpPr txBox="1"/>
          <p:nvPr/>
        </p:nvSpPr>
        <p:spPr>
          <a:xfrm>
            <a:off x="-103246" y="2304331"/>
            <a:ext cx="8648334" cy="3129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لَكِنْ،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ٱلْأَعْظَمُ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ذَلِكَ، أَنّي سَجَّلْتُ هَدَفَيْنِ في مُباراةِ كُرَةِ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ٱلْقَدَمِ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! 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شَعَرْتُ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بِٱلرِّضا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وَأَرَدْتُ أَنْ يَشْعُرَ تامِر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بِٱلرِّضا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عَنْ نَفْسِهِ أَيْضاً.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كُلُّ واحِدٍ يَحْتاجُ إِلى أَنْ يَأْكُلَ ما يَكْفي مِنَ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ٱلْخُضَرِ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وَٱلْفَواكِهِ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دونَ إِسْرافٍ.</a:t>
            </a:r>
          </a:p>
        </p:txBody>
      </p:sp>
    </p:spTree>
    <p:extLst>
      <p:ext uri="{BB962C8B-B14F-4D97-AF65-F5344CB8AC3E}">
        <p14:creationId xmlns:p14="http://schemas.microsoft.com/office/powerpoint/2010/main" val="1547174731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904E1-B47A-6C9C-FC1C-5D6BDCC37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94C7E8CF-C557-9840-016E-ACFB0EC47355}"/>
              </a:ext>
            </a:extLst>
          </p:cNvPr>
          <p:cNvSpPr txBox="1"/>
          <p:nvPr/>
        </p:nvSpPr>
        <p:spPr>
          <a:xfrm>
            <a:off x="854242" y="828455"/>
            <a:ext cx="6547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يتابع؟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A3C9E1E5-0DB8-071F-7BB6-E480F82C2F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3D4404F-A4F2-1BBC-6587-C3E1DC48E07F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FD7A01-2A04-8C3F-7B46-1975787F420F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75ACB0-01D1-17DF-4F36-2D6B3F0A7E52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557294-F608-7096-7D22-D0D36E966257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17D7C0-48FD-626D-9F26-51A4193071C1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83D11A24-2DB8-C0ED-E1DB-68B7E440BC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7AC2B5A1-8C1C-FEEB-F0DF-7556AC930D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4929CB-2824-295B-144C-D860935192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93034F6C-5D2B-164A-89E8-C9E3CCE5D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8D07C406-C582-D7ED-89DA-2F80E1D5A30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D1E279A-9B58-9473-7A2C-AF429E937236}"/>
              </a:ext>
            </a:extLst>
          </p:cNvPr>
          <p:cNvSpPr txBox="1"/>
          <p:nvPr/>
        </p:nvSpPr>
        <p:spPr>
          <a:xfrm>
            <a:off x="416723" y="1872650"/>
            <a:ext cx="823657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قُلْتُ لِتامِرٍ: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اُتْرُكْ رَقائِقَ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ٱلْبَطاطِسِ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!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جَرِّبْ بَدَلاً مِنْها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ٱلْخُبْزَ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ٱلْأَسْمَرَ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وَٱلْفَواكِهَ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ٱلْجافَّةَ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كُلْ سَمَكاً طازَجاً، وَلَحْماً خالِياً مِنَ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ٱلدُّهْنِ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اَلْحَليبُ يُقَوّي أَسْنانَكَ وَعِظامَكَ.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كُلْ طَعاماً مُتَوازِناً كَيْ تَكونَ رَشيقاً.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سُرْعانَ ما غَيَّرَ تامِر أَيْضاً طَريقَتَهُ في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ٱلْأَكْلِ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فَأَصْبَحَ يَأْكُلُ طَعاماً صِحِّيّاً دائِماً.</a:t>
            </a:r>
            <a:endParaRPr lang="fr-MA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1812605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141B4-2EE4-116B-9294-DE345121B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oneTexte 39">
            <a:extLst>
              <a:ext uri="{FF2B5EF4-FFF2-40B4-BE49-F238E27FC236}">
                <a16:creationId xmlns:a16="http://schemas.microsoft.com/office/drawing/2014/main" id="{8D9ACBBE-C1F0-2047-BD9F-2E31C51F6544}"/>
              </a:ext>
            </a:extLst>
          </p:cNvPr>
          <p:cNvSpPr txBox="1"/>
          <p:nvPr/>
        </p:nvSpPr>
        <p:spPr>
          <a:xfrm>
            <a:off x="-399197" y="82417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فَعَلَ أَحْمَدُ بَعْدَ أَنْ تَعَلَّمَ نَصيحَةَ أَبيهِ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19CDA0-1753-6962-C6F1-18BB5FFEF1EC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C557D3-BC04-C176-1BDD-19A022CA4346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076E49-A4C3-BE16-C019-233655A37B1B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130190-C707-B35E-A171-6555D56CC512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الطلاقة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F0B3DA-6EE0-9AB0-946D-DEE2A2737A2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أنشطة التوليف والدعم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BA8C017-8751-6C17-44CF-8AA02C6B6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8A1F05B-99EB-9527-3CB9-4875E1B45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35C76AD-1611-DC2F-2D5F-83565E484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B5EF733-43D0-C310-96AC-F9A687F2D2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210161-EFB1-8A41-550A-F770F8C822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2DDBA87-BFB3-0D8A-9522-732300149D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4241" y="1991038"/>
            <a:ext cx="3517333" cy="3517333"/>
          </a:xfrm>
          <a:prstGeom prst="rect">
            <a:avLst/>
          </a:prstGeom>
        </p:spPr>
      </p:pic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55B8FE6-DAD4-BEC7-E97C-A65C6A342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1689132337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B3507-ACC8-4A03-0869-C00C42299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oneTexte 39">
            <a:extLst>
              <a:ext uri="{FF2B5EF4-FFF2-40B4-BE49-F238E27FC236}">
                <a16:creationId xmlns:a16="http://schemas.microsoft.com/office/drawing/2014/main" id="{294CB53E-5968-0BAB-6AD5-D99958F87D9D}"/>
              </a:ext>
            </a:extLst>
          </p:cNvPr>
          <p:cNvSpPr txBox="1"/>
          <p:nvPr/>
        </p:nvSpPr>
        <p:spPr>
          <a:xfrm>
            <a:off x="-399197" y="82417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حدث لأحمد في المدرسة بعد أن أصبح يأكل الأكل الصحي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8CF0DB-48C4-0BD8-3F50-1AB157DBDCCB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B33DA1-2170-E7D9-6F2E-617C2FD2F3A3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84E98E-67CF-8765-09BA-04F1413491C4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60737D-C965-4C41-F698-FB7231D1F8EA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الطلاقة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96B43F-4698-BF83-75C7-6F1B06204EDF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أنشطة التوليف والدعم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661F83D-6C15-0AA0-7CC9-2E78CA923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CB043F-3089-91DE-15D1-B59F28B8B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0F4A902-3AA3-C2C3-1849-F8DA6824C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F3277AE-D285-CAC2-7325-86D698530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AA0212C-15BC-DA13-8B7C-D394CD48E4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2C3C181-41B1-0680-9C98-2E7B7CB2F0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4241" y="1991038"/>
            <a:ext cx="3517333" cy="3517333"/>
          </a:xfrm>
          <a:prstGeom prst="rect">
            <a:avLst/>
          </a:prstGeom>
        </p:spPr>
      </p:pic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82FDCB7-DA5B-776B-CFCF-AD71100B90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808507227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4DE40-9246-1AF3-575C-08FA96B1B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oneTexte 39">
            <a:extLst>
              <a:ext uri="{FF2B5EF4-FFF2-40B4-BE49-F238E27FC236}">
                <a16:creationId xmlns:a16="http://schemas.microsoft.com/office/drawing/2014/main" id="{11470FB3-6648-F86A-A06B-1A3BE10E9DA0}"/>
              </a:ext>
            </a:extLst>
          </p:cNvPr>
          <p:cNvSpPr txBox="1"/>
          <p:nvPr/>
        </p:nvSpPr>
        <p:spPr>
          <a:xfrm>
            <a:off x="-399197" y="82417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نصح أحمد صديقه تامرا ؟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E01CD-BC29-E6E0-49C7-9AAADABA8EB2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726B3A-2779-A6E8-F0F0-E583878EAF89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EC296A-F678-82AC-4426-081B6AFB4FC8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1F8044-41AF-E443-1E62-596B5767B329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الطلاقة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321BE-F5BF-F4CE-B8D1-8FC89D630119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أنشطة التوليف والدعم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E64C0A8-0F2D-185E-6837-CDA379906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0F9F7C9-1C78-BABC-A091-2CAC0A92F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849AC0D-93B7-4E1E-8D52-F1990EA96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1990529-A585-19AF-6EA1-38B40BBC6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6CC279A-0E2E-BCBB-12A4-98B6D06C43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53C648C-14F9-9B53-D27D-7E096A24C9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4241" y="1991038"/>
            <a:ext cx="3517333" cy="3517333"/>
          </a:xfrm>
          <a:prstGeom prst="rect">
            <a:avLst/>
          </a:prstGeom>
        </p:spPr>
      </p:pic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49F062B-4D30-B37C-8FF1-EC787D8E6A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1703332316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553BD-0875-3EC1-B454-4F1A28AA6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EDEC78E3-41C3-6324-420F-03F83ECD70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9281C94-8E0E-F03A-3DE4-9045140E6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5E355A82-6D51-D1AD-4E3B-2C4304D53C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726A952-D198-E8E9-E9AD-84F3943B94A3}"/>
              </a:ext>
            </a:extLst>
          </p:cNvPr>
          <p:cNvSpPr txBox="1">
            <a:spLocks/>
          </p:cNvSpPr>
          <p:nvPr/>
        </p:nvSpPr>
        <p:spPr>
          <a:xfrm>
            <a:off x="432007" y="110737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defRPr/>
            </a:pPr>
            <a:r>
              <a:rPr lang="ar-MA" dirty="0">
                <a:solidFill>
                  <a:srgbClr val="424D7B"/>
                </a:solidFill>
              </a:rPr>
              <a:t>اختتام الحصة</a:t>
            </a:r>
            <a:endParaRPr lang="fr-MA" b="0" dirty="0">
              <a:solidFill>
                <a:srgbClr val="424D7C"/>
              </a:solidFill>
            </a:endParaRPr>
          </a:p>
          <a:p>
            <a:pPr>
              <a:defRPr/>
            </a:pPr>
            <a:endParaRPr lang="ar-MA" dirty="0">
              <a:solidFill>
                <a:srgbClr val="424D7B"/>
              </a:solidFill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A80556BF-153C-F75F-0632-E3015105A400}"/>
              </a:ext>
            </a:extLst>
          </p:cNvPr>
          <p:cNvSpPr txBox="1">
            <a:spLocks/>
          </p:cNvSpPr>
          <p:nvPr/>
        </p:nvSpPr>
        <p:spPr>
          <a:xfrm>
            <a:off x="2895763" y="3195000"/>
            <a:ext cx="4500000" cy="468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تعلمتم اليوم؟ </a:t>
            </a:r>
          </a:p>
          <a:p>
            <a:pPr lvl="0"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واجباتكم المنزلية. </a:t>
            </a:r>
          </a:p>
          <a:p>
            <a:pPr marL="0" indent="0">
              <a:buClr>
                <a:srgbClr val="424D7B"/>
              </a:buClr>
              <a:buNone/>
            </a:pPr>
            <a:endParaRPr lang="ar-MA" sz="2400" b="1" dirty="0">
              <a:solidFill>
                <a:srgbClr val="424D7B"/>
              </a:solidFill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AE7445D-81E1-8C32-703E-55B94B4C0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9348" y="1033363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55F804B-EF44-74B2-4BA2-DC829EC18BD1}"/>
              </a:ext>
            </a:extLst>
          </p:cNvPr>
          <p:cNvSpPr txBox="1"/>
          <p:nvPr/>
        </p:nvSpPr>
        <p:spPr>
          <a:xfrm>
            <a:off x="4729316" y="1789877"/>
            <a:ext cx="2266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>
              <a:defRPr/>
            </a:pP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749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51FD-3062-E928-2A9D-4588B87D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>
            <a:extLst>
              <a:ext uri="{FF2B5EF4-FFF2-40B4-BE49-F238E27FC236}">
                <a16:creationId xmlns:a16="http://schemas.microsoft.com/office/drawing/2014/main" id="{6D51EBC3-9929-9046-9CD9-ABE31A875E99}"/>
              </a:ext>
            </a:extLst>
          </p:cNvPr>
          <p:cNvSpPr txBox="1"/>
          <p:nvPr/>
        </p:nvSpPr>
        <p:spPr>
          <a:xfrm>
            <a:off x="416723" y="841368"/>
            <a:ext cx="7197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 قمنا بمراجعة دروسنا .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قرأنا مجددا قصة "الأكل الصحي" وأجبنا عن أسئلة الفهم.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E58CB4-E9CF-D364-99D3-4DAE889AFB1A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3668DC-1EBA-3FF1-B8AD-1159E7307825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5B405C-694F-64D5-E8FB-5704754670F0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ختتام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90C4CF-0222-559A-8A15-DD75B929550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A8D180-4A66-2E93-597D-0C93E43F489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5069301-F315-7E34-4D76-C52DA86053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5DA9EB-03F3-7D0A-45DF-0A183B7815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E80784-4B37-3843-FB04-68CC3970377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E8274A-5161-0F97-03E0-0C42AF3085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734CD06-1A3E-6214-A2B7-8CC2A98061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2">
            <a:extLst>
              <a:ext uri="{FF2B5EF4-FFF2-40B4-BE49-F238E27FC236}">
                <a16:creationId xmlns:a16="http://schemas.microsoft.com/office/drawing/2014/main" id="{57364BC1-B81A-4C1D-FAD3-26E3E892F4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2AA0D52-A64D-1012-3ADD-8F4F6E66AD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t="47026" r="5425" b="7772"/>
          <a:stretch/>
        </p:blipFill>
        <p:spPr>
          <a:xfrm>
            <a:off x="1676723" y="2194614"/>
            <a:ext cx="5744144" cy="383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8486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>
                <a:solidFill>
                  <a:srgbClr val="424D7B"/>
                </a:solidFill>
              </a:rPr>
              <a:t>  </a:t>
            </a:r>
            <a:r>
              <a:rPr lang="ar-MA" sz="4000" dirty="0">
                <a:solidFill>
                  <a:srgbClr val="424D7B"/>
                </a:solidFill>
              </a:rPr>
              <a:t>افتتاح الحصة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342" y="92415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1435743" y="3117732"/>
            <a:ext cx="538625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2800" b="1" dirty="0">
                <a:cs typeface="Microsoft Uighur" panose="02000000000000000000" pitchFamily="2" charset="-78"/>
              </a:rPr>
              <a:t>الترحيب وتدبير السلوك</a:t>
            </a:r>
            <a:r>
              <a:rPr lang="ar-SA" sz="2800" b="1" dirty="0">
                <a:cs typeface="Microsoft Uighur" panose="02000000000000000000" pitchFamily="2" charset="-78"/>
              </a:rPr>
              <a:t>.</a:t>
            </a:r>
            <a:r>
              <a:rPr lang="ar-MA" sz="2800" b="1" dirty="0">
                <a:cs typeface="Microsoft Uighur" panose="02000000000000000000" pitchFamily="2" charset="-78"/>
              </a:rPr>
              <a:t> </a:t>
            </a:r>
          </a:p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2800" b="1" dirty="0">
                <a:cs typeface="Microsoft Uighur" panose="02000000000000000000" pitchFamily="2" charset="-78"/>
              </a:rPr>
              <a:t>الأنشطة الاعتيادية: نشيد : «ذو السعد»/ كلمات بصرية.</a:t>
            </a:r>
          </a:p>
        </p:txBody>
      </p:sp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061DC6-CDB4-B940-829C-66143411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F5B8E1D-15B8-C797-C2CF-A883A2BC99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48510" y="5936200"/>
            <a:ext cx="540000" cy="540000"/>
          </a:xfrm>
          <a:prstGeom prst="rect">
            <a:avLst/>
          </a:prstGeom>
        </p:spPr>
      </p:pic>
      <p:pic>
        <p:nvPicPr>
          <p:cNvPr id="5" name="Espace réservé pour une image  14">
            <a:extLst>
              <a:ext uri="{FF2B5EF4-FFF2-40B4-BE49-F238E27FC236}">
                <a16:creationId xmlns:a16="http://schemas.microsoft.com/office/drawing/2014/main" id="{0513CE4F-9972-15E2-793D-01E24A6D1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6000" y="684000"/>
            <a:ext cx="792000" cy="792000"/>
          </a:xfrm>
          <a:prstGeom prst="rect">
            <a:avLst/>
          </a:prstGeom>
        </p:spPr>
      </p:pic>
      <p:pic>
        <p:nvPicPr>
          <p:cNvPr id="3" name="اختتام الحصة 2">
            <a:hlinkClick r:id="" action="ppaction://media"/>
            <a:extLst>
              <a:ext uri="{FF2B5EF4-FFF2-40B4-BE49-F238E27FC236}">
                <a16:creationId xmlns:a16="http://schemas.microsoft.com/office/drawing/2014/main" id="{9B8B049E-0A6A-6851-5B6D-0FEACEC31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2000" y="2105655"/>
            <a:ext cx="6399999" cy="360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767D47-7B74-041F-97B0-027AC73605AE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ECC175-0899-5606-E6E4-2D90416D0389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31D3C3-3E37-7556-4EC4-BE7D76275743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ختتام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CC9E86-EFF2-479D-760C-19C733B51FE7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C5F792-2C02-84B9-48AD-64B4591BDED9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E3032FE-507A-F5DD-EAF6-0524870E9E5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DD8C3DE-1919-CA74-C251-111F41BF94C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2E705B3-7573-FD41-4246-80883ED49F5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B5FFB31-ED15-4BDB-346C-2354F61ECC9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AE6FCFE-4994-D767-3695-157A0CD29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86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E1A632ED-62B7-CC8A-3E06-FA82BB6DB34B}"/>
              </a:ext>
            </a:extLst>
          </p:cNvPr>
          <p:cNvSpPr txBox="1"/>
          <p:nvPr/>
        </p:nvSpPr>
        <p:spPr>
          <a:xfrm>
            <a:off x="319751" y="804897"/>
            <a:ext cx="71264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 . سننطلق في حصة اللغة العربية .</a:t>
            </a:r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B9BBB73-DE7C-F0D7-85AD-5E230DA52B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7" name="Nada-Wave">
            <a:hlinkClick r:id="" action="ppaction://media"/>
            <a:extLst>
              <a:ext uri="{FF2B5EF4-FFF2-40B4-BE49-F238E27FC236}">
                <a16:creationId xmlns:a16="http://schemas.microsoft.com/office/drawing/2014/main" id="{E7E25CBC-2BA4-686B-4638-77C86F7506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b="746"/>
          <a:stretch>
            <a:fillRect/>
          </a:stretch>
        </p:blipFill>
        <p:spPr>
          <a:xfrm>
            <a:off x="4572000" y="2088681"/>
            <a:ext cx="2329640" cy="3692687"/>
          </a:xfrm>
          <a:prstGeom prst="rect">
            <a:avLst/>
          </a:prstGeom>
        </p:spPr>
      </p:pic>
      <p:pic>
        <p:nvPicPr>
          <p:cNvPr id="18" name="majd_wave">
            <a:hlinkClick r:id="" action="ppaction://media"/>
            <a:extLst>
              <a:ext uri="{FF2B5EF4-FFF2-40B4-BE49-F238E27FC236}">
                <a16:creationId xmlns:a16="http://schemas.microsoft.com/office/drawing/2014/main" id="{1DE956ED-E320-B5A6-27E5-1C58492F8AE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909"/>
          <a:stretch>
            <a:fillRect/>
          </a:stretch>
        </p:blipFill>
        <p:spPr>
          <a:xfrm>
            <a:off x="2351137" y="2051155"/>
            <a:ext cx="2139091" cy="37302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CC124E-DB75-80C2-9B8D-4076DFE81CF3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16E42E-D0BF-E3CC-66E9-4DE1D2B494A0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EE081E-E6A1-4EFA-3EB2-5470B1B5F507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31D3CA-7A6C-BD53-6B71-45F7F6B6A8D2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C1CE8E-7972-C186-F5FC-7E7B20730D95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5C5A565-50BD-4370-48F4-763289654B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D631870-10DA-12DD-8F65-518B825EAA4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6AB4293-3BEB-C206-BF89-0A66CCA3990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F563078-11E7-6878-6BF5-07ED7C7A2DD0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6527E76-EF79-85E1-D086-11D2014F12FE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90AAF07-2E2C-5CDC-B095-70DCA331608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79560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425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9EE24-1198-28EE-35B0-58198BB64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1900FFEE-8AA6-1A4A-9897-031DE0767C8D}"/>
              </a:ext>
            </a:extLst>
          </p:cNvPr>
          <p:cNvSpPr txBox="1"/>
          <p:nvPr/>
        </p:nvSpPr>
        <p:spPr>
          <a:xfrm>
            <a:off x="-389085" y="710039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قبل أن نبدأ حصة اليوم سأخبركم عن شروط الحصول على نجمة التميز.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في كل حصة سيفوز ثلاثة منكم بالنجمة.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1" descr="Une image contenant dessin humoristique, sourire, jouet, Animation&#10;&#10;Le contenu généré par l’IA peut être incorrect.">
            <a:extLst>
              <a:ext uri="{FF2B5EF4-FFF2-40B4-BE49-F238E27FC236}">
                <a16:creationId xmlns:a16="http://schemas.microsoft.com/office/drawing/2014/main" id="{62C8D9D2-53D2-9932-1E09-9DF49AD571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85450" y="4139532"/>
            <a:ext cx="18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Espace réservé pour une image  17" descr="Une image contenant Dessin animé, Animatio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F0DFD1A3-3EF1-963E-F64D-376CC85349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59265" y="1888954"/>
            <a:ext cx="1800000" cy="1800000"/>
          </a:xfrm>
          <a:prstGeom prst="roundRect">
            <a:avLst>
              <a:gd name="adj" fmla="val 16667"/>
            </a:avLst>
          </a:prstGeom>
        </p:spPr>
      </p:pic>
      <p:sp>
        <p:nvSpPr>
          <p:cNvPr id="18" name="Google Shape;1333;p8">
            <a:extLst>
              <a:ext uri="{FF2B5EF4-FFF2-40B4-BE49-F238E27FC236}">
                <a16:creationId xmlns:a16="http://schemas.microsoft.com/office/drawing/2014/main" id="{9AE25E70-94BB-19D8-B05B-DCD9C276DFD8}"/>
              </a:ext>
            </a:extLst>
          </p:cNvPr>
          <p:cNvSpPr txBox="1"/>
          <p:nvPr/>
        </p:nvSpPr>
        <p:spPr>
          <a:xfrm>
            <a:off x="950401" y="4976894"/>
            <a:ext cx="4633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دونَ أَن أَقِف، أَرْفَعُ أُصْبُعي لِلْإجابَةِ. 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2E0B4C7B-4E63-BEEE-6F59-052616A7D35C}"/>
              </a:ext>
            </a:extLst>
          </p:cNvPr>
          <p:cNvSpPr txBox="1">
            <a:spLocks/>
          </p:cNvSpPr>
          <p:nvPr/>
        </p:nvSpPr>
        <p:spPr>
          <a:xfrm>
            <a:off x="3058510" y="2821508"/>
            <a:ext cx="3168869" cy="54443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أُنْصِتُ وأَنْتَبِهُ جَيِّداً لِلدَّرْسِ. </a:t>
            </a:r>
          </a:p>
        </p:txBody>
      </p:sp>
      <p:pic>
        <p:nvPicPr>
          <p:cNvPr id="13" name="Espace réservé pour une image  2">
            <a:extLst>
              <a:ext uri="{FF2B5EF4-FFF2-40B4-BE49-F238E27FC236}">
                <a16:creationId xmlns:a16="http://schemas.microsoft.com/office/drawing/2014/main" id="{28C55B73-7D09-B7FE-D798-6B32F742AA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74FB6C-1108-691E-C70F-67F47E8CF56F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6BBBBA-CCCE-8155-EAE5-3D8945A0A81C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B0E307-82F3-CCE2-497D-5F8F7DFDE95B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5477E5-1C98-B13C-D338-7F590566B99C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8E5608-D8D8-B5CC-235F-A3D6D258EDFB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FEF29C8-EAB3-9BD3-5F66-838D7D618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CE88673-8998-2FB9-C9E9-672D8D9255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ACBB878-20BF-18A9-D61F-0DA19A52E1A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58E7B64-8B80-0493-D718-D30C097A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2BF6211-1DCC-0671-CB76-2D1CA4856C4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272381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0E5A0-52D0-7CA8-D442-67220329B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0FF20697-FF84-C0C0-ECCA-1C5934F18A53}"/>
              </a:ext>
            </a:extLst>
          </p:cNvPr>
          <p:cNvSpPr txBox="1"/>
          <p:nvPr/>
        </p:nvSpPr>
        <p:spPr>
          <a:xfrm>
            <a:off x="-351553" y="84933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rangement">
            <a:hlinkClick r:id="" action="ppaction://media"/>
            <a:extLst>
              <a:ext uri="{FF2B5EF4-FFF2-40B4-BE49-F238E27FC236}">
                <a16:creationId xmlns:a16="http://schemas.microsoft.com/office/drawing/2014/main" id="{99532D46-585C-AC2B-BB71-82D87D1906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1865618"/>
            <a:ext cx="7038975" cy="395922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13" name="Espace réservé pour une image  27">
            <a:extLst>
              <a:ext uri="{FF2B5EF4-FFF2-40B4-BE49-F238E27FC236}">
                <a16:creationId xmlns:a16="http://schemas.microsoft.com/office/drawing/2014/main" id="{18F7CA69-69EF-C6A7-08FB-22AE16F3D6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0768596-C019-85A3-4EE7-98816FB4CF9B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84370C-CC30-8179-9F21-BC0DB1475BB5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61B68D-495C-9945-F63D-FD571DB15AEA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F9B5CC-61AB-3A2F-C85D-B86C496DB9BF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61D196-007A-EEB5-DE5F-0248082AAF94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CB41D12-8378-6553-162C-8F708BA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C0714D8-8F55-02CF-73D9-416484D6D50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A1865B8-30EC-2C42-B166-64E754BFD1E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C6A89AA-708B-DDE8-6C35-1C3A72FBA6D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6F420EC-1E36-EB94-28AA-14B3E27C9B7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A95CC3D-43EC-1698-3D14-30996F6D58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36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1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الطلاق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قراءة إثرائي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الطلاق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انشطة التوليف والدعم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قراءة إثرائي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إ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15264</TotalTime>
  <Words>1971</Words>
  <Application>Microsoft Office PowerPoint</Application>
  <PresentationFormat>Affichage à l'écran (4:3)</PresentationFormat>
  <Paragraphs>519</Paragraphs>
  <Slides>61</Slides>
  <Notes>1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61</vt:i4>
      </vt:variant>
    </vt:vector>
  </HeadingPairs>
  <TitlesOfParts>
    <vt:vector size="80" baseType="lpstr">
      <vt:lpstr>Wingdings</vt:lpstr>
      <vt:lpstr>Microsoft Uighur</vt:lpstr>
      <vt:lpstr>Dosis ExtraBold</vt:lpstr>
      <vt:lpstr>Dosis SemiBold</vt:lpstr>
      <vt:lpstr>Calibri</vt:lpstr>
      <vt:lpstr>Dosis Medium</vt:lpstr>
      <vt:lpstr>Arial</vt:lpstr>
      <vt:lpstr>Aptos</vt:lpstr>
      <vt:lpstr>Thème Office</vt:lpstr>
      <vt:lpstr>Conception personnalisée</vt:lpstr>
      <vt:lpstr>افتتاح الحصة  nv</vt:lpstr>
      <vt:lpstr>الطلاقة nv</vt:lpstr>
      <vt:lpstr>انشطة التوليف والدعم nv</vt:lpstr>
      <vt:lpstr>قراءة إثرائية nv</vt:lpstr>
      <vt:lpstr>إختتام الحصة nv</vt:lpstr>
      <vt:lpstr>3_Env-Enseignant</vt:lpstr>
      <vt:lpstr>1_Thème Office</vt:lpstr>
      <vt:lpstr>1_الطلاقة nv</vt:lpstr>
      <vt:lpstr>1_قراءة إثرائية nv</vt:lpstr>
      <vt:lpstr>Présentation PowerPoint</vt:lpstr>
      <vt:lpstr>Présentation PowerPoint</vt:lpstr>
      <vt:lpstr>تنظيم حصص الأسبوع</vt:lpstr>
      <vt:lpstr>هيكلة حصة اليوم</vt:lpstr>
      <vt:lpstr>Présentation PowerPoint</vt:lpstr>
      <vt:lpstr>  افتتاح الحصة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طلاقة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أنشطة التوليف والدعم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EL HAMDOUNI BTIHAJ</cp:lastModifiedBy>
  <cp:revision>188</cp:revision>
  <dcterms:created xsi:type="dcterms:W3CDTF">2023-09-20T21:35:22Z</dcterms:created>
  <dcterms:modified xsi:type="dcterms:W3CDTF">2025-12-28T21:24:09Z</dcterms:modified>
</cp:coreProperties>
</file>