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1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96" r:id="rId2"/>
    <p:sldMasterId id="2147483732" r:id="rId3"/>
    <p:sldMasterId id="2147483773" r:id="rId4"/>
    <p:sldMasterId id="2147483836" r:id="rId5"/>
    <p:sldMasterId id="2147483851" r:id="rId6"/>
    <p:sldMasterId id="2147483863" r:id="rId7"/>
    <p:sldMasterId id="2147483865" r:id="rId8"/>
    <p:sldMasterId id="2147483902" r:id="rId9"/>
    <p:sldMasterId id="2147483965" r:id="rId10"/>
    <p:sldMasterId id="2147484014" r:id="rId11"/>
    <p:sldMasterId id="2147484032" r:id="rId12"/>
  </p:sldMasterIdLst>
  <p:notesMasterIdLst>
    <p:notesMasterId r:id="rId71"/>
  </p:notesMasterIdLst>
  <p:sldIdLst>
    <p:sldId id="2147482812" r:id="rId13"/>
    <p:sldId id="2147482751" r:id="rId14"/>
    <p:sldId id="2134806539" r:id="rId15"/>
    <p:sldId id="2147482519" r:id="rId16"/>
    <p:sldId id="2147482752" r:id="rId17"/>
    <p:sldId id="2134806541" r:id="rId18"/>
    <p:sldId id="2134806522" r:id="rId19"/>
    <p:sldId id="2134806543" r:id="rId20"/>
    <p:sldId id="2134806544" r:id="rId21"/>
    <p:sldId id="2134806542" r:id="rId22"/>
    <p:sldId id="2134806547" r:id="rId23"/>
    <p:sldId id="2134806548" r:id="rId24"/>
    <p:sldId id="2134806550" r:id="rId25"/>
    <p:sldId id="2134806551" r:id="rId26"/>
    <p:sldId id="2134806552" r:id="rId27"/>
    <p:sldId id="2134806554" r:id="rId28"/>
    <p:sldId id="2134808473" r:id="rId29"/>
    <p:sldId id="2147482485" r:id="rId30"/>
    <p:sldId id="2147482486" r:id="rId31"/>
    <p:sldId id="2147482487" r:id="rId32"/>
    <p:sldId id="2147482539" r:id="rId33"/>
    <p:sldId id="2147482809" r:id="rId34"/>
    <p:sldId id="2147482810" r:id="rId35"/>
    <p:sldId id="2147482542" r:id="rId36"/>
    <p:sldId id="2147482705" r:id="rId37"/>
    <p:sldId id="2147482740" r:id="rId38"/>
    <p:sldId id="2147482778" r:id="rId39"/>
    <p:sldId id="2147482741" r:id="rId40"/>
    <p:sldId id="2147482794" r:id="rId41"/>
    <p:sldId id="2147482742" r:id="rId42"/>
    <p:sldId id="2147482782" r:id="rId43"/>
    <p:sldId id="2147482795" r:id="rId44"/>
    <p:sldId id="2147482796" r:id="rId45"/>
    <p:sldId id="2147482798" r:id="rId46"/>
    <p:sldId id="2147482797" r:id="rId47"/>
    <p:sldId id="2147482799" r:id="rId48"/>
    <p:sldId id="2147482801" r:id="rId49"/>
    <p:sldId id="2147482800" r:id="rId50"/>
    <p:sldId id="2147482813" r:id="rId51"/>
    <p:sldId id="2147482814" r:id="rId52"/>
    <p:sldId id="2147482791" r:id="rId53"/>
    <p:sldId id="2147482763" r:id="rId54"/>
    <p:sldId id="2147482761" r:id="rId55"/>
    <p:sldId id="2147482788" r:id="rId56"/>
    <p:sldId id="2147482802" r:id="rId57"/>
    <p:sldId id="2147482803" r:id="rId58"/>
    <p:sldId id="2147482804" r:id="rId59"/>
    <p:sldId id="2147482805" r:id="rId60"/>
    <p:sldId id="2147482806" r:id="rId61"/>
    <p:sldId id="2147482524" r:id="rId62"/>
    <p:sldId id="337" r:id="rId63"/>
    <p:sldId id="2147482811" r:id="rId64"/>
    <p:sldId id="2147482753" r:id="rId65"/>
    <p:sldId id="2147482764" r:id="rId66"/>
    <p:sldId id="2147482521" r:id="rId67"/>
    <p:sldId id="2147482499" r:id="rId68"/>
    <p:sldId id="2147482510" r:id="rId69"/>
    <p:sldId id="2147482522" r:id="rId7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Noto Sans Symbols" panose="020B0604020202020204" charset="0"/>
      <p:regular r:id="rId76"/>
      <p:bold r:id="rId77"/>
    </p:embeddedFont>
    <p:embeddedFont>
      <p:font typeface="Dosis SemiBold" panose="020B0604020202020204" charset="0"/>
      <p:regular r:id="rId78"/>
      <p:bold r:id="rId79"/>
    </p:embeddedFont>
    <p:embeddedFont>
      <p:font typeface="Abadi" panose="020B0604020202020204" charset="0"/>
      <p:regular r:id="rId80"/>
      <p:bold r:id="rId81"/>
      <p:italic r:id="rId82"/>
      <p:boldItalic r:id="rId83"/>
    </p:embeddedFont>
    <p:embeddedFont>
      <p:font typeface="Dosis Medium" panose="020B0604020202020204" charset="0"/>
      <p:regular r:id="rId84"/>
      <p:bold r:id="rId85"/>
    </p:embeddedFont>
    <p:embeddedFont>
      <p:font typeface="Dosis" panose="020B0604020202020204" charset="0"/>
      <p:regular r:id="rId86"/>
      <p:bold r:id="rId87"/>
    </p:embeddedFont>
    <p:embeddedFont>
      <p:font typeface="Microsoft Uighur" panose="02000000000000000000" pitchFamily="2" charset="-78"/>
      <p:regular r:id="rId88"/>
      <p:bold r:id="rId8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8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DDF1EC"/>
    <a:srgbClr val="D6E9EA"/>
    <a:srgbClr val="00ABA3"/>
    <a:srgbClr val="00ACA4"/>
    <a:srgbClr val="414C79"/>
    <a:srgbClr val="C6C6C6"/>
    <a:srgbClr val="14B3AB"/>
    <a:srgbClr val="E6E6E6"/>
    <a:srgbClr val="00A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font" Target="fonts/font13.fntdata"/><Relationship Id="rId89" Type="http://schemas.openxmlformats.org/officeDocument/2006/relationships/font" Target="fonts/font18.fnt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128" Type="http://customschemas.google.com/relationships/presentationmetadata" Target="metadata"/><Relationship Id="rId5" Type="http://schemas.openxmlformats.org/officeDocument/2006/relationships/slideMaster" Target="slideMasters/slideMaster5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129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font" Target="fonts/font16.fntdata"/><Relationship Id="rId131" Type="http://schemas.openxmlformats.org/officeDocument/2006/relationships/theme" Target="theme/theme1.xml"/><Relationship Id="rId61" Type="http://schemas.openxmlformats.org/officeDocument/2006/relationships/slide" Target="slides/slide49.xml"/><Relationship Id="rId82" Type="http://schemas.openxmlformats.org/officeDocument/2006/relationships/font" Target="fonts/font11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54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xmlns="" id="{B36788E6-60B6-884F-6709-0F517BA7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xmlns="" id="{46ED0582-70AB-16BE-4489-125D100F60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xmlns="" id="{7625BDA4-82A5-2733-F964-3470B919EA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57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xmlns="" id="{64FDC699-8FA6-5B33-5F31-B487300B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xmlns="" id="{46BF5510-0E38-1197-71F2-317814BF38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xmlns="" id="{FF97C180-BAF8-9D10-5D1E-5A4C6236EC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438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xmlns="" id="{A0D8B181-79E5-AF3B-6948-0A58EA5DB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xmlns="" id="{52152AA8-4981-F23E-69D7-D2C099D39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xmlns="" id="{FF19C800-DAEC-277E-C85E-A019521AE7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339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xmlns="" id="{79AB5220-7D76-A3F5-6C26-1FB52878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xmlns="" id="{4F2B7950-BB3B-7CFD-C346-AEDF9E794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xmlns="" id="{51919102-7ADC-9C8A-2D95-C7749294F0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03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84BB4EFE-FF18-7311-FCF7-3C3384E0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319D7687-10B9-9ACC-D95B-17CADE2FC3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DC624515-D0FC-B255-25DD-30AA366BDA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384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39A381BE-19CD-6711-9E42-95A6093DD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ED5EDCF6-3BA4-CAD6-762E-6E21F1929D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587B14B3-19EA-C03B-A40F-71EA9D2C76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9828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0205A14E-856E-65C4-D34C-4B669AD16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01C488FA-488F-B00C-41DE-C1BCE9C74E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F2796320-61C3-DF93-A5A3-288AC46F00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941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602A8896-CCCA-88CC-BF01-C85FB15A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037FE7F2-0632-3E6F-3D9D-B3E10949B7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139791AF-7B5B-D6C9-7F2F-EE84B23734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4351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8B587E4C-A805-CE3D-A4DF-AFF49B63B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B66CCFDD-B225-CF98-5E85-7C15FCF7ED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BBC13490-EA73-1650-D551-815DFADEA0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931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0A883887-3BA1-A85C-E8DD-3DCAB1446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342271A6-A15B-67A4-6C3A-34A9425D58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1996F327-FA4B-76D3-0A24-BF9A371789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9724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11FE09A2-E515-3745-0FA0-973BB184B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DC09BF55-2A08-6854-4CE6-A1DED891ED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AF4AE258-C6A8-0BAE-E5E8-F0F5B3E096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665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058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png"/></Relationships>
</file>

<file path=ppt/slideLayouts/_rels/slideLayout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828363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2718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9959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06736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1363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23424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36675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79624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4880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4374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772358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72372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23305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50461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249824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10065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49387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73747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74688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82647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25287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77885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27553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0919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2438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86680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87991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13277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17869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4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74318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06201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41158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0305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59371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59437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5921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939492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2727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3527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788252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8943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28578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616168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699041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41612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43148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062053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477828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591047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57042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5056019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1046131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64160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80143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488680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267495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234958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859089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873110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7499535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0827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040686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83232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819426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671781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813392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7327413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89370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0686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83564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255357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781346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34783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961927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354865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486284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862937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554922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44555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4013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778552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02597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60204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image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24143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11890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09457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31692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753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49619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11671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45090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67819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69013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50760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16576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98059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97209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84070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9774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29762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37127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72630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00439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3330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15.bin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6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753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8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  <p:sldLayoutId id="2147484051" r:id="rId19"/>
    <p:sldLayoutId id="2147484052" r:id="rId20"/>
    <p:sldLayoutId id="2147484053" r:id="rId21"/>
    <p:sldLayoutId id="214748405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97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98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80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011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0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4.png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6.jpeg"/><Relationship Id="rId9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6.jpeg"/><Relationship Id="rId9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6.jpeg"/><Relationship Id="rId9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6.jpe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693A693-EA0A-B883-D51E-903DD20A9C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83" b="3385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9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xmlns="" id="{30FC764A-8B20-4A2B-7847-688534E460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168090C9-7E2B-A649-BC58-E0B87EC2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اَلرِّياضَةُ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5001D6A-149E-A0DA-4B43-893AD52E9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564FA34-8E1A-9AF9-2178-71625E8BF76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7CDC664-13C9-D441-8413-24BB7F17AFF6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BC12E9E-0482-E99D-F023-A57271D6C7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0E5819-C9BB-4FE9-9FB6-2899B1C081C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C1046CA-CBC3-7F24-64CD-31DFEC96C7F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FE31CAB-C873-C3F3-4107-C110A3465E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CD889A8-8796-C92E-4095-5FE804A966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FB31018-CBDF-1008-C701-9B3B281733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BC3CF5B-568B-354E-4E20-8089C990D5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74F7EE3-A8E3-D56C-AA02-64312A6130E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582AAF-07A6-154E-9F26-9B887E06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E03B390D-8E88-B680-D38F-E900F24D392E}"/>
              </a:ext>
            </a:extLst>
          </p:cNvPr>
          <p:cNvSpPr/>
          <p:nvPr/>
        </p:nvSpPr>
        <p:spPr>
          <a:xfrm>
            <a:off x="3072078" y="3403535"/>
            <a:ext cx="2706912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صِّغارُ</a:t>
            </a: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CD6ED5-7DD8-A328-E145-B4AD6C91EC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0DADEB9-DDE6-12C4-6590-F2B2E54E66B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C7DECE-741B-D10E-F114-D24989C1460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948D764-B527-F992-9F34-2BD12626A0F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CA41009-1A90-F1E0-0D60-85C42072776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CA265AB-F434-0316-E02C-76698ACEF2E2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63BA70D-6CF8-CB44-B3EF-31EAD65DA5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ECBC2BA-1F84-71B8-6E58-2900395216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81821C1-69D7-FF4F-DE9D-7DB95CD51D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20602EF-723B-1BA5-A5CE-5587A58F76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6686C9E-6C58-8A9A-43D5-897EACD129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9D7CFC6-C21B-D945-9FE3-A34747B0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9A68D53-1843-5194-CB30-827EB8F44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Google Shape;1379;p12">
            <a:extLst>
              <a:ext uri="{FF2B5EF4-FFF2-40B4-BE49-F238E27FC236}">
                <a16:creationId xmlns:a16="http://schemas.microsoft.com/office/drawing/2014/main" xmlns="" id="{14761232-9FF8-E6A3-B110-05B4836B5B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A6E02BD-BBB2-6D34-05F1-D7E72FFE34F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50DDFD-A79E-0A28-9800-C277AE645A6A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3403BB-5F1B-6DE0-E1B9-2D59BEB7148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9C82DD7-B4F0-7A90-9F52-285F1BFDED4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0406BDD-AA73-ECAE-CFE9-F021833A9473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9FA09EF-E321-B25B-9CE5-A6863B9801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E5162F7-41B4-A2E9-4D16-FD250DB8EB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17578B3-B1B9-D563-2FAB-6825E5D5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063C3B6-4805-FC6B-290F-7203F9CC7C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86A260C-1296-2D40-0552-9DDD71A3383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xmlns="" id="{AD81480B-8193-9731-C371-9F4ABA6E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69B7C42-01D0-A587-D1CC-86E6072A1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5F86CB1E-F235-B736-A2DB-A2DB8143D5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C0486E1F-971B-B817-CCB3-D13AFEDA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اَلصِّغارُ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D6248E-FE5D-F04E-CFDC-35D1FBB58B6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4039F66-EF89-18FD-AE9F-B4D16E38317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22C447-FEC6-4BA4-8924-1C26451AACA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1989B6-9636-B6B8-8E46-E6B0CC689A8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FDE4B8F-E9C0-9446-7D0B-9B3C7E9493E2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2AB7DA0-0B34-05C5-621E-93EDBF025A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A1218BB-2A5C-BD87-B266-2E92BCE211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28010D0-955B-3B12-F98A-D5E113C69E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1FDABAF-7901-34E5-912C-911B681C9E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23EB986-C2FA-BEDC-D2AD-0BEC2713F09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41CBAA-7293-BE48-A4FB-BC431AFA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70A4503F-01EC-F98B-8281-789BC51E4277}"/>
              </a:ext>
            </a:extLst>
          </p:cNvPr>
          <p:cNvSpPr/>
          <p:nvPr/>
        </p:nvSpPr>
        <p:spPr>
          <a:xfrm>
            <a:off x="433137" y="3463334"/>
            <a:ext cx="8430126" cy="125304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نَّوْمُ</a:t>
            </a:r>
            <a:endParaRPr lang="ar-MA" sz="8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A226F8F-294B-DC45-4256-FA717748E0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900113" cy="900112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B062BB-AD77-F22C-17B6-2C797D93F2D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C3636B7-02AF-2E90-6E0E-80BD5F85CF5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FED201F-46EF-C48A-2C4B-5F70C60EF3C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4038469-5EF6-ABBC-59EB-7712A93F3D9E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560875-DC7F-429E-89D4-1D95E40CAEA9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38FB6C3-962E-BC83-1C46-2933C2D994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168F6B3-0A3F-9D04-9FD8-F77B931CC5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4B79F7A-92DC-FB1A-C3E8-8547A89330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3C336B6-BD94-FB2D-0EE0-581D91C55F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5AD6ACD-7300-6833-FF83-5AC8AC51D5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09CDB1-2387-FB4D-9569-077DE05B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875D343-F391-35F7-B265-640D992E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xmlns="" id="{F872320F-A91C-F4CB-A28D-4F3B7BCB26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6E5C6BB-BEA7-BFDD-6F7C-F97959E6F4D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827CCC3-9E82-B2B9-7C46-E0EB4ABAC516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C2EBB3F-8D16-5E65-AC32-353607F971E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80B377A-8974-E34E-FA29-09D171ABED8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46AFE46-A55E-7FE2-4E34-746ACFB90B6C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69940D8-6A52-8BA9-85A6-AFE94776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D0FF079-C091-CE87-AF9A-2C76B0031E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A44316C-9F3C-6F7D-B706-B29D53AB5F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F93CB99-A0EB-574F-5B64-44A4D13880F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D1644B1-13A4-E8D5-DCBB-7E073E6A9C2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xmlns="" id="{74B3BBAD-942D-CAA6-7AFE-ACDD4E6197C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80817444-1C23-BB45-A362-B2D166FA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484" y="3570508"/>
            <a:ext cx="2654969" cy="104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اَلنَّوْمُ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199B4B6-7AD4-4768-6FDF-BBB2B4535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D455AE-E480-41F3-D1BA-E19CB89B345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B6ECB46-0ABA-18C1-A555-F822E83C19E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7068A0-63CD-84A9-91B5-2FF99944FBB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E3F72E3-ED8A-8A78-78C3-3EA58BA99BF8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4F16F60-1964-591A-D1BE-79888DAEDE3B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0AAB585-FE56-0D26-A2E7-F70F3762C1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BDF7484-ECF5-30BA-39BC-D9F44A9357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A607DE4-5ED4-87DA-2E2D-788ED2A02E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6B3E786-6C97-DA75-03E0-CA3290CF18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2C4FCF8-7D39-3D54-C7FB-AC8907FAB2B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922E4C-1856-DD3F-7FD9-004EA568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CBC1DE-D94F-F425-BF8C-CD6FA2468B23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9AD7338-B7D8-286C-3553-D29C945DA64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63C7CCC-05FE-E2DC-DE13-E22032908BBF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5DCE35CC-FBAB-0A7A-66F0-9042D59E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والآن ستتدربون على استعمال  أساليب التعبير عن الرأي في حوار مع زملائكم.</a:t>
            </a:r>
            <a:r>
              <a:rPr lang="fr-FR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fr-FR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xmlns="" id="{F1B60D82-8D87-1DB4-43EE-22A001E5CCA9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xmlns="" id="{3095B733-BA6F-437B-FF5B-77640CCB43B9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F1948C5-E1BB-2812-5820-AF48772E8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9146997-FA53-8C1B-4CCD-138A2FBD7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E28D32ED-1C44-97DC-382A-84C594FA75F9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................؟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EE09E0F9-1750-D36C-FB7B-DBE518BE9681}"/>
              </a:ext>
            </a:extLst>
          </p:cNvPr>
          <p:cNvSpPr txBox="1"/>
          <p:nvPr/>
        </p:nvSpPr>
        <p:spPr>
          <a:xfrm>
            <a:off x="6972163" y="2185342"/>
            <a:ext cx="152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.........؛..........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BE6E5E-F3FA-6160-4E10-7CE69F889B3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83174B7-A4A2-890A-8682-C2D91E5EB100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307A89-ADAD-7A4A-7C66-C8859662D3F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E8847A-F1FE-2A82-88F4-958CBAA9C1B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70797AF-0E3F-F9F9-00C3-32EC72D5A4B5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FA2C37B-9D12-4214-E3CC-DD06513E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A3AC3C4-9986-63FC-C851-AE5AE4AD0B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D9FDF92-225D-DBC5-05D3-710F92E104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9D32F86-DF58-514C-BB23-4DDEE69D39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2DFA285-23D1-95C3-541A-F62C9FF0F9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CE6A067-413F-BAE7-5AA5-B58951B92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7029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96B272-719D-6D1D-1682-0CF7D668A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EA5530AA-D7E0-5C78-EC75-DAF826B5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لأطلب رأي شخص في تفضيل مأكولات بم أسأل؟</a:t>
            </a:r>
            <a:endParaRPr lang="x-none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83ECBFF-1104-0AB4-1F2F-D8F576636A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AB0A704-2826-9AE8-E668-0FD1B138F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267" y="2228603"/>
            <a:ext cx="2767465" cy="27674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5C3E764-C9E4-E43F-9679-EE3D1FEF647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1468D9-ED79-5D12-C11D-507202A07A82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EBE69A3-067D-AB79-0FE4-3FB3D24D4DF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2AEDAB2-99B5-A19D-9214-FBF29515FE72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12C1C99-4393-CFB8-CD9C-7F98737C7490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65240B2-4761-5C5D-077F-3B25D56A3E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C5058CF-A664-66DE-77ED-7A0EE332D0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EA6731B-3939-C2DC-A513-9DE33BA784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56425C6-6FD3-4D2D-1DFC-BCC0131B405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9163543-3388-5265-2E95-AFD76C8E300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2781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60A470-3C4F-B930-A356-6BAA62D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FF0FFB-5488-A9A2-22B3-16A6600237ED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104E803-FFA1-1BD3-C38F-614F22DC226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476BA5F-E098-8638-BCAF-DAD4AE5FD1C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8F003C26-51F3-3F47-9408-35CB65E3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لأطلب رأي شخص في تفضيل مأكولات أسأل : ما هو طعامك المفضل ؟ </a:t>
            </a:r>
            <a:endParaRPr lang="x-none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120B6A5-3A4E-E822-6336-63E1567FC2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9523" y="611944"/>
            <a:ext cx="900113" cy="900112"/>
          </a:xfrm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xmlns="" id="{95DE410F-9BA7-98EE-C81D-CA7C5EF3483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1D51749-9554-5B0E-757E-7201BB0E0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0B57F325-ED3B-DEB1-00D0-25298A8B5F25}"/>
              </a:ext>
            </a:extLst>
          </p:cNvPr>
          <p:cNvSpPr txBox="1"/>
          <p:nvPr/>
        </p:nvSpPr>
        <p:spPr>
          <a:xfrm>
            <a:off x="674849" y="1803954"/>
            <a:ext cx="1841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3200" b="1" kern="1200" dirty="0"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هُوَ طَعامُكَ </a:t>
            </a:r>
            <a:r>
              <a:rPr lang="ar-MA" sz="3200" b="1" kern="1200" dirty="0" err="1"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ٱلْمُفَضَّلُ</a:t>
            </a:r>
            <a:r>
              <a:rPr lang="ar-MA" sz="3200" b="1" kern="1200" dirty="0"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  </a:t>
            </a:r>
            <a:endParaRPr lang="fr-MA" sz="3200" b="1" kern="1200" dirty="0">
              <a:solidFill>
                <a:srgbClr val="424D7C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4096F1-4A7E-4742-F796-9761BE57711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BEEC12E-7933-9B9C-0A8C-3B0E1491FBB4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31F2406-DE82-1651-6176-5A11EBCCBCB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2A9B663-B582-7604-CA00-AD93035F99C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84C5066-A5B3-3CC2-B6F2-ADDD971398B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5A14582-4851-419B-71E2-C6B1CADF9A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7DC334E4-00BE-8E81-2A6C-FB2AFD9EBE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5C713D-5FF0-4D22-4DCC-8D23509308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86487DE1-A010-D398-3263-964B0F4465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B17BC4C5-5217-586A-CE60-E2A1AC8DE0D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50825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0D0A07-4AD1-0885-9601-6D291209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DB13FA4-DFA6-5E69-9897-F6D0761F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 كيف سأقرأ النصَّ.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10D8E0B-8F42-5981-2F06-578F5D0034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xmlns="" id="{EAAFBAED-D455-B76A-AD8F-A5B59271F049}"/>
              </a:ext>
            </a:extLst>
          </p:cNvPr>
          <p:cNvSpPr txBox="1">
            <a:spLocks/>
          </p:cNvSpPr>
          <p:nvPr/>
        </p:nvSpPr>
        <p:spPr>
          <a:xfrm>
            <a:off x="405505" y="2089820"/>
            <a:ext cx="8332990" cy="4206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مِرْآتي يا مِرْآتي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نَصيحَتُكِ  لِأَصْدِقائي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هذا نَبيلٌ لا يَغْسِلُ يَدَهُ قَبْلَ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أَكْلِ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وَهذِهِ مَرْيَمُ نَسِيَتْ فُرْشاةَ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شَّعْرِ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عُمَرُ فَمُتْعَبٌ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سَّهَ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 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هذِهِ  نَصائِحي لَكَ يا حَمْزَةُ وَلِأَصْدِقائِكَ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لصِّغارِ:</a:t>
            </a:r>
            <a:r>
              <a:rPr lang="f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واظِبْ عَلى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لرِّياضَةِ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هْتَمَّ بِنَظافَتِكَ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حْرِصْ عَلى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لنَّوْمِ مُبَكِّراً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وَتَناوَلِ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لْخُضْرَواتِ وَ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لْفَواكِهَ لِيَقْوى جِسْمُكَ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وَتَسْتَعيدَ شَكْلَكَ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لْجَميلَ</a:t>
            </a:r>
            <a:r>
              <a:rPr lang="f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0B9609-BA90-B88A-0A4C-5FD4EF3FB0E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2D31AF-0EA3-D6DD-8AC7-F9B405AACA57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7B6B577-A9FE-E188-E48A-28E2A36EAA4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CAEEEA-5B30-E26F-D6B3-B5232498EEB2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CDA48EE-412D-A745-D417-9E3950F201FC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72BF27D-0FD8-ADDB-CFEE-22D86F7BA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9FD24BD-F787-5DCA-A5BD-E89E7B92F7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FDA98B7-2B2E-C829-F936-C6730C25E2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F19A57-A337-72C0-3E44-E1B3EFE913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592ED2D-8605-5DEB-F760-8906E10501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15212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61AE45-6548-154B-0D53-25B45135F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8756CB3-3338-EFE4-549B-5CFACEC07757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1015928-90C2-C611-CBBE-FCB7F79ECFC3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2E3A6BE8-FE77-B14C-91FC-E2CE300C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لأعبر عن رأي ماذا يمكنني أن أقول؟ - أحب ..... لكنني أفضل–  رددوا – لا أحب .....رددوا </a:t>
            </a:r>
            <a:endParaRPr lang="x-none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xmlns="" id="{0EF215FB-3133-6ECC-2B3F-98BA2D3DA3CF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xmlns="" id="{50B890FB-4E14-60A6-A208-7E24A256BDD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F8059B3-A98F-DF32-4E64-D70232EE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1C30A8CD-6457-9039-F5FE-B0009EACA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E4F783D5-154E-AB2D-933D-E7EF40CFC965}"/>
              </a:ext>
            </a:extLst>
          </p:cNvPr>
          <p:cNvSpPr txBox="1"/>
          <p:nvPr/>
        </p:nvSpPr>
        <p:spPr>
          <a:xfrm>
            <a:off x="655687" y="2136975"/>
            <a:ext cx="210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أُحِبُّ، لَكِنَّ</a:t>
            </a:r>
            <a:r>
              <a:rPr lang="ar-MA" sz="2400" b="1" kern="1200" dirty="0"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ني أُفَضِّلُ.......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D15FB3BE-D3CE-FA81-2199-9DA24C8CBB65}"/>
              </a:ext>
            </a:extLst>
          </p:cNvPr>
          <p:cNvSpPr txBox="1"/>
          <p:nvPr/>
        </p:nvSpPr>
        <p:spPr>
          <a:xfrm>
            <a:off x="6972163" y="2185342"/>
            <a:ext cx="152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لا أُحِبُّ</a:t>
            </a:r>
            <a:r>
              <a:rPr lang="ar-MA" sz="2400" b="1" kern="1200" dirty="0"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7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8DB4820-BEAA-8DAD-FE99-7BC168001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4F299AB-04FC-BC6E-EFD6-7C649FE8072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0FF2F7C-2364-6962-219F-AFAD72E1123B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ABC355D-148D-B843-E0D1-67D35E7B0C2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4C7F351-3BEC-C681-B055-8CE83179FDF9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961A78B-76F9-4CCA-4D59-8B4C3CF940DC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9F0E509D-0982-7CF7-A411-8C7DCACAFC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E541E0F-B935-9E08-6AD2-2DCE660E94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4975B046-1BF9-346A-A004-CD4BEC7F74D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D323EC7F-0FF9-F154-FFE2-63B6E3FE42E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594FAA3A-E04B-5417-226A-33C44225C82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59828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ADB004-6EAE-DBFE-1006-9B1983856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07B2E1A-FDFD-E09D-4EE2-3F4588FA28E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A29EF6A-D374-F619-616D-8A35AA01BE2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D4F8115-DE7A-7B16-80B6-F3F9E1DE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1" y="745620"/>
            <a:ext cx="7472373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يسأل زميله عن رأيه في المأكولات.  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xmlns="" id="{C6A551D5-D530-425B-7526-96F02DF57706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5A291FE-91DF-1835-A2C9-A2E5A0D8E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8E54DB45-5625-FEB9-DB7F-C9FEACF82AAC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..............؟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ACB53B1-A20F-B916-2DC3-B34720C1062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592840-E0D8-EE63-17FC-84840169F56F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C10B1BD-9DC7-DB88-A426-13F97079DDA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9AD0FC-55AA-47B4-4DFF-5F3E1D1EFB7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188F2C2-9DA6-7C84-0392-8F0EF13A5301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A22589A-1D28-4E72-0626-59D4CCC9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6A70770-32AC-723C-D7B5-85108BDFEA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D1416F0-3E0F-42EB-808F-D3BE7E2719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B4C8269-25F8-8986-6392-5B3D0AB24C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FEE5D1E9-8C2A-BE49-CA26-637735CDA35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9F919C5-E61B-6347-4BEB-66E0434D9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 descr="Une image contenant légume, Groupe d’aliments, fruit, clipart">
            <a:extLst>
              <a:ext uri="{FF2B5EF4-FFF2-40B4-BE49-F238E27FC236}">
                <a16:creationId xmlns:a16="http://schemas.microsoft.com/office/drawing/2014/main" xmlns="" id="{8FE159E4-A35A-F92E-293D-708DAEF5AD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4700" y="2790443"/>
            <a:ext cx="3262621" cy="27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647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424E57-C793-0743-5D7D-2404F150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892BE4-B040-16BB-A38A-D06DD511C46E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C1D19BA-1BE7-7B4E-6717-F207C372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أعجبتكم المأكولات ماذا تقولون؟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8B186E2-1313-BA5A-8A16-F5AF90F96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xmlns="" id="{39D8B088-C3FF-F3BC-1913-8FFAF8533DB6}"/>
              </a:ext>
            </a:extLst>
          </p:cNvPr>
          <p:cNvSpPr/>
          <p:nvPr/>
        </p:nvSpPr>
        <p:spPr>
          <a:xfrm>
            <a:off x="6142429" y="1569656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6D340FB1-2302-5792-78E5-B42AC5DC980E}"/>
              </a:ext>
            </a:extLst>
          </p:cNvPr>
          <p:cNvSpPr txBox="1"/>
          <p:nvPr/>
        </p:nvSpPr>
        <p:spPr>
          <a:xfrm>
            <a:off x="5900099" y="1626118"/>
            <a:ext cx="1845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أُحِبُّ.......لَكِنَّني أُفَضِّلُ.......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E4BE76-7A51-5633-E0C5-722E20F19E3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38C8D0-37C1-8302-758C-D04E460B3D11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9CEAA58-B4F6-9D98-9D64-549A23D4990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535A713-FF85-DBBC-5B9D-74E0CE636332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C55644A-C4E0-F82E-E073-D8233A29FCCF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026CE7A-777E-8D7D-3F04-3B5CC207AB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1666A51-7393-5838-570A-045BF72963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5802F62-21CE-50C2-F921-F204B34CEC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A300C82-10C2-2F6E-7D27-DA99FBF480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60CD849E-5DFD-94A7-2083-E9B0CEB8A3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0674F49F-D321-75EB-FB10-34D640E671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 descr="Une image contenant légume, Groupe d’aliments, fruit, clipart">
            <a:extLst>
              <a:ext uri="{FF2B5EF4-FFF2-40B4-BE49-F238E27FC236}">
                <a16:creationId xmlns:a16="http://schemas.microsoft.com/office/drawing/2014/main" xmlns="" id="{1D72DF16-083E-B652-1F98-51F20309C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73" y="2930402"/>
            <a:ext cx="3262621" cy="27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2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426267-82A1-AB31-D55F-0D6039285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3F24795-199F-6F0E-A263-7822DB0CE56C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FF8995F5-B133-24D0-ACAC-4024170AB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كنتم لا تحبونها ماذا تقولون؟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8CBC268-D492-CF9F-01D6-1CD7DA639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xmlns="" id="{21568970-F66E-BE1F-EB6A-37CDD67931AE}"/>
              </a:ext>
            </a:extLst>
          </p:cNvPr>
          <p:cNvSpPr/>
          <p:nvPr/>
        </p:nvSpPr>
        <p:spPr>
          <a:xfrm>
            <a:off x="6142429" y="1569656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68FF74D0-5313-B78F-CD7D-D318A167E44A}"/>
              </a:ext>
            </a:extLst>
          </p:cNvPr>
          <p:cNvSpPr txBox="1"/>
          <p:nvPr/>
        </p:nvSpPr>
        <p:spPr>
          <a:xfrm>
            <a:off x="6009650" y="1828529"/>
            <a:ext cx="1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kern="1200" dirty="0"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لا أُحِبُّ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ABA667D-35AE-2F3F-C133-D2C88848BFE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346C7FB-3D1E-2D7A-7BAB-DBA5DF742F3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4DCC184-4D90-8755-2F8B-B295B98141F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01CE65-143A-9DDC-42BF-9C6C885ED08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8A4CF18-9957-680C-13E4-9D784FACB2A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B9F9E0B-998F-BF62-F760-BBB92A8D3F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C3DF07DB-C03D-0281-A57F-598529D319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745774F4-8556-4F46-177D-1B3349EAB9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5428AC1-1409-FC88-68C5-0E0DF55A0B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84362E5B-C079-6F71-69E3-6CA33B1A27D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0BED121-9EDB-DBD1-E8B0-8D753E1630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  <p:pic>
        <p:nvPicPr>
          <p:cNvPr id="2" name="Image 1" descr="Une image contenant légume, Groupe d’aliments, fruit, clipart">
            <a:extLst>
              <a:ext uri="{FF2B5EF4-FFF2-40B4-BE49-F238E27FC236}">
                <a16:creationId xmlns:a16="http://schemas.microsoft.com/office/drawing/2014/main" xmlns="" id="{07A581A3-340C-4E95-570D-A60D82A3E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73" y="2930402"/>
            <a:ext cx="3262621" cy="27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691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EB09C4-2180-9CF3-2454-7D286AD0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6FBB44-A50A-0401-CE17-1CE89DBDCE20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9BA76F44-54DF-8451-7BA8-4815229B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00" y="756000"/>
            <a:ext cx="7079973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يشارك في حوار مع زميله للتعبير والسؤال عن الرأي في مأكولات 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F7557CD-6178-6BDD-CBB8-DD6D5EF55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30" y="2470194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xmlns="" id="{2DEC9ECA-DEEC-5189-2978-46549B2C66BA}"/>
              </a:ext>
            </a:extLst>
          </p:cNvPr>
          <p:cNvSpPr/>
          <p:nvPr/>
        </p:nvSpPr>
        <p:spPr>
          <a:xfrm>
            <a:off x="6500536" y="1743853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5B9A5358-815B-85E7-405D-3F14AAA7690B}"/>
              </a:ext>
            </a:extLst>
          </p:cNvPr>
          <p:cNvSpPr txBox="1"/>
          <p:nvPr/>
        </p:nvSpPr>
        <p:spPr>
          <a:xfrm>
            <a:off x="6553576" y="1984039"/>
            <a:ext cx="1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B22631-A7A4-B4F4-7A33-C7D5B8C8E76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CF6498-9EEC-0CAB-626B-B297C88184CB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xmlns="" id="{8A416FB2-7FA9-BDFE-CA80-4AD331FEC1CB}"/>
              </a:ext>
            </a:extLst>
          </p:cNvPr>
          <p:cNvSpPr/>
          <p:nvPr/>
        </p:nvSpPr>
        <p:spPr>
          <a:xfrm flipH="1">
            <a:off x="417384" y="1624579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2365ED4-71F6-FFBF-F848-6774243A3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89" y="2931182"/>
            <a:ext cx="1530815" cy="331155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BB3E2D1C-DB9B-F6EF-939C-BF081BD212DE}"/>
              </a:ext>
            </a:extLst>
          </p:cNvPr>
          <p:cNvSpPr txBox="1"/>
          <p:nvPr/>
        </p:nvSpPr>
        <p:spPr>
          <a:xfrm>
            <a:off x="765227" y="1929622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................؟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4BCBDC21-D552-31C4-ADE2-30B55F6BC8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58AD65-AD46-BB32-2D6E-F21942CEF88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A6A2B2-1BD5-8B6A-0A92-7915E37E654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333105-43FA-DAD0-2BBF-FFA1135E071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AA6C337-1902-E634-CA6A-4AA4E0939BF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791220C-CC18-5D4F-DB70-6900086E3BC7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8B364B8-3D88-8F99-D51B-5A9F83593E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234734F-5BA0-0FB4-4BB6-AC1C5A29E4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1E4FAB1-4BD9-FCC2-FFC1-E2C12327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4166216-AF29-329B-B603-55B7CAC7BF3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B616BAB-9C31-1D18-8911-5F87D2CF1B3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légume, Groupe d’aliments, fruit, clipart">
            <a:extLst>
              <a:ext uri="{FF2B5EF4-FFF2-40B4-BE49-F238E27FC236}">
                <a16:creationId xmlns:a16="http://schemas.microsoft.com/office/drawing/2014/main" xmlns="" id="{066DB8BD-39A5-FBDB-5B44-3A68383166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6214" y="3674274"/>
            <a:ext cx="2345855" cy="24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6477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القراءة / الفهم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نص" عرض ليلى" قراءة جهرية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استثمار إستراتيجيات الفهم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القراءة/ الفهم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xmlns="" id="{D8D959CE-8F4B-ED9F-C852-191FBF074C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8409" y="969591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xmlns="" id="{4CB98DF9-2B39-6449-D6E2-3E2F5734BE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34;p4">
            <a:extLst>
              <a:ext uri="{FF2B5EF4-FFF2-40B4-BE49-F238E27FC236}">
                <a16:creationId xmlns:a16="http://schemas.microsoft.com/office/drawing/2014/main" xmlns="" id="{2D978BE8-37CD-EBA4-D2C2-3DA6B3FF5C1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-7365" r="-7365"/>
          <a:stretch>
            <a:fillRect/>
          </a:stretch>
        </p:blipFill>
        <p:spPr>
          <a:xfrm>
            <a:off x="1025692" y="1807373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A243BB-4F70-E51B-507D-C504BCA78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97BC5E7-8020-08EB-1078-BC5143F72AD7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546C419F-7178-91A7-B946-2403C0AD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B4B0A89B-055F-2E42-B369-774BE8D29C8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يذكرنا بعنوان النص</a:t>
            </a:r>
            <a:r>
              <a:rPr lang="ar-MA" sz="2400" b="1" kern="0" dirty="0">
                <a:solidFill>
                  <a:srgbClr val="FFFFFF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B7A989C-7A83-B39D-7CE5-357A1994B88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1A32D2-7446-1AF8-CDC6-27EEFA48625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59CB0D-63BE-2D50-F8BC-245E76DCD06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E0CD12-92BF-2C0F-938B-B6B9293561D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27DEBC-DA0D-0464-1347-E8C0734F75E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D687DDE-31DD-36E5-22F4-7EABC9158C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3D438E3-5BC5-9569-B810-DC818AF8DC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688498C-2B5A-F345-57F8-3DEADF6C0E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D38228D-F685-BCBB-02CF-F621C9C51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0A2D6394-7696-2A1F-57F5-DC9BF2B9D2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217F369-EFC3-D0FE-B861-F9DF15395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12" name="Image 11" descr="Une image contenant dessin humoristique, Dessin animé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A1E5C422-A15F-36D9-1503-B6A0DBA5C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8304" y="2060572"/>
            <a:ext cx="4078042" cy="35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0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1888C3-41CF-126C-FC15-0F32F5A2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ABA1381-0A50-1D43-E530-5619C15E9F2D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71241D1E-0CA8-9B40-70CB-7B9C103ABB1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عنوان النص الذي درسنا في الحصة السابقة هو: عرض ليلى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B28663-6E7F-513D-191D-367E1D9430A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A7536F8-92FD-CB15-5F5C-4904508169E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5440C2-D899-A87F-B26F-89A3D736227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F8D955-1ACB-DA33-D370-BDD5EFE22C4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C0E3F3E-DD2B-16E4-8B71-2A0EA04164D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84C8040-FCAB-0390-8EC7-DD153BB1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0BC0209-86C9-79D4-3B88-C9BEA17D40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501EE43-953F-85E2-5965-95FA0C3F62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9770E36-FA0D-0015-6FB6-3A492C9304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51118A8-8119-4AB7-203C-57BA12E242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A6DB094-AB30-8A99-4A30-EFE47BFC8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9" name="Image 8" descr="Une image contenant dessin humoristique, Dessin animé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BA375140-464B-4D1C-B765-8EA392FC0F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99" y="1987421"/>
            <a:ext cx="3371273" cy="3290800"/>
          </a:xfrm>
          <a:prstGeom prst="rect">
            <a:avLst/>
          </a:prstGeom>
        </p:spPr>
      </p:pic>
      <p:sp>
        <p:nvSpPr>
          <p:cNvPr id="14" name="Google Shape;2074;p49">
            <a:extLst>
              <a:ext uri="{FF2B5EF4-FFF2-40B4-BE49-F238E27FC236}">
                <a16:creationId xmlns:a16="http://schemas.microsoft.com/office/drawing/2014/main" xmlns="" id="{4C6EF5F4-AEEC-F443-18C7-05F050EB90B0}"/>
              </a:ext>
            </a:extLst>
          </p:cNvPr>
          <p:cNvSpPr txBox="1"/>
          <p:nvPr/>
        </p:nvSpPr>
        <p:spPr>
          <a:xfrm>
            <a:off x="1991805" y="5408736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عَرْضُ لَيْلى</a:t>
            </a:r>
          </a:p>
        </p:txBody>
      </p:sp>
    </p:spTree>
    <p:extLst>
      <p:ext uri="{BB962C8B-B14F-4D97-AF65-F5344CB8AC3E}">
        <p14:creationId xmlns:p14="http://schemas.microsoft.com/office/powerpoint/2010/main" val="1827096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5DF220-5D2A-9B84-8C17-A912565CC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B89E914-DE3D-C7D1-B963-5D28C41DA7A9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AB48D6E5-AE57-4523-1D74-AFE55EB7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BC330C79-BE6F-711E-BA2E-B72FA4174D16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 سأقرأ؟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96010A2-B581-0F51-E043-A1617C3822B6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7CC6315-0070-D76F-98A8-29A5EF7F8031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7367EBE-25C7-9183-7855-1E9703C1E6C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5E720D1-1913-52AA-7CA2-952AC00B9400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070BA3F-2090-1C6C-513B-E72F9299CF0C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C469E5F-D52B-BBBC-F3FC-7725CF8AE6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100AAE89-8614-C368-0347-5023D41622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83223E18-A755-1F61-EC1E-4EC539D724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46E89B1-F485-09E0-73E1-5F32C9AC0F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1A6003B2-138F-FC32-DCD5-8540A31DC6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15D860E-D035-42A9-7885-A20ABF9D0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04305C5-B495-AD11-C685-DECFFE2F362A}"/>
              </a:ext>
            </a:extLst>
          </p:cNvPr>
          <p:cNvSpPr txBox="1"/>
          <p:nvPr/>
        </p:nvSpPr>
        <p:spPr>
          <a:xfrm>
            <a:off x="141658" y="1241912"/>
            <a:ext cx="8627116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عَرْضُ لَيْلى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أَحَدِ أَيّامِ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كانَتْ لَيْلى تَتَصَرَّفُ بِطَريقَةٍ مُضْحِكَةٍ أَثْناءَ وَقْتِ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ٱللُّمْجَةِ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تَأْكُلُ بِسُرْعَةِ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ٱلْبَرْقِ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وَكَأَنَّها في سِباقٍ، حَت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ّ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ى أَنَّ بَعْضَ قِطَعِ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ٱلطَّعامِ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كانَتْ تَتَطايَرُ مِنْ حَوْلِها مِمّا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ضْحِكُ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ٱلْجَميعَ</a:t>
            </a:r>
            <a:r>
              <a:rPr lang="en-GB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لاحَظَتِ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ٱلْمُعَلِّمَةُ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سُلوكَها، وَبَدَلاً مِنْ تَوْبيخِها، اِبْتَسَمَتْ بِلُطْفٍ.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ثُمَّ 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جَلَسَتْ بِجانِبِها وَقالَتْ: ليلى، هَلْ تَعْلَمينَ أَنَّ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ٱلطّعامَ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لَهُ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مَذاقٌ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خاصٌّ عِنْدَما يُؤْكَلُ بِأَدَبٍ؟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67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B56842-D6F0-5195-C27C-C3301D40C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4A4956A-62FB-C56A-C09C-9AA548CA5B0B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5977A6C4-14C2-EE37-A0F7-C7C37355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16C3327E-37D9-9843-32CD-F71DD6C4BD7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AFCF6AA-4021-6545-4144-8E030C7F3C3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A49E5D0-3771-E318-EE61-8FAA65A28D3E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DAF5396-F747-CCDA-7028-5059775DF40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9B0B6E-A898-6A47-F48C-1A0A76A98C10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C8EBAD0-89CC-20E3-567D-055D94F015E7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9223168-CD0B-492E-3349-F38E862007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7CF46FAF-ABC2-4501-F57E-32A96B214B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20D0D91-1576-5D2A-2C10-6366B9CE0F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406367BD-C7BA-39FF-F5C9-7758E0B99C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CE2F000D-44C5-1BB9-FA81-0588CE984D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D147D1-F1F7-A7EE-7E9B-B5F0508DA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5E6166A-DFBF-7DA7-CE12-088F2E8FE225}"/>
              </a:ext>
            </a:extLst>
          </p:cNvPr>
          <p:cNvSpPr txBox="1"/>
          <p:nvPr/>
        </p:nvSpPr>
        <p:spPr>
          <a:xfrm>
            <a:off x="141658" y="1241912"/>
            <a:ext cx="8627116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عَرْضُ لَيْلى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أَحَدِ أَيّامِ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كانَتْ لَيْلى تَتَصَرَّفُ بِطَريقَةٍ مُضْحِكَةٍ أَثْناءَ وَقْتِ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ٱللُّمْجَةِ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تَأْكُلُ بِسُرْعَةِ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ٱلْبَرْقِ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وَكَأَنَّها في سِباقٍ، حَت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ّ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ى أَنَّ بَعْضَ قِطَعِ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ٱلطَّعامِ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كانَتْ تَتَطايَرُ مِنْ حَوْلِها مِمّا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ضْحِكُ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ٱلْجَميعَ</a:t>
            </a:r>
            <a:r>
              <a:rPr lang="en-GB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لاحَظَتِ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ٱلْمُعَلِّمَةُ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سُلوكَها، وَبَدَلاً مِنْ تَوْبيخِها، اِبْتَسَمَتْ بِلُطْفٍ.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ثُمَّ 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جَلَسَتْ بِجانِبِها وَقالَتْ: ليلى، هَلْ تَعْلَمينَ أَنَّ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ٱلطّعامَ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لَهُ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مَذاقٌ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خاصٌّ عِنْدَما يُؤْكَلُ بِأَدَبٍ؟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3974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F720D4-88C5-6047-AE0D-D475144C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للقراءة؛ أمامكم  دقيقة  من أجل قراءة صامتة للفقرة.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F31D6B0-3431-F8A4-7E9F-799B6D6EF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70F83CC-7C61-9769-8530-6DBE11A33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" y="1432653"/>
            <a:ext cx="782030" cy="90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1C8AD7E-3720-956C-E230-84BD226B009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1D6827F-2800-A2A0-1FBC-D788988964DC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3E4D04-2615-528C-6622-A4B797AEDE8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6D132F3-FFAB-C6AF-4F35-ED41FA794CD3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9B5F6B-4A74-3955-BE24-482A24CF8C17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89F3875-3A06-1A4C-FA52-445354AFD3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179CE76-45F8-9151-F5D3-3B9254BEE9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12F074E-10FA-250F-FC6D-331F1853D7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65D1C8F-1842-6762-EDAD-52B15D7908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523EC73-7A6C-C164-9CA6-3EF95A6207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B553B1BA-CB10-765B-122D-7A8544B9CA77}"/>
              </a:ext>
            </a:extLst>
          </p:cNvPr>
          <p:cNvSpPr txBox="1">
            <a:spLocks/>
          </p:cNvSpPr>
          <p:nvPr/>
        </p:nvSpPr>
        <p:spPr>
          <a:xfrm>
            <a:off x="405505" y="2089820"/>
            <a:ext cx="8332990" cy="4206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مِرْآتي يا مِرْآتي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نَصيحَتُكِ  لِأَصْدِقائي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هذا نَبيلٌ لا يَغْسِلُ يَدَهُ قَبْلَ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أَكْلِ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وَهذِهِ مَرْيَمُ نَسِيَتْ فُرْشاةَ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شَّعْرِ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عُمَرُ فَمُتْعَبٌ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سَّهَ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 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هذِهِ  نَصائِحي لَكَ يا حَمْزَةُ وَلِأَصْدِقائِكَ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لصِّغارِ:</a:t>
            </a:r>
            <a:r>
              <a:rPr lang="f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واظِبْ عَلى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لرِّياضَةِ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هْتَمَّ بِنَظافَتِكَ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حْرِصْ عَلى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لنَّوْمِ مُبَكِّراً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وَتَناوَلِ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لْخُضْرَواتِ وَ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لْفَواكِهَ لِيَقْوى جِسْمُكَ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وَتَسْتَعيدَ شَكْلَكَ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لْجَميلَ</a:t>
            </a:r>
            <a:r>
              <a:rPr lang="f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4FB598-1E93-7CEA-6F7A-33BB160E9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0F7397E-4F6B-3A46-AC15-FB5E4EACB033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0C2D9B46-EC3E-979B-83F4-D5FC1E8D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الآن؛ خذوا كراساتكم ص 113 -  من يقرأ؟ من يواصل؟ تابعوا</a:t>
            </a:r>
            <a:endParaRPr lang="x-none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Arial"/>
            </a:endParaRP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0C26FDA4-D950-2FBF-724C-9C779BDF2AFB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D8E9C3-D5E0-501B-B626-27BA3C5331E5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5BCB5A9-2C72-C0A9-16C7-0B1D27DB082D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C3D512D-1C1F-3948-341D-C96BD2F4F0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EC23759-6EE2-752C-20EC-D13CBD1EDB9D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2227E7-C865-6855-BF4E-AB88EF69A37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D65D97F-C828-B857-5768-49E3E43400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9CB081F-08A1-CE8A-2C23-0EA1415CC7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85DB399-2459-D035-AAB9-AC894AB84B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E025D20-BC5A-4393-E7B3-BAB04EE6ED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5E32012-0787-0B23-41F6-0413C59D24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680F240-2034-0A83-1702-87F3B51A0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4" name="Image 3" descr="Une image contenant texte, Visage humain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3F59AF2-CE3D-617B-D619-DB5F7027CB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2931" y="1512056"/>
            <a:ext cx="3629974" cy="496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B1A240-8C92-482D-2074-4FE96B762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E293A612-635D-C59A-FADB-E37E974A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C961F7B5-69E5-6780-EC9C-99608FEDDBF7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النشاط 1 ص 114 -  من يقرأ السؤال؟ ما المطلوب؟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353CA1C-452D-052D-4727-C70E5C81AB6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C293CC7-382D-D22C-D910-51EEEB4E21DC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918683-9BD0-CED6-C2C4-EBEEE025651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EEE7D0E-F4AD-DD9B-1572-66FAD3A23789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2D49FB-6D1B-02DD-9F15-B9F552A3313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2E0FFBC-1786-C393-8EF6-184828112A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A2E0DB1-D3FF-0657-958C-43AA9675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20B942-F855-3BBE-6D7A-64143CF4B0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98598B8-BCAA-55A7-7DAD-7A69A06084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DE23B3F-FB47-8291-3B71-F9B49924CE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D69C73D-D1F5-5E31-F580-27AC496DE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D0F7AC8-D797-71BD-2D70-5341865B5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849" y="1512057"/>
            <a:ext cx="3484994" cy="501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16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A696E4-09E4-CF7D-179C-9F4978152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7487DB4-EF5C-7B79-E856-90705E14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7A7375D9-D5C8-FF82-CEC8-2C4773BF88B0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قوموا بالبحث في النص عن ضد كل كلمة.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0D7864-4DF4-5EAE-9A68-56607E5F1F0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6BCF7D-F833-6F23-98BF-60071BB65918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523D26-2FB9-90EC-7CB3-4CC4B6F3262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E487984-8424-FDAA-4F56-01A930EAA0CB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EA5D15B-192A-80AD-A862-0B483330E27F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60BA998-5CC1-89E3-9D68-40F7BBBBA0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2059728-F51D-8786-F741-5CD1453139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306F8E4-5480-02A0-05D2-BEDFC5039A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EA84852-E46D-C289-3AA9-4FABE5DD52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7592562-8594-E82A-1940-CC01C009E9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0D244E1-A800-3962-14E1-B1049C152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14" name="Image 13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25F3CB4C-A7C1-A80B-9A89-1BD15E232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87" y="2590506"/>
            <a:ext cx="8132064" cy="250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9820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428A97-F3EC-1C9A-794C-7571FE217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06C8FB48-BD49-7BAB-DA15-C4A13EEEC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0EFC03C8-BBC3-4ECF-724A-342B11F83130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7C3CFE-E0D5-D576-65A6-7EAF7819AA68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D3FAD4-C317-2498-CE3D-622C846C58A3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B738FA2-31B5-AC5C-6535-C5932261BBF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8DF9F7A-9B22-B381-C4EE-678144E0BF83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6172BD0-DE07-8722-D812-63C6758C7C78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22037D0-5D71-4429-E306-829497CD8F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5FAB02C-0089-CE01-606C-615C5ED303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6E3AFC0-40C4-19CC-8850-7F8A9B2DB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5C5D0EA-89BF-E7E4-7FDA-A33EC15D6C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CB3F478D-A23C-F07F-5BF6-679FE8D8D8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4ABF088-C2F7-60EE-1BCF-977242E1C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80FE8877-0C9F-332F-D416-759EC7741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87" y="2602641"/>
            <a:ext cx="8381628" cy="2506043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D0EEB4C8-9A78-A906-A6E3-B320D0B7329D}"/>
              </a:ext>
            </a:extLst>
          </p:cNvPr>
          <p:cNvSpPr txBox="1"/>
          <p:nvPr/>
        </p:nvSpPr>
        <p:spPr>
          <a:xfrm>
            <a:off x="3422903" y="3429000"/>
            <a:ext cx="12468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مُسَلِّيَةٌ</a:t>
            </a:r>
            <a:endParaRPr lang="fr-MA" sz="36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AAB423F-5D2E-190B-445B-90EB21A607B3}"/>
              </a:ext>
            </a:extLst>
          </p:cNvPr>
          <p:cNvSpPr txBox="1"/>
          <p:nvPr/>
        </p:nvSpPr>
        <p:spPr>
          <a:xfrm>
            <a:off x="6204857" y="4320712"/>
            <a:ext cx="11756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بِسُرْعَةٍ</a:t>
            </a:r>
            <a:endParaRPr lang="fr-MA" sz="36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DB42DBD-D590-A62C-B880-AC22E6345BC4}"/>
              </a:ext>
            </a:extLst>
          </p:cNvPr>
          <p:cNvSpPr txBox="1"/>
          <p:nvPr/>
        </p:nvSpPr>
        <p:spPr>
          <a:xfrm>
            <a:off x="648510" y="4320712"/>
            <a:ext cx="1239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جَلَسَتْ</a:t>
            </a:r>
            <a:endParaRPr lang="fr-MA" sz="36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784B326-7D51-D92B-10B0-AF80BAB85064}"/>
              </a:ext>
            </a:extLst>
          </p:cNvPr>
          <p:cNvSpPr txBox="1"/>
          <p:nvPr/>
        </p:nvSpPr>
        <p:spPr>
          <a:xfrm>
            <a:off x="3158587" y="4320712"/>
            <a:ext cx="141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في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MA" sz="36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لنِّهايَةِ</a:t>
            </a:r>
            <a:endParaRPr lang="fr-MA" sz="36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3BA6BB5-5198-410C-86EB-744E0BC32DC4}"/>
              </a:ext>
            </a:extLst>
          </p:cNvPr>
          <p:cNvSpPr txBox="1"/>
          <p:nvPr/>
        </p:nvSpPr>
        <p:spPr>
          <a:xfrm>
            <a:off x="648510" y="3429000"/>
            <a:ext cx="1239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مُضْحِكَةٌ</a:t>
            </a:r>
            <a:endParaRPr lang="fr-MA" sz="36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207F1F02-A9F9-E911-9A4E-C9C9DCD54857}"/>
              </a:ext>
            </a:extLst>
          </p:cNvPr>
          <p:cNvSpPr txBox="1"/>
          <p:nvPr/>
        </p:nvSpPr>
        <p:spPr>
          <a:xfrm>
            <a:off x="6204857" y="3429000"/>
            <a:ext cx="12836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صَغيرَةٌ</a:t>
            </a:r>
            <a:endParaRPr lang="fr-MA" sz="36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718534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4D4F34-03C5-B41B-39ED-E348F4BCA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213D5C5C-5E0A-38CD-3378-702B9F2E2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8E6DD84B-A580-BDE5-9903-96D78B52CA5D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الكراسات ستجيبون عن الأسئلة.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111042-3C7D-74AF-6DCD-2F0B6E7536F5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2C5A3CC-ACAD-9414-16CB-23298E9A762B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AC91BA-4B28-2B2E-8C5C-11017E55553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D50075-A8B4-4067-615E-8F719F6CBB34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5B5A1E-C6B4-CB21-5E8E-DE341C8EAB6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5003889-EC23-DE0C-0543-0EAB620C20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09B1EB1-4404-1AC6-09B2-7ECC45A02A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272F492-F232-81A1-4ABD-96B6D7D6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5DFCD28-FD76-99E3-AC67-282F381F23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246F30F-6012-2A93-97C3-261BCF20DA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2351F7B-F69E-E57A-25A1-E6BB4724F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B50B817D-8CB9-D046-52EB-B005B2B2ED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928" y="2453224"/>
            <a:ext cx="8010144" cy="317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0445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0D05C8-9B63-5EB1-AF6C-EBCF8306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EADD396-A493-4173-9908-A346059CB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570B23D5-0BC0-F7E9-975A-CE5C030F7805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الأول: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2C74CD2-CE2D-A25E-FE24-00FBD0D58FB4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714BCB-CA4E-C091-C723-CD7018A698EF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45446A-DBFD-2C85-5CC2-839301AAF94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ED8D6B-FAA7-E71D-5A8D-F2716F8BC036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38E5F88-A679-1509-0758-A37B64661DF3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E1EDE61-42A0-E796-6C68-BE667AD255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4D85E36-473B-4E34-2E1E-BDC90FD3BF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B213168-2E4F-0550-F4A9-27BB6A05B8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CF9E7ED-7AED-25B2-90E5-B84EF52A89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81EB152-47D9-54EF-B2F7-7294A58E08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7A4112C-CF78-EF9B-D756-28E875F6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07086CE5-F97B-BF9E-E5FA-32794012EAB9}"/>
              </a:ext>
            </a:extLst>
          </p:cNvPr>
          <p:cNvSpPr/>
          <p:nvPr/>
        </p:nvSpPr>
        <p:spPr>
          <a:xfrm>
            <a:off x="289612" y="3008812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لاحَظَتِ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66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لْمُعَلِّمَةُ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سُلوكَ لَيْلى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ED8F8D79-9CB9-E906-BDDA-7A71F32066C4}"/>
              </a:ext>
            </a:extLst>
          </p:cNvPr>
          <p:cNvSpPr txBox="1"/>
          <p:nvPr/>
        </p:nvSpPr>
        <p:spPr>
          <a:xfrm>
            <a:off x="7133996" y="2998881"/>
            <a:ext cx="1526628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مَتى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2787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937523-9132-12A5-CEA4-B415BCCD0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FE619177-2530-9C62-63EF-8523317BD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A8A8FDA0-EF5E-7BF4-A4E3-2E587CCDF70A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13A62B9-DDE9-8198-F602-2BA639A8AFC7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5B704D-3B85-8AAE-40A1-654C8D591016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71FDEB-CF44-6C64-CD5D-665A21D698A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845E67F-99D9-20C9-EA28-127494B0044A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B4AEDF1-7AE0-5AD9-6B25-689A81CC8F0A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F41A5F2-CAFA-62CE-0DB3-50A1D88B66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B23954D-C406-8532-E699-C2382CD461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266C26-89D5-76C9-D9CD-6E1E415909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47C9BF9-7228-9298-4502-12E20455A6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FD2E894-501A-CDC2-A6D8-E3F600B9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269D52F-750F-B09C-F191-58DEEA298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xmlns="" id="{B5C40A98-7806-E0AA-3233-294094BF6780}"/>
              </a:ext>
            </a:extLst>
          </p:cNvPr>
          <p:cNvSpPr/>
          <p:nvPr/>
        </p:nvSpPr>
        <p:spPr>
          <a:xfrm>
            <a:off x="446787" y="4704056"/>
            <a:ext cx="8250131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buSzPts val="3600"/>
            </a:pPr>
            <a:r>
              <a:rPr lang="ar-MA" altLang="fr-FR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لاحَظَتِ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54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لْمُعَلِّمَةُ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سُلوكَ لَيْلى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أَثْناءَ وَقْتِ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ﭐللُّمْجَةِ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5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1671;p201">
            <a:extLst>
              <a:ext uri="{FF2B5EF4-FFF2-40B4-BE49-F238E27FC236}">
                <a16:creationId xmlns:a16="http://schemas.microsoft.com/office/drawing/2014/main" xmlns="" id="{EDE733D8-5C91-E251-76E3-A96E4970D047}"/>
              </a:ext>
            </a:extLst>
          </p:cNvPr>
          <p:cNvSpPr/>
          <p:nvPr/>
        </p:nvSpPr>
        <p:spPr>
          <a:xfrm>
            <a:off x="399127" y="2152091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لاحَظَتِ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54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لْمُعَلِّمَةُ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سُلوكَ لَيْلى</a:t>
            </a:r>
            <a:r>
              <a:rPr lang="ar-MA" altLang="fr-FR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F4367E8-CE46-5FAA-62C8-05524D24ECD3}"/>
              </a:ext>
            </a:extLst>
          </p:cNvPr>
          <p:cNvSpPr txBox="1"/>
          <p:nvPr/>
        </p:nvSpPr>
        <p:spPr>
          <a:xfrm>
            <a:off x="6637438" y="2300104"/>
            <a:ext cx="1526628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مَتى</a:t>
            </a:r>
            <a:endParaRPr lang="fr-MA" sz="5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4495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D51B5A-A465-08AC-F026-FF88B649F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19565924-FCDC-3951-4E35-7167E0DF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E0BB01F5-3636-0646-F234-61F77904062D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الثاني: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849DB2-B5A3-C980-084C-67075982EB89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16A8427-E52D-C41B-E0A8-FEB9E6F7EF02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4E5AE6-0A5C-E552-9C5F-052CB444D4F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1854B43-A19F-2A1C-FF57-04036C03C6FF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8AE278-E29B-852B-122B-B5F6641E96B6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F45B010-F8A1-E35C-67E0-624417A34D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DCD5B34-0664-B327-15A7-FC84358E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1124EEF-9C9E-8DA4-58F2-70FD4EF8B5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340562A-93E2-BA0D-2089-2AC00C8BB9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85F9807-08CA-E62B-57A3-31080FFD08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140933D-EFC0-6321-94EE-15FB2D53C5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FE2F2A5D-3522-8335-0DE6-67ACC5A24355}"/>
              </a:ext>
            </a:extLst>
          </p:cNvPr>
          <p:cNvSpPr/>
          <p:nvPr/>
        </p:nvSpPr>
        <p:spPr>
          <a:xfrm>
            <a:off x="289612" y="3008812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شَرَحَتِ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لْمُعَلِّمَةُ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آدابَ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لْأَكْلِ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لِلَيْلى؟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E22502C7-FEFD-8A74-C2B4-47C41F22F73A}"/>
              </a:ext>
            </a:extLst>
          </p:cNvPr>
          <p:cNvSpPr txBox="1"/>
          <p:nvPr/>
        </p:nvSpPr>
        <p:spPr>
          <a:xfrm>
            <a:off x="7758276" y="3147902"/>
            <a:ext cx="1015422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2915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572E93-6C74-C057-29A7-8130CD561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ABE740AF-F1EA-ACBA-5D52-67476BE8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D793B1F7-6BC6-16B5-C5D6-EB3D3870B4D4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184256-9196-35EC-05B3-34216209EA6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40A8306-F695-C317-0529-C6D2BA76BAD4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4D3D16-9998-6D26-12AF-B56AB4E08A8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2E40F1-8D93-1F90-04BD-46669B067796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8D5476-20A4-E4B2-16BD-196628A356F5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05DCCF5-3558-2771-203A-47C5E0E173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B617D81-6319-A3A3-AD88-EA406838A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14FE6DD-A677-67EF-42DF-6CA79483C9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40ACFB8-4CEC-063F-548B-2A016253BC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092F2D6-6CA1-C680-13EC-786D5B230A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5B0FE7B-70D4-8B94-1128-C26CB307D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Google Shape;1671;p201">
            <a:extLst>
              <a:ext uri="{FF2B5EF4-FFF2-40B4-BE49-F238E27FC236}">
                <a16:creationId xmlns:a16="http://schemas.microsoft.com/office/drawing/2014/main" xmlns="" id="{3AEC5D86-61BD-C79C-0B2A-231C001F291A}"/>
              </a:ext>
            </a:extLst>
          </p:cNvPr>
          <p:cNvSpPr/>
          <p:nvPr/>
        </p:nvSpPr>
        <p:spPr>
          <a:xfrm>
            <a:off x="221797" y="4505568"/>
            <a:ext cx="859150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شَرَحَتِ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لْمُعَلِّمَةُ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آدابَ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لْأَكْلِ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لِلَيْلى 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بِطَريقَةٍ مُسَلِّيَةٍ</a:t>
            </a:r>
            <a:r>
              <a:rPr lang="ar-MA" altLang="fr-FR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1671;p201">
            <a:extLst>
              <a:ext uri="{FF2B5EF4-FFF2-40B4-BE49-F238E27FC236}">
                <a16:creationId xmlns:a16="http://schemas.microsoft.com/office/drawing/2014/main" xmlns="" id="{A24D7378-0BB6-B45F-38D5-9D133C112590}"/>
              </a:ext>
            </a:extLst>
          </p:cNvPr>
          <p:cNvSpPr/>
          <p:nvPr/>
        </p:nvSpPr>
        <p:spPr>
          <a:xfrm>
            <a:off x="279902" y="1996876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شَرَحَتِ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لْمُعَلِّمَةُ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آدابَ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لْأَكْلِ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لِلَيْلى؟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E6FED11-3434-B9F2-9395-705B2E4EB3E4}"/>
              </a:ext>
            </a:extLst>
          </p:cNvPr>
          <p:cNvSpPr txBox="1"/>
          <p:nvPr/>
        </p:nvSpPr>
        <p:spPr>
          <a:xfrm>
            <a:off x="7748566" y="2135966"/>
            <a:ext cx="1015422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2900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51DC03-8A22-1FAB-46A4-D5B4ED6A6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88ECF62E-78FD-7A9C-EE0A-42754F51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84A86612-564F-EBB3-8D2C-BFA628BD9444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اطرحوا السؤال المناسب للجواب التالي: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C3370F-E7F5-69E3-5867-CA6BC7DA1487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584E86F-F065-8325-DC40-064AB6D0BB6F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D0AA76-3770-444D-67D3-391DD3AA8FE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6E2EF5B-F9F5-42C6-60E0-1F1E3104EC5B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999C093-7602-42D0-ED60-69BF70E4BE7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07C6861-6007-BFE3-0E70-F41266155F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1FFF3E6-278A-4647-9267-9210B44985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2E971A6-3CC5-A17B-8F29-53D1B3BF7C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7C1FF02-03D7-2BED-5D75-702C345B7A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4EBA596-C37A-C856-87B3-4952A57A1D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3D7F834-F85F-D49F-BB23-05FB3C47B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Google Shape;1671;p201">
            <a:extLst>
              <a:ext uri="{FF2B5EF4-FFF2-40B4-BE49-F238E27FC236}">
                <a16:creationId xmlns:a16="http://schemas.microsoft.com/office/drawing/2014/main" xmlns="" id="{490F7324-88D1-C821-8365-B3436AB36CF7}"/>
              </a:ext>
            </a:extLst>
          </p:cNvPr>
          <p:cNvSpPr/>
          <p:nvPr/>
        </p:nvSpPr>
        <p:spPr>
          <a:xfrm>
            <a:off x="221797" y="4505568"/>
            <a:ext cx="859150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طَلَبَتِ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لْمُعَلِّمَةُ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لَيْلى 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 تُقَدِّمَ عَرْضاً.</a:t>
            </a:r>
          </a:p>
        </p:txBody>
      </p:sp>
      <p:sp>
        <p:nvSpPr>
          <p:cNvPr id="3" name="Google Shape;1671;p201">
            <a:extLst>
              <a:ext uri="{FF2B5EF4-FFF2-40B4-BE49-F238E27FC236}">
                <a16:creationId xmlns:a16="http://schemas.microsoft.com/office/drawing/2014/main" xmlns="" id="{140EFA16-0809-5D66-1DA8-8464A127A9B0}"/>
              </a:ext>
            </a:extLst>
          </p:cNvPr>
          <p:cNvSpPr/>
          <p:nvPr/>
        </p:nvSpPr>
        <p:spPr>
          <a:xfrm>
            <a:off x="1029933" y="2045644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05182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3378BD-3E1D-32B1-DF31-1B3BD443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031F7E-AEB2-7DDC-9215-E50A500D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التلميذ ....... قم إلى السبورة للقراءة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ويسجل الأستاذ على سجل الطلاقة / التحدث.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90E25EE-BE94-F765-7966-DBAEE65BF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D706EAF-35F4-AA08-C2A7-7FA47013F63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E2EF9E7-25FB-E901-2023-347A1ECA9DF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F48DEB9-A7C7-9D50-3ACE-065DEC35F35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2170E6B-9D59-E4A7-5552-AB8791E099B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2757A56-2263-5839-665C-1F40AB059255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3A39209-B458-7FA0-7D30-52F24F4B0A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D62ABED-D548-CCB0-2AD5-9E9FD8348D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1DD2693-B58B-BCF1-B8EE-5661FC89D9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1C55DEB-E936-9A82-F5D7-71D32FDD24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849034F-936B-F1E2-1F33-BB02AFD1AE2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04A69B38-EC00-D1B9-E5B5-223F15BE5101}"/>
              </a:ext>
            </a:extLst>
          </p:cNvPr>
          <p:cNvSpPr txBox="1">
            <a:spLocks/>
          </p:cNvSpPr>
          <p:nvPr/>
        </p:nvSpPr>
        <p:spPr>
          <a:xfrm>
            <a:off x="405505" y="2089820"/>
            <a:ext cx="8332990" cy="4206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مِرْآتي يا مِرْآتي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نَصيحَتُكِ  لِأَصْدِقائي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هذا نَبيلٌ لا يَغْسِلُ يَدَهُ قَبْلَ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أَكْلِ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وَهذِهِ مَرْيَمُ نَسِيَتْ فُرْشاةَ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شَّعْرِ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عُمَرُ فَمُتْعَبٌ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سَّهَ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 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هذِهِ  نَصائِحي لَكَ يا حَمْزَةُ وَلِأَصْدِقائِكَ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لصِّغارِ:</a:t>
            </a:r>
            <a:r>
              <a:rPr lang="f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واظِبْ عَلى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لرِّياضَةِ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هْتَمَّ بِنَظافَتِكَ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حْرِصْ عَلى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لنَّوْمِ مُبَكِّراً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وَتَناوَلِ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لْخُضْرَواتِ وَ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لْفَواكِهَ لِيَقْوى جِسْمُكَ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وَتَسْتَعيدَ شَكْلَكَ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لْجَميلَ</a:t>
            </a:r>
            <a:r>
              <a:rPr lang="f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3262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DFE787-0DBB-BE96-45E4-23AC0EBAA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EC238B44-84A7-25A3-DF68-1545A67C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76F0D94C-84D2-7D04-A5F3-F0B69322359F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F61AFFB-7A6F-4E0D-1041-5A9D5860F5D0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E4E9114-87B3-3EE3-3C3A-0C41F29ACABB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C3A7F7-87C5-95CE-A291-AE77F3B278B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61E2A6-13BD-D283-5EFC-3322733B7905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9FBBB05-3633-AB81-17FB-C00374C1ECAF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66746B8-C526-9A0A-C98F-859FCEAB16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28850C3-2C00-E9CE-540D-1AA833DFDE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EA83D5B-ABAD-9CA1-2F8C-DABE11912F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BD83630-54C0-3B25-2C8F-200AEBD570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47FA9FD-499F-C8DC-7EEF-AA33F4DC5A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C2CA47B-780E-B6D1-6B0A-439EF9BBD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Google Shape;1671;p201">
            <a:extLst>
              <a:ext uri="{FF2B5EF4-FFF2-40B4-BE49-F238E27FC236}">
                <a16:creationId xmlns:a16="http://schemas.microsoft.com/office/drawing/2014/main" xmlns="" id="{662BD3F9-73D3-0EFB-7622-502C5A2735A9}"/>
              </a:ext>
            </a:extLst>
          </p:cNvPr>
          <p:cNvSpPr/>
          <p:nvPr/>
        </p:nvSpPr>
        <p:spPr>
          <a:xfrm>
            <a:off x="439668" y="4505568"/>
            <a:ext cx="8264663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طَلَبَتِ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لْمُعَلِّمَةُ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لَيْلى 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 تُقَدِّمَ عَرْضاً.</a:t>
            </a:r>
          </a:p>
        </p:txBody>
      </p:sp>
      <p:sp>
        <p:nvSpPr>
          <p:cNvPr id="3" name="Google Shape;1671;p201">
            <a:extLst>
              <a:ext uri="{FF2B5EF4-FFF2-40B4-BE49-F238E27FC236}">
                <a16:creationId xmlns:a16="http://schemas.microsoft.com/office/drawing/2014/main" xmlns="" id="{27BD041B-8791-6CB5-B881-72CEDDE2B85C}"/>
              </a:ext>
            </a:extLst>
          </p:cNvPr>
          <p:cNvSpPr/>
          <p:nvPr/>
        </p:nvSpPr>
        <p:spPr>
          <a:xfrm>
            <a:off x="1029933" y="2045644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buSzPts val="3600"/>
            </a:pPr>
            <a:r>
              <a:rPr lang="ar-MA" altLang="fr-FR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طَلَبَتِ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لْمُعَلِّمَةُ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لَيْلى 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15515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E8C1A1-4FA6-4CC1-6EAD-9329D2112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2F24120-7DEA-5EC9-3FB9-BC240B55F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71B5B3-A6C6-592F-E880-E5DAFA1EB783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تمارين كتابية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C7F059B4-6F67-81B7-3EC4-7B9160F45FB8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تركيب جمل 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فعلي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ة بال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ترتيب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6AB1FC99-BEF6-2049-ADAA-BAC6C89C6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977895" y="1754694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D34946B-4706-AA1E-40F9-99D708F0370C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تمارين كتابية</a:t>
            </a:r>
          </a:p>
        </p:txBody>
      </p:sp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xmlns="" id="{5A43A5B0-4619-F45C-2B18-523D18DB9E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892D6D2-46F4-25D9-7F4A-B91A7A915F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4418" y="986463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16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xmlns="" id="{BFE1520E-2185-8358-1962-D6F3ABD50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xmlns="" id="{59AF0878-E9DF-54A6-01C1-A4ABCA4C1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خذوا دفاتركم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9DA3FDD3-14D7-6A82-8E70-F7D76FD0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xmlns="" id="{9B8FD7AC-15ED-9064-67CB-100DFE486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351" y="612000"/>
            <a:ext cx="900000" cy="90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4A1E2D8-D493-F042-A9E8-9283E4DEF4E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7E0BDC-9C5B-CD38-7625-D2B1EF05D692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76847D5-1A4A-3F27-4F29-AE88BCF08D2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BA1A251-78D0-8C47-C279-D172F59A2397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FA1858-C915-02F0-2738-73504F1F1437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A6F9F28-BD55-987A-00BF-20AAF9F706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2FD3E0F-79B7-7D46-DAC3-CB14D4F185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F35E833-358D-E624-9BB0-451AC1E72C6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C59C59E-7A45-84CE-B123-A93F34FA1C3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BD8F055-9E3E-0574-6BEB-0ADEBF3488A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78595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751AC4E5-B7F5-95F8-5235-5CCD70DE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3590667E-CC15-4695-F284-C9EA2B09E1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رتبوا الكلمات لتركيب جمل تامة. 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1EC81B2-6F31-EFB0-C33F-03C931CEB7B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B0D674-AD73-8BA3-806B-7D7CC14CC13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63EE3C-A0E4-D4FC-3F2D-38C70ADE1620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17405E9-43D1-CF54-082D-321F25E40B2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32B0D18-644E-3706-ED26-19D82730136C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7EA902-3C2A-6E03-364D-E634C1A327E4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C3DE099-9CD1-B940-8DBF-AAFF65A5CB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43E4A2E-F45D-1222-CF72-BBCC60AF62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5955BF0-C7CB-0097-F295-7F906BB716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100BF70-7BA4-C246-6B96-19C9E4D9EA0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895D1AF-0382-1B6A-7D70-69C673AF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CC25320-5F22-88FD-53DD-A9A44C6CF5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859" y="1933762"/>
            <a:ext cx="7425486" cy="449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6882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9E3F411E-CC03-722E-4930-51A246B45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55274F38-C8A6-63F0-606A-DA199CD0CF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رتبوا  الجملة الأولى، ماهي الكلمة الأولى؟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5B7CE31-3724-8C2C-5EFF-14A35AA57F5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pic>
        <p:nvPicPr>
          <p:cNvPr id="2" name="Image 1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xmlns="" id="{E8662A9F-0C5B-44C5-4125-CF7422D56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6" y="4556312"/>
            <a:ext cx="7992594" cy="965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53D6732-59BE-9291-2119-6ADF12C1225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56589D4-BAED-0BE4-1F41-27FD919AB895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B12ABD4-809C-6733-434C-A53D28361C4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0F42598-E334-AFF5-E681-C2576F339910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5EEB2C2-90B1-23A0-95ED-2E9D2E529C55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31D27C5-8A1B-F852-67CD-C0F7243EA0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D849BD3-02E3-752A-D809-EAA6082972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994224C4-19A1-B248-036D-1ECA90E9E5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8EB6C863-EC3A-1DEC-664C-1E45011FA06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EB17074F-E5A8-D990-D596-29B7561725F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560A64D7-5194-9C5D-1164-76FC6732B990}"/>
              </a:ext>
            </a:extLst>
          </p:cNvPr>
          <p:cNvGrpSpPr/>
          <p:nvPr/>
        </p:nvGrpSpPr>
        <p:grpSpPr>
          <a:xfrm>
            <a:off x="513183" y="2119575"/>
            <a:ext cx="8169877" cy="965200"/>
            <a:chOff x="-205021" y="2020896"/>
            <a:chExt cx="8888082" cy="1063879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xmlns="" id="{6106619D-FA92-76CD-E185-98DF7E8FA89B}"/>
                </a:ext>
              </a:extLst>
            </p:cNvPr>
            <p:cNvGrpSpPr/>
            <p:nvPr/>
          </p:nvGrpSpPr>
          <p:grpSpPr>
            <a:xfrm>
              <a:off x="3377428" y="2020896"/>
              <a:ext cx="5305633" cy="1063879"/>
              <a:chOff x="2813359" y="2694857"/>
              <a:chExt cx="4236261" cy="622379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xmlns="" id="{49248A3D-EC4F-7455-934E-B95DD39C3CD1}"/>
                  </a:ext>
                </a:extLst>
              </p:cNvPr>
              <p:cNvSpPr/>
              <p:nvPr/>
            </p:nvSpPr>
            <p:spPr>
              <a:xfrm>
                <a:off x="5673751" y="2705237"/>
                <a:ext cx="1375869" cy="61199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لَيْلى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xmlns="" id="{B6399FCF-03B9-FB9F-B530-0E077F51FF45}"/>
                  </a:ext>
                </a:extLst>
              </p:cNvPr>
              <p:cNvSpPr/>
              <p:nvPr/>
            </p:nvSpPr>
            <p:spPr>
              <a:xfrm>
                <a:off x="4147640" y="2705237"/>
                <a:ext cx="1375869" cy="60067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كَبيرٍ.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xmlns="" id="{7579D4B1-301F-CDAA-B13D-2A0C789B46B7}"/>
                  </a:ext>
                </a:extLst>
              </p:cNvPr>
              <p:cNvSpPr/>
              <p:nvPr/>
            </p:nvSpPr>
            <p:spPr>
              <a:xfrm>
                <a:off x="2813359" y="2694857"/>
                <a:ext cx="1189985" cy="612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بِٱهْتِمامٍ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5C66A19B-821D-F74B-AB8B-0EEC8D69E091}"/>
                </a:ext>
              </a:extLst>
            </p:cNvPr>
            <p:cNvSpPr/>
            <p:nvPr/>
          </p:nvSpPr>
          <p:spPr>
            <a:xfrm>
              <a:off x="1473522" y="2048317"/>
              <a:ext cx="1723184" cy="102677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تُصْغي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D63B372B-2CCD-9E39-B063-2F283A3F53EE}"/>
                </a:ext>
              </a:extLst>
            </p:cNvPr>
            <p:cNvSpPr/>
            <p:nvPr/>
          </p:nvSpPr>
          <p:spPr>
            <a:xfrm>
              <a:off x="-205021" y="2028958"/>
              <a:ext cx="1490376" cy="10461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يُصْغي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10917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447E5C4B-3304-1C06-968D-DFCF43E84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01508763-A08B-30B9-DA1C-ED0ADF296D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DD2C8A-CBD8-EC8B-4B56-7E3B47A7F0F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pic>
        <p:nvPicPr>
          <p:cNvPr id="2" name="Image 1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xmlns="" id="{E24F40F3-3525-263A-5B54-CD18286D9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10641ED-B8B6-A19A-B77F-150293AA0221}"/>
              </a:ext>
            </a:extLst>
          </p:cNvPr>
          <p:cNvSpPr txBox="1"/>
          <p:nvPr/>
        </p:nvSpPr>
        <p:spPr>
          <a:xfrm>
            <a:off x="645022" y="4370281"/>
            <a:ext cx="6360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60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تُصْغي لَيْلى </a:t>
            </a:r>
            <a:r>
              <a:rPr lang="ar-MA" sz="60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بِـﭐهْتِمامٍ</a:t>
            </a:r>
            <a:r>
              <a:rPr lang="ar-MA" sz="60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كَبيرٍ.</a:t>
            </a:r>
            <a:endParaRPr lang="fr-MA" sz="60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F51EBC-8924-4EAC-CC8A-6BE0CD19B26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82BE3D0-B58E-2F81-31DE-8EFC4B59DC25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EB77220-2A78-F25A-A702-6714FB5BEB6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CB50A4-3A71-C34F-ACD6-1350520DF4F4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DB0D68-1F1D-0D8A-80C3-E341AFE54F84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090BF53-D6BC-F06F-22C6-227F739771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DCAF98A-60DF-9AC8-4E3C-D8680F12B8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C24BF0C-164E-181D-2778-F41A94DB019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B3AE8E2-B0AD-ECA4-C222-00179B7AD98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0592623-68AB-0B0A-3C2D-3A8CC8C2986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F52B2659-06D4-373F-A9C5-9A5DA9582D81}"/>
              </a:ext>
            </a:extLst>
          </p:cNvPr>
          <p:cNvGrpSpPr/>
          <p:nvPr/>
        </p:nvGrpSpPr>
        <p:grpSpPr>
          <a:xfrm>
            <a:off x="513183" y="2119575"/>
            <a:ext cx="8169877" cy="965200"/>
            <a:chOff x="-205021" y="2020896"/>
            <a:chExt cx="8888082" cy="1063879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E096219C-7658-D33F-F245-9ABDA88F41D0}"/>
                </a:ext>
              </a:extLst>
            </p:cNvPr>
            <p:cNvGrpSpPr/>
            <p:nvPr/>
          </p:nvGrpSpPr>
          <p:grpSpPr>
            <a:xfrm>
              <a:off x="3377428" y="2020896"/>
              <a:ext cx="5305633" cy="1063879"/>
              <a:chOff x="2813359" y="2694857"/>
              <a:chExt cx="4236261" cy="622379"/>
            </a:xfrm>
          </p:grpSpPr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xmlns="" id="{E72DF3F9-16A8-A1D1-E7EC-310A51D1FE6C}"/>
                  </a:ext>
                </a:extLst>
              </p:cNvPr>
              <p:cNvSpPr/>
              <p:nvPr/>
            </p:nvSpPr>
            <p:spPr>
              <a:xfrm>
                <a:off x="5673751" y="2705237"/>
                <a:ext cx="1375869" cy="61199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لَيْلى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xmlns="" id="{F425AA3C-2CE9-E74B-CBEC-E3B4A464FAE2}"/>
                  </a:ext>
                </a:extLst>
              </p:cNvPr>
              <p:cNvSpPr/>
              <p:nvPr/>
            </p:nvSpPr>
            <p:spPr>
              <a:xfrm>
                <a:off x="4147640" y="2705237"/>
                <a:ext cx="1375869" cy="60067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كَبيرٍ.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xmlns="" id="{10DF6F30-5DDC-3032-DB30-649120C27865}"/>
                  </a:ext>
                </a:extLst>
              </p:cNvPr>
              <p:cNvSpPr/>
              <p:nvPr/>
            </p:nvSpPr>
            <p:spPr>
              <a:xfrm>
                <a:off x="2813359" y="2694857"/>
                <a:ext cx="1189985" cy="612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بِٱهْتِمامٍ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FA2A92C9-90DB-EDEC-54E1-6DCBCA6777A8}"/>
                </a:ext>
              </a:extLst>
            </p:cNvPr>
            <p:cNvSpPr/>
            <p:nvPr/>
          </p:nvSpPr>
          <p:spPr>
            <a:xfrm>
              <a:off x="1473522" y="2048317"/>
              <a:ext cx="1723184" cy="102677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تُصْغي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D920926F-D844-5136-E15C-84AC64AC995B}"/>
                </a:ext>
              </a:extLst>
            </p:cNvPr>
            <p:cNvSpPr/>
            <p:nvPr/>
          </p:nvSpPr>
          <p:spPr>
            <a:xfrm>
              <a:off x="-205021" y="2028958"/>
              <a:ext cx="1490376" cy="10461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يُصْغي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16917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9636E7BC-B154-BAA0-58BB-2438F3AE4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A912EAB0-04C3-EC5E-AEA8-17EE233402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رتبوا  الجملة الثانية، ماهي الكلمة الأولى؟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BF6A294-CC0C-CD8D-87DF-EEB88076872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A365E4-25A1-4712-1D42-F7082DD927E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AE7FBF-9A8F-2765-0B1D-B9191A3E3DF8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E1BB06D-92D3-4A46-303B-8D1E0F8CF01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E9FD45-45E9-C46F-0EF1-9EB7C5EC3FC2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342754D-950A-5AED-7CCA-654C81E328C8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129861B-D0B9-D036-93CC-83F3A67284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4488AAC-ACF2-12EC-1CDA-5B04C20CED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FAB8A88-5917-EC3D-89C8-8F60C18B3BA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9A1D78E-6050-4659-EF07-51B134242F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4D0FDB5-6796-F4C7-F2CD-862FF31E8EE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E3BCB415-23B8-0281-54E1-D5AF803F192D}"/>
              </a:ext>
            </a:extLst>
          </p:cNvPr>
          <p:cNvGrpSpPr/>
          <p:nvPr/>
        </p:nvGrpSpPr>
        <p:grpSpPr>
          <a:xfrm>
            <a:off x="797294" y="2112369"/>
            <a:ext cx="7885766" cy="4045543"/>
            <a:chOff x="797294" y="2112369"/>
            <a:chExt cx="7885766" cy="4045543"/>
          </a:xfrm>
        </p:grpSpPr>
        <p:pic>
          <p:nvPicPr>
            <p:cNvPr id="2" name="Image 1" descr="Une image contenant ligne, capture d’écran, reçu, texte&#10;&#10;Description générée automatiquement">
              <a:extLst>
                <a:ext uri="{FF2B5EF4-FFF2-40B4-BE49-F238E27FC236}">
                  <a16:creationId xmlns:a16="http://schemas.microsoft.com/office/drawing/2014/main" xmlns="" id="{538343A6-D8E4-0C41-5E3F-FC0670658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35" y="5192712"/>
              <a:ext cx="7266432" cy="965200"/>
            </a:xfrm>
            <a:prstGeom prst="rect">
              <a:avLst/>
            </a:prstGeom>
          </p:spPr>
        </p:pic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5CBB48D0-C3D7-17CD-5834-2FF684C1E960}"/>
                </a:ext>
              </a:extLst>
            </p:cNvPr>
            <p:cNvGrpSpPr/>
            <p:nvPr/>
          </p:nvGrpSpPr>
          <p:grpSpPr>
            <a:xfrm>
              <a:off x="797294" y="2112369"/>
              <a:ext cx="7885766" cy="972405"/>
              <a:chOff x="104066" y="2012954"/>
              <a:chExt cx="8578995" cy="1071821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xmlns="" id="{0D95BBAB-DAED-D9F3-ADB2-F2DC731EFCC6}"/>
                  </a:ext>
                </a:extLst>
              </p:cNvPr>
              <p:cNvGrpSpPr/>
              <p:nvPr/>
            </p:nvGrpSpPr>
            <p:grpSpPr>
              <a:xfrm>
                <a:off x="3531972" y="2020896"/>
                <a:ext cx="5151089" cy="1063879"/>
                <a:chOff x="2936754" y="2694857"/>
                <a:chExt cx="4112866" cy="622379"/>
              </a:xfrm>
            </p:grpSpPr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xmlns="" id="{0D9D3285-B2F1-1229-E725-0E2E40F0818C}"/>
                    </a:ext>
                  </a:extLst>
                </p:cNvPr>
                <p:cNvSpPr/>
                <p:nvPr/>
              </p:nvSpPr>
              <p:spPr>
                <a:xfrm>
                  <a:off x="5406058" y="2705237"/>
                  <a:ext cx="1643562" cy="611999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عَنِ الرِّياضَةِ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22" name="Rectangle : coins arrondis 21">
                  <a:extLst>
                    <a:ext uri="{FF2B5EF4-FFF2-40B4-BE49-F238E27FC236}">
                      <a16:creationId xmlns:a16="http://schemas.microsoft.com/office/drawing/2014/main" xmlns="" id="{A594B662-5834-3AF9-99F8-30935773AE58}"/>
                    </a:ext>
                  </a:extLst>
                </p:cNvPr>
                <p:cNvSpPr/>
                <p:nvPr/>
              </p:nvSpPr>
              <p:spPr>
                <a:xfrm>
                  <a:off x="4125023" y="2695720"/>
                  <a:ext cx="1184040" cy="600675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عَرْضاً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xmlns="" id="{3B5E486F-3FC7-AC17-1043-CCE8EB9677C8}"/>
                    </a:ext>
                  </a:extLst>
                </p:cNvPr>
                <p:cNvSpPr/>
                <p:nvPr/>
              </p:nvSpPr>
              <p:spPr>
                <a:xfrm>
                  <a:off x="2936754" y="2694857"/>
                  <a:ext cx="1066589" cy="61200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ٱلْمُعَلِّمُ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xmlns="" id="{C9F95257-8037-C2FB-A489-1F781E125D9B}"/>
                  </a:ext>
                </a:extLst>
              </p:cNvPr>
              <p:cNvSpPr/>
              <p:nvPr/>
            </p:nvSpPr>
            <p:spPr>
              <a:xfrm>
                <a:off x="1775166" y="2020896"/>
                <a:ext cx="1576083" cy="10267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ٱلْمُعَلِّمَةُ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xmlns="" id="{7996465E-0A0B-F098-457A-461A36FDE1CA}"/>
                  </a:ext>
                </a:extLst>
              </p:cNvPr>
              <p:cNvSpPr/>
              <p:nvPr/>
            </p:nvSpPr>
            <p:spPr>
              <a:xfrm>
                <a:off x="104066" y="2012954"/>
                <a:ext cx="1490376" cy="10461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مِنْ لَيْلى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EBBDA1E1-9282-AE9D-A346-AF949E4EC99D}"/>
                </a:ext>
              </a:extLst>
            </p:cNvPr>
            <p:cNvSpPr/>
            <p:nvPr/>
          </p:nvSpPr>
          <p:spPr>
            <a:xfrm>
              <a:off x="5022921" y="3218480"/>
              <a:ext cx="1369946" cy="9491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 تُقَدِّمَ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3C7786F9-4A55-EC93-EB53-705FC082DF66}"/>
                </a:ext>
              </a:extLst>
            </p:cNvPr>
            <p:cNvSpPr/>
            <p:nvPr/>
          </p:nvSpPr>
          <p:spPr>
            <a:xfrm>
              <a:off x="2746078" y="3154472"/>
              <a:ext cx="1369946" cy="9491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طَلَبَ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71389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60F2A077-5D4C-4FCA-DC2E-9A6397E00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D3F2EC61-5496-487C-4B47-EF06C7A4E2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15BACF4-7E25-2826-415D-7A8CD122328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61FBBE1-ED93-7CD9-B766-5770F10C46B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9129005-B8FA-E0C2-7088-1169BA982A35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B44C68-AA30-A882-F788-26CC415A012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9DE0B9B-1AAA-7C59-CC87-446F12F1FA3B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FE6D2BB-E36B-7E0A-3921-EBD289333A7D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91536EE-0C6A-77C9-4242-D93E711A13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E674952-563E-4152-3D72-7630EBFE97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A27FDC9-97CB-5641-E674-79A1518088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4E7AA56-01F4-F2D8-D961-2105F8885F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09C896A-E194-0614-9FF0-4CCF3EBF04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9D3145A-721C-9ABA-3406-DC67198DBA60}"/>
              </a:ext>
            </a:extLst>
          </p:cNvPr>
          <p:cNvGrpSpPr/>
          <p:nvPr/>
        </p:nvGrpSpPr>
        <p:grpSpPr>
          <a:xfrm>
            <a:off x="797294" y="2112369"/>
            <a:ext cx="7885767" cy="4045543"/>
            <a:chOff x="797294" y="2112369"/>
            <a:chExt cx="7885767" cy="4045543"/>
          </a:xfrm>
        </p:grpSpPr>
        <p:pic>
          <p:nvPicPr>
            <p:cNvPr id="13" name="Image 12" descr="Une image contenant ligne, capture d’écran, reçu, texte&#10;&#10;Description générée automatiquement">
              <a:extLst>
                <a:ext uri="{FF2B5EF4-FFF2-40B4-BE49-F238E27FC236}">
                  <a16:creationId xmlns:a16="http://schemas.microsoft.com/office/drawing/2014/main" xmlns="" id="{DFE42DB2-B4E1-B67D-6D89-9469571F2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35" y="5192712"/>
              <a:ext cx="7266432" cy="965200"/>
            </a:xfrm>
            <a:prstGeom prst="rect">
              <a:avLst/>
            </a:prstGeom>
          </p:spPr>
        </p:pic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xmlns="" id="{98B8DFE0-132F-C8B6-C6F3-B098C97919D1}"/>
                </a:ext>
              </a:extLst>
            </p:cNvPr>
            <p:cNvGrpSpPr/>
            <p:nvPr/>
          </p:nvGrpSpPr>
          <p:grpSpPr>
            <a:xfrm>
              <a:off x="797294" y="2112369"/>
              <a:ext cx="7885767" cy="972405"/>
              <a:chOff x="104066" y="2012954"/>
              <a:chExt cx="8578996" cy="1071821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xmlns="" id="{B09B79D6-5EB2-DCE2-D653-FC47CBE7BE5F}"/>
                  </a:ext>
                </a:extLst>
              </p:cNvPr>
              <p:cNvGrpSpPr/>
              <p:nvPr/>
            </p:nvGrpSpPr>
            <p:grpSpPr>
              <a:xfrm>
                <a:off x="3531972" y="2020896"/>
                <a:ext cx="5151090" cy="1063879"/>
                <a:chOff x="2936754" y="2694857"/>
                <a:chExt cx="4112867" cy="622379"/>
              </a:xfrm>
            </p:grpSpPr>
            <p:sp>
              <p:nvSpPr>
                <p:cNvPr id="27" name="Rectangle : coins arrondis 26">
                  <a:extLst>
                    <a:ext uri="{FF2B5EF4-FFF2-40B4-BE49-F238E27FC236}">
                      <a16:creationId xmlns:a16="http://schemas.microsoft.com/office/drawing/2014/main" xmlns="" id="{E36CD5D8-CD38-F774-5181-9AB6AAE00BA1}"/>
                    </a:ext>
                  </a:extLst>
                </p:cNvPr>
                <p:cNvSpPr/>
                <p:nvPr/>
              </p:nvSpPr>
              <p:spPr>
                <a:xfrm>
                  <a:off x="5247921" y="2705237"/>
                  <a:ext cx="1801700" cy="611999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عَنِ </a:t>
                  </a:r>
                  <a:r>
                    <a:rPr lang="ar-MA" sz="4400" b="1" kern="1200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ٱلرِّياضَةِ</a:t>
                  </a:r>
                  <a:r>
                    <a:rPr lang="ar-MA" sz="4400" b="1" kern="120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.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28" name="Rectangle : coins arrondis 27">
                  <a:extLst>
                    <a:ext uri="{FF2B5EF4-FFF2-40B4-BE49-F238E27FC236}">
                      <a16:creationId xmlns:a16="http://schemas.microsoft.com/office/drawing/2014/main" xmlns="" id="{6A932B0A-3807-B0A0-F399-FE603A56591C}"/>
                    </a:ext>
                  </a:extLst>
                </p:cNvPr>
                <p:cNvSpPr/>
                <p:nvPr/>
              </p:nvSpPr>
              <p:spPr>
                <a:xfrm>
                  <a:off x="4125023" y="2695720"/>
                  <a:ext cx="1066589" cy="600675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عَرْضاً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29" name="Rectangle : coins arrondis 28">
                  <a:extLst>
                    <a:ext uri="{FF2B5EF4-FFF2-40B4-BE49-F238E27FC236}">
                      <a16:creationId xmlns:a16="http://schemas.microsoft.com/office/drawing/2014/main" xmlns="" id="{02271980-6C27-08E7-DB19-1F435C269DA2}"/>
                    </a:ext>
                  </a:extLst>
                </p:cNvPr>
                <p:cNvSpPr/>
                <p:nvPr/>
              </p:nvSpPr>
              <p:spPr>
                <a:xfrm>
                  <a:off x="2936754" y="2694857"/>
                  <a:ext cx="1066589" cy="61200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ٱلْمُعَلِّمُ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sp>
            <p:nvSpPr>
              <p:cNvPr id="25" name="Rectangle : coins arrondis 24">
                <a:extLst>
                  <a:ext uri="{FF2B5EF4-FFF2-40B4-BE49-F238E27FC236}">
                    <a16:creationId xmlns:a16="http://schemas.microsoft.com/office/drawing/2014/main" xmlns="" id="{FDF57723-984B-C62D-1459-025954FAC32A}"/>
                  </a:ext>
                </a:extLst>
              </p:cNvPr>
              <p:cNvSpPr/>
              <p:nvPr/>
            </p:nvSpPr>
            <p:spPr>
              <a:xfrm>
                <a:off x="1775166" y="2020896"/>
                <a:ext cx="1576083" cy="10267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ٱلْمُعَلِّمَةُ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xmlns="" id="{D18309A2-60CB-B585-1251-97E942B8DF35}"/>
                  </a:ext>
                </a:extLst>
              </p:cNvPr>
              <p:cNvSpPr/>
              <p:nvPr/>
            </p:nvSpPr>
            <p:spPr>
              <a:xfrm>
                <a:off x="104066" y="2012954"/>
                <a:ext cx="1490376" cy="10461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مِنْ لَيْلى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0114CC41-8044-85B8-B644-450765028FF8}"/>
                </a:ext>
              </a:extLst>
            </p:cNvPr>
            <p:cNvSpPr/>
            <p:nvPr/>
          </p:nvSpPr>
          <p:spPr>
            <a:xfrm>
              <a:off x="5022921" y="3218480"/>
              <a:ext cx="1369946" cy="9491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 تُقَدِّمَ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EC81009D-3CBF-2699-61D4-B286DD50CB1D}"/>
                </a:ext>
              </a:extLst>
            </p:cNvPr>
            <p:cNvSpPr/>
            <p:nvPr/>
          </p:nvSpPr>
          <p:spPr>
            <a:xfrm>
              <a:off x="2746078" y="3154472"/>
              <a:ext cx="1369946" cy="9491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طَلَبَ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2CC9CF2-FEEC-F38D-67C8-CB10F39093E5}"/>
              </a:ext>
            </a:extLst>
          </p:cNvPr>
          <p:cNvSpPr txBox="1"/>
          <p:nvPr/>
        </p:nvSpPr>
        <p:spPr>
          <a:xfrm>
            <a:off x="816992" y="5159053"/>
            <a:ext cx="7398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ClrTx/>
              <a:defRPr/>
            </a:pPr>
            <a:r>
              <a:rPr lang="ar-MA" sz="48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طَلَبَ </a:t>
            </a:r>
            <a:r>
              <a:rPr lang="ar-MA" sz="48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ٱلْمُعَلِّمُ</a:t>
            </a:r>
            <a:r>
              <a:rPr lang="ar-MA" sz="48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مِنْ لَيْلى أَنْ تُقَدِّمَ عَرْضاً عَنِ </a:t>
            </a:r>
            <a:r>
              <a:rPr lang="ar-MA" sz="48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ٱلرِّياضَةِ</a:t>
            </a:r>
            <a:r>
              <a:rPr lang="ar-MA" sz="48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fr-MA" sz="48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867358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66D8D6EA-9461-8DE6-FAA4-B5D793028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36DD4F9F-A92C-6C86-F9DC-92A031CF77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رتبوا  الجملة الثالثة، ماهي الكلمة الأولى؟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4750C64-5B55-F91A-242C-187027DA720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pic>
        <p:nvPicPr>
          <p:cNvPr id="2" name="Image 1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xmlns="" id="{CF4F1970-0DD6-D1F3-BC37-598CC035C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D55413-662C-DFEC-7A79-ED569A9D04E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F5A04E6-BFF5-18B2-92F8-1AE861C0F1E3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F05347D-2B01-5F65-1686-150211FA5EC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FB254B0-B75D-B119-B42A-E881EF708B4E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4FE5CE7-18AA-8C9F-01D7-5AF953BBB8CF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88CB504-184C-7B68-EF02-3E149978CD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5926831-2D88-A310-44A2-417E6D778E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C03D0C7-3862-4AF1-BB81-1B1C1B85F4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732ABA2-00EE-46C4-552A-ACCE54D1244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AB61978-3BDF-D4F4-2764-7A964118EEF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16CC0621-AF97-D719-1D85-3DB53124B44F}"/>
              </a:ext>
            </a:extLst>
          </p:cNvPr>
          <p:cNvGrpSpPr/>
          <p:nvPr/>
        </p:nvGrpSpPr>
        <p:grpSpPr>
          <a:xfrm>
            <a:off x="527438" y="1933762"/>
            <a:ext cx="7754124" cy="4047119"/>
            <a:chOff x="928935" y="2110793"/>
            <a:chExt cx="7754124" cy="4047119"/>
          </a:xfrm>
        </p:grpSpPr>
        <p:pic>
          <p:nvPicPr>
            <p:cNvPr id="18" name="Image 17" descr="Une image contenant ligne, capture d’écran, reçu, texte&#10;&#10;Description générée automatiquement">
              <a:extLst>
                <a:ext uri="{FF2B5EF4-FFF2-40B4-BE49-F238E27FC236}">
                  <a16:creationId xmlns:a16="http://schemas.microsoft.com/office/drawing/2014/main" xmlns="" id="{D83D1983-0CDB-BB63-43A1-989F2D65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935" y="5192712"/>
              <a:ext cx="7266432" cy="965200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CB635971-EE13-965E-64F6-872548B772F7}"/>
                </a:ext>
              </a:extLst>
            </p:cNvPr>
            <p:cNvGrpSpPr/>
            <p:nvPr/>
          </p:nvGrpSpPr>
          <p:grpSpPr>
            <a:xfrm>
              <a:off x="1267457" y="2110793"/>
              <a:ext cx="7415602" cy="973982"/>
              <a:chOff x="615561" y="2011216"/>
              <a:chExt cx="8067499" cy="1073559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xmlns="" id="{5DD1FDB8-3A0D-8AD9-F037-DFC139B31BD2}"/>
                  </a:ext>
                </a:extLst>
              </p:cNvPr>
              <p:cNvGrpSpPr/>
              <p:nvPr/>
            </p:nvGrpSpPr>
            <p:grpSpPr>
              <a:xfrm>
                <a:off x="3985048" y="2020896"/>
                <a:ext cx="4698012" cy="1063879"/>
                <a:chOff x="3298511" y="2694857"/>
                <a:chExt cx="3751109" cy="622379"/>
              </a:xfrm>
            </p:grpSpPr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xmlns="" id="{3DC9CA93-4524-F157-412E-3B82870C746F}"/>
                    </a:ext>
                  </a:extLst>
                </p:cNvPr>
                <p:cNvSpPr/>
                <p:nvPr/>
              </p:nvSpPr>
              <p:spPr>
                <a:xfrm>
                  <a:off x="5670819" y="2705237"/>
                  <a:ext cx="1378801" cy="611999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تُحافِظوا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26" name="Rectangle : coins arrondis 25">
                  <a:extLst>
                    <a:ext uri="{FF2B5EF4-FFF2-40B4-BE49-F238E27FC236}">
                      <a16:creationId xmlns:a16="http://schemas.microsoft.com/office/drawing/2014/main" xmlns="" id="{AD966E11-692A-1A07-53FD-858CEFF29576}"/>
                    </a:ext>
                  </a:extLst>
                </p:cNvPr>
                <p:cNvSpPr/>
                <p:nvPr/>
              </p:nvSpPr>
              <p:spPr>
                <a:xfrm>
                  <a:off x="4701226" y="2694857"/>
                  <a:ext cx="849130" cy="600675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كَيْ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27" name="Rectangle : coins arrondis 26">
                  <a:extLst>
                    <a:ext uri="{FF2B5EF4-FFF2-40B4-BE49-F238E27FC236}">
                      <a16:creationId xmlns:a16="http://schemas.microsoft.com/office/drawing/2014/main" xmlns="" id="{03F82B20-4DEC-1B32-0467-A994B68B8F86}"/>
                    </a:ext>
                  </a:extLst>
                </p:cNvPr>
                <p:cNvSpPr/>
                <p:nvPr/>
              </p:nvSpPr>
              <p:spPr>
                <a:xfrm>
                  <a:off x="3298511" y="2705236"/>
                  <a:ext cx="1258417" cy="61200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فَطورَكُمْ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xmlns="" id="{83879A41-3269-CF96-6FD3-7BC624962A74}"/>
                  </a:ext>
                </a:extLst>
              </p:cNvPr>
              <p:cNvSpPr/>
              <p:nvPr/>
            </p:nvSpPr>
            <p:spPr>
              <a:xfrm>
                <a:off x="2372367" y="2020896"/>
                <a:ext cx="1461809" cy="10267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لا تُهْمِلْ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xmlns="" id="{6D878BE4-EBBC-6D8D-D030-F135A883767B}"/>
                  </a:ext>
                </a:extLst>
              </p:cNvPr>
              <p:cNvSpPr/>
              <p:nvPr/>
            </p:nvSpPr>
            <p:spPr>
              <a:xfrm>
                <a:off x="615561" y="2011216"/>
                <a:ext cx="1576083" cy="10461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لا تُهْمِلوا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A38384E1-F1EA-68CE-1760-F48D0BFE59E0}"/>
                </a:ext>
              </a:extLst>
            </p:cNvPr>
            <p:cNvSpPr/>
            <p:nvPr/>
          </p:nvSpPr>
          <p:spPr>
            <a:xfrm>
              <a:off x="3554147" y="3211842"/>
              <a:ext cx="2283258" cy="9491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عَلى صِحَّتِكُمْ.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03134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4D916289-B25F-E06D-7ABE-E7EB06EC8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6EAAD124-8224-CDE5-6451-B4F0483B16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صححوا.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7F51655-6BE1-19E2-132A-B2D399DF8AD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pic>
        <p:nvPicPr>
          <p:cNvPr id="2" name="Image 1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xmlns="" id="{5D3967DC-148D-C1FC-D236-200ABDDF4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9" y="4556312"/>
            <a:ext cx="8220403" cy="965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1FB9A3B-8D1D-CBD2-A617-13BAB158A2F6}"/>
              </a:ext>
            </a:extLst>
          </p:cNvPr>
          <p:cNvSpPr txBox="1"/>
          <p:nvPr/>
        </p:nvSpPr>
        <p:spPr>
          <a:xfrm>
            <a:off x="-488577" y="4531434"/>
            <a:ext cx="852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buClrTx/>
              <a:defRPr/>
            </a:pPr>
            <a:r>
              <a:rPr lang="ar-MA" sz="48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لا تُهْمِلوا فَطورَكُمْ كَيْ تُحافِظوا عَلى صِحَّتِكُمْ.</a:t>
            </a:r>
            <a:endParaRPr lang="fr-MA" sz="48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C93A55-1E1F-440F-1E07-F45102B0326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6DAC0E-9B65-C363-82A2-E1DDF1C3E31C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92C2814-D623-7BC8-0C53-2CDA5E3FD8A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D8FD53A-C905-18ED-45FF-5A4EE1012402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F61A1C-5ABB-0184-6260-6A60F5A47117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CEAFAF8-3509-F97D-C98C-8C489CBA89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AE5E465-7AF7-C35D-A2FB-4A1D9BD5F3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FAB0944-53E3-EEC4-A27A-B0EC73D514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92E190E-9A43-6304-C22D-7A1A8A41B8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75FC084-955D-584F-E6D7-E02E9DACD8D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093E2E10-3050-D63D-5B43-FD88F992B059}"/>
              </a:ext>
            </a:extLst>
          </p:cNvPr>
          <p:cNvGrpSpPr/>
          <p:nvPr/>
        </p:nvGrpSpPr>
        <p:grpSpPr>
          <a:xfrm>
            <a:off x="865960" y="1933762"/>
            <a:ext cx="7415602" cy="2050154"/>
            <a:chOff x="1267457" y="2110793"/>
            <a:chExt cx="7415602" cy="2050154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xmlns="" id="{CBA51FBF-6851-B7DD-6A24-C69260C7A801}"/>
                </a:ext>
              </a:extLst>
            </p:cNvPr>
            <p:cNvGrpSpPr/>
            <p:nvPr/>
          </p:nvGrpSpPr>
          <p:grpSpPr>
            <a:xfrm>
              <a:off x="1267457" y="2110793"/>
              <a:ext cx="7415602" cy="973982"/>
              <a:chOff x="615561" y="2011216"/>
              <a:chExt cx="8067499" cy="1073559"/>
            </a:xfrm>
          </p:grpSpPr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xmlns="" id="{1850267C-3518-6BA2-C584-4DD7502476D2}"/>
                  </a:ext>
                </a:extLst>
              </p:cNvPr>
              <p:cNvGrpSpPr/>
              <p:nvPr/>
            </p:nvGrpSpPr>
            <p:grpSpPr>
              <a:xfrm>
                <a:off x="3985048" y="2020896"/>
                <a:ext cx="4698012" cy="1063879"/>
                <a:chOff x="3298511" y="2694857"/>
                <a:chExt cx="3751109" cy="622379"/>
              </a:xfrm>
            </p:grpSpPr>
            <p:sp>
              <p:nvSpPr>
                <p:cNvPr id="25" name="Rectangle : coins arrondis 24">
                  <a:extLst>
                    <a:ext uri="{FF2B5EF4-FFF2-40B4-BE49-F238E27FC236}">
                      <a16:creationId xmlns:a16="http://schemas.microsoft.com/office/drawing/2014/main" xmlns="" id="{84560BD6-0280-6D78-98FF-731696A5536D}"/>
                    </a:ext>
                  </a:extLst>
                </p:cNvPr>
                <p:cNvSpPr/>
                <p:nvPr/>
              </p:nvSpPr>
              <p:spPr>
                <a:xfrm>
                  <a:off x="5670819" y="2705237"/>
                  <a:ext cx="1378801" cy="611999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تُحافِظوا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26" name="Rectangle : coins arrondis 25">
                  <a:extLst>
                    <a:ext uri="{FF2B5EF4-FFF2-40B4-BE49-F238E27FC236}">
                      <a16:creationId xmlns:a16="http://schemas.microsoft.com/office/drawing/2014/main" xmlns="" id="{6279C6A4-C686-8CE8-A5D3-D243D5101A7A}"/>
                    </a:ext>
                  </a:extLst>
                </p:cNvPr>
                <p:cNvSpPr/>
                <p:nvPr/>
              </p:nvSpPr>
              <p:spPr>
                <a:xfrm>
                  <a:off x="4701226" y="2694857"/>
                  <a:ext cx="849130" cy="600675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كَيْ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27" name="Rectangle : coins arrondis 26">
                  <a:extLst>
                    <a:ext uri="{FF2B5EF4-FFF2-40B4-BE49-F238E27FC236}">
                      <a16:creationId xmlns:a16="http://schemas.microsoft.com/office/drawing/2014/main" xmlns="" id="{575D2BB9-AD19-BE5F-71BE-2AD0E54229E5}"/>
                    </a:ext>
                  </a:extLst>
                </p:cNvPr>
                <p:cNvSpPr/>
                <p:nvPr/>
              </p:nvSpPr>
              <p:spPr>
                <a:xfrm>
                  <a:off x="3298511" y="2705236"/>
                  <a:ext cx="1258417" cy="61200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ar-MA" sz="4400" b="1" kern="1200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فَطورَكُمْ</a:t>
                  </a:r>
                  <a:endParaRPr lang="f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xmlns="" id="{CE44B14B-B7D0-4B40-0E29-31EE9DA416E9}"/>
                  </a:ext>
                </a:extLst>
              </p:cNvPr>
              <p:cNvSpPr/>
              <p:nvPr/>
            </p:nvSpPr>
            <p:spPr>
              <a:xfrm>
                <a:off x="2372367" y="2020896"/>
                <a:ext cx="1461809" cy="10267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لا تُهْمِلْ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xmlns="" id="{FBC4B2DD-E846-6D1A-8BD3-7E98498C4B14}"/>
                  </a:ext>
                </a:extLst>
              </p:cNvPr>
              <p:cNvSpPr/>
              <p:nvPr/>
            </p:nvSpPr>
            <p:spPr>
              <a:xfrm>
                <a:off x="615561" y="2011216"/>
                <a:ext cx="1576083" cy="10461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لا تُهْمِلوا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8F1B8D78-CE8A-2C8D-8594-259ECD6ECCE0}"/>
                </a:ext>
              </a:extLst>
            </p:cNvPr>
            <p:cNvSpPr/>
            <p:nvPr/>
          </p:nvSpPr>
          <p:spPr>
            <a:xfrm>
              <a:off x="3554147" y="3211842"/>
              <a:ext cx="2283258" cy="94910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عَلى صِحَّتِكُمْ.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30696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29EC3B-1C90-F786-378E-814D6F8F2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0591659-788B-E45A-17AB-67DEA6F8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عنوان النص الذي تذكركم به هذه الفقرة؟ ما هي شخصياته؟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5643ACF-55DC-3A4C-0DC1-E8CF337D2A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266936F-EEC0-2D95-9180-10BD84882BB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89F6DF2-300D-1B93-041F-81804C22CE4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7C814F3-DF4D-10D6-8F0D-DD7F82F125D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137DF45-F190-B0EA-CD2F-1A544F010D8C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7312014-4DFD-1F2E-5B1B-368BA0B8F9C4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B5ACFCA-63C8-7282-5276-61B24884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5D382BE-D704-E91B-C94E-A3CA397746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AF0433C-F611-E69E-205E-27D5892B67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9F8099A-26D2-F954-652A-026222CD70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BC7F034-8C68-F5FD-920B-DF100BE0FA7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FD174AA1-3A61-6833-23E0-1280AED3A4D3}"/>
              </a:ext>
            </a:extLst>
          </p:cNvPr>
          <p:cNvSpPr txBox="1">
            <a:spLocks/>
          </p:cNvSpPr>
          <p:nvPr/>
        </p:nvSpPr>
        <p:spPr>
          <a:xfrm>
            <a:off x="405505" y="2089820"/>
            <a:ext cx="8332990" cy="4206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مِرْآتي يا مِرْآتي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نَصيحَتُكِ  لِأَصْدِقائي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هذا نَبيلٌ لا يَغْسِلُ يَدَهُ قَبْلَ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أَكْلِ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وَهذِهِ مَرْيَمُ نَسِيَتْ فُرْشاةَ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شَّعْرِ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عُمَرُ فَمُتْعَبٌ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سَّهَ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 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هذِهِ  نَصائِحي لَكَ يا حَمْزَةُ وَلِأَصْدِقائِكَ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لصِّغارِ:</a:t>
            </a:r>
            <a:r>
              <a:rPr lang="f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واظِبْ عَلى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لرِّياضَةِ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هْتَمَّ بِنَظافَتِكَ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حْرِصْ عَلى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لنَّوْمِ مُبَكِّراً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وَتَناوَلِ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لْخُضْرَواتِ وَ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لْفَواكِهَ لِيَقْوى جِسْمُكَ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وَتَسْتَعيدَ شَكْلَكَ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لْجَميلَ</a:t>
            </a:r>
            <a:r>
              <a:rPr lang="f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581658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2AEC28-4F07-75AC-8AA7-B3FC431F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A832E0D-875F-B20D-A9DB-77EC73F0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42DBFE99-210A-D185-CA4C-BE4A23111FB0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B9B976A2-4F56-96B0-91F8-0E213E3C1642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4EE3A44-1A22-9692-A59D-748383BC8E5E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Google Shape;1680;p27">
            <a:extLst>
              <a:ext uri="{FF2B5EF4-FFF2-40B4-BE49-F238E27FC236}">
                <a16:creationId xmlns:a16="http://schemas.microsoft.com/office/drawing/2014/main" xmlns="" id="{EABC7152-FCF8-A6D9-07D8-205E55A5E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14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تدربنا على قراءة فقرة بدقة واسترسال 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3D14CE-899A-E7C5-515B-E83D9CD7202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513816-26CA-06DF-B85D-CE112A263776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30D5ED-5BDA-4939-7C9E-62A93AFAA2E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32D7DE-BA1C-39FA-DF6B-17A040CCC1A0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D9AB73-17A4-6D45-EF3C-ED049FF42414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D346BEC-FF3A-610E-572D-2B5DEBE812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9B92A15-BE86-0CF2-A8F1-CCE1281742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8B2F15E-3D55-302D-8FF3-4CA4C82E31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615" y="817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830B0D2-9422-687A-A2DC-D8D809C0DD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2D46C31-FDF1-1094-B41C-8300895833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F806C8E-3D42-1E7B-553C-6FFA43C041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FE1F6367-A5D0-12CE-118F-991410AEFA23}"/>
              </a:ext>
            </a:extLst>
          </p:cNvPr>
          <p:cNvSpPr txBox="1">
            <a:spLocks/>
          </p:cNvSpPr>
          <p:nvPr/>
        </p:nvSpPr>
        <p:spPr>
          <a:xfrm>
            <a:off x="405505" y="2089820"/>
            <a:ext cx="8332990" cy="4206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مِرْآتي يا مِرْآتي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نَصيحَتُكِ  لِأَصْدِقائي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هذا نَبيلٌ لا يَغْسِلُ يَدَهُ قَبْلَ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أَكْلِ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وَهذِهِ مَرْيَمُ نَسِيَتْ فُرْشاةَ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شَّعْرِ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عُمَرُ فَمُتْعَبٌ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سَّهَ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 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هذِهِ  نَصائِحي لَكَ يا حَمْزَةُ وَلِأَصْدِقائِكَ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لصِّغارِ:</a:t>
            </a:r>
            <a:r>
              <a:rPr lang="f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واظِبْ عَلى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لرِّياضَةِ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هْتَمَّ بِنَظافَتِكَ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حْرِصْ عَلى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لنَّوْمِ مُبَكِّراً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وَتَناوَلِ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لْخُضْرَواتِ وَ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لْفَواكِهَ لِيَقْوى جِسْمُكَ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وَتَسْتَعيدَ شَكْلَكَ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لْجَميلَ</a:t>
            </a:r>
            <a:r>
              <a:rPr lang="f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xmlns="" id="{3CF981E6-FB64-3EE7-60D3-E067D2906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xmlns="" id="{14BA1418-5D78-E2C2-4B20-73301262B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dirty="0">
                <a:solidFill>
                  <a:srgbClr val="7A7A7A"/>
                </a:solidFill>
                <a:ea typeface="Calibri" panose="020F0502020204030204" pitchFamily="34" charset="0"/>
              </a:rPr>
              <a:t>تدربنا على توظيف أساليب التعبير عن الرأي.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023539-3B72-BA4D-E957-9B0D405C900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47FE75-E567-78A3-4982-D66F97C1B7CB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159437D-0B7C-BFBF-7889-0B284FE47E4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4C8D35-C2DC-8938-A969-1AFB1FE67284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74B996-048E-B68E-BFD1-170196978560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4F16230-1659-5361-3A18-55335C27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912D4D7-00EF-AE83-4A25-5C710BFC8B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62B4A58-14F7-2379-9A4E-F475B97DE4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615" y="817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2213BBC-0D7A-FDC1-9FEB-7FCFAEAE7E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76A4F7D-8FF5-E092-6637-2D26EAE438E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351923F-CF27-0484-98B8-74FD4C22E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Forme libre : forme 2">
            <a:extLst>
              <a:ext uri="{FF2B5EF4-FFF2-40B4-BE49-F238E27FC236}">
                <a16:creationId xmlns:a16="http://schemas.microsoft.com/office/drawing/2014/main" xmlns="" id="{A6BA534A-6D8D-57A8-2E29-384CD5357AC5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xmlns="" id="{BE945EFC-414C-DC8F-1D24-0DE8D8AB9CDC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3BF2388-461E-7DD3-F084-18ABD5ABB0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80E806D-1D1D-335F-136B-75DA240610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9A50BA3A-3053-7CD6-67FF-226B89818138}"/>
              </a:ext>
            </a:extLst>
          </p:cNvPr>
          <p:cNvSpPr txBox="1"/>
          <p:nvPr/>
        </p:nvSpPr>
        <p:spPr>
          <a:xfrm>
            <a:off x="2892490" y="1471356"/>
            <a:ext cx="371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MA" sz="3200" b="1" kern="12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هُوَ طَعامُكَ </a:t>
            </a:r>
            <a:r>
              <a:rPr lang="ar-MA" sz="3200" b="1" kern="12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ٱلْمُفَضَّلُ</a:t>
            </a:r>
            <a:r>
              <a:rPr lang="ar-MA" sz="3200" b="1" kern="12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 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أُحِبُّ/ لا أُحِبُّ...لَكِنَّني أُفَضِّلُ...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5158304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xmlns="" id="{0E8DE003-7CF3-E12D-6330-0F834370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xmlns="" id="{3CBE324D-8B68-1010-0916-06D3E06676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أجبنا عن أسئلة تبتدئ ب متى؟ كيف؟ ماذا؟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F6CD7ED-3F03-A27B-FB7D-A2697C6A7CC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008DF99-FEDC-6804-F8CA-FCC3F1BA045F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D5C45AA-1E12-4E37-F5B0-3400CAC018B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EBB4BB-EEAB-459A-DC9E-6F8DFBFBF0AF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673B7E-F9FE-3F90-FBF9-726C135C68D0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31DD40C-6967-4030-D0A7-89F5981FEC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0297CD4-BAB8-3CD6-3322-6A65EAC682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4ACCD5C-B3CF-07D0-E88C-6D3B593DDA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E2BB7F5-CB5E-73D5-6768-FF86B37355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067C7F2-5415-1EB1-89A4-701CB477CB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F81787E-E9A5-5039-6632-2904B1342BE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7F1B566F-437F-11EA-9547-92F0E3C68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928" y="2453224"/>
            <a:ext cx="8010144" cy="317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3098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xmlns="" id="{0EA5E034-9174-2ACB-8420-E8019FF3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xmlns="" id="{AC85B585-82D5-F67D-5982-D8DE7F9D38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رتبنا كلمات للحصول على جمل تامة.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pic>
        <p:nvPicPr>
          <p:cNvPr id="4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2AAB5B3-6616-2FBD-6C4D-9A69D0823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8E367C-096A-3F26-4789-B94C3AD2A80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9F05D3-9459-AE06-DE1E-2A5F65DABD96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EBB266-C62C-B2D4-866B-3180B6A187F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BA47F93-30AF-F2D9-ECA2-A51FF1B2837B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DBFBD02-FA84-BE25-CCCE-9EBA89791099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1B49D18-D26C-E137-0E34-297C8B566A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8A02AC1-D866-508A-16D2-0D00355D9A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F99945C-FAB9-104E-AB66-3F746F3CAA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03F4E619-2702-8E76-174D-1A6EF725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A00AA6D-B2E4-6AF3-2566-EDCEAEF971E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xmlns="" id="{F819A816-0371-C3A8-7279-4C2A1D4F3C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893DBDE-15A1-A1FC-FA98-D8FA91EBF8A3}"/>
              </a:ext>
            </a:extLst>
          </p:cNvPr>
          <p:cNvSpPr txBox="1"/>
          <p:nvPr/>
        </p:nvSpPr>
        <p:spPr>
          <a:xfrm>
            <a:off x="645022" y="4370281"/>
            <a:ext cx="6360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60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تُصْغي لَيْلى </a:t>
            </a:r>
            <a:r>
              <a:rPr lang="ar-MA" sz="60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بِـﭐهْتِمامٍ</a:t>
            </a:r>
            <a:r>
              <a:rPr lang="ar-MA" sz="60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كَبيرٍ.</a:t>
            </a:r>
            <a:endParaRPr lang="fr-MA" sz="60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3586BE0D-1123-7180-922A-EB9B7094AEAE}"/>
              </a:ext>
            </a:extLst>
          </p:cNvPr>
          <p:cNvGrpSpPr/>
          <p:nvPr/>
        </p:nvGrpSpPr>
        <p:grpSpPr>
          <a:xfrm>
            <a:off x="513183" y="2119575"/>
            <a:ext cx="8169877" cy="965200"/>
            <a:chOff x="-205021" y="2020896"/>
            <a:chExt cx="8888082" cy="1063879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2474902B-1FED-5185-919F-F0D5F69E074E}"/>
                </a:ext>
              </a:extLst>
            </p:cNvPr>
            <p:cNvGrpSpPr/>
            <p:nvPr/>
          </p:nvGrpSpPr>
          <p:grpSpPr>
            <a:xfrm>
              <a:off x="3377428" y="2020896"/>
              <a:ext cx="5305633" cy="1063879"/>
              <a:chOff x="2813359" y="2694857"/>
              <a:chExt cx="4236261" cy="622379"/>
            </a:xfrm>
          </p:grpSpPr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xmlns="" id="{791F6651-08EB-E25D-8F34-E4F69B8B05B9}"/>
                  </a:ext>
                </a:extLst>
              </p:cNvPr>
              <p:cNvSpPr/>
              <p:nvPr/>
            </p:nvSpPr>
            <p:spPr>
              <a:xfrm>
                <a:off x="5673751" y="2705237"/>
                <a:ext cx="1375869" cy="61199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لَيْلى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xmlns="" id="{97A2BD26-7047-0D82-E5F4-E89D1943B207}"/>
                  </a:ext>
                </a:extLst>
              </p:cNvPr>
              <p:cNvSpPr/>
              <p:nvPr/>
            </p:nvSpPr>
            <p:spPr>
              <a:xfrm>
                <a:off x="4147640" y="2705237"/>
                <a:ext cx="1375869" cy="60067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كَبيرٍ.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xmlns="" id="{EB9F2D9B-C4E8-DFD5-B381-B907879B5A63}"/>
                  </a:ext>
                </a:extLst>
              </p:cNvPr>
              <p:cNvSpPr/>
              <p:nvPr/>
            </p:nvSpPr>
            <p:spPr>
              <a:xfrm>
                <a:off x="2813359" y="2694857"/>
                <a:ext cx="1189985" cy="612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ar-MA" sz="4400" b="1" kern="1200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بِٱهْتِمامٍ</a:t>
                </a:r>
                <a:endParaRPr lang="f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7F09122B-1BC9-028B-E4E8-C38F924F8BAE}"/>
                </a:ext>
              </a:extLst>
            </p:cNvPr>
            <p:cNvSpPr/>
            <p:nvPr/>
          </p:nvSpPr>
          <p:spPr>
            <a:xfrm>
              <a:off x="1473522" y="2048317"/>
              <a:ext cx="1723184" cy="102677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تُصْغي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23D74067-0EA2-78CC-FC57-ED16CAF1C2E4}"/>
                </a:ext>
              </a:extLst>
            </p:cNvPr>
            <p:cNvSpPr/>
            <p:nvPr/>
          </p:nvSpPr>
          <p:spPr>
            <a:xfrm>
              <a:off x="-205021" y="2028958"/>
              <a:ext cx="1490376" cy="10461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يُصْغي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608312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981650-4413-5D16-1669-DD0B0447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859E313-494C-A3B1-F8B5-FF082D0E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8655565D-BA0F-B953-17AD-0E2D9F3A84DE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0ECBB635-0C5D-4CC8-6C5C-62E47F0C778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947B153-F4E4-3A15-B189-0C81D5AC585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680;p27">
            <a:extLst>
              <a:ext uri="{FF2B5EF4-FFF2-40B4-BE49-F238E27FC236}">
                <a16:creationId xmlns:a16="http://schemas.microsoft.com/office/drawing/2014/main" xmlns="" id="{A4A412D9-BDA5-CADF-60E2-4C731975B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2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تدربوا على قراءة النص ص 113. </a:t>
            </a:r>
            <a:endParaRPr lang="x-none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xmlns="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412928"/>
            <a:ext cx="792000" cy="792000"/>
          </a:xfr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xmlns="" id="{DD62517A-40E5-26A6-332C-7E16FDDA6CBC}"/>
              </a:ext>
            </a:extLst>
          </p:cNvPr>
          <p:cNvGrpSpPr/>
          <p:nvPr/>
        </p:nvGrpSpPr>
        <p:grpSpPr>
          <a:xfrm>
            <a:off x="6276849" y="3584824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xmlns="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xmlns="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7C190E6-E697-9AC7-D065-12926DB0C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835237" y="612737"/>
            <a:ext cx="900113" cy="898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DC5B6F0-F1D1-04A0-42DC-1BC3519A5CD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5A0F52B-08CA-EF2B-D15E-CF30E02448FB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2351BE-C91B-3F0B-2EEA-8CE9E7A2EAD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D31C90-D99A-A9AD-9D57-A3C05D7AB81A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9CB630A-8022-8B74-9123-BEE6F4D83659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8E8AB1F-FAD0-6978-80D2-A579EF1ADD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3FA91A6-D9F0-841D-075E-776654931E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BD120A1-DB10-FE9F-59DC-00573AECD9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976D25B-2010-B234-C2EB-D45D13E217F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A21074B-339C-C5FF-CF14-B2954C94154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93C936E-5D68-3A84-E85C-FDF641CE26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7422" y="1683287"/>
            <a:ext cx="3284505" cy="45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xmlns="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E91B3D-0484-8148-B32A-8763EF75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977083B-BEFA-3C34-0D5C-8881EA2D8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7" name="Google Shape;1379;p12">
            <a:extLst>
              <a:ext uri="{FF2B5EF4-FFF2-40B4-BE49-F238E27FC236}">
                <a16:creationId xmlns:a16="http://schemas.microsoft.com/office/drawing/2014/main" xmlns="" id="{050D49AC-31F7-63A7-281B-E5EF5C597E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BA6D361-5F6D-3649-5BA9-473900F482E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E8630DE-98E3-8BF4-93E1-2C9039F4906B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132F39-8576-0374-53C7-A67800D7615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40653E7-349B-F3A9-95C6-E3DAD2FAB05D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3CDC091-CA2A-DB9B-C770-7EEA76E4A1F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95ED1AD-F883-8165-FE43-1E180352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F18AF43-2F11-667B-415C-6884E795AA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2678566-D517-2B9B-43AF-09EA691FBE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CADC7CB-EEEF-13CD-CAC4-5D6B3DA22E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AA078F3-6BDE-FD4C-6856-010A87D3B38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16DE72-0156-8240-A1E1-07F3F54A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.من يقرأ ؟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A63DDB9-C6F1-351C-6E5D-D00C511CA7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98EDCEC0-4B5D-E68E-8A59-E423735CECD5}"/>
              </a:ext>
            </a:extLst>
          </p:cNvPr>
          <p:cNvSpPr/>
          <p:nvPr/>
        </p:nvSpPr>
        <p:spPr>
          <a:xfrm>
            <a:off x="6112042" y="3447401"/>
            <a:ext cx="2367978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رِّياضَةُ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xmlns="" id="{F68D3A6F-E11A-39EA-A7A4-41181D5644E0}"/>
              </a:ext>
            </a:extLst>
          </p:cNvPr>
          <p:cNvSpPr/>
          <p:nvPr/>
        </p:nvSpPr>
        <p:spPr>
          <a:xfrm>
            <a:off x="3469269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اَل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صِّغارُ</a:t>
            </a: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xmlns="" id="{B6A6BD5D-0CB2-4128-1286-20620FC60365}"/>
              </a:ext>
            </a:extLst>
          </p:cNvPr>
          <p:cNvSpPr/>
          <p:nvPr/>
        </p:nvSpPr>
        <p:spPr>
          <a:xfrm>
            <a:off x="826496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نَّوْمُ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C761FF-3B35-F8C2-BADC-49E3BEAC4D9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8D49112-4A31-3620-1852-351B26EC0B82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BA71A21-4F0D-34A2-22C5-EEFB6B8D2D4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12CB67-8155-99B2-56CD-A469E1BF2B98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0648A4C-E20A-0E82-D185-63F705CC03F3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EEF84C6-A909-F799-5B93-4E4720A42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38BB224-03D2-D9C8-6EE3-0E2C185D07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AB9C68E-E8A4-47D9-16FD-2181BB9D3F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91D6C44-E33A-DEB0-E417-8FA50C2707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92A510A-D625-B828-2914-3771393490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C1739C5-CAA3-6E42-AB33-884BAE42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59744913-7824-B82D-BF89-25BDE6C98155}"/>
              </a:ext>
            </a:extLst>
          </p:cNvPr>
          <p:cNvSpPr/>
          <p:nvPr/>
        </p:nvSpPr>
        <p:spPr>
          <a:xfrm>
            <a:off x="417095" y="3582909"/>
            <a:ext cx="8398041" cy="9088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رِّياضَةُ</a:t>
            </a:r>
            <a:endParaRPr lang="ar-MA"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A9096A4-B5D0-B69C-0622-8472560CB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1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C51B08-D7BC-AAAF-8360-6E3F2CE324E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752D765-2375-CBF7-F4AF-FF24ECA7B98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0275DA0-774C-2787-9E67-7E34C05D497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52A377-6BA4-31D7-D17B-59FD488A24CD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1C4F913-BA0E-8CC4-96B1-5626CB8A496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3F1C40E-AE8E-6813-2B08-29936AD6DE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35EE643-01C5-B51F-8D8E-D95538815D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AAA1486-A866-F5E2-232F-9E795C4579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8DB39EF-18FC-4D4D-A88B-B3AE08E2BA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D5BF5B1-694E-3487-00FE-B659F7AEBA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451287-80A8-8C46-92AD-510ED056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ينطق الأستاذ الكلمة.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CDDE845-5852-5E21-9917-7ACAE50C5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6" name="Google Shape;1379;p12">
            <a:extLst>
              <a:ext uri="{FF2B5EF4-FFF2-40B4-BE49-F238E27FC236}">
                <a16:creationId xmlns:a16="http://schemas.microsoft.com/office/drawing/2014/main" xmlns="" id="{38E37724-E5DB-7654-98C0-7D693BCFF3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7281D98-3DEB-6DDA-341B-91AF44863F4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DA93EA0-876F-3D11-667E-2438075A0D2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CD95587-8417-D0DB-EEC9-D00468626AD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244C78C-5E5D-9921-37FE-82709094C4A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B96BEDE-7DFA-8372-FE5F-6FD2516EB89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D75C269-C989-DA6A-2535-3AE05EE2BA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8660D3C-1474-5CAD-0AED-1CD958DA7F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E3883AB-EF49-DFB8-CC3C-8532C32157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36C5386-9CE2-598D-4517-F42CE21442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2AD7912-5B6E-9557-381E-16043ABE848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5004</TotalTime>
  <Words>1754</Words>
  <Application>Microsoft Office PowerPoint</Application>
  <PresentationFormat>Affichage à l'écran (4:3)</PresentationFormat>
  <Paragraphs>438</Paragraphs>
  <Slides>58</Slides>
  <Notes>12</Notes>
  <HiddenSlides>0</HiddenSlides>
  <MMClips>1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58</vt:i4>
      </vt:variant>
    </vt:vector>
  </HeadingPairs>
  <TitlesOfParts>
    <vt:vector size="83" baseType="lpstr">
      <vt:lpstr>Calibri</vt:lpstr>
      <vt:lpstr>Noto Sans Symbols</vt:lpstr>
      <vt:lpstr>Aptos Display</vt:lpstr>
      <vt:lpstr>Dosis ExtraBold</vt:lpstr>
      <vt:lpstr>Wingdings</vt:lpstr>
      <vt:lpstr>Dosis SemiBold</vt:lpstr>
      <vt:lpstr>Abadi</vt:lpstr>
      <vt:lpstr>Courier New</vt:lpstr>
      <vt:lpstr>Dosis Medium</vt:lpstr>
      <vt:lpstr>Dosis</vt:lpstr>
      <vt:lpstr>Aptos</vt:lpstr>
      <vt:lpstr>Microsoft Uighur</vt:lpstr>
      <vt:lpstr>Arial</vt:lpstr>
      <vt:lpstr>Thème Office</vt:lpstr>
      <vt:lpstr>02- معــــــــــجم</vt:lpstr>
      <vt:lpstr>1_03- استماع وتحدث</vt:lpstr>
      <vt:lpstr>1_04- قراءة/ كتابة</vt:lpstr>
      <vt:lpstr>3_Env-Enseignant</vt:lpstr>
      <vt:lpstr>1_Conception personnalisée</vt:lpstr>
      <vt:lpstr>00_Env-Enseignant</vt:lpstr>
      <vt:lpstr>1_02- معــــــــــجم</vt:lpstr>
      <vt:lpstr>2_01- نشاط اعتيادي</vt:lpstr>
      <vt:lpstr>1_01- نشاط اعتيادي</vt:lpstr>
      <vt:lpstr>03- استماع وتحدث</vt:lpstr>
      <vt:lpstr>استماع وتحدث nv</vt:lpstr>
      <vt:lpstr>Présentation PowerPoint</vt:lpstr>
      <vt:lpstr>انتبهوا جيدا كيف سأقرأ النصَّ. </vt:lpstr>
      <vt:lpstr>استعدوا للقراءة؛ أمامكم  دقيقة  من أجل قراءة صامتة للفقرة.</vt:lpstr>
      <vt:lpstr>التلميذ ....... قم إلى السبورة للقراءة . ويسجل الأستاذ على سجل الطلاقة / التحدث.</vt:lpstr>
      <vt:lpstr>  ما عنوان النص الذي تذكركم به هذه الفقرة؟ ما هي شخصياته؟ .</vt:lpstr>
      <vt:lpstr>خذوا ألواحكم سأملي عليكم كلمات.</vt:lpstr>
      <vt:lpstr>سأقرأ الكلمات .من يقرأ ؟</vt:lpstr>
      <vt:lpstr>انظروا إلى الكلمة جيدا. </vt:lpstr>
      <vt:lpstr>اكتبوا.  ينطق الأستاذ الكلمة.</vt:lpstr>
      <vt:lpstr>ارفعوا الألواح، صححوا.</vt:lpstr>
      <vt:lpstr>انظروا إلى الكلمة جيدا. </vt:lpstr>
      <vt:lpstr>اكتبوا. ينطق الأستاذ الكلمة.</vt:lpstr>
      <vt:lpstr>ارفعوا الألواح، صححوا.</vt:lpstr>
      <vt:lpstr>انظروا إلى الكلمة جيدا. </vt:lpstr>
      <vt:lpstr>اكتبوا.  ينطق الأستاذ الكلمة.</vt:lpstr>
      <vt:lpstr>ارفعوا الألواح، صححوا.</vt:lpstr>
      <vt:lpstr>  والآن ستتدربون على استعمال  أساليب التعبير عن الرأي في حوار مع زملائكم.  </vt:lpstr>
      <vt:lpstr> لأطلب رأي شخص في تفضيل مأكولات بم أسأل؟</vt:lpstr>
      <vt:lpstr>لأطلب رأي شخص في تفضيل مأكولات أسأل : ما هو طعامك المفضل ؟ </vt:lpstr>
      <vt:lpstr>لأعبر عن رأي ماذا يمكنني أن أقول؟ - أحب ..... لكنني أفضل–  رددوا – لا أحب .....رددوا </vt:lpstr>
      <vt:lpstr>كل واحد يسأل زميله عن رأيه في المأكولات.  </vt:lpstr>
      <vt:lpstr>إذا أعجبتكم المأكولات ماذا تقولون؟ </vt:lpstr>
      <vt:lpstr>إذا كنتم لا تحبونها ماذا تقولون؟ </vt:lpstr>
      <vt:lpstr>كل واحد يشارك في حوار مع زميله للتعبير والسؤال عن الرأي في مأكولات .</vt:lpstr>
      <vt:lpstr>Présentation PowerPoint</vt:lpstr>
      <vt:lpstr> </vt:lpstr>
      <vt:lpstr>Présentation PowerPoint</vt:lpstr>
      <vt:lpstr> </vt:lpstr>
      <vt:lpstr> </vt:lpstr>
      <vt:lpstr> الآن؛ خذوا كراساتكم ص 113 -  من يقرأ؟ من يواصل؟ تابعوا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Présentation PowerPoint</vt:lpstr>
      <vt:lpstr> خذوا دفاتركم</vt:lpstr>
      <vt:lpstr>رتبوا الكلمات لتركيب جمل تامة. </vt:lpstr>
      <vt:lpstr>رتبوا  الجملة الأولى، ماهي الكلمة الأولى؟</vt:lpstr>
      <vt:lpstr>صححوا</vt:lpstr>
      <vt:lpstr>رتبوا  الجملة الثانية، ماهي الكلمة الأولى؟</vt:lpstr>
      <vt:lpstr>صححوا</vt:lpstr>
      <vt:lpstr>رتبوا  الجملة الثالثة، ماهي الكلمة الأولى؟</vt:lpstr>
      <vt:lpstr>صححوا.</vt:lpstr>
      <vt:lpstr> اختتام الحصة </vt:lpstr>
      <vt:lpstr>تدربنا على قراءة فقرة بدقة واسترسال </vt:lpstr>
      <vt:lpstr>تدربنا على توظيف أساليب التعبير عن الرأي.</vt:lpstr>
      <vt:lpstr>أجبنا عن أسئلة تبتدئ ب متى؟ كيف؟ ماذا؟</vt:lpstr>
      <vt:lpstr>رتبنا كلمات للحصول على جمل تامة.</vt:lpstr>
      <vt:lpstr> اختتام الحصة </vt:lpstr>
      <vt:lpstr>في المنزل، تدربوا على قراءة النص ص 113.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HP</cp:lastModifiedBy>
  <cp:revision>48</cp:revision>
  <dcterms:created xsi:type="dcterms:W3CDTF">2023-09-20T21:35:22Z</dcterms:created>
  <dcterms:modified xsi:type="dcterms:W3CDTF">2026-01-14T02:03:33Z</dcterms:modified>
</cp:coreProperties>
</file>