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</p:sldMasterIdLst>
  <p:notesMasterIdLst>
    <p:notesMasterId r:id="rId52"/>
  </p:notesMasterIdLst>
  <p:sldIdLst>
    <p:sldId id="813" r:id="rId7"/>
    <p:sldId id="705" r:id="rId8"/>
    <p:sldId id="861" r:id="rId9"/>
    <p:sldId id="798" r:id="rId10"/>
    <p:sldId id="799" r:id="rId11"/>
    <p:sldId id="862" r:id="rId12"/>
    <p:sldId id="780" r:id="rId13"/>
    <p:sldId id="784" r:id="rId14"/>
    <p:sldId id="785" r:id="rId15"/>
    <p:sldId id="863" r:id="rId16"/>
    <p:sldId id="800" r:id="rId17"/>
    <p:sldId id="864" r:id="rId18"/>
    <p:sldId id="865" r:id="rId19"/>
    <p:sldId id="846" r:id="rId20"/>
    <p:sldId id="680" r:id="rId21"/>
    <p:sldId id="852" r:id="rId22"/>
    <p:sldId id="849" r:id="rId23"/>
    <p:sldId id="851" r:id="rId24"/>
    <p:sldId id="848" r:id="rId25"/>
    <p:sldId id="831" r:id="rId26"/>
    <p:sldId id="832" r:id="rId27"/>
    <p:sldId id="805" r:id="rId28"/>
    <p:sldId id="653" r:id="rId29"/>
    <p:sldId id="834" r:id="rId30"/>
    <p:sldId id="853" r:id="rId31"/>
    <p:sldId id="835" r:id="rId32"/>
    <p:sldId id="869" r:id="rId33"/>
    <p:sldId id="874" r:id="rId34"/>
    <p:sldId id="881" r:id="rId35"/>
    <p:sldId id="857" r:id="rId36"/>
    <p:sldId id="870" r:id="rId37"/>
    <p:sldId id="871" r:id="rId38"/>
    <p:sldId id="872" r:id="rId39"/>
    <p:sldId id="875" r:id="rId40"/>
    <p:sldId id="882" r:id="rId41"/>
    <p:sldId id="876" r:id="rId42"/>
    <p:sldId id="877" r:id="rId43"/>
    <p:sldId id="878" r:id="rId44"/>
    <p:sldId id="879" r:id="rId45"/>
    <p:sldId id="880" r:id="rId46"/>
    <p:sldId id="883" r:id="rId47"/>
    <p:sldId id="817" r:id="rId48"/>
    <p:sldId id="821" r:id="rId49"/>
    <p:sldId id="843" r:id="rId50"/>
    <p:sldId id="679" r:id="rId51"/>
  </p:sldIdLst>
  <p:sldSz cx="9144000" cy="6858000" type="screen4x3"/>
  <p:notesSz cx="6735763" cy="9866313"/>
  <p:embeddedFontLst>
    <p:embeddedFont>
      <p:font typeface="Dosis" pitchFamily="2" charset="0"/>
      <p:regular r:id="rId53"/>
      <p:bold r:id="rId54"/>
    </p:embeddedFont>
    <p:embeddedFont>
      <p:font typeface="Dosis ExtraBold" pitchFamily="2" charset="0"/>
      <p:bold r:id="rId55"/>
    </p:embeddedFont>
    <p:embeddedFont>
      <p:font typeface="Dosis Medium" pitchFamily="2" charset="0"/>
      <p:regular r:id="rId56"/>
    </p:embeddedFont>
    <p:embeddedFont>
      <p:font typeface="Dosis SemiBold" pitchFamily="2" charset="0"/>
      <p:bold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F26553"/>
    <a:srgbClr val="E84234"/>
    <a:srgbClr val="2AB6D7"/>
    <a:srgbClr val="55B7DE"/>
    <a:srgbClr val="A1A6BC"/>
    <a:srgbClr val="424D7B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355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3.fntdata"/><Relationship Id="rId63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4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2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5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7" Type="http://schemas.openxmlformats.org/officeDocument/2006/relationships/image" Target="../media/image2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openxmlformats.org/officeDocument/2006/relationships/customXml" Target="../ink/ink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41.jp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41.jp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10.xml"/><Relationship Id="rId4" Type="http://schemas.openxmlformats.org/officeDocument/2006/relationships/image" Target="../media/image4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12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46.png"/><Relationship Id="rId4" Type="http://schemas.openxmlformats.org/officeDocument/2006/relationships/customXml" Target="../ink/ink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43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16.xml"/><Relationship Id="rId4" Type="http://schemas.openxmlformats.org/officeDocument/2006/relationships/image" Target="../media/image4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7" Type="http://schemas.openxmlformats.org/officeDocument/2006/relationships/image" Target="../media/image31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18.xml"/><Relationship Id="rId4" Type="http://schemas.openxmlformats.org/officeDocument/2006/relationships/image" Target="../media/image4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20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43.emf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22.xml"/><Relationship Id="rId4" Type="http://schemas.openxmlformats.org/officeDocument/2006/relationships/image" Target="../media/image4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24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46.png"/><Relationship Id="rId4" Type="http://schemas.openxmlformats.org/officeDocument/2006/relationships/customXml" Target="../ink/ink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7" Type="http://schemas.openxmlformats.org/officeDocument/2006/relationships/image" Target="../media/image23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28.xml"/><Relationship Id="rId4" Type="http://schemas.openxmlformats.org/officeDocument/2006/relationships/image" Target="../media/image4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7" Type="http://schemas.openxmlformats.org/officeDocument/2006/relationships/image" Target="../media/image31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30.xml"/><Relationship Id="rId4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32.xml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7" Type="http://schemas.openxmlformats.org/officeDocument/2006/relationships/image" Target="../media/image44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0.PNG"/><Relationship Id="rId5" Type="http://schemas.openxmlformats.org/officeDocument/2006/relationships/customXml" Target="../ink/ink34.xml"/><Relationship Id="rId4" Type="http://schemas.openxmlformats.org/officeDocument/2006/relationships/image" Target="../media/image4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7" Type="http://schemas.openxmlformats.org/officeDocument/2006/relationships/customXml" Target="../ink/ink36.xml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3.png"/><Relationship Id="rId10" Type="http://schemas.openxmlformats.org/officeDocument/2006/relationships/image" Target="../media/image42.png"/><Relationship Id="rId9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46.png"/><Relationship Id="rId4" Type="http://schemas.openxmlformats.org/officeDocument/2006/relationships/customXml" Target="../ink/ink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3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customXml" Target="../ink/ink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44.png"/><Relationship Id="rId4" Type="http://schemas.openxmlformats.org/officeDocument/2006/relationships/customXml" Target="../ink/ink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0773A-9D79-DDCA-972F-4211D352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76971-BDC7-9B21-AAC7-17D969FAD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en français avec son voisin. Chacun répond avec son vrai nom et prénom.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145075-181A-39CB-DE30-3BAF272E5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207841-32DE-B1FC-8F2C-DF8985A16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CB63CC-5357-4DA9-3C5D-5BB0751D2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264A14-DB24-7E41-756F-E063717B9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37329CA-465B-FB97-4F10-485AB07E5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B59CA6-1A36-602A-6FB2-552C2165EDB7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Comment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tu t’appelles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F0FFC3-B000-5AD6-CC22-5339C46E375D}"/>
              </a:ext>
            </a:extLst>
          </p:cNvPr>
          <p:cNvSpPr txBox="1"/>
          <p:nvPr/>
        </p:nvSpPr>
        <p:spPr>
          <a:xfrm>
            <a:off x="6262824" y="413626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270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Répondre à  la question : « Comment tu t’appelles ? 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 son « o 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0728E9-BCBC-DD06-E24E-6555D5D3F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3" y="2577408"/>
            <a:ext cx="7604853" cy="24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7541A3-5920-B113-CC98-65A5BD3A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0728E9-BCBC-DD06-E24E-6555D5D3F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73" y="2577408"/>
            <a:ext cx="7604853" cy="240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Mdia2N2 (1)">
            <a:hlinkClick r:id="" action="ppaction://media"/>
            <a:extLst>
              <a:ext uri="{FF2B5EF4-FFF2-40B4-BE49-F238E27FC236}">
                <a16:creationId xmlns:a16="http://schemas.microsoft.com/office/drawing/2014/main" id="{CBB53ACD-58E2-D7B7-6978-FBD14A8FB0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000" y="1637716"/>
            <a:ext cx="6150250" cy="45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88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19C8-0D77-DCAF-B435-76DB08AE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2850D-70C6-EE59-6313-A75A448C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E3F01D-42F8-4758-9FFB-825ED2620748}"/>
              </a:ext>
            </a:extLst>
          </p:cNvPr>
          <p:cNvSpPr txBox="1"/>
          <p:nvPr/>
        </p:nvSpPr>
        <p:spPr>
          <a:xfrm>
            <a:off x="1175313" y="3005498"/>
            <a:ext cx="7267508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m   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m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m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o</a:t>
            </a:r>
            <a:endParaRPr lang="fr-FR" sz="5400" b="1" dirty="0">
              <a:solidFill>
                <a:srgbClr val="00ACA4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46E86E-2F76-816A-E3FF-BED09FE0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402BE-8DE4-06D5-DA6C-EBB8BE8A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9B73D-83C3-F42E-E548-402A9498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A6E01A-5552-5351-CE4A-E3FA4A39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FB479E-F8AF-F6B4-73AB-73447AD23BD1}"/>
              </a:ext>
            </a:extLst>
          </p:cNvPr>
          <p:cNvSpPr txBox="1"/>
          <p:nvPr/>
        </p:nvSpPr>
        <p:spPr>
          <a:xfrm>
            <a:off x="938246" y="3073232"/>
            <a:ext cx="8205754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2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ch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</a:t>
            </a:r>
            <a:r>
              <a:rPr lang="fr-FR" sz="52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ch</a:t>
            </a:r>
            <a:r>
              <a:rPr lang="fr-FR" sz="5200" b="1" dirty="0" err="1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ch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5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281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02CFA-D062-CA19-AF11-8C3B25DEB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06BD46-11AF-C6ED-3FA6-82555E075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53C52D-506B-B45B-2352-185DA861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30B83C4-F0B9-E125-ADA5-F384415DD019}"/>
              </a:ext>
            </a:extLst>
          </p:cNvPr>
          <p:cNvSpPr txBox="1"/>
          <p:nvPr/>
        </p:nvSpPr>
        <p:spPr>
          <a:xfrm>
            <a:off x="938246" y="3073232"/>
            <a:ext cx="8205754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   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</a:t>
            </a:r>
            <a:r>
              <a:rPr lang="fr-FR" sz="52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lang="fr-FR" sz="5200" b="1" dirty="0" err="1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bat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endParaRPr lang="fr-FR" sz="52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4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650378" y="3107098"/>
            <a:ext cx="82057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m  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</a:t>
            </a:r>
            <a:r>
              <a:rPr lang="fr-FR" sz="48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m</a:t>
            </a:r>
            <a:r>
              <a:rPr lang="fr-FR" sz="4800" b="1" dirty="0" err="1">
                <a:solidFill>
                  <a:srgbClr val="00ACA4"/>
                </a:solidFill>
                <a:latin typeface="Dosis" pitchFamily="2" charset="0"/>
              </a:rPr>
              <a:t>eau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cham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eau</a:t>
            </a:r>
            <a:endParaRPr lang="fr-FR" sz="48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10.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2EF434-1AE3-33AB-D558-2610280E2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389" y="1719555"/>
            <a:ext cx="3106985" cy="438244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04FA026-4BFE-CE7D-AACB-E553B31F1458}"/>
              </a:ext>
            </a:extLst>
          </p:cNvPr>
          <p:cNvSpPr/>
          <p:nvPr/>
        </p:nvSpPr>
        <p:spPr>
          <a:xfrm>
            <a:off x="3318934" y="2980268"/>
            <a:ext cx="2768600" cy="13716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A0711F-4108-A6EA-6DEB-A6DB6C48A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80" y="2438883"/>
            <a:ext cx="4512420" cy="24379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Poser la question « comment tu t’appelles ? » .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o ».  Soyez attentifs 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bateau.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b-a-t-e-a-u.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88E5EFBF-8D89-0C75-6302-9B6AAF7B8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C6BC14F-6FE4-4F69-8B8B-BB398AD8D039}"/>
              </a:ext>
            </a:extLst>
          </p:cNvPr>
          <p:cNvSpPr txBox="1"/>
          <p:nvPr/>
        </p:nvSpPr>
        <p:spPr>
          <a:xfrm>
            <a:off x="4914869" y="3228680"/>
            <a:ext cx="2781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bat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eau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17" name="Espace réservé pour une image  10">
            <a:extLst>
              <a:ext uri="{FF2B5EF4-FFF2-40B4-BE49-F238E27FC236}">
                <a16:creationId xmlns:a16="http://schemas.microsoft.com/office/drawing/2014/main" id="{F04133F8-311E-99C7-5215-EE25C418D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7859" r="9127" b="23805"/>
          <a:stretch>
            <a:fillRect/>
          </a:stretch>
        </p:blipFill>
        <p:spPr>
          <a:xfrm>
            <a:off x="1299410" y="2787617"/>
            <a:ext cx="2652267" cy="2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0934F-5B41-F688-1B7A-5E9545D7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2EE46-7037-20E2-EDDC-CDFB2593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bateau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10">
            <a:extLst>
              <a:ext uri="{FF2B5EF4-FFF2-40B4-BE49-F238E27FC236}">
                <a16:creationId xmlns:a16="http://schemas.microsoft.com/office/drawing/2014/main" id="{851B11DB-2391-F3F2-0197-D218B2970B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7859" r="9127" b="23805"/>
          <a:stretch>
            <a:fillRect/>
          </a:stretch>
        </p:blipFill>
        <p:spPr>
          <a:xfrm>
            <a:off x="1299410" y="2796084"/>
            <a:ext cx="2652267" cy="20655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ACEBC9-B858-089B-8690-C165C3D237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31DEDB3-D9F0-F9F1-F173-516F586D6E45}"/>
              </a:ext>
            </a:extLst>
          </p:cNvPr>
          <p:cNvSpPr txBox="1"/>
          <p:nvPr/>
        </p:nvSpPr>
        <p:spPr>
          <a:xfrm>
            <a:off x="4914869" y="3228680"/>
            <a:ext cx="2781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bat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eau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ECA65EF-0E0E-0743-9CBF-7F497BB69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1381E-84E3-DF72-52B5-13F71CF1EA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FB3B-9B77-0968-D456-7B22302FD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7A9C4-9BD5-EC3D-7F41-765D0DB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BB1575C-21AE-C80C-1763-55A0AA511D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51DD611-7100-CF98-E09B-00BE490E22F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10">
            <a:extLst>
              <a:ext uri="{FF2B5EF4-FFF2-40B4-BE49-F238E27FC236}">
                <a16:creationId xmlns:a16="http://schemas.microsoft.com/office/drawing/2014/main" id="{8231A38A-ECBC-0388-5292-62CAEC0A4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17859" r="9127" b="23805"/>
          <a:stretch>
            <a:fillRect/>
          </a:stretch>
        </p:blipFill>
        <p:spPr>
          <a:xfrm>
            <a:off x="3245866" y="2728350"/>
            <a:ext cx="2652267" cy="2065520"/>
          </a:xfrm>
          <a:prstGeom prst="rect">
            <a:avLst/>
          </a:prstGeom>
        </p:spPr>
      </p:pic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BE4F068-46DC-98EC-0C4A-9950883C42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792F9-3D52-02B0-4DE9-98464964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969C4-C2B0-1170-7B8F-27A07BBB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92FAFA-0B13-3C72-C1D1-7AE994869FD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2DD8DE0-2327-43A9-B884-EC49CEAEA8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F285CCE7-DEBE-F5F6-EC6A-1A465EA02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3E3764-7558-4567-55AD-476D8E95C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179" y="1617744"/>
            <a:ext cx="4267642" cy="42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6E150-CDC9-2CDD-5459-74EB50B9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BA44E-DFD7-EB40-6213-006C2429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FCE362C-8441-32D1-9411-60025A597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8FEA096-FC7E-2AD4-0D74-47ABEAD4C2FA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bateau</a:t>
            </a:r>
          </a:p>
        </p:txBody>
      </p:sp>
    </p:spTree>
    <p:extLst>
      <p:ext uri="{BB962C8B-B14F-4D97-AF65-F5344CB8AC3E}">
        <p14:creationId xmlns:p14="http://schemas.microsoft.com/office/powerpoint/2010/main" val="28646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id="{F3DFE8FA-5587-AD71-620B-92C5672F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06558" y="2460236"/>
            <a:ext cx="3254191" cy="3254191"/>
          </a:xfrm>
          <a:prstGeom prst="rect">
            <a:avLst/>
          </a:prstGeom>
        </p:spPr>
      </p:pic>
      <p:pic>
        <p:nvPicPr>
          <p:cNvPr id="3" name="Espace réservé pour une image  8">
            <a:extLst>
              <a:ext uri="{FF2B5EF4-FFF2-40B4-BE49-F238E27FC236}">
                <a16:creationId xmlns:a16="http://schemas.microsoft.com/office/drawing/2014/main" id="{8E38F858-D02A-001F-8075-960EB1CF9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9" b="-14859"/>
          <a:stretch>
            <a:fillRect/>
          </a:stretch>
        </p:blipFill>
        <p:spPr>
          <a:xfrm>
            <a:off x="3691560" y="2454656"/>
            <a:ext cx="3254191" cy="3254191"/>
          </a:xfrm>
          <a:prstGeom prst="rect">
            <a:avLst/>
          </a:prstGeom>
        </p:spPr>
      </p:pic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7B47F390-31F3-0EE4-F06F-F63D5A488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74" r="-26674"/>
          <a:stretch>
            <a:fillRect/>
          </a:stretch>
        </p:blipFill>
        <p:spPr>
          <a:xfrm>
            <a:off x="6623924" y="2821714"/>
            <a:ext cx="2520076" cy="2520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6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DC95D3B0-8B00-F5A6-E9EC-DB98B4965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326" y="3039852"/>
            <a:ext cx="2281473" cy="17473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vélo.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v-é-l-o.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948904-D0A5-48F9-78E5-43A97930C4F0}"/>
              </a:ext>
            </a:extLst>
          </p:cNvPr>
          <p:cNvSpPr txBox="1"/>
          <p:nvPr/>
        </p:nvSpPr>
        <p:spPr>
          <a:xfrm>
            <a:off x="4914869" y="3228680"/>
            <a:ext cx="176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vél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vélo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1F8A3A4-25D7-1B5E-8D17-FD436FEB48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A17D9F4-F9B9-BB68-550B-317C4539C0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EB88D7-EFCD-A50C-DD4A-6D1992F16A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7326" y="3039852"/>
            <a:ext cx="2281473" cy="17473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E09E2B-ED21-C8B2-D7B7-7B2DE639DC84}"/>
              </a:ext>
            </a:extLst>
          </p:cNvPr>
          <p:cNvSpPr txBox="1"/>
          <p:nvPr/>
        </p:nvSpPr>
        <p:spPr>
          <a:xfrm>
            <a:off x="4914869" y="3228680"/>
            <a:ext cx="1760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vél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68349E-926C-FDA6-3AA5-9FD33836E54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9E30FEF-F286-103B-B502-5AD4FDD7EA9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7E2F90-6F86-9E47-B9FA-B0D327BDC0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43B3E60-5F50-0298-15A1-6A80BEE24B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0BD1A32E-F78F-6D25-B493-986F5E64E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126" y="2924055"/>
            <a:ext cx="2344230" cy="1795383"/>
          </a:xfrm>
          <a:prstGeom prst="rect">
            <a:avLst/>
          </a:prstGeom>
        </p:spPr>
      </p:pic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FF40B12-1E3B-ADC7-F4A3-CFF1BFC493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C50C907-5F42-A99F-DEC0-7C32DBB340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09A3B38-D199-FFB8-B9AC-139100B5F635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vélo</a:t>
            </a: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jaune.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j-a-u-n-e.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9B9ADD-BB3D-BDE1-5B72-B6F5699B8C8E}"/>
              </a:ext>
            </a:extLst>
          </p:cNvPr>
          <p:cNvSpPr txBox="1"/>
          <p:nvPr/>
        </p:nvSpPr>
        <p:spPr>
          <a:xfrm>
            <a:off x="4677802" y="3211747"/>
            <a:ext cx="2244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ne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A7026F-DA99-09AC-2185-682CA26358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600" y="2759537"/>
            <a:ext cx="2498756" cy="23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0023-5DFE-FA80-CED7-E18413E9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57BC7B-4287-20FE-2732-380F649E4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jaune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A47655-5DF4-7E37-EBEB-B182139C188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2922B3D-A2EF-FA43-D459-F0B423FB1B0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0C64B9FE-A120-6B03-CB35-E1C17565C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A2FC05-6DE9-1186-05EB-128004ED8D94}"/>
              </a:ext>
            </a:extLst>
          </p:cNvPr>
          <p:cNvSpPr txBox="1"/>
          <p:nvPr/>
        </p:nvSpPr>
        <p:spPr>
          <a:xfrm>
            <a:off x="4677802" y="3211747"/>
            <a:ext cx="2244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au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ne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4169F2-89F5-D87B-BFC2-80CDD374A6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600" y="2759537"/>
            <a:ext cx="2498756" cy="23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5D13-8A8B-5F51-A905-FDD38392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36C0-89AF-8129-18B9-6B6435B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4386F24-E326-E1BC-5787-B3B3035353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286CE4C-F753-1F16-E871-71D4DAC2F9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66181B0-C24F-9521-C713-4D8DD8E44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C7C655-30CB-6E9F-71EB-4056CE858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C55D-0DB9-8F5F-8B14-CE56B218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13AA1-116B-FD58-9B05-D9787DEE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C2D1077-69FF-2DE3-DF1B-9562790AC13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E782882-5E6A-A865-EB79-9AD2BF162D9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F51B5F2F-6C5D-F4F0-9DBD-C9FAE6F6F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2622" y="2556337"/>
            <a:ext cx="2498756" cy="2399168"/>
          </a:xfrm>
          <a:prstGeom prst="rect">
            <a:avLst/>
          </a:prstGeom>
        </p:spPr>
      </p:pic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F1155A-9C91-E714-D37D-032825B0D2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FBA0A8-15D0-98F4-C85D-CA70EDE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0" y="5045195"/>
            <a:ext cx="3828620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792675" y="505039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 - o - au - eau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 - o - au - eau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72650" y="55115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Acte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Syllabes et mots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F69F95-354F-0FBA-FAB7-AB30F966B17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32F0A-9620-9559-D241-3C8DD8C484C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1F098-D5D3-EFCC-E44D-CA96376858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0499FAA8-4EA6-8E53-9EE0-85DF22BB136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5268-608B-A3B4-C2D9-199DB115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5B4D8-4160-08F2-7CB6-A8F79F17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6134D1-4914-C47C-91E0-583D9D65A6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763B30E-8172-E517-399C-C635E09D32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FDE2C80-3B26-5942-989C-8A7ADCB14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7A669F-96F0-473E-B0B4-D11DB18C0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F825-4865-CFDF-B6BE-07C9190E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074AE-6645-B928-9915-F06062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C9D7C6F-56A2-7887-F0F6-8746D5B9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3D62460-3BC1-4DEE-69AA-DE85AF985932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jaune</a:t>
            </a:r>
          </a:p>
        </p:txBody>
      </p:sp>
    </p:spTree>
    <p:extLst>
      <p:ext uri="{BB962C8B-B14F-4D97-AF65-F5344CB8AC3E}">
        <p14:creationId xmlns:p14="http://schemas.microsoft.com/office/powerpoint/2010/main" val="16490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12.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59DA0D-AB6C-1154-7335-87A88480D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778" y="1737758"/>
            <a:ext cx="2781760" cy="43642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59E728E-60D7-E967-49D4-2FDA8A98A722}"/>
              </a:ext>
            </a:extLst>
          </p:cNvPr>
          <p:cNvSpPr/>
          <p:nvPr/>
        </p:nvSpPr>
        <p:spPr>
          <a:xfrm>
            <a:off x="3395134" y="3234079"/>
            <a:ext cx="2768600" cy="77912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292D8A-7FE8-7C6C-760D-6C430E17C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44" y="2994372"/>
            <a:ext cx="5375601" cy="12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3CC5AF-C27B-DDB4-7B71-1AA36EAD4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122" y="2710460"/>
            <a:ext cx="7361756" cy="182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" r="9"/>
          <a:stretch/>
        </p:blipFill>
        <p:spPr>
          <a:xfrm>
            <a:off x="1796591" y="2514599"/>
            <a:ext cx="1888008" cy="3357033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106A3C-0156-5479-0993-FFB74E94D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E3E52D-A8CF-5ADF-DE11-BAFD81B98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648" y="1759299"/>
            <a:ext cx="2915486" cy="411233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6180667" y="3134784"/>
            <a:ext cx="965200" cy="110913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>
            <a:off x="6553200" y="2743485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Ecriture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Répondre à la question : « Comment tu t’appelles  ? ». 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répondre à une question avec </a:t>
            </a:r>
            <a:r>
              <a:rPr lang="fr-FR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et Nada.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278C93-2CB8-47C7-E956-1F021240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27B78A7-940B-EF03-A3BA-CB3C0669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5DE75DBD-54CE-FC7F-919C-A28944F254EF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991D3FE-DA7D-6E4D-2707-6555E6067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Mdia1N2">
            <a:hlinkClick r:id="" action="ppaction://media"/>
            <a:extLst>
              <a:ext uri="{FF2B5EF4-FFF2-40B4-BE49-F238E27FC236}">
                <a16:creationId xmlns:a16="http://schemas.microsoft.com/office/drawing/2014/main" id="{8BF0B525-4311-562B-E295-A8BF150DC6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0" end="123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056" y="1877554"/>
            <a:ext cx="7497461" cy="42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763169E-8964-047D-F8A4-2B3F912D3A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2ABE8D50-DF07-7F7E-9E3B-04F6BD9D41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4ED7739-7555-9AC1-7484-7283D87A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0A88D8-D63D-3C87-30AD-C4CDE5CCD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A4E8BB-2264-64BE-9297-E6769E70454F}"/>
              </a:ext>
            </a:extLst>
          </p:cNvPr>
          <p:cNvSpPr txBox="1"/>
          <p:nvPr/>
        </p:nvSpPr>
        <p:spPr>
          <a:xfrm>
            <a:off x="932006" y="396698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Comment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tu t’appelles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81460D-46BB-74EE-31FC-9E0632B6A264}"/>
              </a:ext>
            </a:extLst>
          </p:cNvPr>
          <p:cNvSpPr txBox="1"/>
          <p:nvPr/>
        </p:nvSpPr>
        <p:spPr>
          <a:xfrm>
            <a:off x="6262824" y="4136263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m’appelle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5A6B5AF-14B6-779D-4C59-9EBD3878017D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en français ? il faut répondre avec vos vrais prénoms et noms.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1D6D71B-B7AF-2127-85B9-09385160BF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48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7101</TotalTime>
  <Words>641</Words>
  <Application>Microsoft Office PowerPoint</Application>
  <PresentationFormat>Affichage à l'écran (4:3)</PresentationFormat>
  <Paragraphs>107</Paragraphs>
  <Slides>45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45</vt:i4>
      </vt:variant>
    </vt:vector>
  </HeadingPairs>
  <TitlesOfParts>
    <vt:vector size="58" baseType="lpstr">
      <vt:lpstr>Calibri</vt:lpstr>
      <vt:lpstr>Dosis Medium</vt:lpstr>
      <vt:lpstr>Dosis</vt:lpstr>
      <vt:lpstr>Dosis ExtraBold</vt:lpstr>
      <vt:lpstr>Wingdings</vt:lpstr>
      <vt:lpstr>Arial</vt:lpstr>
      <vt:lpstr>Dosis SemiBold</vt:lpstr>
      <vt:lpstr>2_Conception personnalisée</vt:lpstr>
      <vt:lpstr>00_Env-Enseignant</vt:lpstr>
      <vt:lpstr>Oral</vt:lpstr>
      <vt:lpstr>Lecture</vt:lpstr>
      <vt:lpstr>Ecriture</vt:lpstr>
      <vt:lpstr>acte de parole</vt:lpstr>
      <vt:lpstr>Présentation PowerPoint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 !</vt:lpstr>
      <vt:lpstr>Aujourd’hui, nous allons apprendre à répondre à une question avec Majd et Nada. </vt:lpstr>
      <vt:lpstr>Présentation PowerPoint</vt:lpstr>
      <vt:lpstr>Présentation PowerPoint</vt:lpstr>
      <vt:lpstr>Chacun joue le dialogue en français avec son voisin. Chacun répond avec son vrai nom et prénom.  </vt:lpstr>
      <vt:lpstr>Plan de la séance 3</vt:lpstr>
      <vt:lpstr>Maintenant, on va faire de la lecture. </vt:lpstr>
      <vt:lpstr>Aujourd’hui, nous allons apprendre à lire des syllabes et des mots avec le son « o ». </vt:lpstr>
      <vt:lpstr>Qui veut lire ? </vt:lpstr>
      <vt:lpstr>Lecture de la vidéo.</vt:lpstr>
      <vt:lpstr>Qui veut lire ? </vt:lpstr>
      <vt:lpstr>Qui veut lire ? </vt:lpstr>
      <vt:lpstr>Qui veut lire ? </vt:lpstr>
      <vt:lpstr>Qui veut lire ? </vt:lpstr>
      <vt:lpstr>Ouvrez le manuel à la page 10.</vt:lpstr>
      <vt:lpstr>Maintenant, vous allez lire à votre voisin. À tour de rôle.  </vt:lpstr>
      <vt:lpstr>Plan de la séance 3 </vt:lpstr>
      <vt:lpstr>Maintenant, nous allons écrire des mots avec le son « o ».  Soyez attentifs !</vt:lpstr>
      <vt:lpstr>C’est le mot bateau. Nous allons l’épeler en lisant chaque lettre. Écoutez bien :  b-a-t-e-a-u. </vt:lpstr>
      <vt:lpstr>Qui veut épeler le mot bateau en lisant chaque lettre ? </vt:lpstr>
      <vt:lpstr>Prenez vos ardoises.</vt:lpstr>
      <vt:lpstr>Écrivez le mot qui correspond à cette image.  </vt:lpstr>
      <vt:lpstr>Levez vos ardoises. </vt:lpstr>
      <vt:lpstr>Corrigez.</vt:lpstr>
      <vt:lpstr>C’est le mot vélo. Nous allons l’épeler en lisant chaque lettre. Écoutez bien :  v-é-l-o. </vt:lpstr>
      <vt:lpstr>Qui veut épeler le mot vélo en lisant chaque lettre ? </vt:lpstr>
      <vt:lpstr>Prenez vos ardoises</vt:lpstr>
      <vt:lpstr>Écrivez le mot qui correspond à cette image.  </vt:lpstr>
      <vt:lpstr>Levez vos ardoises. </vt:lpstr>
      <vt:lpstr>Corrigez. </vt:lpstr>
      <vt:lpstr>C’est le mot jaune. Nous allons l’épeler en lisant chaque lettre. Écoutez bien :  j-a-u-n-e. </vt:lpstr>
      <vt:lpstr>Qui veut épeler le mot jaune en lisant chaque lettre ? </vt:lpstr>
      <vt:lpstr>Prenez vos ardoises.</vt:lpstr>
      <vt:lpstr>Écrivez le mot qui correspond à cette image.  </vt:lpstr>
      <vt:lpstr>Levez vos ardoises. </vt:lpstr>
      <vt:lpstr>Corrigez.</vt:lpstr>
      <vt:lpstr>Prenez vos livrets à la page 12.</vt:lpstr>
      <vt:lpstr>On va faire l’activité 2.  Je vais vous expliquer la consigne. Ensuite,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Admin</cp:lastModifiedBy>
  <cp:revision>1</cp:revision>
  <cp:lastPrinted>2025-08-13T10:11:39Z</cp:lastPrinted>
  <dcterms:created xsi:type="dcterms:W3CDTF">2025-08-01T12:31:49Z</dcterms:created>
  <dcterms:modified xsi:type="dcterms:W3CDTF">2025-10-28T08:25:09Z</dcterms:modified>
</cp:coreProperties>
</file>