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</p:sldMasterIdLst>
  <p:notesMasterIdLst>
    <p:notesMasterId r:id="rId54"/>
  </p:notesMasterIdLst>
  <p:sldIdLst>
    <p:sldId id="813" r:id="rId6"/>
    <p:sldId id="1029" r:id="rId7"/>
    <p:sldId id="705" r:id="rId8"/>
    <p:sldId id="1030" r:id="rId9"/>
    <p:sldId id="798" r:id="rId10"/>
    <p:sldId id="799" r:id="rId11"/>
    <p:sldId id="779" r:id="rId12"/>
    <p:sldId id="780" r:id="rId13"/>
    <p:sldId id="784" r:id="rId14"/>
    <p:sldId id="1032" r:id="rId15"/>
    <p:sldId id="955" r:id="rId16"/>
    <p:sldId id="800" r:id="rId17"/>
    <p:sldId id="862" r:id="rId18"/>
    <p:sldId id="846" r:id="rId19"/>
    <p:sldId id="1049" r:id="rId20"/>
    <p:sldId id="1069" r:id="rId21"/>
    <p:sldId id="866" r:id="rId22"/>
    <p:sldId id="1070" r:id="rId23"/>
    <p:sldId id="867" r:id="rId24"/>
    <p:sldId id="1085" r:id="rId25"/>
    <p:sldId id="1071" r:id="rId26"/>
    <p:sldId id="1072" r:id="rId27"/>
    <p:sldId id="1050" r:id="rId28"/>
    <p:sldId id="1052" r:id="rId29"/>
    <p:sldId id="1073" r:id="rId30"/>
    <p:sldId id="1077" r:id="rId31"/>
    <p:sldId id="1076" r:id="rId32"/>
    <p:sldId id="1053" r:id="rId33"/>
    <p:sldId id="1078" r:id="rId34"/>
    <p:sldId id="1079" r:id="rId35"/>
    <p:sldId id="1080" r:id="rId36"/>
    <p:sldId id="1055" r:id="rId37"/>
    <p:sldId id="1054" r:id="rId38"/>
    <p:sldId id="1081" r:id="rId39"/>
    <p:sldId id="1082" r:id="rId40"/>
    <p:sldId id="831" r:id="rId41"/>
    <p:sldId id="832" r:id="rId42"/>
    <p:sldId id="805" r:id="rId43"/>
    <p:sldId id="1083" r:id="rId44"/>
    <p:sldId id="653" r:id="rId45"/>
    <p:sldId id="1040" r:id="rId46"/>
    <p:sldId id="1084" r:id="rId47"/>
    <p:sldId id="1060" r:id="rId48"/>
    <p:sldId id="1062" r:id="rId49"/>
    <p:sldId id="1041" r:id="rId50"/>
    <p:sldId id="984" r:id="rId51"/>
    <p:sldId id="843" r:id="rId52"/>
    <p:sldId id="1048" r:id="rId53"/>
  </p:sldIdLst>
  <p:sldSz cx="9144000" cy="6858000" type="screen4x3"/>
  <p:notesSz cx="6735763" cy="9866313"/>
  <p:embeddedFontLst>
    <p:embeddedFont>
      <p:font typeface="Dosis" pitchFamily="2" charset="0"/>
      <p:regular r:id="rId55"/>
      <p:bold r:id="rId56"/>
    </p:embeddedFont>
    <p:embeddedFont>
      <p:font typeface="Dosis ExtraBold" pitchFamily="2" charset="0"/>
      <p:bold r:id="rId57"/>
    </p:embeddedFont>
    <p:embeddedFont>
      <p:font typeface="Dosis Medium" pitchFamily="2" charset="0"/>
      <p:regular r:id="rId58"/>
    </p:embeddedFont>
    <p:embeddedFont>
      <p:font typeface="Dosis SemiBold" pitchFamily="2" charset="0"/>
      <p:bold r:id="rId5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EBE3F1"/>
    <a:srgbClr val="565F88"/>
    <a:srgbClr val="F26553"/>
    <a:srgbClr val="E84234"/>
    <a:srgbClr val="2AB6D7"/>
    <a:srgbClr val="55B7DE"/>
    <a:srgbClr val="A1A6BC"/>
    <a:srgbClr val="424D7B"/>
    <a:srgbClr val="4B53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A2A3A7-3923-4890-81BF-3FA873125067}" v="344" dt="2025-09-30T22:20:17.105"/>
    <p1510:client id="{9AD0156E-A47D-4A42-AD0E-E15C130DBE87}" v="209" dt="2025-09-30T16:54:49.1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5" autoAdjust="0"/>
    <p:restoredTop sz="87607" autoAdjust="0"/>
  </p:normalViewPr>
  <p:slideViewPr>
    <p:cSldViewPr snapToGrid="0">
      <p:cViewPr varScale="1">
        <p:scale>
          <a:sx n="79" d="100"/>
          <a:sy n="79" d="100"/>
        </p:scale>
        <p:origin x="1550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font" Target="fonts/font1.fntdata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font" Target="fonts/font4.fntdata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font" Target="fonts/font2.fntdata"/><Relationship Id="rId64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5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notesMaster" Target="notesMasters/notesMaster1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font" Target="fonts/font3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presProps" Target="presProps.xml"/><Relationship Id="rId65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30/10/2025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034C716-3EAE-87EC-C656-5B2805445C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b="407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Prise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09" y="3643281"/>
            <a:ext cx="27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5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Prise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7951" y="21590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87785" y="17648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6260" y="253231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9245" y="225342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39782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72577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5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5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5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5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5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5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png"/><Relationship Id="rId5" Type="http://schemas.openxmlformats.org/officeDocument/2006/relationships/image" Target="../media/image42.png"/><Relationship Id="rId4" Type="http://schemas.openxmlformats.org/officeDocument/2006/relationships/customXml" Target="../ink/ink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7" Type="http://schemas.openxmlformats.org/officeDocument/2006/relationships/image" Target="../media/image230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1.xml"/><Relationship Id="rId6" Type="http://schemas.openxmlformats.org/officeDocument/2006/relationships/customXml" Target="../ink/ink4.xml"/><Relationship Id="rId5" Type="http://schemas.openxmlformats.org/officeDocument/2006/relationships/image" Target="../media/image220.png"/><Relationship Id="rId9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customXml" Target="../ink/ink6.xml"/><Relationship Id="rId5" Type="http://schemas.openxmlformats.org/officeDocument/2006/relationships/image" Target="../media/image47.png"/><Relationship Id="rId10" Type="http://schemas.openxmlformats.org/officeDocument/2006/relationships/image" Target="../media/image35.png"/><Relationship Id="rId4" Type="http://schemas.openxmlformats.org/officeDocument/2006/relationships/customXml" Target="../ink/ink5.xml"/><Relationship Id="rId9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png"/><Relationship Id="rId5" Type="http://schemas.openxmlformats.org/officeDocument/2006/relationships/image" Target="../media/image42.png"/><Relationship Id="rId4" Type="http://schemas.openxmlformats.org/officeDocument/2006/relationships/customXml" Target="../ink/ink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png"/><Relationship Id="rId5" Type="http://schemas.openxmlformats.org/officeDocument/2006/relationships/image" Target="../media/image46.png"/><Relationship Id="rId4" Type="http://schemas.openxmlformats.org/officeDocument/2006/relationships/customXml" Target="../ink/ink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1.png"/><Relationship Id="rId5" Type="http://schemas.openxmlformats.org/officeDocument/2006/relationships/image" Target="../media/image46.png"/><Relationship Id="rId4" Type="http://schemas.openxmlformats.org/officeDocument/2006/relationships/customXml" Target="../ink/ink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png"/><Relationship Id="rId5" Type="http://schemas.openxmlformats.org/officeDocument/2006/relationships/image" Target="../media/image48.png"/><Relationship Id="rId4" Type="http://schemas.openxmlformats.org/officeDocument/2006/relationships/customXml" Target="../ink/ink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7" Type="http://schemas.openxmlformats.org/officeDocument/2006/relationships/image" Target="../media/image25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1.png"/><Relationship Id="rId5" Type="http://schemas.openxmlformats.org/officeDocument/2006/relationships/image" Target="../media/image440.png"/><Relationship Id="rId4" Type="http://schemas.openxmlformats.org/officeDocument/2006/relationships/customXml" Target="../ink/ink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4.png"/><Relationship Id="rId5" Type="http://schemas.openxmlformats.org/officeDocument/2006/relationships/image" Target="../media/image52.pn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B474608-0B61-D7F2-4C71-82994DC9E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1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6B200332-C71C-9F89-AB7E-A2E07BA4C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118" y="2705653"/>
            <a:ext cx="2133600" cy="320040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F5F58E59-5520-C4C4-25CC-4DA75C5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se présenter comme Majd et Nada ?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Il faut se présenter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en français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avec ses propres informations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629E5C7-DBE3-7232-F6E1-67188A19F0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8DE7D9E-626E-4727-5672-2E56845B26DD}"/>
              </a:ext>
            </a:extLst>
          </p:cNvPr>
          <p:cNvSpPr/>
          <p:nvPr/>
        </p:nvSpPr>
        <p:spPr>
          <a:xfrm>
            <a:off x="4194833" y="3004036"/>
            <a:ext cx="4337167" cy="1953152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EA232A-4E4E-1BAF-CEC9-052FBCABE06E}"/>
              </a:ext>
            </a:extLst>
          </p:cNvPr>
          <p:cNvSpPr txBox="1"/>
          <p:nvPr/>
        </p:nvSpPr>
        <p:spPr>
          <a:xfrm>
            <a:off x="4531638" y="3102131"/>
            <a:ext cx="5135744" cy="1552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Je m’appelle  _____________________</a:t>
            </a:r>
          </a:p>
          <a:p>
            <a:pPr>
              <a:lnSpc>
                <a:spcPct val="150000"/>
              </a:lnSpc>
            </a:pP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Mon prénom  est _________________</a:t>
            </a:r>
          </a:p>
          <a:p>
            <a:pPr>
              <a:lnSpc>
                <a:spcPct val="150000"/>
              </a:lnSpc>
            </a:pP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Mon nom est ______________________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F18EED6-DBD2-E3FE-C40F-450A1BDC6A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5606" y="2142223"/>
            <a:ext cx="1219370" cy="1362265"/>
          </a:xfrm>
          <a:prstGeom prst="rect">
            <a:avLst/>
          </a:prstGeom>
        </p:spPr>
      </p:pic>
      <p:sp>
        <p:nvSpPr>
          <p:cNvPr id="11" name="AutoShape 2" descr="Image générée">
            <a:extLst>
              <a:ext uri="{FF2B5EF4-FFF2-40B4-BE49-F238E27FC236}">
                <a16:creationId xmlns:a16="http://schemas.microsoft.com/office/drawing/2014/main" id="{2FACD3C9-F041-E5CC-29AC-5D1823FA24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Chacun se présente à son voisin en donnant son nom et son prénom.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D9EDF2-58ED-F518-673A-67C8F8600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2B1937B-420E-2769-7067-CBC6DE932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3439348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5367790" cy="756000"/>
          </a:xfrm>
        </p:spPr>
        <p:txBody>
          <a:bodyPr/>
          <a:lstStyle/>
          <a:p>
            <a:r>
              <a:rPr lang="fr-FR" sz="1400" dirty="0"/>
              <a:t>Prendre la parole pour se présenter.  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Écrire des phrases.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0" name="Titre 8">
            <a:extLst>
              <a:ext uri="{FF2B5EF4-FFF2-40B4-BE49-F238E27FC236}">
                <a16:creationId xmlns:a16="http://schemas.microsoft.com/office/drawing/2014/main" id="{EDF9D4F3-9826-E150-682E-971B493CF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D876F97-6410-B8B0-A468-4E616EC243F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AB41FB-9459-DAE0-9B88-6C974D7DFE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0087458-33FB-A857-C7B7-A4B4B37FA14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C8DF71B1-353D-0DFB-1F7C-4D024A7FD73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139721" y="392257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Lire et comprendre des phrases.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317076" y="3546342"/>
            <a:ext cx="3027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2DB5E84D-BDAA-7E31-0E6B-0D5371078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8173FEA-4F84-3236-A764-CB2E3A815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28A1358-8F23-B42B-D1DF-018DEDF48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5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A4E09-8EDD-EDDF-272C-E6FE61DE9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6DEFB8E-EA2B-AC6B-C321-B0811032C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le mot : C’est.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On va l’épeler ensemble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c- apostrophe – e - s - t. 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E7E5458-D66A-897B-F36D-93C6381A2A97}"/>
              </a:ext>
            </a:extLst>
          </p:cNvPr>
          <p:cNvSpPr txBox="1"/>
          <p:nvPr/>
        </p:nvSpPr>
        <p:spPr>
          <a:xfrm>
            <a:off x="2960817" y="2837492"/>
            <a:ext cx="3013285" cy="130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6000" b="1" kern="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c</a:t>
            </a:r>
            <a:r>
              <a:rPr kumimoji="0" lang="fr-FR" sz="6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’est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6F40F09-0EE3-16F0-5119-2916EEB47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7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74D28-121B-EA5A-F68F-789C7D7DA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9C123FB-4A0E-CEF5-CA67-3FC4430DE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le mot : dans.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On va l’épeler ensemble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d- a - n - s. 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7F88EC0-C313-88B1-2EB9-11E21BE56765}"/>
              </a:ext>
            </a:extLst>
          </p:cNvPr>
          <p:cNvSpPr txBox="1"/>
          <p:nvPr/>
        </p:nvSpPr>
        <p:spPr>
          <a:xfrm>
            <a:off x="2960817" y="2837492"/>
            <a:ext cx="3013285" cy="130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6000" b="1" kern="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dans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0CA59B3-3ADB-0506-64F3-055FD00A9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55454-0132-0F23-8534-BDCF0CFD4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7E31303-80DC-8FAF-767E-93231CECD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cette phrase en silence. Après, on va écouter un audio.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DA7EE9B-5DC7-333D-096D-6377423D996A}"/>
              </a:ext>
            </a:extLst>
          </p:cNvPr>
          <p:cNvSpPr txBox="1"/>
          <p:nvPr/>
        </p:nvSpPr>
        <p:spPr>
          <a:xfrm>
            <a:off x="1919717" y="2898085"/>
            <a:ext cx="6348383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C’est le bat</a:t>
            </a:r>
            <a:r>
              <a:rPr lang="fr-FR" sz="4800" b="1" dirty="0">
                <a:solidFill>
                  <a:srgbClr val="00ACA4"/>
                </a:solidFill>
                <a:latin typeface="Dosis Medium" pitchFamily="2" charset="0"/>
              </a:rPr>
              <a:t>eau</a:t>
            </a: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 de Salim.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EE7188F-3CC8-173B-3F89-06945C469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2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CE5A1-2673-1088-D922-6D614BEED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1A24C7F-069D-E50E-0F5D-BF4AA7DC8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l’audio.  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C227437-7A88-E9C8-F94D-E44839710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869650B-1016-1FA6-7A2D-D15A973D36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A22C600-00E4-93BE-EA95-80B3C1F5FBCE}"/>
              </a:ext>
            </a:extLst>
          </p:cNvPr>
          <p:cNvSpPr txBox="1"/>
          <p:nvPr/>
        </p:nvSpPr>
        <p:spPr>
          <a:xfrm>
            <a:off x="1919717" y="2898085"/>
            <a:ext cx="6348383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C’est le bat</a:t>
            </a:r>
            <a:r>
              <a:rPr lang="fr-FR" sz="4800" b="1" dirty="0">
                <a:solidFill>
                  <a:srgbClr val="00ACA4"/>
                </a:solidFill>
                <a:latin typeface="Dosis Medium" pitchFamily="2" charset="0"/>
              </a:rPr>
              <a:t>eau</a:t>
            </a: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 de Salim.</a:t>
            </a:r>
          </a:p>
        </p:txBody>
      </p:sp>
      <p:pic>
        <p:nvPicPr>
          <p:cNvPr id="9" name="tlcharger-16">
            <a:hlinkClick r:id="" action="ppaction://media"/>
            <a:extLst>
              <a:ext uri="{FF2B5EF4-FFF2-40B4-BE49-F238E27FC236}">
                <a16:creationId xmlns:a16="http://schemas.microsoft.com/office/drawing/2014/main" id="{12909AAF-AD69-DD13-DEDD-C2F4EE77F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3061" y="889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4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CE5A1-2673-1088-D922-6D614BEED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1A24C7F-069D-E50E-0F5D-BF4AA7DC8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Deuxième lecture de l’audio.  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C227437-7A88-E9C8-F94D-E44839710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869650B-1016-1FA6-7A2D-D15A973D36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BA24868-92AB-BDF4-F9F9-6CBAA4BC0926}"/>
              </a:ext>
            </a:extLst>
          </p:cNvPr>
          <p:cNvSpPr txBox="1"/>
          <p:nvPr/>
        </p:nvSpPr>
        <p:spPr>
          <a:xfrm>
            <a:off x="1919717" y="2898085"/>
            <a:ext cx="6348383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C’est le bat</a:t>
            </a:r>
            <a:r>
              <a:rPr lang="fr-FR" sz="4800" b="1" dirty="0">
                <a:solidFill>
                  <a:srgbClr val="00ACA4"/>
                </a:solidFill>
                <a:latin typeface="Dosis Medium" pitchFamily="2" charset="0"/>
              </a:rPr>
              <a:t>eau</a:t>
            </a: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 de Salim.</a:t>
            </a:r>
          </a:p>
        </p:txBody>
      </p:sp>
      <p:pic>
        <p:nvPicPr>
          <p:cNvPr id="8" name="tlcharger-16">
            <a:hlinkClick r:id="" action="ppaction://media"/>
            <a:extLst>
              <a:ext uri="{FF2B5EF4-FFF2-40B4-BE49-F238E27FC236}">
                <a16:creationId xmlns:a16="http://schemas.microsoft.com/office/drawing/2014/main" id="{C5534409-8F25-C470-149F-1FCBE5318F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3061" y="889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3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D4FCD-0C84-5596-1478-B7A26FF5F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93286098-1120-82A4-D47F-B9E04B3206DD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phrase ?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DF38764-A2C2-9AB0-662F-DDC30D48F0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9E33335-8E88-C3E1-0A23-54B2854E15B0}"/>
              </a:ext>
            </a:extLst>
          </p:cNvPr>
          <p:cNvSpPr txBox="1"/>
          <p:nvPr/>
        </p:nvSpPr>
        <p:spPr>
          <a:xfrm>
            <a:off x="1919717" y="2898085"/>
            <a:ext cx="6348383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C’est le bat</a:t>
            </a:r>
            <a:r>
              <a:rPr lang="fr-FR" sz="4800" b="1" dirty="0">
                <a:solidFill>
                  <a:srgbClr val="00ACA4"/>
                </a:solidFill>
                <a:latin typeface="Dosis Medium" pitchFamily="2" charset="0"/>
              </a:rPr>
              <a:t>eau</a:t>
            </a: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 de Salim.</a:t>
            </a:r>
          </a:p>
        </p:txBody>
      </p:sp>
    </p:spTree>
    <p:extLst>
      <p:ext uri="{BB962C8B-B14F-4D97-AF65-F5344CB8AC3E}">
        <p14:creationId xmlns:p14="http://schemas.microsoft.com/office/powerpoint/2010/main" val="197421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1C803-BF49-79EB-6810-347A50BF4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225AC96B-8A2A-6F77-CD78-015E266C9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cette phrase en silence. Après, on va écouter un audio.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294AC69-C4EB-2BD1-043E-1C3E1B3B7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6BFD9E7-4939-6297-1628-85BBE61BB002}"/>
              </a:ext>
            </a:extLst>
          </p:cNvPr>
          <p:cNvSpPr txBox="1"/>
          <p:nvPr/>
        </p:nvSpPr>
        <p:spPr>
          <a:xfrm>
            <a:off x="1488799" y="2898085"/>
            <a:ext cx="890826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Mariam a un b</a:t>
            </a:r>
            <a:r>
              <a:rPr lang="fr-FR" sz="4800" b="1" dirty="0">
                <a:solidFill>
                  <a:srgbClr val="00ACA4"/>
                </a:solidFill>
                <a:latin typeface="Dosis Medium" pitchFamily="2" charset="0"/>
              </a:rPr>
              <a:t>eau </a:t>
            </a: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cad</a:t>
            </a:r>
            <a:r>
              <a:rPr lang="fr-FR" sz="4800" b="1" dirty="0">
                <a:solidFill>
                  <a:srgbClr val="00ACA4"/>
                </a:solidFill>
                <a:latin typeface="Dosis Medium" pitchFamily="2" charset="0"/>
              </a:rPr>
              <a:t>eau</a:t>
            </a: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171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0ACEA-09EC-FEED-6857-693085D24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1E8F321-514E-5053-3B1E-DAFC6517D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Première lecture de l’audio.  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D7A6E83-BD0F-053F-A4FF-CD1F9A6A8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0B56EB0-7626-5BCD-3F3D-074F2FC42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7641F1D-48E1-FCDC-1C7D-2C01B528BEAE}"/>
              </a:ext>
            </a:extLst>
          </p:cNvPr>
          <p:cNvSpPr txBox="1"/>
          <p:nvPr/>
        </p:nvSpPr>
        <p:spPr>
          <a:xfrm>
            <a:off x="1488799" y="2898085"/>
            <a:ext cx="890826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Mariam a un b</a:t>
            </a:r>
            <a:r>
              <a:rPr lang="fr-FR" sz="4800" b="1" dirty="0">
                <a:solidFill>
                  <a:srgbClr val="00ACA4"/>
                </a:solidFill>
                <a:latin typeface="Dosis Medium" pitchFamily="2" charset="0"/>
              </a:rPr>
              <a:t>eau </a:t>
            </a: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cad</a:t>
            </a:r>
            <a:r>
              <a:rPr lang="fr-FR" sz="4800" b="1" dirty="0">
                <a:solidFill>
                  <a:srgbClr val="00ACA4"/>
                </a:solidFill>
                <a:latin typeface="Dosis Medium" pitchFamily="2" charset="0"/>
              </a:rPr>
              <a:t>eau</a:t>
            </a: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.</a:t>
            </a:r>
          </a:p>
        </p:txBody>
      </p:sp>
      <p:pic>
        <p:nvPicPr>
          <p:cNvPr id="8" name="tlcharger-14">
            <a:hlinkClick r:id="" action="ppaction://media"/>
            <a:extLst>
              <a:ext uri="{FF2B5EF4-FFF2-40B4-BE49-F238E27FC236}">
                <a16:creationId xmlns:a16="http://schemas.microsoft.com/office/drawing/2014/main" id="{6341B607-4671-1915-0E80-F08A761208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1389" y="858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8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0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2138D-7B34-CE33-E398-DEF326200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009CCC6A-E1B3-317D-580B-0471F52A9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Deuxième lecture de l’audio.  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669B991-ABE5-014E-77A6-D46D80E26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2C3F78C-ADAE-847B-3428-F97D5964E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F4B0A77-2892-4B7C-6E83-A4264DA47B63}"/>
              </a:ext>
            </a:extLst>
          </p:cNvPr>
          <p:cNvSpPr txBox="1"/>
          <p:nvPr/>
        </p:nvSpPr>
        <p:spPr>
          <a:xfrm>
            <a:off x="1488799" y="2898085"/>
            <a:ext cx="890826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Mariam a un b</a:t>
            </a:r>
            <a:r>
              <a:rPr lang="fr-FR" sz="4800" b="1" dirty="0">
                <a:solidFill>
                  <a:srgbClr val="00ACA4"/>
                </a:solidFill>
                <a:latin typeface="Dosis Medium" pitchFamily="2" charset="0"/>
              </a:rPr>
              <a:t>eau </a:t>
            </a: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cad</a:t>
            </a:r>
            <a:r>
              <a:rPr lang="fr-FR" sz="4800" b="1" dirty="0">
                <a:solidFill>
                  <a:srgbClr val="00ACA4"/>
                </a:solidFill>
                <a:latin typeface="Dosis Medium" pitchFamily="2" charset="0"/>
              </a:rPr>
              <a:t>eau</a:t>
            </a: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.</a:t>
            </a:r>
          </a:p>
        </p:txBody>
      </p:sp>
      <p:pic>
        <p:nvPicPr>
          <p:cNvPr id="8" name="tlcharger-14">
            <a:hlinkClick r:id="" action="ppaction://media"/>
            <a:extLst>
              <a:ext uri="{FF2B5EF4-FFF2-40B4-BE49-F238E27FC236}">
                <a16:creationId xmlns:a16="http://schemas.microsoft.com/office/drawing/2014/main" id="{34DBB669-5C46-2A53-E8FF-80D8ED9E38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1389" y="858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9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0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42E71-8FB3-9CD1-A0C2-1DB2D52C2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ED145BF9-D7B1-2CF7-4C13-AEC267D62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phrase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B2735EE-EC61-EAD1-DA18-A15F4299E3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F0DA425-6F52-38A3-D8C8-40A9F404BAA8}"/>
              </a:ext>
            </a:extLst>
          </p:cNvPr>
          <p:cNvSpPr txBox="1"/>
          <p:nvPr/>
        </p:nvSpPr>
        <p:spPr>
          <a:xfrm>
            <a:off x="1488799" y="2898085"/>
            <a:ext cx="890826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Mariam a un b</a:t>
            </a:r>
            <a:r>
              <a:rPr lang="fr-FR" sz="4800" b="1" dirty="0">
                <a:solidFill>
                  <a:srgbClr val="00ACA4"/>
                </a:solidFill>
                <a:latin typeface="Dosis Medium" pitchFamily="2" charset="0"/>
              </a:rPr>
              <a:t>eau </a:t>
            </a: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cad</a:t>
            </a:r>
            <a:r>
              <a:rPr lang="fr-FR" sz="4800" b="1" dirty="0">
                <a:solidFill>
                  <a:srgbClr val="00ACA4"/>
                </a:solidFill>
                <a:latin typeface="Dosis Medium" pitchFamily="2" charset="0"/>
              </a:rPr>
              <a:t>eau</a:t>
            </a: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442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91948-BA38-4219-6913-069516A36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ADD8D1B9-B98E-A119-64B3-58C51E8E2C8F}"/>
              </a:ext>
            </a:extLst>
          </p:cNvPr>
          <p:cNvSpPr txBox="1"/>
          <p:nvPr/>
        </p:nvSpPr>
        <p:spPr>
          <a:xfrm>
            <a:off x="1797878" y="2994338"/>
            <a:ext cx="5825331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Sara est dans l’</a:t>
            </a:r>
            <a:r>
              <a:rPr lang="fr-FR" sz="4800" b="1" dirty="0">
                <a:solidFill>
                  <a:srgbClr val="00ACA4"/>
                </a:solidFill>
                <a:latin typeface="Dosis Medium" pitchFamily="2" charset="0"/>
              </a:rPr>
              <a:t>au</a:t>
            </a: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tobus.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D947F3C3-5F6C-2C47-323F-AB19E4752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cette phrase en silence. Après, on va écouter un audio.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53BB5FF-642E-E0DB-728C-DF240226B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5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91948-BA38-4219-6913-069516A36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78BF25D8-418B-C138-FAF9-2A830A54C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FFF8E7C4-E7DB-65A8-4F29-D352C87A6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Première lecture de l’audio.  </a:t>
            </a:r>
          </a:p>
        </p:txBody>
      </p:sp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B117C76-8F81-7461-9B38-5A9FD2D1B9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8B0B002-A74F-AEB7-CA92-BC7DFFDB4E7C}"/>
              </a:ext>
            </a:extLst>
          </p:cNvPr>
          <p:cNvSpPr txBox="1"/>
          <p:nvPr/>
        </p:nvSpPr>
        <p:spPr>
          <a:xfrm>
            <a:off x="1797878" y="2994338"/>
            <a:ext cx="5825331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Sara est dans l’</a:t>
            </a:r>
            <a:r>
              <a:rPr lang="fr-FR" sz="4800" b="1" dirty="0">
                <a:solidFill>
                  <a:srgbClr val="00ACA4"/>
                </a:solidFill>
                <a:latin typeface="Dosis Medium" pitchFamily="2" charset="0"/>
              </a:rPr>
              <a:t>au</a:t>
            </a: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tobus.</a:t>
            </a:r>
          </a:p>
        </p:txBody>
      </p:sp>
      <p:pic>
        <p:nvPicPr>
          <p:cNvPr id="12" name="tlcharger-17">
            <a:hlinkClick r:id="" action="ppaction://media"/>
            <a:extLst>
              <a:ext uri="{FF2B5EF4-FFF2-40B4-BE49-F238E27FC236}">
                <a16:creationId xmlns:a16="http://schemas.microsoft.com/office/drawing/2014/main" id="{EEAFB095-101E-9B24-07F8-30B88FF6B8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2530" y="858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4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1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91948-BA38-4219-6913-069516A36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78BF25D8-418B-C138-FAF9-2A830A54C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FFF8E7C4-E7DB-65A8-4F29-D352C87A6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Deuxième lecture de l’audio.  </a:t>
            </a:r>
          </a:p>
        </p:txBody>
      </p:sp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B117C76-8F81-7461-9B38-5A9FD2D1B9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8B0B002-A74F-AEB7-CA92-BC7DFFDB4E7C}"/>
              </a:ext>
            </a:extLst>
          </p:cNvPr>
          <p:cNvSpPr txBox="1"/>
          <p:nvPr/>
        </p:nvSpPr>
        <p:spPr>
          <a:xfrm>
            <a:off x="1797878" y="2994338"/>
            <a:ext cx="5825331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Sara est dans l’</a:t>
            </a:r>
            <a:r>
              <a:rPr lang="fr-FR" sz="4800" b="1" dirty="0">
                <a:solidFill>
                  <a:srgbClr val="00ACA4"/>
                </a:solidFill>
                <a:latin typeface="Dosis Medium" pitchFamily="2" charset="0"/>
              </a:rPr>
              <a:t>au</a:t>
            </a: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tobus.</a:t>
            </a:r>
          </a:p>
        </p:txBody>
      </p:sp>
      <p:pic>
        <p:nvPicPr>
          <p:cNvPr id="12" name="tlcharger-17">
            <a:hlinkClick r:id="" action="ppaction://media"/>
            <a:extLst>
              <a:ext uri="{FF2B5EF4-FFF2-40B4-BE49-F238E27FC236}">
                <a16:creationId xmlns:a16="http://schemas.microsoft.com/office/drawing/2014/main" id="{EEAFB095-101E-9B24-07F8-30B88FF6B8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2530" y="858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2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1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E5F5E-978D-F73D-39C0-CFC7F2293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97D9078-A0F7-877F-4FDB-E6D9472C2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phrase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4A69AE3-B002-7373-43A5-F02E6FC576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5EB9EA2-B2D8-9487-B592-F0FE7F084BF5}"/>
              </a:ext>
            </a:extLst>
          </p:cNvPr>
          <p:cNvSpPr txBox="1"/>
          <p:nvPr/>
        </p:nvSpPr>
        <p:spPr>
          <a:xfrm>
            <a:off x="1797878" y="2994338"/>
            <a:ext cx="5825331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Sara est dans l’</a:t>
            </a:r>
            <a:r>
              <a:rPr lang="fr-FR" sz="4800" b="1" dirty="0">
                <a:solidFill>
                  <a:srgbClr val="00ACA4"/>
                </a:solidFill>
                <a:latin typeface="Dosis Medium" pitchFamily="2" charset="0"/>
              </a:rPr>
              <a:t>au</a:t>
            </a: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tobus.</a:t>
            </a:r>
          </a:p>
        </p:txBody>
      </p:sp>
    </p:spTree>
    <p:extLst>
      <p:ext uri="{BB962C8B-B14F-4D97-AF65-F5344CB8AC3E}">
        <p14:creationId xmlns:p14="http://schemas.microsoft.com/office/powerpoint/2010/main" val="394594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BCFE0-6B60-A8FC-8F62-35F4B53A9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3A4F1368-635B-9E07-04BA-A0DF61844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une autre activité. Regardez cette image. Cette fille s’appelle Lina.  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AC85EEC-AFE2-D01A-4BF2-3DB3FC006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823" y="2213811"/>
            <a:ext cx="2409524" cy="361428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B8FC2AA-6FCC-A79A-4B9F-42F2AC84B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6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6BDCC-8FA4-8AA1-AF3A-D3A422D47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54FA3CB6-0D99-D605-A177-E4D9F804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Lina a un cadeau ?  Qui veut répondre ?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742B7C1-F9DA-ED5E-C1C8-A012E0ED51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E741729-DDED-EC75-FB7C-8EE88F02F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450" y="2310064"/>
            <a:ext cx="2409524" cy="36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2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D59F6-938C-E23B-F5D3-92452D3D4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74286E0F-B84B-2623-8A5D-2F687874A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Lina a bateau ? Qui veut répondre ?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C7E6C37-D659-E999-975C-D10FD2DAFE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650995B-D3CC-C8A8-FE98-6C69D8E88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450" y="2310064"/>
            <a:ext cx="2409524" cy="36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1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3EAF3-E828-FEE7-DE9D-0BBFC40B2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36EDF301-6190-0A20-CA3E-F1928FF2F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Lina a un chapeau ? Qui veut répondre ?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FCB3D12-84F1-14C7-CCD1-0959907C56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7E7FB52-6B02-7CA3-74C1-B232DD577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450" y="2310064"/>
            <a:ext cx="2409524" cy="36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5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FEBC8-8638-547A-1AC9-B7242DA35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20A93B1F-6348-19FB-52D5-86A168688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les ardoises.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D46C12C-BF95-BCBF-1601-93A905CF6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2856511-0F2D-8F53-6FA1-8C24E7EA2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6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D9F6D-F39B-1FB0-B624-712B8F290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C33C8B7-3563-8E19-311B-D81649869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silencieusement les phrases. Personne ne lit la phrase à voix haute.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Ecrivez le numéro de la bonne phrase sur l’ardoise : 1, 2 ou 3.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F1E0265-E7DC-6E5F-E4B8-91FEF3AF1FCF}"/>
              </a:ext>
            </a:extLst>
          </p:cNvPr>
          <p:cNvSpPr txBox="1"/>
          <p:nvPr/>
        </p:nvSpPr>
        <p:spPr>
          <a:xfrm>
            <a:off x="1281569" y="2728225"/>
            <a:ext cx="361507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32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Lina a un bateau.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32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Lina a un chapeau.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32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Lina a un cadeau.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lang="fr-FR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CA10B9A-4C9C-BCDD-155B-232251B26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907" y="2030932"/>
            <a:ext cx="2409524" cy="361428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4BABBE8-D262-B5DF-47D0-FF387D5A9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1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EA56D-B859-0111-E2C7-448D42E8C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FA025160-0550-2883-4D3A-32DDFE7D3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l’ardoise.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E9E758A-52E1-BC1B-2A11-031F225F5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1FB63A8-F38A-648E-D2A8-6510D72DC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7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408F8-48F1-2C9C-9218-4C72F35EF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EAE011F4-DBE8-6956-34BA-83EC66D27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bonne réponse est le numéro 2 : Lina a un chapeau.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AA3DC08-8BFC-DD2B-247B-3F05F51FCB12}"/>
              </a:ext>
            </a:extLst>
          </p:cNvPr>
          <p:cNvSpPr txBox="1"/>
          <p:nvPr/>
        </p:nvSpPr>
        <p:spPr>
          <a:xfrm>
            <a:off x="1281569" y="2728225"/>
            <a:ext cx="361507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32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Lina a un bateau.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3200" b="1" dirty="0">
                <a:solidFill>
                  <a:srgbClr val="C00000"/>
                </a:solidFill>
                <a:latin typeface="Dosis Medium" pitchFamily="2" charset="0"/>
              </a:rPr>
              <a:t>Lina a un chapeau.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32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Lina a un cadeau.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lang="fr-FR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5CD5223-087E-87E9-92CC-57C6D23D5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907" y="2030932"/>
            <a:ext cx="2409524" cy="361428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CADFEA3-DD4B-A68B-0482-E69E6607E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9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>
            <a:extLst>
              <a:ext uri="{FF2B5EF4-FFF2-40B4-BE49-F238E27FC236}">
                <a16:creationId xmlns:a16="http://schemas.microsoft.com/office/drawing/2014/main" id="{5AC71951-E31B-074D-5732-6715365D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11.   Avec votre voisin, lisez les phrases et cochez les bonnes réponses. Je vais circuler entre les rangs pour vous aider.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79B6C79-2083-D8A2-1649-2CF846A39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37A49C2-1C5D-63A2-AA15-02C370B0AA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59"/>
          <a:stretch>
            <a:fillRect/>
          </a:stretch>
        </p:blipFill>
        <p:spPr>
          <a:xfrm>
            <a:off x="5196025" y="2787027"/>
            <a:ext cx="3071468" cy="235544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FD98896-61A5-E832-7B54-DC6861183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821" y="1608119"/>
            <a:ext cx="3325427" cy="4688306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3F402EC-B0B6-1A12-3454-C21B0DB1A352}"/>
              </a:ext>
            </a:extLst>
          </p:cNvPr>
          <p:cNvSpPr/>
          <p:nvPr/>
        </p:nvSpPr>
        <p:spPr>
          <a:xfrm>
            <a:off x="1183908" y="4403510"/>
            <a:ext cx="3388092" cy="1587387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85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E9AF1-010B-57C2-21BD-5FD0F2262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3">
            <a:extLst>
              <a:ext uri="{FF2B5EF4-FFF2-40B4-BE49-F238E27FC236}">
                <a16:creationId xmlns:a16="http://schemas.microsoft.com/office/drawing/2014/main" id="{9CEA6295-CA0B-5C4A-CB26-BBFB3BD74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B54F369-EDDB-2636-CB74-F21FACC58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8AF1125-B3A4-50D5-4828-CA3DDC8B5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481" y="2272881"/>
            <a:ext cx="6255038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1CBA917-A7F1-D143-F376-10C3D550D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056" y="5038460"/>
            <a:ext cx="6254069" cy="1446177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Lire et comprendre des phrases.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5277419" cy="756000"/>
          </a:xfrm>
        </p:spPr>
        <p:txBody>
          <a:bodyPr/>
          <a:lstStyle/>
          <a:p>
            <a:r>
              <a:rPr lang="fr-FR" sz="1400" dirty="0"/>
              <a:t>Prendre la parole pour se présenter.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35CB33E-BD6C-ABCE-F925-A7DB01A85400}"/>
              </a:ext>
            </a:extLst>
          </p:cNvPr>
          <p:cNvSpPr txBox="1"/>
          <p:nvPr/>
        </p:nvSpPr>
        <p:spPr>
          <a:xfrm>
            <a:off x="2302530" y="5136820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Écriture  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Écrire des phrases.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3E1B32DC-FBEB-7EC1-4919-4D891CB0C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222A991-FAE2-EB7E-5616-984F0E1319F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BCACC1-CD1A-06E8-288E-E065EF916BC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BD56B-5681-0EC7-5155-C44AE85D9C2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D97DEF0C-36F2-72FC-67F4-52D5D6B127E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C9D42C34-09D5-0E75-6115-769CDEA9F5BC}"/>
              </a:ext>
            </a:extLst>
          </p:cNvPr>
          <p:cNvSpPr txBox="1">
            <a:spLocks/>
          </p:cNvSpPr>
          <p:nvPr/>
        </p:nvSpPr>
        <p:spPr>
          <a:xfrm>
            <a:off x="-2726185" y="102937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22B60-9B95-EE19-E53F-4C42148CF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3468B42-77AA-7E60-040D-86FD419EB05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3468B42-77AA-7E60-040D-86FD419EB0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3FFDBE50-029F-83F9-315D-7F9DC9B738F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3FFDBE50-029F-83F9-315D-7F9DC9B738F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C591B86B-5AE3-6C48-E7F8-4130E14EC6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935F64DC-D814-866A-CB2C-D43292056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Lisez et observez cette phrase. Vous allez l’écrire après. Tenez-vous prêts.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E712A35-0E84-0EFE-C94C-B39FC14F3D68}"/>
              </a:ext>
            </a:extLst>
          </p:cNvPr>
          <p:cNvSpPr txBox="1"/>
          <p:nvPr/>
        </p:nvSpPr>
        <p:spPr>
          <a:xfrm>
            <a:off x="2053216" y="2830708"/>
            <a:ext cx="5037568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Je m’appelle Nada.</a:t>
            </a:r>
          </a:p>
        </p:txBody>
      </p:sp>
    </p:spTree>
    <p:extLst>
      <p:ext uri="{BB962C8B-B14F-4D97-AF65-F5344CB8AC3E}">
        <p14:creationId xmlns:p14="http://schemas.microsoft.com/office/powerpoint/2010/main" val="296100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5">
            <a:extLst>
              <a:ext uri="{FF2B5EF4-FFF2-40B4-BE49-F238E27FC236}">
                <a16:creationId xmlns:a16="http://schemas.microsoft.com/office/drawing/2014/main" id="{F3DFE8FA-5587-AD71-620B-92C5672FD9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859" b="-14859"/>
          <a:stretch>
            <a:fillRect/>
          </a:stretch>
        </p:blipFill>
        <p:spPr>
          <a:xfrm>
            <a:off x="306558" y="2460236"/>
            <a:ext cx="3254191" cy="3254191"/>
          </a:xfrm>
          <a:prstGeom prst="rect">
            <a:avLst/>
          </a:prstGeom>
        </p:spPr>
      </p:pic>
      <p:pic>
        <p:nvPicPr>
          <p:cNvPr id="3" name="Espace réservé pour une image  8">
            <a:extLst>
              <a:ext uri="{FF2B5EF4-FFF2-40B4-BE49-F238E27FC236}">
                <a16:creationId xmlns:a16="http://schemas.microsoft.com/office/drawing/2014/main" id="{8E38F858-D02A-001F-8075-960EB1CF9B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859" b="-14859"/>
          <a:stretch>
            <a:fillRect/>
          </a:stretch>
        </p:blipFill>
        <p:spPr>
          <a:xfrm>
            <a:off x="3691560" y="2454656"/>
            <a:ext cx="3254191" cy="3254191"/>
          </a:xfrm>
          <a:prstGeom prst="rect">
            <a:avLst/>
          </a:prstGeom>
        </p:spPr>
      </p:pic>
      <p:pic>
        <p:nvPicPr>
          <p:cNvPr id="4" name="Espace réservé pour une image  14">
            <a:extLst>
              <a:ext uri="{FF2B5EF4-FFF2-40B4-BE49-F238E27FC236}">
                <a16:creationId xmlns:a16="http://schemas.microsoft.com/office/drawing/2014/main" id="{7B47F390-31F3-0EE4-F06F-F63D5A4886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74" r="-26674"/>
          <a:stretch>
            <a:fillRect/>
          </a:stretch>
        </p:blipFill>
        <p:spPr>
          <a:xfrm>
            <a:off x="6623924" y="2821714"/>
            <a:ext cx="2520076" cy="25200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798B87-ACD7-5B2C-A764-90C2F061330D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9137C7-E550-5A92-91B8-0E4A94A8CBF7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76131734-4580-1F17-EA9B-8E7C57AD8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A1339CC-F3E4-C863-2C16-CE40052C4C1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1B4CFA6-F847-8AD0-B41B-CBAA28F1601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4EBD59-A30D-A09D-FBD6-229E4460D2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20E803C9-555C-3000-B4E7-15E79582503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862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D90BECDA-7FF6-2297-9B6F-D68831D2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cahiers.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D89BBAC-7A06-3409-EC30-D28A328722E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435192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03A3A46-15FE-AD54-170D-AF0E429487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Image 23">
            <a:extLst>
              <a:ext uri="{FF2B5EF4-FFF2-40B4-BE49-F238E27FC236}">
                <a16:creationId xmlns:a16="http://schemas.microsoft.com/office/drawing/2014/main" id="{A451639A-EFC6-5679-204F-613E7D4A7A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id="{CB4776B4-EA99-38F3-EE87-E9A5B147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Dictée en cours.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34D00F7-5426-613E-3B02-80EBCB8FF9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4" name="tlcharger-19">
            <a:hlinkClick r:id="" action="ppaction://media"/>
            <a:extLst>
              <a:ext uri="{FF2B5EF4-FFF2-40B4-BE49-F238E27FC236}">
                <a16:creationId xmlns:a16="http://schemas.microsoft.com/office/drawing/2014/main" id="{0F0BF462-3D80-F2DE-052A-4B0DB1E0F3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97524" y="8801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1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70BCB-4265-BFB0-6B7C-AB8DD8BC7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60AF255-4A87-84EA-D6E7-467A64B2CFF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60AF255-4A87-84EA-D6E7-467A64B2CF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DA4B721-71A9-E352-2B27-832DEA4D708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DA4B721-71A9-E352-2B27-832DEA4D70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D41647F0-5FD0-D094-2BC3-1E0B9A885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639DD85-0857-3B3F-4860-92DD38119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4491378-E65D-AEE5-153D-BB3FF8C4D9E4}"/>
              </a:ext>
            </a:extLst>
          </p:cNvPr>
          <p:cNvSpPr txBox="1"/>
          <p:nvPr/>
        </p:nvSpPr>
        <p:spPr>
          <a:xfrm>
            <a:off x="2053216" y="2830708"/>
            <a:ext cx="5037568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rgbClr val="565F88"/>
                </a:solidFill>
                <a:latin typeface="Dosis Medium" pitchFamily="2" charset="0"/>
              </a:rPr>
              <a:t>Je m’appelle Nada.</a:t>
            </a:r>
          </a:p>
        </p:txBody>
      </p:sp>
    </p:spTree>
    <p:extLst>
      <p:ext uri="{BB962C8B-B14F-4D97-AF65-F5344CB8AC3E}">
        <p14:creationId xmlns:p14="http://schemas.microsoft.com/office/powerpoint/2010/main" val="241165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7B51D-FD28-336A-6090-D7B72AA7B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1F3697EC-5838-E816-0CAA-8D0B74A0FBF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1F3697EC-5838-E816-0CAA-8D0B74A0FBF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BED9F8E4-6580-26BE-0A55-81D9148FF84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ED9F8E4-6580-26BE-0A55-81D9148FF84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8D142ECD-C560-80F8-DA20-1A0B8C8E04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F0A1D29C-CE0D-83FA-B0B9-F019F22C8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passe à une autre phrase. Ces mots sont en désordre. Ecrivez sur vos cahiers une phrase correcte à partir de ces mots.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5DEF537-E38B-65E2-61FF-BA149C8FF7C4}"/>
              </a:ext>
            </a:extLst>
          </p:cNvPr>
          <p:cNvSpPr/>
          <p:nvPr/>
        </p:nvSpPr>
        <p:spPr>
          <a:xfrm>
            <a:off x="818145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8A25924-CC61-32EB-3980-075DCAD2B1BD}"/>
              </a:ext>
            </a:extLst>
          </p:cNvPr>
          <p:cNvSpPr txBox="1"/>
          <p:nvPr/>
        </p:nvSpPr>
        <p:spPr>
          <a:xfrm>
            <a:off x="1121486" y="3534191"/>
            <a:ext cx="181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m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’appelle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CEF1439D-2F87-3CE6-9192-CF1247D01222}"/>
              </a:ext>
            </a:extLst>
          </p:cNvPr>
          <p:cNvSpPr/>
          <p:nvPr/>
        </p:nvSpPr>
        <p:spPr>
          <a:xfrm>
            <a:off x="3470948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D3FE2FA-0CB6-3D32-E435-DB23EBFE341C}"/>
              </a:ext>
            </a:extLst>
          </p:cNvPr>
          <p:cNvSpPr txBox="1"/>
          <p:nvPr/>
        </p:nvSpPr>
        <p:spPr>
          <a:xfrm>
            <a:off x="3812790" y="3534191"/>
            <a:ext cx="1645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Salim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C14150D6-03F6-F283-3A43-06B86281CBDA}"/>
              </a:ext>
            </a:extLst>
          </p:cNvPr>
          <p:cNvSpPr/>
          <p:nvPr/>
        </p:nvSpPr>
        <p:spPr>
          <a:xfrm>
            <a:off x="6172605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0DF48B5-8204-451C-0B7E-64AD6765ED7C}"/>
              </a:ext>
            </a:extLst>
          </p:cNvPr>
          <p:cNvSpPr txBox="1"/>
          <p:nvPr/>
        </p:nvSpPr>
        <p:spPr>
          <a:xfrm>
            <a:off x="6144495" y="3534191"/>
            <a:ext cx="2474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je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60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BA2E9-BEF1-D290-BE89-E39E0DA83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7BAADCB-458E-42FF-86E7-03F2EF6E2BC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7BAADCB-458E-42FF-86E7-03F2EF6E2BC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9BFCB1E-31BF-8724-481E-BBF14106ACA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9BFCB1E-31BF-8724-481E-BBF14106AC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F17D566F-52D3-7F32-8A85-22D14CACF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4DEBE97-5041-CF55-864D-083B8A09581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1A65996-2B50-25EC-035D-1AEE1B85EC75}"/>
              </a:ext>
            </a:extLst>
          </p:cNvPr>
          <p:cNvSpPr/>
          <p:nvPr/>
        </p:nvSpPr>
        <p:spPr>
          <a:xfrm>
            <a:off x="818145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DF10092-484D-B057-69CA-FF8FABE47510}"/>
              </a:ext>
            </a:extLst>
          </p:cNvPr>
          <p:cNvSpPr txBox="1"/>
          <p:nvPr/>
        </p:nvSpPr>
        <p:spPr>
          <a:xfrm>
            <a:off x="1121486" y="3534191"/>
            <a:ext cx="181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m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’appelle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517172A-2DC7-05A6-FF88-C6CE37B5864B}"/>
              </a:ext>
            </a:extLst>
          </p:cNvPr>
          <p:cNvSpPr/>
          <p:nvPr/>
        </p:nvSpPr>
        <p:spPr>
          <a:xfrm>
            <a:off x="3470948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850D396-FDDD-0084-99D8-9578EC76FF25}"/>
              </a:ext>
            </a:extLst>
          </p:cNvPr>
          <p:cNvSpPr txBox="1"/>
          <p:nvPr/>
        </p:nvSpPr>
        <p:spPr>
          <a:xfrm>
            <a:off x="3812790" y="3534191"/>
            <a:ext cx="1645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Salim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9611C51-AC77-E3C5-D0DD-1AE533074F6A}"/>
              </a:ext>
            </a:extLst>
          </p:cNvPr>
          <p:cNvSpPr/>
          <p:nvPr/>
        </p:nvSpPr>
        <p:spPr>
          <a:xfrm>
            <a:off x="6172605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3741D23-C3CF-DD02-DC19-4F4A5ECC4379}"/>
              </a:ext>
            </a:extLst>
          </p:cNvPr>
          <p:cNvSpPr txBox="1"/>
          <p:nvPr/>
        </p:nvSpPr>
        <p:spPr>
          <a:xfrm>
            <a:off x="6144495" y="3534191"/>
            <a:ext cx="2474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je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40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C5065-E835-0A45-A7DA-D492AA9D6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9CF882A-4ADE-1566-C334-3EE9E633952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9CF882A-4ADE-1566-C334-3EE9E633952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5771665A-A0C9-EDC9-B5A6-AADC14496E1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71665A-A0C9-EDC9-B5A6-AADC14496E1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CCC3278E-9F7F-CA9C-8FD1-15790A0AB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 et le point à la fin. 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D45F330-16D7-AF89-2716-D77407D99BE0}"/>
              </a:ext>
            </a:extLst>
          </p:cNvPr>
          <p:cNvSpPr txBox="1"/>
          <p:nvPr/>
        </p:nvSpPr>
        <p:spPr>
          <a:xfrm>
            <a:off x="1243975" y="2582869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dirty="0">
                <a:solidFill>
                  <a:srgbClr val="00ACA4"/>
                </a:solidFill>
                <a:latin typeface="Dosis" pitchFamily="2" charset="0"/>
              </a:rPr>
              <a:t>J</a:t>
            </a:r>
            <a:r>
              <a:rPr lang="fr-FR" sz="480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e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 m’appelle Salim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.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2E71719-3724-5F05-27F9-C2EB52336C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B9BA178-AAE7-3CE1-72A1-A0E3EB0D0D25}"/>
              </a:ext>
            </a:extLst>
          </p:cNvPr>
          <p:cNvSpPr/>
          <p:nvPr/>
        </p:nvSpPr>
        <p:spPr>
          <a:xfrm>
            <a:off x="3443500" y="4141689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6CA73C8-6899-C52E-BA65-33B75E49E593}"/>
              </a:ext>
            </a:extLst>
          </p:cNvPr>
          <p:cNvSpPr txBox="1"/>
          <p:nvPr/>
        </p:nvSpPr>
        <p:spPr>
          <a:xfrm>
            <a:off x="3746841" y="4176454"/>
            <a:ext cx="181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m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’appelle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C52938A-C818-3D71-F413-71C26BC4355C}"/>
              </a:ext>
            </a:extLst>
          </p:cNvPr>
          <p:cNvSpPr/>
          <p:nvPr/>
        </p:nvSpPr>
        <p:spPr>
          <a:xfrm>
            <a:off x="6096303" y="4141689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71C76D6-B0E3-C9DB-58F7-378436E5B55C}"/>
              </a:ext>
            </a:extLst>
          </p:cNvPr>
          <p:cNvSpPr txBox="1"/>
          <p:nvPr/>
        </p:nvSpPr>
        <p:spPr>
          <a:xfrm>
            <a:off x="6438145" y="4176454"/>
            <a:ext cx="1645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Salim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D35FFE4-E42C-3A7D-23C6-16DAEC156C59}"/>
              </a:ext>
            </a:extLst>
          </p:cNvPr>
          <p:cNvSpPr/>
          <p:nvPr/>
        </p:nvSpPr>
        <p:spPr>
          <a:xfrm>
            <a:off x="780085" y="4140779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342C490-0E8C-FF0C-BA66-D0ECD4E97507}"/>
              </a:ext>
            </a:extLst>
          </p:cNvPr>
          <p:cNvSpPr txBox="1"/>
          <p:nvPr/>
        </p:nvSpPr>
        <p:spPr>
          <a:xfrm>
            <a:off x="751975" y="4175544"/>
            <a:ext cx="2474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je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83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12. Réalisez l’activité. Je vais circuler entre les rangs pour vous aider.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AD15E81-0124-AD59-80AE-B06E7849C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E216597-E13A-9FB6-DA11-8B57F293E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821" y="1650636"/>
            <a:ext cx="3229573" cy="4902031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B19D71E-CCB7-E0DF-E67D-A05C22BB152E}"/>
              </a:ext>
            </a:extLst>
          </p:cNvPr>
          <p:cNvSpPr/>
          <p:nvPr/>
        </p:nvSpPr>
        <p:spPr>
          <a:xfrm>
            <a:off x="1161281" y="5638850"/>
            <a:ext cx="3241578" cy="68402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3BCEC06-8A62-7450-BB95-DE27E1D8B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9275" y="2752717"/>
            <a:ext cx="2203904" cy="220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8C62F-0F36-324D-9FC1-EBD42D6B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8EBC3122-D2E5-40B9-C68D-DE02FB10F67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8EBC3122-D2E5-40B9-C68D-DE02FB10F67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7C94638-EDA0-DEF0-7BD0-BEFD7BE5602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7C94638-EDA0-DEF0-7BD0-BEFD7BE5602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25D1D783-C278-324D-26F6-6D0B58916930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EAD7085-EC54-B8FD-3473-78C3637DCA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4469" y="2862183"/>
            <a:ext cx="6535062" cy="113363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863D82E-2EA0-B6B8-B305-9FD591614103}"/>
              </a:ext>
            </a:extLst>
          </p:cNvPr>
          <p:cNvSpPr txBox="1"/>
          <p:nvPr/>
        </p:nvSpPr>
        <p:spPr>
          <a:xfrm>
            <a:off x="1224724" y="3253025"/>
            <a:ext cx="6840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C00000"/>
                </a:solidFill>
                <a:latin typeface="Dosis" pitchFamily="2" charset="0"/>
              </a:rPr>
              <a:t>Mon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</a:rPr>
              <a:t> </a:t>
            </a:r>
            <a:r>
              <a:rPr lang="fr-FR" sz="3200" b="1" dirty="0">
                <a:solidFill>
                  <a:srgbClr val="C00000"/>
                </a:solidFill>
                <a:latin typeface="Dosis" pitchFamily="2" charset="0"/>
              </a:rPr>
              <a:t>prénom est Adam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</a:rPr>
              <a:t>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27834BF-88AC-3D5A-9902-8373E87445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3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2DDF61E-5276-C2F2-B76F-CE0DB7ACF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648" y="1671145"/>
            <a:ext cx="3325427" cy="468830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recopiez-les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votre cahier.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FCF3D64-5BA2-7349-EC16-A48A0A5DF60B}"/>
              </a:ext>
            </a:extLst>
          </p:cNvPr>
          <p:cNvSpPr/>
          <p:nvPr/>
        </p:nvSpPr>
        <p:spPr>
          <a:xfrm>
            <a:off x="4416648" y="3709297"/>
            <a:ext cx="3228752" cy="687935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ED4AE2E9-6039-797E-69D3-E5471231D32E}"/>
              </a:ext>
            </a:extLst>
          </p:cNvPr>
          <p:cNvSpPr/>
          <p:nvPr/>
        </p:nvSpPr>
        <p:spPr>
          <a:xfrm rot="16200000">
            <a:off x="3949418" y="3898602"/>
            <a:ext cx="220134" cy="3060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5A7ADBC-57BF-CF17-A6D9-9B16AD2B78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8" name="majd_wave">
            <a:hlinkClick r:id="" action="ppaction://media"/>
            <a:extLst>
              <a:ext uri="{FF2B5EF4-FFF2-40B4-BE49-F238E27FC236}">
                <a16:creationId xmlns:a16="http://schemas.microsoft.com/office/drawing/2014/main" id="{3ABFF47B-E9F4-F4CE-8A5E-A3F06E423B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1925" y="2275098"/>
            <a:ext cx="1874421" cy="333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3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085DDDC-48AF-CDE9-FC95-0EB01BE60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350" y="3429000"/>
            <a:ext cx="3828620" cy="1359526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3339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48000" y="371319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64000" y="346119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222580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197380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545845" y="53053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761845" y="50533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725845" y="55341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Lecture - Lettre a - A</a:t>
            </a:r>
          </a:p>
          <a:p>
            <a:r>
              <a:rPr lang="fr-FR" dirty="0"/>
              <a:t>Ecriture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28000" y="391248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Lecture – Graphème - o - au - eau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Ecriture - Graphème - o - au - eau 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Présentation du vocabulaire 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Exploitation du vocabulaire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921774" y="3884978"/>
            <a:ext cx="3593576" cy="792000"/>
          </a:xfrm>
          <a:prstGeom prst="round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565F88"/>
                </a:solidFill>
              </a:rPr>
              <a:t>Oral –  Prise de parole</a:t>
            </a:r>
          </a:p>
          <a:p>
            <a:r>
              <a:rPr lang="fr-FR" dirty="0">
                <a:solidFill>
                  <a:srgbClr val="565F88"/>
                </a:solidFill>
              </a:rPr>
              <a:t>Lecture – Lecture et compréhension des phrases</a:t>
            </a:r>
          </a:p>
          <a:p>
            <a:r>
              <a:rPr lang="fr-FR" dirty="0">
                <a:solidFill>
                  <a:srgbClr val="565F88"/>
                </a:solidFill>
              </a:rPr>
              <a:t>Ecriture – Phrases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743A305-4C41-0928-5604-7DAFD63D75ED}"/>
              </a:ext>
            </a:extLst>
          </p:cNvPr>
          <p:cNvSpPr txBox="1">
            <a:spLocks/>
          </p:cNvSpPr>
          <p:nvPr/>
        </p:nvSpPr>
        <p:spPr>
          <a:xfrm>
            <a:off x="725845" y="55341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– Syllabes et mots</a:t>
            </a:r>
          </a:p>
          <a:p>
            <a:r>
              <a:rPr lang="fr-FR" dirty="0"/>
              <a:t>Ecriture – Syllabes et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915350" y="2428509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Ecriture – Point de langue</a:t>
            </a:r>
          </a:p>
          <a:p>
            <a:r>
              <a:rPr lang="fr-FR" dirty="0"/>
              <a:t>Lecture – Lecture et compréhension des mots</a:t>
            </a:r>
          </a:p>
        </p:txBody>
      </p:sp>
      <p:sp>
        <p:nvSpPr>
          <p:cNvPr id="53" name="Organigramme : Terminateur 52">
            <a:extLst>
              <a:ext uri="{FF2B5EF4-FFF2-40B4-BE49-F238E27FC236}">
                <a16:creationId xmlns:a16="http://schemas.microsoft.com/office/drawing/2014/main" id="{7A4380FA-20B2-A9EC-C2A0-319127ED62D0}"/>
              </a:ext>
            </a:extLst>
          </p:cNvPr>
          <p:cNvSpPr/>
          <p:nvPr/>
        </p:nvSpPr>
        <p:spPr>
          <a:xfrm>
            <a:off x="4921914" y="3462865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13" name="Titre 30">
            <a:extLst>
              <a:ext uri="{FF2B5EF4-FFF2-40B4-BE49-F238E27FC236}">
                <a16:creationId xmlns:a16="http://schemas.microsoft.com/office/drawing/2014/main" id="{754FD53E-07DF-FCAF-F96B-F80F22C71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6957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611075C-0703-4C62-F779-D4B11AAED0B0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55C147-8C04-4FAF-2FFF-7D8DAC1F49D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57E7C16-BECA-089B-60C7-DAC7BACE10B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itre 53">
              <a:extLst>
                <a:ext uri="{FF2B5EF4-FFF2-40B4-BE49-F238E27FC236}">
                  <a16:creationId xmlns:a16="http://schemas.microsoft.com/office/drawing/2014/main" id="{9D1AC85F-E9C4-410B-30FA-FB8BE71C979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D8806F3F-7599-25E3-D697-B60ABFB52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1988687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Lire et comprendre des phrases.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Écrire des phrases.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320205" y="2144230"/>
            <a:ext cx="1904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Prise de parole 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Prendre la parole pour se présenter.   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F5D5631-2CA7-823C-6B7E-B36CFC9B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31CAD52-6D84-B6A3-F2CE-323C5095E57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5D12A8-FAE8-7515-A03C-D46EBFE83AB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A8A272-23CD-D90F-AD34-B458AD3BAED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B1240784-8592-2A04-732B-6560EBF8300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9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FBB0BF1-34ED-5F46-A256-216E568A19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40805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C812C0-4391-6BD4-D6AE-3BC31116F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id="{F4BB8375-101F-4E97-1AB7-D8ADFA8B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</a:rPr>
              <a:t>Bonjour les enfants ! Aujourd’hui nous allons apprendre à nous présenter en français. Écoutez bien.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A70603A-90B1-245A-488B-144E9E9C2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D2985C7-5C88-A236-E8E3-DED05B91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Mdia4N2">
            <a:hlinkClick r:id="" action="ppaction://media"/>
            <a:extLst>
              <a:ext uri="{FF2B5EF4-FFF2-40B4-BE49-F238E27FC236}">
                <a16:creationId xmlns:a16="http://schemas.microsoft.com/office/drawing/2014/main" id="{FF846DED-6DD7-34D1-4EF4-EC25F595247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08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7417" y="1886552"/>
            <a:ext cx="6195708" cy="421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2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7856</TotalTime>
  <Words>854</Words>
  <Application>Microsoft Office PowerPoint</Application>
  <PresentationFormat>Affichage à l'écran (4:3)</PresentationFormat>
  <Paragraphs>129</Paragraphs>
  <Slides>48</Slides>
  <Notes>1</Notes>
  <HiddenSlides>0</HiddenSlides>
  <MMClips>11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48</vt:i4>
      </vt:variant>
    </vt:vector>
  </HeadingPairs>
  <TitlesOfParts>
    <vt:vector size="60" baseType="lpstr">
      <vt:lpstr>Wingdings</vt:lpstr>
      <vt:lpstr>Dosis ExtraBold</vt:lpstr>
      <vt:lpstr>Arial</vt:lpstr>
      <vt:lpstr>Dosis</vt:lpstr>
      <vt:lpstr>Dosis SemiBold</vt:lpstr>
      <vt:lpstr>Calibri</vt:lpstr>
      <vt:lpstr>Dosis Medium</vt:lpstr>
      <vt:lpstr>2_Conception personnalisée</vt:lpstr>
      <vt:lpstr>00_Env-Enseignant</vt:lpstr>
      <vt:lpstr>Oral</vt:lpstr>
      <vt:lpstr>Lecture</vt:lpstr>
      <vt:lpstr>Ecriture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5</vt:lpstr>
      <vt:lpstr>Bonjour les enfants !  La leçon de français commence maintenant.</vt:lpstr>
      <vt:lpstr>Bonjour les enfants ! Aujourd’hui nous allons apprendre à nous présenter en français. Écoutez bien.</vt:lpstr>
      <vt:lpstr>Lecture de la vidéo.</vt:lpstr>
      <vt:lpstr>Qui veut passer au tableau pour se présenter comme Majd et Nada ?  Il faut se présenter en français avec ses propres informations ? </vt:lpstr>
      <vt:lpstr>Maintenant, tout le monde participe. Chacun se présente à son voisin en donnant son nom et son prénom.</vt:lpstr>
      <vt:lpstr>Plan de la séance 5</vt:lpstr>
      <vt:lpstr>Maintenant, on va faire de la lecture. </vt:lpstr>
      <vt:lpstr>C’est le mot : C’est.  On va l’épeler ensemble : c- apostrophe – e - s - t. </vt:lpstr>
      <vt:lpstr>C’est le mot : dans.  On va l’épeler ensemble : d- a - n - s. </vt:lpstr>
      <vt:lpstr>Lisez cette phrase en silence. Après, on va écouter un audio. </vt:lpstr>
      <vt:lpstr>Lecture de l’audio.  </vt:lpstr>
      <vt:lpstr>Deuxième lecture de l’audio.  </vt:lpstr>
      <vt:lpstr>Présentation PowerPoint</vt:lpstr>
      <vt:lpstr>Lisez cette phrase en silence. Après, on va écouter un audio. </vt:lpstr>
      <vt:lpstr>Première lecture de l’audio.  </vt:lpstr>
      <vt:lpstr>Deuxième lecture de l’audio.  </vt:lpstr>
      <vt:lpstr>Qui veut lire la phrase ?</vt:lpstr>
      <vt:lpstr>Lisez cette phrase en silence. Après, on va écouter un audio. </vt:lpstr>
      <vt:lpstr>Première lecture de l’audio.  </vt:lpstr>
      <vt:lpstr>Deuxième lecture de l’audio.  </vt:lpstr>
      <vt:lpstr>Qui veut lire la phrase ?</vt:lpstr>
      <vt:lpstr>On passe à une autre activité. Regardez cette image. Cette fille s’appelle Lina.   </vt:lpstr>
      <vt:lpstr>Est-ce que Lina a un cadeau ?  Qui veut répondre ? </vt:lpstr>
      <vt:lpstr>Est-ce que Lina a bateau ? Qui veut répondre ? </vt:lpstr>
      <vt:lpstr>Est-ce que Lina a un chapeau ? Qui veut répondre ? </vt:lpstr>
      <vt:lpstr>Prenez les ardoises.</vt:lpstr>
      <vt:lpstr>Lisez silencieusement les phrases. Personne ne lit la phrase à voix haute.  Ecrivez le numéro de la bonne phrase sur l’ardoise : 1, 2 ou 3.</vt:lpstr>
      <vt:lpstr>Levez l’ardoise. </vt:lpstr>
      <vt:lpstr>La bonne réponse est le numéro 2 : Lina a un chapeau. </vt:lpstr>
      <vt:lpstr>Prenez vos livrets à la page 11.   Avec votre voisin, lisez les phrases et cochez les bonnes réponses. Je vais circuler entre les rangs pour vous aider. </vt:lpstr>
      <vt:lpstr>Corrigez.</vt:lpstr>
      <vt:lpstr>Plan de la séance 5</vt:lpstr>
      <vt:lpstr>Lisez et observez cette phrase. Vous allez l’écrire après. Tenez-vous prêts.  </vt:lpstr>
      <vt:lpstr>Prenez vos cahiers. </vt:lpstr>
      <vt:lpstr>Dictée en cours.</vt:lpstr>
      <vt:lpstr>Corrigez. </vt:lpstr>
      <vt:lpstr>On passe à une autre phrase. Ces mots sont en désordre. Ecrivez sur vos cahiers une phrase correcte à partir de ces mots.</vt:lpstr>
      <vt:lpstr>Qui veut lire sa phrase ?</vt:lpstr>
      <vt:lpstr>Corrigez. Je n’oublie pas la majuscule au début de la phrase et le point à la fin.  </vt:lpstr>
      <vt:lpstr>Prenez vos livrets à la page 12. Réalisez l’activité. Je vais circuler entre les rangs pour vous aider. </vt:lpstr>
      <vt:lpstr>Présentation PowerPoint</vt:lpstr>
      <vt:lpstr>La séance d’aujourd’hui est terminée. À la maison, lisez ces phrases et recopiez-les sur votre cahier.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BOUAOUD RAJA</dc:creator>
  <cp:lastModifiedBy>BOUAOUD RAJA</cp:lastModifiedBy>
  <cp:revision>1</cp:revision>
  <cp:lastPrinted>2025-08-13T10:11:39Z</cp:lastPrinted>
  <dcterms:created xsi:type="dcterms:W3CDTF">2025-08-01T12:31:49Z</dcterms:created>
  <dcterms:modified xsi:type="dcterms:W3CDTF">2025-10-30T16:25:35Z</dcterms:modified>
</cp:coreProperties>
</file>