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7" r:id="rId6"/>
  </p:sldMasterIdLst>
  <p:notesMasterIdLst>
    <p:notesMasterId r:id="rId51"/>
  </p:notesMasterIdLst>
  <p:sldIdLst>
    <p:sldId id="566" r:id="rId7"/>
    <p:sldId id="1029" r:id="rId8"/>
    <p:sldId id="705" r:id="rId9"/>
    <p:sldId id="1032" r:id="rId10"/>
    <p:sldId id="798" r:id="rId11"/>
    <p:sldId id="864" r:id="rId12"/>
    <p:sldId id="779" r:id="rId13"/>
    <p:sldId id="681" r:id="rId14"/>
    <p:sldId id="1035" r:id="rId15"/>
    <p:sldId id="685" r:id="rId16"/>
    <p:sldId id="1037" r:id="rId17"/>
    <p:sldId id="780" r:id="rId18"/>
    <p:sldId id="784" r:id="rId19"/>
    <p:sldId id="849" r:id="rId20"/>
    <p:sldId id="850" r:id="rId21"/>
    <p:sldId id="800" r:id="rId22"/>
    <p:sldId id="814" r:id="rId23"/>
    <p:sldId id="819" r:id="rId24"/>
    <p:sldId id="820" r:id="rId25"/>
    <p:sldId id="853" r:id="rId26"/>
    <p:sldId id="854" r:id="rId27"/>
    <p:sldId id="855" r:id="rId28"/>
    <p:sldId id="831" r:id="rId29"/>
    <p:sldId id="856" r:id="rId30"/>
    <p:sldId id="833" r:id="rId31"/>
    <p:sldId id="805" r:id="rId32"/>
    <p:sldId id="653" r:id="rId33"/>
    <p:sldId id="835" r:id="rId34"/>
    <p:sldId id="837" r:id="rId35"/>
    <p:sldId id="839" r:id="rId36"/>
    <p:sldId id="866" r:id="rId37"/>
    <p:sldId id="858" r:id="rId38"/>
    <p:sldId id="859" r:id="rId39"/>
    <p:sldId id="860" r:id="rId40"/>
    <p:sldId id="867" r:id="rId41"/>
    <p:sldId id="861" r:id="rId42"/>
    <p:sldId id="834" r:id="rId43"/>
    <p:sldId id="836" r:id="rId44"/>
    <p:sldId id="865" r:id="rId45"/>
    <p:sldId id="857" r:id="rId46"/>
    <p:sldId id="817" r:id="rId47"/>
    <p:sldId id="818" r:id="rId48"/>
    <p:sldId id="843" r:id="rId49"/>
    <p:sldId id="679" r:id="rId50"/>
  </p:sldIdLst>
  <p:sldSz cx="9144000" cy="6858000" type="screen4x3"/>
  <p:notesSz cx="6735763" cy="9866313"/>
  <p:embeddedFontLst>
    <p:embeddedFont>
      <p:font typeface="Dosis" pitchFamily="2" charset="0"/>
      <p:regular r:id="rId52"/>
      <p:bold r:id="rId53"/>
    </p:embeddedFont>
    <p:embeddedFont>
      <p:font typeface="Dosis ExtraBold" pitchFamily="2" charset="0"/>
      <p:bold r:id="rId54"/>
    </p:embeddedFont>
    <p:embeddedFont>
      <p:font typeface="Dosis Medium" pitchFamily="2" charset="0"/>
      <p:regular r:id="rId55"/>
    </p:embeddedFont>
    <p:embeddedFont>
      <p:font typeface="Dosis SemiBold" pitchFamily="2" charset="0"/>
      <p:bold r:id="rId56"/>
    </p:embeddedFont>
    <p:embeddedFont>
      <p:font typeface="Mistral" panose="03090702030407020403" pitchFamily="66" charset="0"/>
      <p:regular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3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6553"/>
    <a:srgbClr val="424D7B"/>
    <a:srgbClr val="E84234"/>
    <a:srgbClr val="565F88"/>
    <a:srgbClr val="00ACA4"/>
    <a:srgbClr val="FEF1E3"/>
    <a:srgbClr val="00ADA4"/>
    <a:srgbClr val="2AB6D7"/>
    <a:srgbClr val="55B7DE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20" autoAdjust="0"/>
  </p:normalViewPr>
  <p:slideViewPr>
    <p:cSldViewPr snapToGrid="0">
      <p:cViewPr varScale="1">
        <p:scale>
          <a:sx n="66" d="100"/>
          <a:sy n="66" d="100"/>
        </p:scale>
        <p:origin x="600" y="272"/>
      </p:cViewPr>
      <p:guideLst>
        <p:guide pos="5239"/>
        <p:guide pos="45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4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2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5.fntdata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3.fntdata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6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1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608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B576-157C-2C7F-65B5-D779BBD3E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DFB261-8975-966A-E6BC-01DAC84B7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C9F576-C5A9-D384-AACF-4D88779C5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3904D4-67EF-CB1E-4B5F-7C947EDE0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2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1F854F-C2FC-AF4D-25B0-67E7B3309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4691"/>
          <a:stretch>
            <a:fillRect/>
          </a:stretch>
        </p:blipFill>
        <p:spPr>
          <a:xfrm>
            <a:off x="0" y="3048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13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3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D8A3F1A0-5401-5371-C464-CD8FCF11AD6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4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1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02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4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8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4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4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13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0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0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0" r:id="rId15"/>
    <p:sldLayoutId id="2147483771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39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7.png"/><Relationship Id="rId7" Type="http://schemas.openxmlformats.org/officeDocument/2006/relationships/image" Target="../media/image3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4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jp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7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jpg"/><Relationship Id="rId5" Type="http://schemas.openxmlformats.org/officeDocument/2006/relationships/image" Target="../media/image59.png"/><Relationship Id="rId4" Type="http://schemas.openxmlformats.org/officeDocument/2006/relationships/image" Target="../media/image430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jp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1.xm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jpg"/><Relationship Id="rId5" Type="http://schemas.openxmlformats.org/officeDocument/2006/relationships/image" Target="../media/image59.png"/><Relationship Id="rId4" Type="http://schemas.openxmlformats.org/officeDocument/2006/relationships/image" Target="../media/image430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jp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5.xml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jpg"/><Relationship Id="rId5" Type="http://schemas.openxmlformats.org/officeDocument/2006/relationships/image" Target="../media/image59.png"/><Relationship Id="rId4" Type="http://schemas.openxmlformats.org/officeDocument/2006/relationships/image" Target="../media/image4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61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1.jpg"/><Relationship Id="rId7" Type="http://schemas.openxmlformats.org/officeDocument/2006/relationships/image" Target="../media/image2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2728EFA-C7A8-42F1-A558-587CB641A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8363B44-F777-8ED8-D0D5-6C2DB84326D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C2E12AF-B36E-5408-BAFC-A7F79617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E57DF75-5041-BB9A-6250-98CC3BF4E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2350109C-E9DF-6E10-768F-023495E6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559" y="3412994"/>
            <a:ext cx="1800000" cy="360000"/>
          </a:xfrm>
        </p:spPr>
        <p:txBody>
          <a:bodyPr/>
          <a:lstStyle/>
          <a:p>
            <a:r>
              <a:rPr lang="fr-MA" sz="2200" dirty="0"/>
              <a:t>Une étoile</a:t>
            </a:r>
          </a:p>
        </p:txBody>
      </p:sp>
      <p:sp>
        <p:nvSpPr>
          <p:cNvPr id="37" name="Espace réservé du texte 8">
            <a:extLst>
              <a:ext uri="{FF2B5EF4-FFF2-40B4-BE49-F238E27FC236}">
                <a16:creationId xmlns:a16="http://schemas.microsoft.com/office/drawing/2014/main" id="{9CA318D1-37AF-41AF-A862-22650E0219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63684" y="3412994"/>
            <a:ext cx="1800000" cy="360000"/>
          </a:xfrm>
        </p:spPr>
        <p:txBody>
          <a:bodyPr/>
          <a:lstStyle/>
          <a:p>
            <a:r>
              <a:rPr lang="fr-MA" sz="2200" dirty="0"/>
              <a:t>Un tiroir</a:t>
            </a:r>
          </a:p>
        </p:txBody>
      </p:sp>
      <p:sp>
        <p:nvSpPr>
          <p:cNvPr id="38" name="Espace réservé du texte 10">
            <a:extLst>
              <a:ext uri="{FF2B5EF4-FFF2-40B4-BE49-F238E27FC236}">
                <a16:creationId xmlns:a16="http://schemas.microsoft.com/office/drawing/2014/main" id="{EF6555EB-7B65-8D96-01B4-E3AAC1CCAB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5838901"/>
            <a:ext cx="1800000" cy="360000"/>
          </a:xfrm>
        </p:spPr>
        <p:txBody>
          <a:bodyPr/>
          <a:lstStyle/>
          <a:p>
            <a:r>
              <a:rPr lang="fr-FR" sz="2200" dirty="0"/>
              <a:t>B</a:t>
            </a:r>
            <a:r>
              <a:rPr lang="fr-MA" sz="2200" dirty="0" err="1"/>
              <a:t>oire</a:t>
            </a:r>
            <a:endParaRPr lang="fr-MA" sz="2200" dirty="0"/>
          </a:p>
        </p:txBody>
      </p:sp>
      <p:sp>
        <p:nvSpPr>
          <p:cNvPr id="39" name="Espace réservé du texte 14">
            <a:extLst>
              <a:ext uri="{FF2B5EF4-FFF2-40B4-BE49-F238E27FC236}">
                <a16:creationId xmlns:a16="http://schemas.microsoft.com/office/drawing/2014/main" id="{85C1A2FB-2397-F233-1983-23BE24A3B0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5838901"/>
            <a:ext cx="1800000" cy="360000"/>
          </a:xfrm>
        </p:spPr>
        <p:txBody>
          <a:bodyPr/>
          <a:lstStyle/>
          <a:p>
            <a:r>
              <a:rPr lang="fr-MA" sz="2200" dirty="0"/>
              <a:t>Voir</a:t>
            </a:r>
          </a:p>
        </p:txBody>
      </p:sp>
      <p:sp>
        <p:nvSpPr>
          <p:cNvPr id="40" name="Espace réservé du texte 6">
            <a:extLst>
              <a:ext uri="{FF2B5EF4-FFF2-40B4-BE49-F238E27FC236}">
                <a16:creationId xmlns:a16="http://schemas.microsoft.com/office/drawing/2014/main" id="{D7F5C3D5-64C7-62A6-5A05-6D670705B07E}"/>
              </a:ext>
            </a:extLst>
          </p:cNvPr>
          <p:cNvSpPr txBox="1">
            <a:spLocks/>
          </p:cNvSpPr>
          <p:nvPr/>
        </p:nvSpPr>
        <p:spPr>
          <a:xfrm>
            <a:off x="1356559" y="579235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2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moineau</a:t>
            </a:r>
          </a:p>
        </p:txBody>
      </p:sp>
      <p:sp>
        <p:nvSpPr>
          <p:cNvPr id="41" name="Espace réservé du texte 8">
            <a:extLst>
              <a:ext uri="{FF2B5EF4-FFF2-40B4-BE49-F238E27FC236}">
                <a16:creationId xmlns:a16="http://schemas.microsoft.com/office/drawing/2014/main" id="{252287CC-45CA-66AC-B057-EF1DEE132051}"/>
              </a:ext>
            </a:extLst>
          </p:cNvPr>
          <p:cNvSpPr txBox="1">
            <a:spLocks/>
          </p:cNvSpPr>
          <p:nvPr/>
        </p:nvSpPr>
        <p:spPr>
          <a:xfrm>
            <a:off x="5916537" y="341299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2200" dirty="0"/>
              <a:t>Une boîte</a:t>
            </a:r>
            <a:endParaRPr kumimoji="0" lang="fr-MA" sz="22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2" name="Image 41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E2F58362-70DE-2141-D81D-C451BEF12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9" y="4352940"/>
            <a:ext cx="1206206" cy="1514836"/>
          </a:xfrm>
          <a:prstGeom prst="rect">
            <a:avLst/>
          </a:prstGeom>
        </p:spPr>
      </p:pic>
      <p:pic>
        <p:nvPicPr>
          <p:cNvPr id="43" name="Image 42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50FD14B6-711C-C1E4-7B5D-DBCF5E4D9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80" y="1919068"/>
            <a:ext cx="1206206" cy="1514836"/>
          </a:xfrm>
          <a:prstGeom prst="rect">
            <a:avLst/>
          </a:prstGeom>
        </p:spPr>
      </p:pic>
      <p:pic>
        <p:nvPicPr>
          <p:cNvPr id="44" name="Image 43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0753244F-2B4D-D3B3-9924-8FC7D21E9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34" y="1923567"/>
            <a:ext cx="1206205" cy="1514835"/>
          </a:xfrm>
          <a:prstGeom prst="rect">
            <a:avLst/>
          </a:prstGeom>
        </p:spPr>
      </p:pic>
      <p:pic>
        <p:nvPicPr>
          <p:cNvPr id="45" name="Image 4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D4171DF6-C25E-B140-C627-15FEBCC23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10" y="1959848"/>
            <a:ext cx="1206205" cy="1514834"/>
          </a:xfrm>
          <a:prstGeom prst="rect">
            <a:avLst/>
          </a:prstGeom>
        </p:spPr>
      </p:pic>
      <p:pic>
        <p:nvPicPr>
          <p:cNvPr id="46" name="Image 45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04915B3-9DA1-6480-1E86-4143739DA9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99" y="4352942"/>
            <a:ext cx="1206205" cy="1514834"/>
          </a:xfrm>
          <a:prstGeom prst="rect">
            <a:avLst/>
          </a:prstGeom>
        </p:spPr>
      </p:pic>
      <p:pic>
        <p:nvPicPr>
          <p:cNvPr id="47" name="Image 46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97257433-8931-69A3-0E3C-2C34D3C7F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72" y="4340342"/>
            <a:ext cx="1206205" cy="15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F019C-53F2-E68A-7894-D090211BD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5E521-A3E1-3D22-DB6E-8265C18D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73DF3F-D547-73B1-8E1A-23A64E5FA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4B7921DE-A638-9156-EE45-A933131CC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9" y="4064804"/>
            <a:ext cx="1435638" cy="1802972"/>
          </a:xfrm>
          <a:prstGeom prst="rect">
            <a:avLst/>
          </a:prstGeom>
        </p:spPr>
      </p:pic>
      <p:pic>
        <p:nvPicPr>
          <p:cNvPr id="5" name="Image 4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083D2337-CA21-9CFC-41D1-170F4012B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8" y="2216924"/>
            <a:ext cx="1435638" cy="1802972"/>
          </a:xfrm>
          <a:prstGeom prst="rect">
            <a:avLst/>
          </a:prstGeom>
        </p:spPr>
      </p:pic>
      <p:pic>
        <p:nvPicPr>
          <p:cNvPr id="6" name="Image 5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83D42423-82F1-F2AC-849C-22A2F1DB1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47" y="2305769"/>
            <a:ext cx="1435637" cy="1802971"/>
          </a:xfrm>
          <a:prstGeom prst="rect">
            <a:avLst/>
          </a:prstGeom>
        </p:spPr>
      </p:pic>
      <p:pic>
        <p:nvPicPr>
          <p:cNvPr id="7" name="Image 6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3C0704F3-C30F-C88C-3146-D03C6C95A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99" y="4064806"/>
            <a:ext cx="1435637" cy="1802970"/>
          </a:xfrm>
          <a:prstGeom prst="rect">
            <a:avLst/>
          </a:prstGeom>
        </p:spPr>
      </p:pic>
      <p:pic>
        <p:nvPicPr>
          <p:cNvPr id="8" name="Image 7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1BC97C9-9E6A-E24E-87C0-8E37AABFC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4" y="4064806"/>
            <a:ext cx="1435637" cy="1802970"/>
          </a:xfrm>
          <a:prstGeom prst="rect">
            <a:avLst/>
          </a:prstGeom>
        </p:spPr>
      </p:pic>
      <p:pic>
        <p:nvPicPr>
          <p:cNvPr id="9" name="Image 8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B0B69EC7-FAA8-1C05-B6F3-CB3168D5DD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97" y="2383447"/>
            <a:ext cx="1435637" cy="18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2AP question sem2">
            <a:hlinkClick r:id="" action="ppaction://media"/>
            <a:extLst>
              <a:ext uri="{FF2B5EF4-FFF2-40B4-BE49-F238E27FC236}">
                <a16:creationId xmlns:a16="http://schemas.microsoft.com/office/drawing/2014/main" id="{FBFB33F0-0C88-DDC8-5EAA-5DD439971E4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49" y="1850140"/>
            <a:ext cx="7639101" cy="4296779"/>
          </a:xfr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0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3822E9A-3589-D1E0-163C-DBB7CB7402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3330" y="2512128"/>
            <a:ext cx="4887827" cy="3258552"/>
          </a:xfrm>
          <a:prstGeom prst="rect">
            <a:avLst/>
          </a:prstGeom>
        </p:spPr>
      </p:pic>
      <p:sp>
        <p:nvSpPr>
          <p:cNvPr id="13" name="AutoShape 6" descr="Image générée">
            <a:extLst>
              <a:ext uri="{FF2B5EF4-FFF2-40B4-BE49-F238E27FC236}">
                <a16:creationId xmlns:a16="http://schemas.microsoft.com/office/drawing/2014/main" id="{A2678A8F-5361-3E4B-ECFA-5970DDBF81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2444" y="38366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DB8A3D9-99C5-AE78-712A-21424252E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531" y="1960733"/>
            <a:ext cx="1218404" cy="1102789"/>
          </a:xfrm>
          <a:prstGeom prst="rect">
            <a:avLst/>
          </a:prstGeom>
        </p:spPr>
      </p:pic>
      <p:sp>
        <p:nvSpPr>
          <p:cNvPr id="17" name="Titre 8">
            <a:extLst>
              <a:ext uri="{FF2B5EF4-FFF2-40B4-BE49-F238E27FC236}">
                <a16:creationId xmlns:a16="http://schemas.microsoft.com/office/drawing/2014/main" id="{E7BD7284-B447-8F9C-2FDE-487A6E0694EF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tour.  Qui veut poser la question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0267F6-1927-4FDA-8382-BF3A635B280D}"/>
              </a:ext>
            </a:extLst>
          </p:cNvPr>
          <p:cNvSpPr txBox="1"/>
          <p:nvPr/>
        </p:nvSpPr>
        <p:spPr>
          <a:xfrm>
            <a:off x="92736" y="3893881"/>
            <a:ext cx="3220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r-FR" sz="2800" b="1" dirty="0">
                <a:solidFill>
                  <a:srgbClr val="424D7B"/>
                </a:solidFill>
              </a:rPr>
              <a:t>Tu habites où ? </a:t>
            </a:r>
            <a:r>
              <a:rPr lang="ar-AE" sz="2800" dirty="0">
                <a:solidFill>
                  <a:srgbClr val="424D7B"/>
                </a:solidFill>
              </a:rPr>
              <a:t> </a:t>
            </a:r>
            <a:endParaRPr lang="fr-MA" sz="28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E59-B3A4-6A75-9EB2-7B494D2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C4B11-BE9C-728C-F755-53E73AFA7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Posez la  même question à votre voisin.  À tour de rôle. 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D57FE9A-867E-9A86-E356-326BC7BCA50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F6FBC0B-8454-4756-355D-0E32232B0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23D864F-028D-FD3A-FA2D-202E00FD2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1DB29E7D-0BD2-416B-24C6-3C74BE5F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42687" y="2732688"/>
            <a:ext cx="4244740" cy="282982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21FB9D-4ED4-4BC4-2FDB-2DB30074B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851" y="22064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AC1019F-BA39-A16A-8A11-1DCBEB9DE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Poser la question : «Tu habites où ? »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du graphème (oi)  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3818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1DD40-054A-528A-8462-7044DD136166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53">
            <a:extLst>
              <a:ext uri="{FF2B5EF4-FFF2-40B4-BE49-F238E27FC236}">
                <a16:creationId xmlns:a16="http://schemas.microsoft.com/office/drawing/2014/main" id="{907FE046-5696-C52D-8AF7-1B1048345393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386091-248F-0AF0-716E-499B747E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17" y="3477125"/>
            <a:ext cx="6254069" cy="144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B9F6EE-46D2-DD08-C94A-D892BC9EE5B8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2A10B64-20BD-651A-DC75-1E1F65DC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03858"/>
            <a:ext cx="540000" cy="540000"/>
          </a:xfrm>
          <a:prstGeom prst="rect">
            <a:avLst/>
          </a:prstGeom>
          <a:noFill/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395960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du graphème (oi)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D18D97-4F54-0E99-EBE3-1DD3290C468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C0F2F7-2FDC-7FD1-02A2-1CCCA48D72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D59273-7495-8C69-A272-F8CFED3AEBF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id="{DE6F9AD4-3D56-1FFE-9D4C-3B82EF9134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le son « oi ». Soyez attentifs.</a:t>
            </a:r>
            <a:endParaRPr lang="fr-FR" dirty="0"/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E3F7E-9242-42C6-E679-D27AD3FD55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B62CCD5-9959-E7BB-342C-7F16E2C498C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EA5794-3DBA-943E-D32F-D3727C3D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165F4EA-60B0-96C5-A79E-E6632B9EA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2" name="letter oi">
            <a:hlinkClick r:id="" action="ppaction://media"/>
            <a:extLst>
              <a:ext uri="{FF2B5EF4-FFF2-40B4-BE49-F238E27FC236}">
                <a16:creationId xmlns:a16="http://schemas.microsoft.com/office/drawing/2014/main" id="{FDAFC5EF-A6AA-ED2F-B270-4E30F83AD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0386" y="1881172"/>
            <a:ext cx="6683079" cy="37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97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9E6B5CA-39CD-6825-2950-4FD13D3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: « oi ».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55E95-1923-1BD9-7590-355C1EE52FF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54D4B4D-D289-D5A2-9927-F2943D50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7DE250-9CD7-0FA7-248B-6A1FAFD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DF1B9D4-69C6-0182-69CF-A053C7996D00}"/>
              </a:ext>
            </a:extLst>
          </p:cNvPr>
          <p:cNvSpPr txBox="1"/>
          <p:nvPr/>
        </p:nvSpPr>
        <p:spPr>
          <a:xfrm>
            <a:off x="3714274" y="2613392"/>
            <a:ext cx="1715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0" b="1" dirty="0">
                <a:solidFill>
                  <a:srgbClr val="424D7B"/>
                </a:solidFill>
                <a:latin typeface="Dosis" pitchFamily="2" charset="0"/>
              </a:rPr>
              <a:t>oi</a:t>
            </a:r>
            <a:endParaRPr lang="fr-MA" sz="12000" dirty="0">
              <a:solidFill>
                <a:srgbClr val="424D7B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oi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108B8B-3446-AD4F-6492-1A256B7D0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84" y="2800262"/>
            <a:ext cx="7754432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21B8C-257D-207E-E9F8-134FA1487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5B9BEC-58E5-5D21-BB8D-C6D6E4098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Levez la main.  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B1D75A-D865-8F4E-718A-58ACE3F2F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D0A30A-91DD-4A79-0370-E795A35AA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93" y="3101693"/>
            <a:ext cx="806570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1003-5CE1-2348-C6A4-D517D64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05B5E2-80B9-8071-855C-F77D0640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votre livret à la page 15.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2AE176-B015-68E7-B711-B29DC4C98C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62938A5-8B9C-39CF-651B-722838F2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DDFA69-FBDD-6E6A-4976-DE502E49D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91C0D753-B2F2-1E0D-8AF0-328782639C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8"/>
          <a:stretch>
            <a:fillRect/>
          </a:stretch>
        </p:blipFill>
        <p:spPr>
          <a:xfrm>
            <a:off x="3243713" y="1719973"/>
            <a:ext cx="3012707" cy="45891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Qui veut expliquer la consigne ?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6421CD-D269-A6CF-4763-8677358CD44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D788BA2-2550-EC40-715A-C5312618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6886D1-F02B-B055-1888-BC2B6C2F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4603BF9-69A8-4E2A-207C-86B8F19749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8" b="48185"/>
          <a:stretch>
            <a:fillRect/>
          </a:stretch>
        </p:blipFill>
        <p:spPr>
          <a:xfrm>
            <a:off x="2541069" y="2505539"/>
            <a:ext cx="4183008" cy="3263313"/>
          </a:xfrm>
          <a:prstGeom prst="round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B7619DE-1E6D-2FD9-A2A0-2FEF71B03A11}"/>
              </a:ext>
            </a:extLst>
          </p:cNvPr>
          <p:cNvSpPr/>
          <p:nvPr/>
        </p:nvSpPr>
        <p:spPr>
          <a:xfrm>
            <a:off x="2480496" y="3569349"/>
            <a:ext cx="4183008" cy="5672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90E-193A-482D-F5DC-DAA9E966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AA40599-C3EF-D46F-531F-6797C80B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vous allez travailler en binômes. Comparez et discutez vos réponses avec votre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797614D-AA1C-14F5-840B-237B5BF2844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926093A-9096-3DD6-2083-FCEAAC6C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AD3B02-86CE-40C0-D94A-BE0AFF2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D6B7F70-2B51-DFA7-769A-4422D6EFAA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439970" y="2802801"/>
            <a:ext cx="2934010" cy="22500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291612-B243-4146-F82D-DE2203B8E5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28" b="48185"/>
          <a:stretch>
            <a:fillRect/>
          </a:stretch>
        </p:blipFill>
        <p:spPr>
          <a:xfrm>
            <a:off x="625174" y="2073737"/>
            <a:ext cx="4477408" cy="3492985"/>
          </a:xfrm>
          <a:prstGeom prst="round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2322453-5807-6351-D666-21C99F77E425}"/>
              </a:ext>
            </a:extLst>
          </p:cNvPr>
          <p:cNvSpPr/>
          <p:nvPr/>
        </p:nvSpPr>
        <p:spPr>
          <a:xfrm>
            <a:off x="588836" y="3159810"/>
            <a:ext cx="4477408" cy="61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799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B6380-ADD1-29D2-9FC8-F554F39C4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1C7E185-3A8F-DDAC-368C-C5E05F56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3C7AB56-6678-F219-7292-FBA2EF92BFB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5143A1E-20BD-0BF7-104A-B1D1C279E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A99E93-A429-DB9B-C35B-5F19380B0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5107314-3CDA-3057-5D6F-A20D436B3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74" y="3111980"/>
            <a:ext cx="834005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du graphème  (oi)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Poser la question « Tu habites où ? » 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BBFE6241-3026-2F81-6968-41A8BAAC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1DF7D4-06FF-49B4-564F-3062F64D9E5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47D42-3283-A7B7-5411-DB01DA09A80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053D5-8355-C0A4-6EE0-7FA8A9FDFB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6FCDF0C3-19F7-DAFA-CBBC-75C8D0753F6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7FFC25E-F031-BF41-858D-B38AFCC9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7BF1CE-DD39-BE66-EC09-257F2C06C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797" y="5694739"/>
            <a:ext cx="2696837" cy="495369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09" y="553416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du graphème  (oi)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13168"/>
            <a:ext cx="540000" cy="540000"/>
          </a:xfrm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oi ».  Soyez attentifs 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B08126D7-9DE3-8132-4816-018D3A36C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8956C94-909F-E36A-BEE8-57D5E83A94C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C588BC-3529-2AB2-7E57-9BB68C1B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AAAE2-1D0E-D8D9-7185-AD76953B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435288-5949-07DA-5D6D-82338074FE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89BA62F-55A8-4DE2-DE45-818331D984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79FF2E1-01CD-1BC4-473F-C3FB1775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F833D4-E3EA-32FA-1369-68F1C487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. Le son « oi » s’écrit avec les lettres o et i.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8636BE-A5A5-3D0E-57FA-2BE56F5443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193676"/>
            <a:ext cx="3116990" cy="662104"/>
          </a:xfrm>
        </p:spPr>
        <p:txBody>
          <a:bodyPr/>
          <a:lstStyle/>
          <a:p>
            <a:r>
              <a:rPr lang="fr-FR" sz="7200" b="0" dirty="0">
                <a:solidFill>
                  <a:schemeClr val="accent1">
                    <a:lumMod val="75000"/>
                  </a:schemeClr>
                </a:solidFill>
                <a:latin typeface="Dosis ExtraBold" pitchFamily="2" charset="0"/>
              </a:rPr>
              <a:t>v</a:t>
            </a:r>
            <a:r>
              <a:rPr lang="fr-FR" sz="7200" b="0" dirty="0">
                <a:solidFill>
                  <a:srgbClr val="00ACA4"/>
                </a:solidFill>
                <a:latin typeface="Dosis ExtraBold" pitchFamily="2" charset="0"/>
              </a:rPr>
              <a:t>oi</a:t>
            </a:r>
            <a:r>
              <a:rPr lang="fr-FR" sz="7200" dirty="0">
                <a:solidFill>
                  <a:schemeClr val="accent1">
                    <a:lumMod val="75000"/>
                  </a:schemeClr>
                </a:solidFill>
                <a:latin typeface="Dosis ExtraBold" pitchFamily="2" charset="0"/>
              </a:rPr>
              <a:t>t</a:t>
            </a:r>
            <a:r>
              <a:rPr lang="fr-FR" sz="7200" b="0" dirty="0">
                <a:solidFill>
                  <a:schemeClr val="accent1">
                    <a:lumMod val="75000"/>
                  </a:schemeClr>
                </a:solidFill>
                <a:latin typeface="Dosis ExtraBold" pitchFamily="2" charset="0"/>
              </a:rPr>
              <a:t>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F5E812D8-27E1-9019-0FBD-6C401746333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E20103F-5812-6DF1-79BF-2004ABD3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8CB00B-A91A-3D24-60B4-5EEF6DC39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05F2A3DD-3D01-1D3E-0F57-5AD23AAC9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7" y="2270234"/>
            <a:ext cx="2501032" cy="31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4511808-2B28-13B2-2287-6BA232DAB4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sz="7200" b="0" dirty="0" err="1">
                <a:solidFill>
                  <a:schemeClr val="tx2"/>
                </a:solidFill>
                <a:latin typeface="Dosis ExtraBold" pitchFamily="2" charset="0"/>
              </a:rPr>
              <a:t>v</a:t>
            </a:r>
            <a:r>
              <a:rPr lang="fr-FR" sz="7200" b="0" dirty="0" err="1">
                <a:solidFill>
                  <a:srgbClr val="00ACA4"/>
                </a:solidFill>
                <a:latin typeface="Dosis ExtraBold" pitchFamily="2" charset="0"/>
              </a:rPr>
              <a:t>__</a:t>
            </a:r>
            <a:r>
              <a:rPr lang="fr-FR" sz="7200" dirty="0" err="1">
                <a:latin typeface="Dosis ExtraBold" pitchFamily="2" charset="0"/>
              </a:rPr>
              <a:t>ture</a:t>
            </a:r>
            <a:endParaRPr lang="fr-FR" sz="7200" b="0" dirty="0">
              <a:solidFill>
                <a:srgbClr val="00ACA4"/>
              </a:solidFill>
              <a:latin typeface="Dosis ExtraBold" pitchFamily="2" charset="0"/>
            </a:endParaRPr>
          </a:p>
        </p:txBody>
      </p:sp>
      <p:pic>
        <p:nvPicPr>
          <p:cNvPr id="1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5B7780B-E25D-E90B-D121-AE4D875CB5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pic>
        <p:nvPicPr>
          <p:cNvPr id="3" name="Image 2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EE30D506-4FFD-A749-5774-5F5B67A70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7" y="2270234"/>
            <a:ext cx="2501032" cy="31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488F8-6C66-EDE3-D8AD-86FEBF6A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E21DE-2E6C-1BB9-E190-0B535BFC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6148BD1-7F39-B6F8-C46B-09889504C2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18841D2-2A06-8A49-2216-D1DDF6EE19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0F5857-1E1B-CB26-E538-8EF542CAF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355CA0C-28F5-BF79-3F95-CCA9DCE6A9D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106CB8C-EE33-797A-1DE6-E1B8F8A35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D1CC7E-23D1-799B-A97C-C60704F14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D53F3-6764-05D4-ECA3-A876337B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8048A-BEBF-8449-669C-31BAEA3D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6C04C5-F34D-583B-BB91-1C121555DA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193676"/>
            <a:ext cx="3116990" cy="662104"/>
          </a:xfrm>
        </p:spPr>
        <p:txBody>
          <a:bodyPr/>
          <a:lstStyle/>
          <a:p>
            <a:r>
              <a:rPr lang="fr-FR" sz="7200" dirty="0">
                <a:latin typeface="Dosis ExtraBold" pitchFamily="2" charset="0"/>
              </a:rPr>
              <a:t>v</a:t>
            </a:r>
            <a:r>
              <a:rPr lang="fr-FR" sz="7200" b="0" dirty="0">
                <a:solidFill>
                  <a:srgbClr val="00ACA4"/>
                </a:solidFill>
                <a:latin typeface="Dosis ExtraBold" pitchFamily="2" charset="0"/>
              </a:rPr>
              <a:t>oi</a:t>
            </a:r>
            <a:r>
              <a:rPr lang="fr-FR" sz="7200" dirty="0">
                <a:latin typeface="Dosis ExtraBold" pitchFamily="2" charset="0"/>
              </a:rPr>
              <a:t>t</a:t>
            </a:r>
            <a:r>
              <a:rPr lang="fr-FR" sz="7200" b="0" dirty="0">
                <a:latin typeface="Dosis ExtraBold" pitchFamily="2" charset="0"/>
              </a:rPr>
              <a:t>ure</a:t>
            </a:r>
          </a:p>
        </p:txBody>
      </p:sp>
      <p:sp>
        <p:nvSpPr>
          <p:cNvPr id="8" name="Espace réservé de l'élément multimédia 7">
            <a:extLst>
              <a:ext uri="{FF2B5EF4-FFF2-40B4-BE49-F238E27FC236}">
                <a16:creationId xmlns:a16="http://schemas.microsoft.com/office/drawing/2014/main" id="{29432CCF-A481-3F1D-165D-F6AE81433A5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e l'élément multimédia 8">
            <a:extLst>
              <a:ext uri="{FF2B5EF4-FFF2-40B4-BE49-F238E27FC236}">
                <a16:creationId xmlns:a16="http://schemas.microsoft.com/office/drawing/2014/main" id="{AE79A389-966D-35A8-B02D-1C30D46E2B8F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/>
        <p:txBody>
          <a:bodyPr/>
          <a:lstStyle/>
          <a:p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02B2182-2F51-8625-BD57-9A75E1790C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2E32AA3-7D05-B972-57BF-AB5844059B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pic>
        <p:nvPicPr>
          <p:cNvPr id="5" name="Image 4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BD2289DC-2920-C37B-0F35-1F63EC4B0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7" y="2270234"/>
            <a:ext cx="2501032" cy="31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C7ADC-DA6F-F3F4-AA4C-B6AFA071D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99F15-78AA-E035-5FDC-C2A229F4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étoile. Le son « oi » s’écrit avec les lettres o - i.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4141D2-E022-96DD-8B6B-6AC87C95DF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193676"/>
            <a:ext cx="3116990" cy="662104"/>
          </a:xfrm>
        </p:spPr>
        <p:txBody>
          <a:bodyPr/>
          <a:lstStyle/>
          <a:p>
            <a:r>
              <a:rPr lang="fr-FR" sz="7200" dirty="0">
                <a:latin typeface="Dosis ExtraBold" pitchFamily="2" charset="0"/>
              </a:rPr>
              <a:t>ét</a:t>
            </a:r>
            <a:r>
              <a:rPr lang="fr-FR" sz="7200" b="0" dirty="0">
                <a:solidFill>
                  <a:srgbClr val="00ACA4"/>
                </a:solidFill>
                <a:latin typeface="Dosis ExtraBold" pitchFamily="2" charset="0"/>
              </a:rPr>
              <a:t>oi</a:t>
            </a:r>
            <a:r>
              <a:rPr lang="fr-FR" sz="7200" b="0" dirty="0">
                <a:latin typeface="Dosis ExtraBold" pitchFamily="2" charset="0"/>
              </a:rPr>
              <a:t>l</a:t>
            </a:r>
            <a:r>
              <a:rPr lang="fr-FR" sz="7200" dirty="0">
                <a:latin typeface="Dosis ExtraBold" pitchFamily="2" charset="0"/>
              </a:rPr>
              <a:t>e</a:t>
            </a:r>
            <a:endParaRPr lang="fr-FR" sz="7200" b="0" dirty="0">
              <a:solidFill>
                <a:srgbClr val="00ACA4"/>
              </a:solidFill>
              <a:latin typeface="Dosis ExtraBold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72F97EB-399F-0DEC-3A8D-0CF173EBC58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2A887051-EEA9-7CC5-E255-66735A98BF3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92370DE-5192-2999-A3EF-CEEF4ED24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BD946FE-0DF1-6723-DF79-A036B0E01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3023C3D7-B6C5-EFDE-F631-15E771874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02" y="2351478"/>
            <a:ext cx="2536395" cy="31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5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7017E-D811-59FB-6B21-84207D4C7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7ADF2A-2F69-C580-62B2-4F794497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C67AD79-A602-0B61-936B-8390E4BF57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179D9953-0A0F-F6F9-0ECE-02FDF45F43F1}"/>
              </a:ext>
            </a:extLst>
          </p:cNvPr>
          <p:cNvSpPr txBox="1">
            <a:spLocks/>
          </p:cNvSpPr>
          <p:nvPr/>
        </p:nvSpPr>
        <p:spPr>
          <a:xfrm>
            <a:off x="4637923" y="323960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7200" dirty="0" err="1">
                <a:latin typeface="Dosis ExtraBold" pitchFamily="2" charset="0"/>
              </a:rPr>
              <a:t>ét</a:t>
            </a:r>
            <a:r>
              <a:rPr kumimoji="0" lang="fr-FR" sz="7200" b="0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___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le</a:t>
            </a:r>
            <a:endParaRPr kumimoji="0" lang="fr-FR" sz="7200" b="0" i="0" u="none" strike="noStrike" kern="1200" cap="none" spc="0" normalizeH="0" baseline="0" noProof="0" dirty="0">
              <a:ln w="0"/>
              <a:solidFill>
                <a:srgbClr val="00ACA4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3" name="Image 2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6F56A536-C6C7-40DF-A06F-5B4242CF9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02" y="2351478"/>
            <a:ext cx="2536395" cy="31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D577F-8AB0-543A-C72A-5EF05E008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2FE24-AE6F-31E1-3432-95BA98C01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7362B46-CA73-EB5D-C5A6-8ED6A53D273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11C928C-C881-7D60-375F-6362329B423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CCAC60B-3862-7095-6F0E-DB26ED8ADA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9070E0E-6AFD-78E0-39E9-EFFEA67C865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6F145E3-322A-B64A-5E7F-4E348F2B0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A4C40D-1B5F-B133-EFCA-C1DEB344C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65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57D60-72D2-B9AC-BDBC-5C92A8E4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4C9B5C-5A97-BBF3-A75A-CB5E0E7B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1D1CF62-0373-9023-7BCB-4BA711C0AE1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BE066A-F092-7151-46E5-FD5CB8CC96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8ABE1EAE-C71B-2F4E-D601-463085AD4B95}"/>
              </a:ext>
            </a:extLst>
          </p:cNvPr>
          <p:cNvSpPr txBox="1">
            <a:spLocks/>
          </p:cNvSpPr>
          <p:nvPr/>
        </p:nvSpPr>
        <p:spPr>
          <a:xfrm>
            <a:off x="4637923" y="323960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ét</a:t>
            </a:r>
            <a:r>
              <a:rPr kumimoji="0" lang="fr-FR" sz="7200" b="0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oi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le</a:t>
            </a:r>
            <a:endParaRPr kumimoji="0" lang="fr-FR" sz="7200" b="0" i="0" u="none" strike="noStrike" kern="1200" cap="none" spc="0" normalizeH="0" baseline="0" noProof="0" dirty="0">
              <a:ln w="0"/>
              <a:solidFill>
                <a:srgbClr val="00ACA4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17A2C02D-1BB5-B8C1-2F12-7B7BE8D65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02" y="2351478"/>
            <a:ext cx="2536395" cy="31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moineau. Le son « oi » s’écrit avec les lettres o - i. 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16259A4-90B9-7B3A-E3B9-19B1C090D8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1310" y="3266297"/>
            <a:ext cx="4553958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ExtraBold" pitchFamily="2" charset="0"/>
              </a:rPr>
              <a:t>m</a:t>
            </a:r>
            <a:r>
              <a:rPr lang="fr-FR" sz="7200" b="0" dirty="0">
                <a:solidFill>
                  <a:srgbClr val="00ACA4"/>
                </a:solidFill>
                <a:latin typeface="Dosis ExtraBold" pitchFamily="2" charset="0"/>
              </a:rPr>
              <a:t>oi</a:t>
            </a:r>
            <a:r>
              <a:rPr lang="fr-FR" sz="7200" b="0" dirty="0">
                <a:latin typeface="Dosis ExtraBold" pitchFamily="2" charset="0"/>
              </a:rPr>
              <a:t>neau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61B9A9A7-6C90-E624-CB8E-250E51DA9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27787"/>
            <a:ext cx="2389764" cy="30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0DCFD555-B2D1-3F2B-BED7-C4747C281F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1310" y="3266297"/>
            <a:ext cx="4553958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ExtraBold" pitchFamily="2" charset="0"/>
              </a:rPr>
              <a:t>m</a:t>
            </a:r>
            <a:r>
              <a:rPr lang="fr-FR" sz="7200" b="0" dirty="0">
                <a:solidFill>
                  <a:srgbClr val="00ACA4"/>
                </a:solidFill>
                <a:latin typeface="Dosis ExtraBold" pitchFamily="2" charset="0"/>
              </a:rPr>
              <a:t>oi</a:t>
            </a:r>
            <a:r>
              <a:rPr lang="fr-FR" sz="7200" b="0" dirty="0">
                <a:latin typeface="Dosis ExtraBold" pitchFamily="2" charset="0"/>
              </a:rPr>
              <a:t>neau</a:t>
            </a:r>
          </a:p>
        </p:txBody>
      </p:sp>
      <p:pic>
        <p:nvPicPr>
          <p:cNvPr id="8" name="Image 7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99624EC6-0E45-D872-80BF-604D9014A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27787"/>
            <a:ext cx="2389764" cy="30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1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F206F-8BE3-68AE-17BE-D3F67894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BFAD3-5784-D70A-21E6-9F04CC1A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39EAD8E-E34A-6292-0ED4-AFC5C55583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AEB8CC-AC04-CF29-E7F4-2ADAB0EE1C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B39290-185C-4420-10C6-6E82DB00ED3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B36C95A1-A9E7-1D31-E12C-21E3A1BA8C0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3F91130-D18F-E1CE-60C1-5A782F2BE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4" y="2763774"/>
            <a:ext cx="1748467" cy="25601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5FD65E-AE66-6213-F8B4-644F583A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14" y="2777814"/>
            <a:ext cx="1607408" cy="25601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D068E8-83E5-4932-002E-8582CA8B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813" y="2777068"/>
            <a:ext cx="1661063" cy="25616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D5903D-6DB7-99F3-F029-C52AC6DC5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820" y="2777067"/>
            <a:ext cx="1610444" cy="25616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5418E4-1124-0AA9-47C5-739545B68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013" y="2762184"/>
            <a:ext cx="1624383" cy="25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BBD29F9E-BFA6-D27F-8EF3-41E43807BB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1310" y="3266297"/>
            <a:ext cx="4553958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ExtraBold" pitchFamily="2" charset="0"/>
              </a:rPr>
              <a:t>m</a:t>
            </a:r>
            <a:r>
              <a:rPr lang="fr-FR" sz="7200" b="0" dirty="0">
                <a:solidFill>
                  <a:srgbClr val="00ACA4"/>
                </a:solidFill>
                <a:latin typeface="Dosis ExtraBold" pitchFamily="2" charset="0"/>
              </a:rPr>
              <a:t>oi</a:t>
            </a:r>
            <a:r>
              <a:rPr lang="fr-FR" sz="7200" b="0" dirty="0">
                <a:latin typeface="Dosis ExtraBold" pitchFamily="2" charset="0"/>
              </a:rPr>
              <a:t>neau</a:t>
            </a:r>
          </a:p>
        </p:txBody>
      </p:sp>
      <p:pic>
        <p:nvPicPr>
          <p:cNvPr id="8" name="Image 7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DF389FFF-D6AE-EBA1-48D8-2A5D3A368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27787"/>
            <a:ext cx="2389764" cy="30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17.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2EF51F-0DF1-9B61-B1F1-181CDB0F637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56DFEF-7137-D082-2558-93D3A028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2B03E2-55DB-D2EF-E330-25605E51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94C56A3-43EA-2F58-25BB-B63C764568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18"/>
          <a:stretch>
            <a:fillRect/>
          </a:stretch>
        </p:blipFill>
        <p:spPr>
          <a:xfrm>
            <a:off x="3168235" y="1781503"/>
            <a:ext cx="2807530" cy="43204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D1D0468-C121-4901-9EDE-C2663FBFE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835" y="2099219"/>
            <a:ext cx="4663472" cy="3395732"/>
          </a:xfrm>
          <a:prstGeom prst="round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716502-6A97-1AE0-393D-F59E7FCE4510}"/>
              </a:ext>
            </a:extLst>
          </p:cNvPr>
          <p:cNvSpPr/>
          <p:nvPr/>
        </p:nvSpPr>
        <p:spPr>
          <a:xfrm>
            <a:off x="898909" y="3179437"/>
            <a:ext cx="3836721" cy="1508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034357-F5D7-AA5B-9E68-144310622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30" y="2099219"/>
            <a:ext cx="3006113" cy="30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DE4410-2C85-36FB-DB4D-AE8488C901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8FE3F3-5CEF-E26A-FB54-C97D9B83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0AF2237-7FDF-01CF-0043-F2129871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5CACCB4-7954-30CD-1F76-2EBD57237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71" y="2366551"/>
            <a:ext cx="7447058" cy="264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61D264-138F-779B-378B-8BABAFBD5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2A8F124B-1ACA-2A4F-B73F-637A10D03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id="{9FFD65ED-C090-0BEA-8460-79F862CD21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00" y="1119413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Lecture  -Syllabes et mots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A0C4F78-66B1-85DB-62FE-AB32821E248D}"/>
              </a:ext>
            </a:extLst>
          </p:cNvPr>
          <p:cNvSpPr/>
          <p:nvPr/>
        </p:nvSpPr>
        <p:spPr>
          <a:xfrm>
            <a:off x="828000" y="3904371"/>
            <a:ext cx="3412875" cy="78335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857457" y="3922959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– Graphème - oi</a:t>
            </a:r>
          </a:p>
          <a:p>
            <a:r>
              <a:rPr lang="fr-FR" dirty="0"/>
              <a:t>Ecriture - Graphème - oi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293755-6AF3-429E-701A-AC3A2F60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192797" y="21524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Tu habites  où ? 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892EE380-A38B-92FB-E143-31DDD68E72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Lecture du graphème (oi) </a:t>
            </a:r>
            <a:endParaRPr lang="fr-MA" sz="1400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94B371D-3E1D-2CD2-1782-B60D9F8EB0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Ecriture du graphème (oi) </a:t>
            </a:r>
            <a:endParaRPr lang="fr-MA" sz="1400" dirty="0"/>
          </a:p>
        </p:txBody>
      </p:sp>
      <p:pic>
        <p:nvPicPr>
          <p:cNvPr id="10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2DEA49F-63D4-2615-D31E-4269C8DC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6691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4AF7DE-C021-1CBB-B7DD-52C9EFC764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6F25FE5-0F71-6D01-C44B-A4FC4190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ED0E36-872A-7A15-81B2-A0F5AA001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D’abord, on va réviser le vocabulaire de la semaine. Répétons ensemble les mots.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4182EC6-3A60-F3D1-4404-5D4FDF2AEB0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685B898-E90C-B2F4-9018-C729189F1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FEFC2CB-695F-078B-D075-4C1AE00D7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0" name="Image 29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5143634C-100A-709E-A56E-09B86CBFB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30" y="4373766"/>
            <a:ext cx="1206207" cy="1514837"/>
          </a:xfrm>
          <a:prstGeom prst="rect">
            <a:avLst/>
          </a:prstGeom>
        </p:spPr>
      </p:pic>
      <p:pic>
        <p:nvPicPr>
          <p:cNvPr id="31" name="Image 30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62AB7212-4072-EAB7-99F8-3DACCF604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03" y="4356567"/>
            <a:ext cx="1206205" cy="1514834"/>
          </a:xfrm>
          <a:prstGeom prst="rect">
            <a:avLst/>
          </a:prstGeom>
        </p:spPr>
      </p:pic>
      <p:pic>
        <p:nvPicPr>
          <p:cNvPr id="32" name="Image 31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23AAA884-03D3-D3B3-1E24-0CBAA0161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7" y="4356567"/>
            <a:ext cx="1206205" cy="1514834"/>
          </a:xfrm>
          <a:prstGeom prst="rect">
            <a:avLst/>
          </a:prstGeom>
        </p:spPr>
      </p:pic>
      <p:sp>
        <p:nvSpPr>
          <p:cNvPr id="33" name="Espace réservé du texte 10">
            <a:extLst>
              <a:ext uri="{FF2B5EF4-FFF2-40B4-BE49-F238E27FC236}">
                <a16:creationId xmlns:a16="http://schemas.microsoft.com/office/drawing/2014/main" id="{21AC7CE5-6E25-9F6A-2B4D-64F5BF4B4C3E}"/>
              </a:ext>
            </a:extLst>
          </p:cNvPr>
          <p:cNvSpPr txBox="1">
            <a:spLocks/>
          </p:cNvSpPr>
          <p:nvPr/>
        </p:nvSpPr>
        <p:spPr>
          <a:xfrm>
            <a:off x="3554059" y="583890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U</a:t>
            </a:r>
            <a:r>
              <a:rPr lang="fr-MA"/>
              <a:t>ne poire</a:t>
            </a:r>
            <a:endParaRPr lang="fr-MA" dirty="0"/>
          </a:p>
        </p:txBody>
      </p:sp>
      <p:sp>
        <p:nvSpPr>
          <p:cNvPr id="34" name="Espace réservé du texte 14">
            <a:extLst>
              <a:ext uri="{FF2B5EF4-FFF2-40B4-BE49-F238E27FC236}">
                <a16:creationId xmlns:a16="http://schemas.microsoft.com/office/drawing/2014/main" id="{0AFDF539-A9A3-01F1-88AB-EAB9EEF01080}"/>
              </a:ext>
            </a:extLst>
          </p:cNvPr>
          <p:cNvSpPr txBox="1">
            <a:spLocks/>
          </p:cNvSpPr>
          <p:nvPr/>
        </p:nvSpPr>
        <p:spPr>
          <a:xfrm>
            <a:off x="5941277" y="583890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U</a:t>
            </a:r>
            <a:r>
              <a:rPr lang="fr-MA"/>
              <a:t>ne voiture</a:t>
            </a:r>
            <a:endParaRPr lang="fr-MA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DCF652EC-7E56-B3C3-5CD0-AED024DB574C}"/>
              </a:ext>
            </a:extLst>
          </p:cNvPr>
          <p:cNvSpPr txBox="1">
            <a:spLocks/>
          </p:cNvSpPr>
          <p:nvPr/>
        </p:nvSpPr>
        <p:spPr>
          <a:xfrm>
            <a:off x="1385434" y="579235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</a:t>
            </a:r>
            <a:r>
              <a:rPr lang="fr-MA" dirty="0"/>
              <a:t>e village</a:t>
            </a:r>
          </a:p>
        </p:txBody>
      </p:sp>
      <p:pic>
        <p:nvPicPr>
          <p:cNvPr id="36" name="Image 35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FF4F3914-771E-1AF6-1134-2F627E2C52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30" y="2329245"/>
            <a:ext cx="1206207" cy="1514837"/>
          </a:xfrm>
          <a:prstGeom prst="rect">
            <a:avLst/>
          </a:prstGeom>
        </p:spPr>
      </p:pic>
      <p:pic>
        <p:nvPicPr>
          <p:cNvPr id="37" name="Image 36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B3728C43-D405-8E2F-4E34-1F93B582F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5" y="2329245"/>
            <a:ext cx="1206207" cy="1514837"/>
          </a:xfrm>
          <a:prstGeom prst="rect">
            <a:avLst/>
          </a:prstGeom>
        </p:spPr>
      </p:pic>
      <p:pic>
        <p:nvPicPr>
          <p:cNvPr id="38" name="Image 37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D6165B03-1945-D49C-6DEB-459E4BE648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04" y="2329248"/>
            <a:ext cx="1206205" cy="1514834"/>
          </a:xfrm>
          <a:prstGeom prst="rect">
            <a:avLst/>
          </a:prstGeom>
        </p:spPr>
      </p:pic>
      <p:sp>
        <p:nvSpPr>
          <p:cNvPr id="39" name="Espace réservé du texte 6">
            <a:extLst>
              <a:ext uri="{FF2B5EF4-FFF2-40B4-BE49-F238E27FC236}">
                <a16:creationId xmlns:a16="http://schemas.microsoft.com/office/drawing/2014/main" id="{40BAE92E-DA3F-82BE-046E-DF04401BA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184" y="3700719"/>
            <a:ext cx="1800000" cy="360000"/>
          </a:xfrm>
        </p:spPr>
        <p:txBody>
          <a:bodyPr/>
          <a:lstStyle/>
          <a:p>
            <a:r>
              <a:rPr lang="fr-MA" dirty="0"/>
              <a:t>Habiter</a:t>
            </a:r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31566D65-0295-C82A-976B-0397F38E14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34809" y="3700719"/>
            <a:ext cx="1800000" cy="360000"/>
          </a:xfrm>
        </p:spPr>
        <p:txBody>
          <a:bodyPr/>
          <a:lstStyle/>
          <a:p>
            <a:r>
              <a:rPr lang="fr-MA" dirty="0"/>
              <a:t>La ville</a:t>
            </a:r>
          </a:p>
        </p:txBody>
      </p:sp>
      <p:sp>
        <p:nvSpPr>
          <p:cNvPr id="41" name="Espace réservé du texte 8">
            <a:extLst>
              <a:ext uri="{FF2B5EF4-FFF2-40B4-BE49-F238E27FC236}">
                <a16:creationId xmlns:a16="http://schemas.microsoft.com/office/drawing/2014/main" id="{EE1FC2C3-3D01-68BC-BD86-4D258EED0AAD}"/>
              </a:ext>
            </a:extLst>
          </p:cNvPr>
          <p:cNvSpPr txBox="1">
            <a:spLocks/>
          </p:cNvSpPr>
          <p:nvPr/>
        </p:nvSpPr>
        <p:spPr>
          <a:xfrm>
            <a:off x="5849161" y="3700719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La campagne</a:t>
            </a:r>
          </a:p>
        </p:txBody>
      </p:sp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4" name="Image 13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BACD8A05-211E-DB47-0B13-4369CEEC8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81" y="2379627"/>
            <a:ext cx="1517692" cy="1906021"/>
          </a:xfrm>
          <a:prstGeom prst="rect">
            <a:avLst/>
          </a:prstGeom>
        </p:spPr>
      </p:pic>
      <p:pic>
        <p:nvPicPr>
          <p:cNvPr id="15" name="Image 14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8F8898D4-0A32-A275-E591-B98D6495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16" y="4369644"/>
            <a:ext cx="1517692" cy="1906021"/>
          </a:xfrm>
          <a:prstGeom prst="rect">
            <a:avLst/>
          </a:prstGeom>
        </p:spPr>
      </p:pic>
      <p:pic>
        <p:nvPicPr>
          <p:cNvPr id="17" name="Image 16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C502FFDE-4631-0C6F-2D71-2C2C603D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1" y="4369645"/>
            <a:ext cx="1517689" cy="1906017"/>
          </a:xfrm>
          <a:prstGeom prst="rect">
            <a:avLst/>
          </a:prstGeom>
        </p:spPr>
      </p:pic>
      <p:pic>
        <p:nvPicPr>
          <p:cNvPr id="18" name="Image 17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DE691FF8-F83E-B878-AF07-F0009151D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2430723"/>
            <a:ext cx="1517692" cy="1906021"/>
          </a:xfrm>
          <a:prstGeom prst="rect">
            <a:avLst/>
          </a:prstGeom>
        </p:spPr>
      </p:pic>
      <p:pic>
        <p:nvPicPr>
          <p:cNvPr id="20" name="Image 19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18A67E42-A9A1-503A-9C45-0294A1EB92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49" y="4369645"/>
            <a:ext cx="1517689" cy="1906017"/>
          </a:xfrm>
          <a:prstGeom prst="rect">
            <a:avLst/>
          </a:prstGeom>
        </p:spPr>
      </p:pic>
      <p:pic>
        <p:nvPicPr>
          <p:cNvPr id="21" name="Image 20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02B4A45C-1717-D5A3-2040-F73AA244D7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18" y="2379631"/>
            <a:ext cx="1517689" cy="190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13644</TotalTime>
  <Words>656</Words>
  <PresentationFormat>Affichage à l'écran (4:3)</PresentationFormat>
  <Paragraphs>116</Paragraphs>
  <Slides>44</Slides>
  <Notes>3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44</vt:i4>
      </vt:variant>
    </vt:vector>
  </HeadingPairs>
  <TitlesOfParts>
    <vt:vector size="58" baseType="lpstr">
      <vt:lpstr>Calibri</vt:lpstr>
      <vt:lpstr>Mistral</vt:lpstr>
      <vt:lpstr>Wingdings</vt:lpstr>
      <vt:lpstr>Dosis ExtraBold</vt:lpstr>
      <vt:lpstr>Dosis SemiBold</vt:lpstr>
      <vt:lpstr>Arial</vt:lpstr>
      <vt:lpstr>Dosis</vt:lpstr>
      <vt:lpstr>Dosis Medium</vt:lpstr>
      <vt:lpstr>2_Conception personnalisée</vt:lpstr>
      <vt:lpstr>00_Env-Enseignant</vt:lpstr>
      <vt:lpstr>Oral</vt:lpstr>
      <vt:lpstr>Lecture</vt:lpstr>
      <vt:lpstr>Ecriture</vt:lpstr>
      <vt:lpstr>02_New Voc_01-Présentation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 La leçon de français commence maintenant. Soyez attentifs.</vt:lpstr>
      <vt:lpstr>D’abord, on va réviser le vocabulaire de la semaine. Répétons ensemble les mots. </vt:lpstr>
      <vt:lpstr>Qui veut passer au tableau pour nommer les images ? </vt:lpstr>
      <vt:lpstr>Répétons ensemble.</vt:lpstr>
      <vt:lpstr>Qui veut passer au tableau pour nommer les images ? </vt:lpstr>
      <vt:lpstr>Maintenant, on passe à l’activité de l’oral. Nous allons apprendre à poser une question avec Majd et Nada. </vt:lpstr>
      <vt:lpstr>Lecture de la vidéo </vt:lpstr>
      <vt:lpstr>Présentation PowerPoint</vt:lpstr>
      <vt:lpstr>Posez la  même question à votre voisin.  À tour de rôle.  </vt:lpstr>
      <vt:lpstr>Plan de la séance 2</vt:lpstr>
      <vt:lpstr>Maintenant, on va faire de la lecture. On va apprendre à lire le son « oi ». Soyez attentifs.</vt:lpstr>
      <vt:lpstr>Lecture de la vidéo </vt:lpstr>
      <vt:lpstr>Lisons ensemble : « oi ». </vt:lpstr>
      <vt:lpstr>Qui veut passer au tableau pour montrer les cartes qui font le son « oi » ?</vt:lpstr>
      <vt:lpstr>Qui veut lire ? Levez la main.   </vt:lpstr>
      <vt:lpstr>Ouvrez votre livret à la page 15. </vt:lpstr>
      <vt:lpstr>Vous allez faire l’activité 1.  Qui veut expliquer la consigne ? </vt:lpstr>
      <vt:lpstr>Maintenant vous allez travailler en binômes. Comparez et discutez vos réponses avec votre voisin. </vt:lpstr>
      <vt:lpstr>Corrigez.</vt:lpstr>
      <vt:lpstr>Plan de la séance 2</vt:lpstr>
      <vt:lpstr>Maintenant, nous allons écrire des mots avec le son « oi ».  Soyez attentifs !</vt:lpstr>
      <vt:lpstr>Prenez vos ardoises.</vt:lpstr>
      <vt:lpstr>Observez le mot . Le son « oi » s’écrit avec les lettres o et i. </vt:lpstr>
      <vt:lpstr>Écrivez le mot complet sur vos ardoises.</vt:lpstr>
      <vt:lpstr>Levez vos ardoises. </vt:lpstr>
      <vt:lpstr>Corrigez.</vt:lpstr>
      <vt:lpstr>Observez le mot étoile. Le son « oi » s’écrit avec les lettres o - i. </vt:lpstr>
      <vt:lpstr>Écrivez le mot complet sur vos ardoises.</vt:lpstr>
      <vt:lpstr>Levez vos ardoises. </vt:lpstr>
      <vt:lpstr>Corrigez.</vt:lpstr>
      <vt:lpstr>Observez le mot moineau. Le son « oi » s’écrit avec les lettres o - i. </vt:lpstr>
      <vt:lpstr>Écrivez le mot complet sur vos ardoises.</vt:lpstr>
      <vt:lpstr>Levez vos ardoises. </vt:lpstr>
      <vt:lpstr>Corrigez. </vt:lpstr>
      <vt:lpstr>Prenez vos livrets à la page 17.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2025-11-03T09:01:31Z</dcterms:modified>
</cp:coreProperties>
</file>