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</p:sldMasterIdLst>
  <p:notesMasterIdLst>
    <p:notesMasterId r:id="rId57"/>
  </p:notesMasterIdLst>
  <p:sldIdLst>
    <p:sldId id="813" r:id="rId7"/>
    <p:sldId id="1029" r:id="rId8"/>
    <p:sldId id="705" r:id="rId9"/>
    <p:sldId id="1032" r:id="rId10"/>
    <p:sldId id="798" r:id="rId11"/>
    <p:sldId id="799" r:id="rId12"/>
    <p:sldId id="862" r:id="rId13"/>
    <p:sldId id="1033" r:id="rId14"/>
    <p:sldId id="1035" r:id="rId15"/>
    <p:sldId id="651" r:id="rId16"/>
    <p:sldId id="780" r:id="rId17"/>
    <p:sldId id="784" r:id="rId18"/>
    <p:sldId id="965" r:id="rId19"/>
    <p:sldId id="785" r:id="rId20"/>
    <p:sldId id="863" r:id="rId21"/>
    <p:sldId id="800" r:id="rId22"/>
    <p:sldId id="864" r:id="rId23"/>
    <p:sldId id="865" r:id="rId24"/>
    <p:sldId id="846" r:id="rId25"/>
    <p:sldId id="680" r:id="rId26"/>
    <p:sldId id="852" r:id="rId27"/>
    <p:sldId id="849" r:id="rId28"/>
    <p:sldId id="851" r:id="rId29"/>
    <p:sldId id="848" r:id="rId30"/>
    <p:sldId id="831" r:id="rId31"/>
    <p:sldId id="832" r:id="rId32"/>
    <p:sldId id="805" r:id="rId33"/>
    <p:sldId id="653" r:id="rId34"/>
    <p:sldId id="834" r:id="rId35"/>
    <p:sldId id="853" r:id="rId36"/>
    <p:sldId id="835" r:id="rId37"/>
    <p:sldId id="869" r:id="rId38"/>
    <p:sldId id="874" r:id="rId39"/>
    <p:sldId id="881" r:id="rId40"/>
    <p:sldId id="857" r:id="rId41"/>
    <p:sldId id="870" r:id="rId42"/>
    <p:sldId id="871" r:id="rId43"/>
    <p:sldId id="872" r:id="rId44"/>
    <p:sldId id="875" r:id="rId45"/>
    <p:sldId id="882" r:id="rId46"/>
    <p:sldId id="876" r:id="rId47"/>
    <p:sldId id="877" r:id="rId48"/>
    <p:sldId id="878" r:id="rId49"/>
    <p:sldId id="879" r:id="rId50"/>
    <p:sldId id="880" r:id="rId51"/>
    <p:sldId id="883" r:id="rId52"/>
    <p:sldId id="817" r:id="rId53"/>
    <p:sldId id="821" r:id="rId54"/>
    <p:sldId id="843" r:id="rId55"/>
    <p:sldId id="679" r:id="rId56"/>
  </p:sldIdLst>
  <p:sldSz cx="9144000" cy="6858000" type="screen4x3"/>
  <p:notesSz cx="6735763" cy="9866313"/>
  <p:embeddedFontLst>
    <p:embeddedFont>
      <p:font typeface="Dosis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Medium" pitchFamily="2" charset="0"/>
      <p:regular r:id="rId61"/>
    </p:embeddedFont>
    <p:embeddedFont>
      <p:font typeface="Dosis SemiBold" pitchFamily="2" charset="0"/>
      <p:bold r:id="rId6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55B7DE"/>
    <a:srgbClr val="565F88"/>
    <a:srgbClr val="F26553"/>
    <a:srgbClr val="E84234"/>
    <a:srgbClr val="2AB6D7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59" d="100"/>
          <a:sy n="59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1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2.fntdata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B576-157C-2C7F-65B5-D779BBD3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DFB261-8975-966A-E6BC-01DAC84B7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C9F576-C5A9-D384-AACF-4D88779C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904D4-67EF-CB1E-4B5F-7C947EDE0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55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02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1" r:id="rId15"/>
    <p:sldLayoutId id="2147483772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customXml" Target="../ink/ink4.xml"/><Relationship Id="rId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7" Type="http://schemas.openxmlformats.org/officeDocument/2006/relationships/image" Target="../media/image4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customXml" Target="../ink/ink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7" Type="http://schemas.openxmlformats.org/officeDocument/2006/relationships/image" Target="../media/image2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7" Type="http://schemas.openxmlformats.org/officeDocument/2006/relationships/image" Target="../media/image3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8.xml"/><Relationship Id="rId4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customXml" Target="../ink/ink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7" Type="http://schemas.openxmlformats.org/officeDocument/2006/relationships/image" Target="../media/image2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8.xml"/><Relationship Id="rId4" Type="http://schemas.openxmlformats.org/officeDocument/2006/relationships/image" Target="../media/image4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7" Type="http://schemas.openxmlformats.org/officeDocument/2006/relationships/image" Target="../media/image32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0.xml"/><Relationship Id="rId4" Type="http://schemas.openxmlformats.org/officeDocument/2006/relationships/image" Target="../media/image4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32.xml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7" Type="http://schemas.openxmlformats.org/officeDocument/2006/relationships/image" Target="../media/image45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4.xml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36.xml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customXml" Target="../ink/ink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0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customXml" Target="../ink/ink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2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8E44B2F-92FE-D919-B95E-B171104F2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4F8D989-2C96-0304-2332-EEF760B2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467" y="2165684"/>
            <a:ext cx="5253066" cy="39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passe à l’activité de l’oral. Nous allons apprendre à répondre à une question avec 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278C93-2CB8-47C7-E956-1F021240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7B78A7-940B-EF03-A3BA-CB3C0669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5DE75DBD-54CE-FC7F-919C-A28944F254E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91D3FE-DA7D-6E4D-2707-6555E6067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WhatsApp Video 2025-11-04 at 16.51.01">
            <a:hlinkClick r:id="" action="ppaction://media"/>
            <a:extLst>
              <a:ext uri="{FF2B5EF4-FFF2-40B4-BE49-F238E27FC236}">
                <a16:creationId xmlns:a16="http://schemas.microsoft.com/office/drawing/2014/main" id="{CAB7B8AA-7051-4099-B402-B0AE1CA2BD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787" y="1888635"/>
            <a:ext cx="7426425" cy="41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4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6C0B5-049E-C830-646D-482864E1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1E06F52-3310-094E-AEF0-4FD17BD6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les réponses de Nada et 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8B9433C-8D9B-A4A1-9A5D-B033EDE2E06E}"/>
              </a:ext>
            </a:extLst>
          </p:cNvPr>
          <p:cNvSpPr/>
          <p:nvPr/>
        </p:nvSpPr>
        <p:spPr>
          <a:xfrm>
            <a:off x="1310446" y="2625704"/>
            <a:ext cx="6463273" cy="249120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D30ED-E6E4-4B38-C49A-23D0C2679B73}"/>
              </a:ext>
            </a:extLst>
          </p:cNvPr>
          <p:cNvSpPr txBox="1"/>
          <p:nvPr/>
        </p:nvSpPr>
        <p:spPr>
          <a:xfrm>
            <a:off x="1036701" y="2990887"/>
            <a:ext cx="703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J’habite</a:t>
            </a:r>
            <a:r>
              <a:rPr lang="fr-FR" sz="4000" b="1" dirty="0">
                <a:solidFill>
                  <a:srgbClr val="445C80"/>
                </a:solidFill>
                <a:latin typeface="Dosis" pitchFamily="2" charset="0"/>
              </a:rPr>
              <a:t> à la campagne.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B55D7F-5A31-E7AC-3BFA-575C10F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A51E21-6DFF-E657-C839-9624B4350884}"/>
              </a:ext>
            </a:extLst>
          </p:cNvPr>
          <p:cNvSpPr txBox="1"/>
          <p:nvPr/>
        </p:nvSpPr>
        <p:spPr>
          <a:xfrm>
            <a:off x="882455" y="3965958"/>
            <a:ext cx="703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J’habite 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</a:rPr>
              <a:t>en ville</a:t>
            </a:r>
            <a:r>
              <a:rPr lang="fr-FR" sz="4000" b="1" dirty="0">
                <a:solidFill>
                  <a:srgbClr val="445C80"/>
                </a:solidFill>
                <a:latin typeface="Dosi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763169E-8964-047D-F8A4-2B3F912D3A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2ABE8D50-DF07-7F7E-9E3B-04F6BD9D4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ED7739-7555-9AC1-7484-7283D87A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0A88D8-D63D-3C87-30AD-C4CDE5CC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A4E8BB-2264-64BE-9297-E6769E70454F}"/>
              </a:ext>
            </a:extLst>
          </p:cNvPr>
          <p:cNvSpPr txBox="1"/>
          <p:nvPr/>
        </p:nvSpPr>
        <p:spPr>
          <a:xfrm>
            <a:off x="932006" y="3966987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Tu habites où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81460D-46BB-74EE-31FC-9E0632B6A264}"/>
              </a:ext>
            </a:extLst>
          </p:cNvPr>
          <p:cNvSpPr txBox="1"/>
          <p:nvPr/>
        </p:nvSpPr>
        <p:spPr>
          <a:xfrm>
            <a:off x="5788690" y="4041837"/>
            <a:ext cx="3219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J’habite  _________ .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5A6B5AF-14B6-779D-4C59-9EBD3878017D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D6D71B-B7AF-2127-85B9-09385160BF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48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0773A-9D79-DDCA-972F-4211D352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76971-BDC7-9B21-AAC7-17D969FA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en français avec son voisin.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145075-181A-39CB-DE30-3BAF272E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207841-32DE-B1FC-8F2C-DF8985A1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CB63CC-5357-4DA9-3C5D-5BB0751D2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264A14-DB24-7E41-756F-E063717B9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7329CA-465B-FB97-4F10-485AB07E5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B59CA6-1A36-602A-6FB2-552C2165EDB7}"/>
              </a:ext>
            </a:extLst>
          </p:cNvPr>
          <p:cNvSpPr txBox="1"/>
          <p:nvPr/>
        </p:nvSpPr>
        <p:spPr>
          <a:xfrm>
            <a:off x="932006" y="3966987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Tu habites où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917A9E-B284-42E3-788D-9F3CE85E3B5E}"/>
              </a:ext>
            </a:extLst>
          </p:cNvPr>
          <p:cNvSpPr txBox="1"/>
          <p:nvPr/>
        </p:nvSpPr>
        <p:spPr>
          <a:xfrm>
            <a:off x="5788690" y="4041837"/>
            <a:ext cx="3219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J’habite  _________ .</a:t>
            </a:r>
          </a:p>
        </p:txBody>
      </p:sp>
    </p:spTree>
    <p:extLst>
      <p:ext uri="{BB962C8B-B14F-4D97-AF65-F5344CB8AC3E}">
        <p14:creationId xmlns:p14="http://schemas.microsoft.com/office/powerpoint/2010/main" val="10270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Répondre à la question :  « Tu habites où ? J’habite en ville. 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725A6-34E6-4E61-A5C8-8AA2F76090F6}"/>
              </a:ext>
            </a:extLst>
          </p:cNvPr>
          <p:cNvSpPr txBox="1"/>
          <p:nvPr/>
        </p:nvSpPr>
        <p:spPr>
          <a:xfrm>
            <a:off x="3282215" y="2705725"/>
            <a:ext cx="2579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>
                <a:solidFill>
                  <a:schemeClr val="tx2"/>
                </a:solidFill>
                <a:latin typeface="Dosis" pitchFamily="2" charset="0"/>
              </a:rPr>
              <a:t>oi</a:t>
            </a:r>
            <a:endParaRPr lang="fr-MA" sz="8800" b="1" dirty="0">
              <a:solidFill>
                <a:schemeClr val="tx2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F5E427-E48A-EF9A-0FB1-CBC12EC2BA0D}"/>
              </a:ext>
            </a:extLst>
          </p:cNvPr>
          <p:cNvSpPr txBox="1"/>
          <p:nvPr/>
        </p:nvSpPr>
        <p:spPr>
          <a:xfrm>
            <a:off x="3282215" y="2705725"/>
            <a:ext cx="2579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>
                <a:solidFill>
                  <a:schemeClr val="tx2"/>
                </a:solidFill>
                <a:latin typeface="Dosis" pitchFamily="2" charset="0"/>
              </a:rPr>
              <a:t>oi</a:t>
            </a:r>
            <a:endParaRPr lang="fr-MA" sz="8800" b="1" dirty="0">
              <a:solidFill>
                <a:schemeClr val="tx2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Combinatoire moi-boi-voi">
            <a:hlinkClick r:id="" action="ppaction://media"/>
            <a:extLst>
              <a:ext uri="{FF2B5EF4-FFF2-40B4-BE49-F238E27FC236}">
                <a16:creationId xmlns:a16="http://schemas.microsoft.com/office/drawing/2014/main" id="{A06E516F-5658-CF5A-8E4E-8C50BB745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0692" y="1460102"/>
            <a:ext cx="5922616" cy="44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2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082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3F01D-42F8-4758-9FFB-825ED2620748}"/>
              </a:ext>
            </a:extLst>
          </p:cNvPr>
          <p:cNvSpPr txBox="1"/>
          <p:nvPr/>
        </p:nvSpPr>
        <p:spPr>
          <a:xfrm>
            <a:off x="938246" y="2837492"/>
            <a:ext cx="7267508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s     </a:t>
            </a:r>
            <a:r>
              <a:rPr lang="fr-FR" sz="54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s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s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f</a:t>
            </a:r>
            <a:endParaRPr lang="fr-FR" sz="5400" b="1" dirty="0">
              <a:solidFill>
                <a:srgbClr val="00ACA4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FB479E-F8AF-F6B4-73AB-73447AD23BD1}"/>
              </a:ext>
            </a:extLst>
          </p:cNvPr>
          <p:cNvSpPr txBox="1"/>
          <p:nvPr/>
        </p:nvSpPr>
        <p:spPr>
          <a:xfrm>
            <a:off x="469123" y="2857690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v     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v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v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ture</a:t>
            </a:r>
            <a:endParaRPr lang="fr-FR" sz="52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02CFA-D062-CA19-AF11-8C3B25DE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6BD46-11AF-C6ED-3FA6-82555E07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53C52D-506B-B45B-2352-185DA861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0B83C4-F0B9-E125-ADA5-F384415DD019}"/>
              </a:ext>
            </a:extLst>
          </p:cNvPr>
          <p:cNvSpPr txBox="1"/>
          <p:nvPr/>
        </p:nvSpPr>
        <p:spPr>
          <a:xfrm>
            <a:off x="469123" y="2857690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r    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r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mir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r</a:t>
            </a:r>
            <a:endParaRPr lang="fr-FR" sz="52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469123" y="2898085"/>
            <a:ext cx="82057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      </a:t>
            </a:r>
            <a:r>
              <a:rPr lang="fr-FR" sz="48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 t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 ét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le</a:t>
            </a:r>
            <a:endParaRPr lang="fr-FR" sz="48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15.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A1330A-3DF7-19D6-8DD3-A49A3D7C8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8"/>
          <a:stretch>
            <a:fillRect/>
          </a:stretch>
        </p:blipFill>
        <p:spPr>
          <a:xfrm>
            <a:off x="2999745" y="1617745"/>
            <a:ext cx="2943856" cy="44842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6CE24-A7B0-E83A-16F2-9BE238AB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8" b="48185"/>
          <a:stretch>
            <a:fillRect/>
          </a:stretch>
        </p:blipFill>
        <p:spPr>
          <a:xfrm>
            <a:off x="927829" y="1855032"/>
            <a:ext cx="4477408" cy="3492985"/>
          </a:xfrm>
          <a:prstGeom prst="round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25150A3-7DE2-061D-3361-8FE0ED885630}"/>
              </a:ext>
            </a:extLst>
          </p:cNvPr>
          <p:cNvSpPr/>
          <p:nvPr/>
        </p:nvSpPr>
        <p:spPr>
          <a:xfrm>
            <a:off x="927829" y="3466038"/>
            <a:ext cx="4477408" cy="200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2 : Dialogue comprenant les actes de parole : </a:t>
            </a:r>
          </a:p>
          <a:p>
            <a:pPr marL="0" indent="0">
              <a:buNone/>
            </a:pPr>
            <a:r>
              <a:rPr lang="fr-FR" sz="1400" dirty="0"/>
              <a:t>       « Tu habites où ? J’habite en ville. »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étoile.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é-t-o-i-l-e.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8E5EFBF-8D89-0C75-6302-9B6AAF7B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78112A-3D1F-4EB8-57E6-B02B0C37AC8A}"/>
              </a:ext>
            </a:extLst>
          </p:cNvPr>
          <p:cNvSpPr txBox="1"/>
          <p:nvPr/>
        </p:nvSpPr>
        <p:spPr>
          <a:xfrm>
            <a:off x="4914869" y="322868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ét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le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6" name="Image 5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B02284C7-15C8-349B-4423-FDB869D89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10604" r="9373" b="27389"/>
          <a:stretch>
            <a:fillRect/>
          </a:stretch>
        </p:blipFill>
        <p:spPr>
          <a:xfrm>
            <a:off x="2209436" y="2993139"/>
            <a:ext cx="1778803" cy="16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934F-5B41-F688-1B7A-5E9545D7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2EE46-7037-20E2-EDDC-CDFB259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étoile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2AACEBC9-B858-089B-8690-C165C3D237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1DEDB3-D9F0-F9F1-F173-516F586D6E45}"/>
              </a:ext>
            </a:extLst>
          </p:cNvPr>
          <p:cNvSpPr txBox="1"/>
          <p:nvPr/>
        </p:nvSpPr>
        <p:spPr>
          <a:xfrm>
            <a:off x="4914869" y="322868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ét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le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991C50B-CEF8-0419-DE54-ACA9480FC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10604" r="9373" b="27389"/>
          <a:stretch>
            <a:fillRect/>
          </a:stretch>
        </p:blipFill>
        <p:spPr>
          <a:xfrm>
            <a:off x="2209436" y="2993139"/>
            <a:ext cx="1778803" cy="16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ECA65EF-0E0E-0743-9CBF-7F497BB6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1381E-84E3-DF72-52B5-13F71CF1E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FB3B-9B77-0968-D456-7B22302F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7A9C4-9BD5-EC3D-7F41-765D0DB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BB1575C-21AE-C80C-1763-55A0AA511D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51DD611-7100-CF98-E09B-00BE490E22F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E4F068-46DC-98EC-0C4A-9950883C4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4" name="Image 3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83F62EBD-E0E9-4E0D-AA5C-AE941DC52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10604" r="9373" b="27389"/>
          <a:stretch>
            <a:fillRect/>
          </a:stretch>
        </p:blipFill>
        <p:spPr>
          <a:xfrm>
            <a:off x="3682598" y="2593295"/>
            <a:ext cx="1778803" cy="16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92F9-3D52-02B0-4DE9-98464964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969C4-C2B0-1170-7B8F-27A07BBB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92FAFA-0B13-3C72-C1D1-7AE994869FD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2DD8DE0-2327-43A9-B884-EC49CEAEA8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285CCE7-DEBE-F5F6-EC6A-1A465EA02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3E3764-7558-4567-55AD-476D8E95C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179" y="1617744"/>
            <a:ext cx="4267642" cy="42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E150-CDC9-2CDD-5459-74EB50B9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BA44E-DFD7-EB40-6213-006C2429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FCE362C-8441-32D1-9411-60025A597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C8FEFC-1452-41F6-9AE5-900414424BDE}"/>
              </a:ext>
            </a:extLst>
          </p:cNvPr>
          <p:cNvSpPr txBox="1"/>
          <p:nvPr/>
        </p:nvSpPr>
        <p:spPr>
          <a:xfrm>
            <a:off x="2635234" y="2828835"/>
            <a:ext cx="387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ét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le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voiture.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v-o-i-t-u-r-e.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948904-D0A5-48F9-78E5-43A97930C4F0}"/>
              </a:ext>
            </a:extLst>
          </p:cNvPr>
          <p:cNvSpPr txBox="1"/>
          <p:nvPr/>
        </p:nvSpPr>
        <p:spPr>
          <a:xfrm>
            <a:off x="4847136" y="2856146"/>
            <a:ext cx="49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v</a:t>
            </a:r>
            <a:r>
              <a:rPr kumimoji="0" lang="fr-FR" sz="72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oi</a:t>
            </a:r>
            <a:r>
              <a:rPr kumimoji="0" lang="fr-FR" sz="72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uLnTx/>
                <a:uFillTx/>
                <a:latin typeface="Dosis" pitchFamily="2" charset="0"/>
              </a:rPr>
              <a:t>ture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2" name="Image 1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88D07279-40A1-0DC5-8EA4-17BC8804A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9669" r="6533" b="39367"/>
          <a:stretch>
            <a:fillRect/>
          </a:stretch>
        </p:blipFill>
        <p:spPr>
          <a:xfrm>
            <a:off x="1758082" y="2703833"/>
            <a:ext cx="2308977" cy="17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14B5DA-A843-C99E-25F9-8CD9E7109C70}"/>
              </a:ext>
            </a:extLst>
          </p:cNvPr>
          <p:cNvSpPr txBox="1"/>
          <p:nvPr/>
        </p:nvSpPr>
        <p:spPr>
          <a:xfrm>
            <a:off x="4847136" y="2856146"/>
            <a:ext cx="5600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v</a:t>
            </a:r>
            <a:r>
              <a:rPr kumimoji="0" lang="fr-FR" sz="72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oi</a:t>
            </a:r>
            <a:r>
              <a:rPr kumimoji="0" lang="fr-FR" sz="72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uLnTx/>
                <a:uFillTx/>
                <a:latin typeface="Dosis" pitchFamily="2" charset="0"/>
              </a:rPr>
              <a:t>ture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25FF5B86-8047-8544-94BA-BE469903A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9669" r="6533" b="39367"/>
          <a:stretch>
            <a:fillRect/>
          </a:stretch>
        </p:blipFill>
        <p:spPr>
          <a:xfrm>
            <a:off x="1758082" y="2703833"/>
            <a:ext cx="2308977" cy="17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5" name="Image 4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57320614-2A33-BAF8-29E0-0C1C7DA45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9669" r="6533" b="39367"/>
          <a:stretch>
            <a:fillRect/>
          </a:stretch>
        </p:blipFill>
        <p:spPr>
          <a:xfrm>
            <a:off x="3468348" y="2703833"/>
            <a:ext cx="2308977" cy="17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206F-8BE3-68AE-17BE-D3F67894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BFAD3-5784-D70A-21E6-9F04CC1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9EAD8E-E34A-6292-0ED4-AFC5C55583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AEB8CC-AC04-CF29-E7F4-2ADAB0EE1C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39290-185C-4420-10C6-6E82DB00ED3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B36C95A1-A9E7-1D31-E12C-21E3A1BA8C0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3F91130-D18F-E1CE-60C1-5A782F2B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5FD65E-AE66-6213-F8B4-644F583A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D068E8-83E5-4932-002E-8582CA8B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D5903D-6DB7-99F3-F029-C52AC6DC5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5418E4-1124-0AA9-47C5-739545B68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B56F85-D755-4962-183B-62C4C89D0866}"/>
              </a:ext>
            </a:extLst>
          </p:cNvPr>
          <p:cNvSpPr txBox="1"/>
          <p:nvPr/>
        </p:nvSpPr>
        <p:spPr>
          <a:xfrm>
            <a:off x="2214366" y="2957746"/>
            <a:ext cx="5795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v</a:t>
            </a:r>
            <a:r>
              <a:rPr kumimoji="0" lang="fr-FR" sz="72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oi</a:t>
            </a:r>
            <a:r>
              <a:rPr kumimoji="0" lang="fr-FR" sz="72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uLnTx/>
                <a:uFillTx/>
                <a:latin typeface="Dosis" pitchFamily="2" charset="0"/>
              </a:rPr>
              <a:t>ture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boîte.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b-o-i-t-e.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3509406" y="3211747"/>
            <a:ext cx="4466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b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2" name="Image 1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4964C3D1-64BD-A5DC-33B7-8FA5D0C9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t="11436" r="11001" b="28591"/>
          <a:stretch>
            <a:fillRect/>
          </a:stretch>
        </p:blipFill>
        <p:spPr>
          <a:xfrm>
            <a:off x="1692000" y="2793204"/>
            <a:ext cx="2097049" cy="20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0023-5DFE-FA80-CED7-E18413E9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7BC7B-4287-20FE-2732-380F649E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A47655-5DF4-7E37-EBEB-B182139C188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2922B3D-A2EF-FA43-D459-F0B423FB1B0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0C64B9FE-A120-6B03-CB35-E1C17565C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D22F35-57F3-1FAA-A194-FF412DBB4C79}"/>
              </a:ext>
            </a:extLst>
          </p:cNvPr>
          <p:cNvSpPr txBox="1"/>
          <p:nvPr/>
        </p:nvSpPr>
        <p:spPr>
          <a:xfrm>
            <a:off x="3509406" y="3211747"/>
            <a:ext cx="4466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b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5" name="Image 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C40CC5E9-E695-63F3-6B5A-3166993CA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t="11436" r="11001" b="28591"/>
          <a:stretch>
            <a:fillRect/>
          </a:stretch>
        </p:blipFill>
        <p:spPr>
          <a:xfrm>
            <a:off x="1692000" y="2793204"/>
            <a:ext cx="2097049" cy="20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5" name="Image 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D3E72C93-B0A0-8272-299A-77F753639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t="11436" r="11001" b="28591"/>
          <a:stretch>
            <a:fillRect/>
          </a:stretch>
        </p:blipFill>
        <p:spPr>
          <a:xfrm>
            <a:off x="3523475" y="2410293"/>
            <a:ext cx="2097049" cy="20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2B03E2F-1AEF-62F4-665D-2DEB9E77A927}"/>
              </a:ext>
            </a:extLst>
          </p:cNvPr>
          <p:cNvSpPr txBox="1"/>
          <p:nvPr/>
        </p:nvSpPr>
        <p:spPr>
          <a:xfrm>
            <a:off x="2338901" y="3008547"/>
            <a:ext cx="4466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b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7200" b="1" dirty="0">
                <a:ln w="0"/>
                <a:solidFill>
                  <a:srgbClr val="424D7B"/>
                </a:solidFill>
                <a:latin typeface="Dosis" pitchFamily="2" charset="0"/>
              </a:rPr>
              <a:t>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424D7B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B23215-92CA-3B8C-0E18-6A5DE449C4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18"/>
          <a:stretch>
            <a:fillRect/>
          </a:stretch>
        </p:blipFill>
        <p:spPr>
          <a:xfrm>
            <a:off x="3061822" y="1617744"/>
            <a:ext cx="3135778" cy="48256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661463-F1A3-2BDA-C0B2-3C6BB4F2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59"/>
          <a:stretch>
            <a:fillRect/>
          </a:stretch>
        </p:blipFill>
        <p:spPr>
          <a:xfrm>
            <a:off x="725359" y="2089986"/>
            <a:ext cx="5380907" cy="3300680"/>
          </a:xfrm>
          <a:prstGeom prst="round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991E25F-5E73-6BAF-4574-7FED4C87F067}"/>
              </a:ext>
            </a:extLst>
          </p:cNvPr>
          <p:cNvSpPr/>
          <p:nvPr/>
        </p:nvSpPr>
        <p:spPr>
          <a:xfrm>
            <a:off x="1161492" y="4293889"/>
            <a:ext cx="4355024" cy="1103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FEFACA-7A07-05CB-FDDE-749884707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91" y="2581582"/>
            <a:ext cx="7870618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–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E2AC85A-7C25-A88E-9BB8-02171A9D88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8"/>
          <a:stretch>
            <a:fillRect/>
          </a:stretch>
        </p:blipFill>
        <p:spPr>
          <a:xfrm>
            <a:off x="4588933" y="1905610"/>
            <a:ext cx="2943856" cy="4484256"/>
          </a:xfrm>
          <a:prstGeom prst="round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" r="9"/>
          <a:stretch/>
        </p:blipFill>
        <p:spPr>
          <a:xfrm>
            <a:off x="1796591" y="2514599"/>
            <a:ext cx="1888008" cy="335703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106A3C-0156-5479-0993-FFB74E94D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6180667" y="3134784"/>
            <a:ext cx="965200" cy="11091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>
            <a:off x="6553200" y="2743485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Répondre à la question :   « Tu habites où ? »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97DCD2-2B3E-3253-ECA6-775BC2E18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467" y="2165684"/>
            <a:ext cx="5253066" cy="39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2AP_Sem2 2">
            <a:hlinkClick r:id="" action="ppaction://media"/>
            <a:extLst>
              <a:ext uri="{FF2B5EF4-FFF2-40B4-BE49-F238E27FC236}">
                <a16:creationId xmlns:a16="http://schemas.microsoft.com/office/drawing/2014/main" id="{47110E58-BC94-1B41-CBD4-408811019A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8828" y="2125486"/>
            <a:ext cx="5126344" cy="382250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7339</TotalTime>
  <Words>725</Words>
  <Application>Microsoft Office PowerPoint</Application>
  <PresentationFormat>On-screen Show (4:3)</PresentationFormat>
  <Paragraphs>116</Paragraphs>
  <Slides>50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Dosis Medium</vt:lpstr>
      <vt:lpstr>Calibri</vt:lpstr>
      <vt:lpstr>Dosis</vt:lpstr>
      <vt:lpstr>Dosis SemiBold</vt:lpstr>
      <vt:lpstr>Wingdings</vt:lpstr>
      <vt:lpstr>Dosis ExtraBold</vt:lpstr>
      <vt:lpstr>Arial</vt:lpstr>
      <vt:lpstr>2_Conception personnalisée</vt:lpstr>
      <vt:lpstr>00_Env-Enseignant</vt:lpstr>
      <vt:lpstr>Oral</vt:lpstr>
      <vt:lpstr>Lecture</vt:lpstr>
      <vt:lpstr>Ecriture</vt:lpstr>
      <vt:lpstr>acte de parole</vt:lpstr>
      <vt:lpstr>PowerPoint Presentation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répondre à une question avec Majd et Nada. </vt:lpstr>
      <vt:lpstr>PowerPoint Presentation</vt:lpstr>
      <vt:lpstr>Répétons ensemble les réponses de Nada et de Majd. </vt:lpstr>
      <vt:lpstr>PowerPoint Presentation</vt:lpstr>
      <vt:lpstr>Chacun joue le dialogue en français avec son voisin. </vt:lpstr>
      <vt:lpstr>Plan de la séance 3</vt:lpstr>
      <vt:lpstr>Maintenant, on va faire de la lecture. </vt:lpstr>
      <vt:lpstr>Aujourd’hui, nous allons apprendre à lire des syllabes et des mots avec le son « oi 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Ouvrez le manuel à la page 15. </vt:lpstr>
      <vt:lpstr>Maintenant, vous allez lire à votre voisin. À tour de rôle.  </vt:lpstr>
      <vt:lpstr>Plan de la séance 3 </vt:lpstr>
      <vt:lpstr>Maintenant, nous allons écrire des mots avec le son « oi ».  Soyez attentifs.</vt:lpstr>
      <vt:lpstr>C’est le mot étoile. Nous allons l’épeler en lisant chaque lettre. Écoutez bien :  é-t-o-i-l-e. </vt:lpstr>
      <vt:lpstr>Qui veut épeler le mot étoile en lisant chaque lettre ? </vt:lpstr>
      <vt:lpstr>Prenez vos ardoises.</vt:lpstr>
      <vt:lpstr>Écrivez le mot qui correspond à cette image.  </vt:lpstr>
      <vt:lpstr>Levez vos ardoises. </vt:lpstr>
      <vt:lpstr>Corrigez.</vt:lpstr>
      <vt:lpstr>C’est le mot voiture. Nous allons l’épeler en lisant chaque lettre. Écoutez bien :  v-o-i-t-u-r-e. </vt:lpstr>
      <vt:lpstr>Qui veut épeler le mot en lisant chaque lettre ? </vt:lpstr>
      <vt:lpstr>Prenez vos ardoises</vt:lpstr>
      <vt:lpstr>Écrivez le mot qui correspond à cette image.  </vt:lpstr>
      <vt:lpstr>Levez vos ardoises. </vt:lpstr>
      <vt:lpstr>Corrigez. </vt:lpstr>
      <vt:lpstr>C’est le mot boîte. Nous allons l’épeler en lisant chaque lettre. Écoutez bien :  b-o-i-t-e.</vt:lpstr>
      <vt:lpstr>Qui veut épeler le mot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17.</vt:lpstr>
      <vt:lpstr>On va faire l’activité 2.  Je vais vous expliquer la consigne. Ensuite, je vais circuler entre les rangs pour vous aider. </vt:lpstr>
      <vt:lpstr>PowerPoint Presentation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</dc:creator>
  <cp:lastModifiedBy>Lenovo</cp:lastModifiedBy>
  <cp:revision>1</cp:revision>
  <cp:lastPrinted>2025-08-13T10:11:39Z</cp:lastPrinted>
  <dcterms:created xsi:type="dcterms:W3CDTF">2025-08-01T12:31:49Z</dcterms:created>
  <dcterms:modified xsi:type="dcterms:W3CDTF">2025-11-04T16:47:58Z</dcterms:modified>
</cp:coreProperties>
</file>