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</p:sldMasterIdLst>
  <p:notesMasterIdLst>
    <p:notesMasterId r:id="rId48"/>
  </p:notesMasterIdLst>
  <p:sldIdLst>
    <p:sldId id="813" r:id="rId6"/>
    <p:sldId id="1029" r:id="rId7"/>
    <p:sldId id="705" r:id="rId8"/>
    <p:sldId id="1059" r:id="rId9"/>
    <p:sldId id="798" r:id="rId10"/>
    <p:sldId id="799" r:id="rId11"/>
    <p:sldId id="779" r:id="rId12"/>
    <p:sldId id="780" r:id="rId13"/>
    <p:sldId id="784" r:id="rId14"/>
    <p:sldId id="1031" r:id="rId15"/>
    <p:sldId id="1037" r:id="rId16"/>
    <p:sldId id="1038" r:id="rId17"/>
    <p:sldId id="1032" r:id="rId18"/>
    <p:sldId id="955" r:id="rId19"/>
    <p:sldId id="800" r:id="rId20"/>
    <p:sldId id="862" r:id="rId21"/>
    <p:sldId id="1034" r:id="rId22"/>
    <p:sldId id="846" r:id="rId23"/>
    <p:sldId id="865" r:id="rId24"/>
    <p:sldId id="866" r:id="rId25"/>
    <p:sldId id="867" r:id="rId26"/>
    <p:sldId id="868" r:id="rId27"/>
    <p:sldId id="1049" r:id="rId28"/>
    <p:sldId id="1050" r:id="rId29"/>
    <p:sldId id="831" r:id="rId30"/>
    <p:sldId id="832" r:id="rId31"/>
    <p:sldId id="874" r:id="rId32"/>
    <p:sldId id="805" r:id="rId33"/>
    <p:sldId id="1060" r:id="rId34"/>
    <p:sldId id="1061" r:id="rId35"/>
    <p:sldId id="1062" r:id="rId36"/>
    <p:sldId id="1069" r:id="rId37"/>
    <p:sldId id="1064" r:id="rId38"/>
    <p:sldId id="1065" r:id="rId39"/>
    <p:sldId id="1043" r:id="rId40"/>
    <p:sldId id="1044" r:id="rId41"/>
    <p:sldId id="1045" r:id="rId42"/>
    <p:sldId id="1046" r:id="rId43"/>
    <p:sldId id="1047" r:id="rId44"/>
    <p:sldId id="1066" r:id="rId45"/>
    <p:sldId id="1067" r:id="rId46"/>
    <p:sldId id="1068" r:id="rId47"/>
  </p:sldIdLst>
  <p:sldSz cx="9144000" cy="6858000" type="screen4x3"/>
  <p:notesSz cx="6735763" cy="9866313"/>
  <p:embeddedFontLst>
    <p:embeddedFont>
      <p:font typeface="Dosis" pitchFamily="2" charset="0"/>
      <p:regular r:id="rId49"/>
      <p:bold r:id="rId50"/>
    </p:embeddedFont>
    <p:embeddedFont>
      <p:font typeface="Dosis ExtraBold" pitchFamily="2" charset="0"/>
      <p:bold r:id="rId51"/>
    </p:embeddedFont>
    <p:embeddedFont>
      <p:font typeface="Dosis Light" pitchFamily="2" charset="0"/>
      <p:regular r:id="rId52"/>
    </p:embeddedFont>
    <p:embeddedFont>
      <p:font typeface="Dosis Medium" pitchFamily="2" charset="0"/>
      <p:regular r:id="rId53"/>
    </p:embeddedFont>
    <p:embeddedFont>
      <p:font typeface="Dosis SemiBold" pitchFamily="2" charset="0"/>
      <p:bold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84234"/>
    <a:srgbClr val="EBE3F1"/>
    <a:srgbClr val="565F88"/>
    <a:srgbClr val="F26553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668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B576-157C-2C7F-65B5-D779BBD3E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DFB261-8975-966A-E6BC-01DAC84B74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C9F576-C5A9-D384-AACF-4D88779C5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904D4-67EF-CB1E-4B5F-7C947EDE0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034C716-3EAE-87EC-C656-5B2805445C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6976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87785" y="17648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56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4" Type="http://schemas.openxmlformats.org/officeDocument/2006/relationships/customXml" Target="../ink/ink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5.png"/><Relationship Id="rId4" Type="http://schemas.openxmlformats.org/officeDocument/2006/relationships/customXml" Target="../ink/ink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00.PNG"/><Relationship Id="rId7" Type="http://schemas.openxmlformats.org/officeDocument/2006/relationships/image" Target="../media/image47.jp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10.PNG"/><Relationship Id="rId4" Type="http://schemas.openxmlformats.org/officeDocument/2006/relationships/customXml" Target="../ink/ink10.xml"/><Relationship Id="rId9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10" Type="http://schemas.openxmlformats.org/officeDocument/2006/relationships/image" Target="../media/image49.jpg"/><Relationship Id="rId4" Type="http://schemas.openxmlformats.org/officeDocument/2006/relationships/customXml" Target="../ink/ink12.xml"/><Relationship Id="rId9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00.PNG"/><Relationship Id="rId7" Type="http://schemas.openxmlformats.org/officeDocument/2006/relationships/image" Target="../media/image50.jp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10.PNG"/><Relationship Id="rId4" Type="http://schemas.openxmlformats.org/officeDocument/2006/relationships/customXml" Target="../ink/ink14.xml"/><Relationship Id="rId9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10" Type="http://schemas.openxmlformats.org/officeDocument/2006/relationships/image" Target="../media/image52.jpg"/><Relationship Id="rId4" Type="http://schemas.openxmlformats.org/officeDocument/2006/relationships/customXml" Target="../ink/ink16.xml"/><Relationship Id="rId9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00.PNG"/><Relationship Id="rId7" Type="http://schemas.openxmlformats.org/officeDocument/2006/relationships/image" Target="../media/image53.jp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.png"/><Relationship Id="rId5" Type="http://schemas.openxmlformats.org/officeDocument/2006/relationships/image" Target="../media/image410.PNG"/><Relationship Id="rId4" Type="http://schemas.openxmlformats.org/officeDocument/2006/relationships/customXml" Target="../ink/ink18.xml"/><Relationship Id="rId9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7.png"/><Relationship Id="rId7" Type="http://schemas.openxmlformats.org/officeDocument/2006/relationships/image" Target="../media/image28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8.png"/><Relationship Id="rId10" Type="http://schemas.openxmlformats.org/officeDocument/2006/relationships/image" Target="../media/image54.jpg"/><Relationship Id="rId4" Type="http://schemas.openxmlformats.org/officeDocument/2006/relationships/customXml" Target="../ink/ink20.xml"/><Relationship Id="rId9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30.png"/><Relationship Id="rId7" Type="http://schemas.openxmlformats.org/officeDocument/2006/relationships/image" Target="../media/image28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58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5BF88DF-6E28-DBEB-5E64-B99E26011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20C46-0B24-C8BD-5218-3C7A2F288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3BF4DBA-F02B-6899-C017-79316CD6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FF751EC-2B5E-48BD-6B88-38F3C9856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EF9A797-C462-7CCB-3A89-925B766EC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4A18B3-AA84-FE64-E71E-4BF914B54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F9CC13E-51ED-7026-27DE-27BE93E1C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45043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404BD-087D-90A4-702A-CB9736238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3CCD45F-5044-B0A0-4155-DBF44BB704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A545C285-A83D-82F7-6AC1-575095FA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1A5AD8A-BE51-9FEF-DC73-F918566EB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2_P1_W2_S4_dialg">
            <a:hlinkClick r:id="" action="ppaction://media"/>
            <a:extLst>
              <a:ext uri="{FF2B5EF4-FFF2-40B4-BE49-F238E27FC236}">
                <a16:creationId xmlns:a16="http://schemas.microsoft.com/office/drawing/2014/main" id="{808F42A2-02EE-A214-4418-18A9CF01A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959" r="3746"/>
          <a:stretch>
            <a:fillRect/>
          </a:stretch>
        </p:blipFill>
        <p:spPr>
          <a:xfrm>
            <a:off x="333370" y="2637322"/>
            <a:ext cx="8419635" cy="25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2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4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DFEA4E9F-6534-9EA0-3A94-3AA42F4D4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78" y="1798912"/>
            <a:ext cx="6259243" cy="42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B8EF1E8-991E-783B-8478-5708C126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5421" y="3205213"/>
            <a:ext cx="4521869" cy="3014579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651B09B4-E6F7-2405-496F-5B69B6ED9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FDAC28-1FA4-4089-E8A7-8332C871FA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7312" y="2567033"/>
            <a:ext cx="1383692" cy="12241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BF151A-9F20-284F-47E6-2D55477553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530373" y="2593118"/>
            <a:ext cx="1383692" cy="1224189"/>
          </a:xfrm>
          <a:prstGeom prst="rect">
            <a:avLst/>
          </a:prstGeom>
        </p:spPr>
      </p:pic>
      <p:sp>
        <p:nvSpPr>
          <p:cNvPr id="10" name="AutoShape 2" descr="Image générée">
            <a:extLst>
              <a:ext uri="{FF2B5EF4-FFF2-40B4-BE49-F238E27FC236}">
                <a16:creationId xmlns:a16="http://schemas.microsoft.com/office/drawing/2014/main" id="{660C9718-9219-4B07-6C86-B8A7A452AE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7D69DA-6FC9-4AC8-A2D7-030BD389D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430FEEE-B674-01D5-1E0B-448446D5691F}"/>
              </a:ext>
            </a:extLst>
          </p:cNvPr>
          <p:cNvSpPr txBox="1"/>
          <p:nvPr/>
        </p:nvSpPr>
        <p:spPr>
          <a:xfrm>
            <a:off x="1988419" y="1772519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garçon et la fille se rencontrent au marché. Chacun demande à l’autre où il habite. 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A118A7-1726-04DB-7AF6-F8BC9BFD5F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5C31E40-AEA4-4CCB-CC61-3F9C00F789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  <p:sp>
        <p:nvSpPr>
          <p:cNvPr id="14" name="Titre 8">
            <a:extLst>
              <a:ext uri="{FF2B5EF4-FFF2-40B4-BE49-F238E27FC236}">
                <a16:creationId xmlns:a16="http://schemas.microsoft.com/office/drawing/2014/main" id="{059CAB56-1C57-3D26-E09A-D3098446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jouer le dialogue en français ? </a:t>
            </a:r>
          </a:p>
        </p:txBody>
      </p:sp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2B1937B-420E-2769-7067-CBC6DE932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Dialogue comprenant l’acte de parole « Tu habites où ? ».  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Lecture et compréhension de mots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EDF9D4F3-9826-E150-682E-971B493C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876F97-6410-B8B0-A468-4E616EC243F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AB41FB-9459-DAE0-9B88-6C974D7DFE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087458-33FB-A857-C7B7-A4B4B37FA1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C8DF71B1-353D-0DFB-1F7C-4D024A7FD73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correctement « en, à la, au »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Maintenant, on va apprendre à utiliser « en, à la, au ». Soyez attentifs.</a:t>
            </a:r>
            <a:endParaRPr lang="ar-MA" dirty="0">
              <a:solidFill>
                <a:schemeClr val="tx1">
                  <a:lumMod val="65000"/>
                  <a:lumOff val="35000"/>
                </a:scheme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F960AF-7F5B-145B-60BB-014EB8070538}"/>
              </a:ext>
            </a:extLst>
          </p:cNvPr>
          <p:cNvSpPr txBox="1"/>
          <p:nvPr/>
        </p:nvSpPr>
        <p:spPr>
          <a:xfrm>
            <a:off x="1602745" y="2967335"/>
            <a:ext cx="593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ln w="0"/>
                <a:solidFill>
                  <a:srgbClr val="474F71"/>
                </a:solidFill>
                <a:latin typeface="Dosis" pitchFamily="2" charset="0"/>
              </a:rPr>
              <a:t>en       à la      au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738A9BB-5DFE-964C-C025-6C9D21F492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DD2323-1D52-B002-765A-04245229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1BD9A9-4C83-FFA8-1D3F-C7CF82061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5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0E667-3215-2600-3B3F-A68111F09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7959167-3CE4-15ED-ABD5-D77C81E42F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0" name="Titre 8">
            <a:extLst>
              <a:ext uri="{FF2B5EF4-FFF2-40B4-BE49-F238E27FC236}">
                <a16:creationId xmlns:a16="http://schemas.microsoft.com/office/drawing/2014/main" id="{9649266A-BF7E-BAF9-065B-B32C8B70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Light" panose="020F0502020204030204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Light" panose="020F0502020204030204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DE76AE3-C801-C194-63AA-C0F087683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en - à la - au + un nom de lieu">
            <a:hlinkClick r:id="" action="ppaction://media"/>
            <a:extLst>
              <a:ext uri="{FF2B5EF4-FFF2-40B4-BE49-F238E27FC236}">
                <a16:creationId xmlns:a16="http://schemas.microsoft.com/office/drawing/2014/main" id="{FAFC2841-7C76-5462-C882-3C5A0F412C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2455" y="1699909"/>
            <a:ext cx="6079089" cy="45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9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64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43F2E3C5-BCB2-19F0-96FA-5D9441E6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phrases.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05AF15-E108-463E-9562-04D4EEF858BC}"/>
              </a:ext>
            </a:extLst>
          </p:cNvPr>
          <p:cNvSpPr txBox="1"/>
          <p:nvPr/>
        </p:nvSpPr>
        <p:spPr>
          <a:xfrm>
            <a:off x="1557633" y="2342424"/>
            <a:ext cx="6651057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dirty="0">
                <a:solidFill>
                  <a:schemeClr val="tx2"/>
                </a:solidFill>
                <a:latin typeface="Dosis Medium" pitchFamily="2" charset="0"/>
              </a:rPr>
              <a:t>J’habite</a:t>
            </a:r>
            <a:r>
              <a:rPr lang="fr-FR" sz="3600" dirty="0">
                <a:latin typeface="Dosis Medium" pitchFamily="2" charset="0"/>
              </a:rPr>
              <a:t> </a:t>
            </a:r>
            <a:r>
              <a:rPr lang="fr-FR" sz="3600" dirty="0">
                <a:solidFill>
                  <a:srgbClr val="00ACA4"/>
                </a:solidFill>
                <a:latin typeface="Dosis Medium" pitchFamily="2" charset="0"/>
              </a:rPr>
              <a:t>en</a:t>
            </a:r>
            <a:r>
              <a:rPr lang="fr-FR" sz="3600" dirty="0">
                <a:latin typeface="Dosis Medium" pitchFamily="2" charset="0"/>
              </a:rPr>
              <a:t> </a:t>
            </a:r>
            <a:r>
              <a:rPr lang="fr-FR" sz="3600" dirty="0">
                <a:solidFill>
                  <a:schemeClr val="tx2"/>
                </a:solidFill>
                <a:latin typeface="Dosis Medium" pitchFamily="2" charset="0"/>
              </a:rPr>
              <a:t>ville.</a:t>
            </a:r>
          </a:p>
          <a:p>
            <a:pPr>
              <a:lnSpc>
                <a:spcPct val="150000"/>
              </a:lnSpc>
            </a:pPr>
            <a:r>
              <a:rPr lang="fr-FR" sz="3600" dirty="0">
                <a:solidFill>
                  <a:schemeClr val="tx2"/>
                </a:solidFill>
                <a:latin typeface="Dosis Medium" pitchFamily="2" charset="0"/>
              </a:rPr>
              <a:t>Vous habitez</a:t>
            </a:r>
            <a:r>
              <a:rPr lang="fr-FR" sz="3600" dirty="0">
                <a:latin typeface="Dosis Medium" pitchFamily="2" charset="0"/>
              </a:rPr>
              <a:t> </a:t>
            </a:r>
            <a:r>
              <a:rPr lang="fr-FR" sz="3600" dirty="0">
                <a:solidFill>
                  <a:srgbClr val="00ACA4"/>
                </a:solidFill>
                <a:latin typeface="Dosis Medium" pitchFamily="2" charset="0"/>
              </a:rPr>
              <a:t>à la</a:t>
            </a:r>
            <a:r>
              <a:rPr lang="fr-FR" sz="3600" dirty="0">
                <a:latin typeface="Dosis Medium" pitchFamily="2" charset="0"/>
              </a:rPr>
              <a:t> </a:t>
            </a:r>
            <a:r>
              <a:rPr lang="fr-FR" sz="3600" dirty="0">
                <a:solidFill>
                  <a:schemeClr val="tx2"/>
                </a:solidFill>
                <a:latin typeface="Dosis Medium" pitchFamily="2" charset="0"/>
              </a:rPr>
              <a:t>campagne.</a:t>
            </a:r>
          </a:p>
          <a:p>
            <a:pPr>
              <a:lnSpc>
                <a:spcPct val="150000"/>
              </a:lnSpc>
            </a:pPr>
            <a:r>
              <a:rPr lang="fr-FR" sz="3600" dirty="0">
                <a:solidFill>
                  <a:schemeClr val="tx2"/>
                </a:solidFill>
                <a:latin typeface="Dosis Medium" pitchFamily="2" charset="0"/>
              </a:rPr>
              <a:t>Elles habitent</a:t>
            </a:r>
            <a:r>
              <a:rPr lang="fr-FR" sz="3600" dirty="0">
                <a:latin typeface="Dosis Medium" pitchFamily="2" charset="0"/>
              </a:rPr>
              <a:t> </a:t>
            </a:r>
            <a:r>
              <a:rPr lang="fr-FR" sz="3600" dirty="0">
                <a:solidFill>
                  <a:srgbClr val="00ACA4"/>
                </a:solidFill>
                <a:latin typeface="Dosis Medium" pitchFamily="2" charset="0"/>
              </a:rPr>
              <a:t>au</a:t>
            </a:r>
            <a:r>
              <a:rPr lang="fr-FR" sz="3600" dirty="0">
                <a:latin typeface="Dosis Medium" pitchFamily="2" charset="0"/>
              </a:rPr>
              <a:t> </a:t>
            </a:r>
            <a:r>
              <a:rPr lang="fr-FR" sz="3600" dirty="0">
                <a:solidFill>
                  <a:schemeClr val="tx2"/>
                </a:solidFill>
                <a:latin typeface="Dosis Medium" pitchFamily="2" charset="0"/>
              </a:rPr>
              <a:t>village.</a:t>
            </a:r>
            <a:endParaRPr lang="fr-MA" sz="3600" dirty="0">
              <a:solidFill>
                <a:schemeClr val="tx2"/>
              </a:solidFill>
              <a:latin typeface="Dosis Medium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2F49B5A-9AC3-4B8D-ADD7-73010F49109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7292ABA-11BB-46DA-B230-E026BF8F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84D43C-685A-4AC1-8DC9-4CB831E62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914A-A3C5-2768-ED88-6935D7E40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D7EA92-1387-95EC-7B8A-5A625DA1D724}"/>
              </a:ext>
            </a:extLst>
          </p:cNvPr>
          <p:cNvSpPr/>
          <p:nvPr/>
        </p:nvSpPr>
        <p:spPr>
          <a:xfrm>
            <a:off x="1828799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6637C2AE-2054-083C-B1CC-4417AF90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EB5CA0-D6EE-986A-45A6-A31BAC0F58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C104A54-4469-A5DD-1E5A-911597CA1AA4}"/>
              </a:ext>
            </a:extLst>
          </p:cNvPr>
          <p:cNvSpPr txBox="1"/>
          <p:nvPr/>
        </p:nvSpPr>
        <p:spPr>
          <a:xfrm>
            <a:off x="654519" y="3429000"/>
            <a:ext cx="73633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Ma cousine habite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campagne.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4ABA4CA-E5D5-008F-B59C-9A582A4CCE6E}"/>
              </a:ext>
            </a:extLst>
          </p:cNvPr>
          <p:cNvSpPr txBox="1"/>
          <p:nvPr/>
        </p:nvSpPr>
        <p:spPr>
          <a:xfrm>
            <a:off x="1809548" y="238988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en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CED0BE7-CE92-4EAD-8E7F-2DBEF6E46AD1}"/>
              </a:ext>
            </a:extLst>
          </p:cNvPr>
          <p:cNvSpPr/>
          <p:nvPr/>
        </p:nvSpPr>
        <p:spPr>
          <a:xfrm>
            <a:off x="3800373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10BA4F-E61A-425F-5565-4CDB14D878EF}"/>
              </a:ext>
            </a:extLst>
          </p:cNvPr>
          <p:cNvSpPr txBox="1"/>
          <p:nvPr/>
        </p:nvSpPr>
        <p:spPr>
          <a:xfrm>
            <a:off x="3781122" y="240913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à la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99E132E-75DD-6BFC-A603-57382B169E68}"/>
              </a:ext>
            </a:extLst>
          </p:cNvPr>
          <p:cNvSpPr/>
          <p:nvPr/>
        </p:nvSpPr>
        <p:spPr>
          <a:xfrm>
            <a:off x="5752696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265387-72A4-58B0-B9CE-C2CA1EDADDD7}"/>
              </a:ext>
            </a:extLst>
          </p:cNvPr>
          <p:cNvSpPr txBox="1"/>
          <p:nvPr/>
        </p:nvSpPr>
        <p:spPr>
          <a:xfrm>
            <a:off x="5733445" y="238988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E5A1-2673-1088-D922-6D614BEE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A01E0EF-EC57-2493-BC8B-DA463A25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 cousine habite à la campagne. 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6AB3BA-8D5A-95CF-6818-8850C88D0BDD}"/>
              </a:ext>
            </a:extLst>
          </p:cNvPr>
          <p:cNvSpPr txBox="1"/>
          <p:nvPr/>
        </p:nvSpPr>
        <p:spPr>
          <a:xfrm>
            <a:off x="1293962" y="2978203"/>
            <a:ext cx="708964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Ma cousine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habite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à la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campagne.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1C97754-39CB-0292-284F-B94839A05F5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67724C6-DC32-49C0-EDEF-B0F051EA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BF03198-C3C3-9A68-B225-42E0D41E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24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4EF177-A67C-112C-B5F7-5E46ABA83272}"/>
              </a:ext>
            </a:extLst>
          </p:cNvPr>
          <p:cNvSpPr txBox="1"/>
          <p:nvPr/>
        </p:nvSpPr>
        <p:spPr>
          <a:xfrm>
            <a:off x="1707362" y="3429000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Vous habitez 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ville.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DF03D0A-8FAC-AD71-A948-CE90B19EE556}"/>
              </a:ext>
            </a:extLst>
          </p:cNvPr>
          <p:cNvSpPr/>
          <p:nvPr/>
        </p:nvSpPr>
        <p:spPr>
          <a:xfrm>
            <a:off x="1828799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FC7969-60D5-60E0-B4C1-BD45EDFE8177}"/>
              </a:ext>
            </a:extLst>
          </p:cNvPr>
          <p:cNvSpPr txBox="1"/>
          <p:nvPr/>
        </p:nvSpPr>
        <p:spPr>
          <a:xfrm>
            <a:off x="1809548" y="238988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en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6B63C51-6560-E6AD-0CB3-CC3C94863AB2}"/>
              </a:ext>
            </a:extLst>
          </p:cNvPr>
          <p:cNvSpPr/>
          <p:nvPr/>
        </p:nvSpPr>
        <p:spPr>
          <a:xfrm>
            <a:off x="3800373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DC786C-A6EB-D310-CDE0-C638F0EC7A7A}"/>
              </a:ext>
            </a:extLst>
          </p:cNvPr>
          <p:cNvSpPr txBox="1"/>
          <p:nvPr/>
        </p:nvSpPr>
        <p:spPr>
          <a:xfrm>
            <a:off x="3781122" y="240913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à la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B67623C-D841-C462-2812-66B4D7B7F167}"/>
              </a:ext>
            </a:extLst>
          </p:cNvPr>
          <p:cNvSpPr/>
          <p:nvPr/>
        </p:nvSpPr>
        <p:spPr>
          <a:xfrm>
            <a:off x="5752696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A06F1F-232F-9A78-A960-06F0554F9C04}"/>
              </a:ext>
            </a:extLst>
          </p:cNvPr>
          <p:cNvSpPr txBox="1"/>
          <p:nvPr/>
        </p:nvSpPr>
        <p:spPr>
          <a:xfrm>
            <a:off x="5733445" y="238988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1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habitez en ville. 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D493E8-09DD-A6FA-F98A-B9758C6A39BD}"/>
              </a:ext>
            </a:extLst>
          </p:cNvPr>
          <p:cNvSpPr txBox="1"/>
          <p:nvPr/>
        </p:nvSpPr>
        <p:spPr>
          <a:xfrm>
            <a:off x="2343117" y="2978877"/>
            <a:ext cx="474107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Vous habitez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en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ville.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32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D4FCD-0C84-5596-1478-B7A26FF5F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AA85C2-7729-A822-F449-E5A6FD09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compléter la phrase ? Levez la main</a:t>
            </a:r>
            <a:r>
              <a:rPr lang="fr-FR" dirty="0"/>
              <a:t>.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54140F-4EFB-925B-8A31-4174056461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4EF177-A67C-112C-B5F7-5E46ABA83272}"/>
              </a:ext>
            </a:extLst>
          </p:cNvPr>
          <p:cNvSpPr txBox="1"/>
          <p:nvPr/>
        </p:nvSpPr>
        <p:spPr>
          <a:xfrm>
            <a:off x="1611598" y="3429000"/>
            <a:ext cx="809066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Nous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habitons 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_______</a:t>
            </a:r>
            <a:r>
              <a:rPr lang="fr-FR" sz="40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village.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DD26FA-43E6-1232-B924-2B3A1CA6FC02}"/>
              </a:ext>
            </a:extLst>
          </p:cNvPr>
          <p:cNvSpPr/>
          <p:nvPr/>
        </p:nvSpPr>
        <p:spPr>
          <a:xfrm>
            <a:off x="1828799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30676D-FA8E-BDA0-E5C1-A62F100C018D}"/>
              </a:ext>
            </a:extLst>
          </p:cNvPr>
          <p:cNvSpPr txBox="1"/>
          <p:nvPr/>
        </p:nvSpPr>
        <p:spPr>
          <a:xfrm>
            <a:off x="1809548" y="238988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en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55CB3ED-8927-C138-48B7-09F379A9FAB7}"/>
              </a:ext>
            </a:extLst>
          </p:cNvPr>
          <p:cNvSpPr/>
          <p:nvPr/>
        </p:nvSpPr>
        <p:spPr>
          <a:xfrm>
            <a:off x="3800373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BCD5F1-EAB9-261C-ABFD-F635FD3D7770}"/>
              </a:ext>
            </a:extLst>
          </p:cNvPr>
          <p:cNvSpPr txBox="1"/>
          <p:nvPr/>
        </p:nvSpPr>
        <p:spPr>
          <a:xfrm>
            <a:off x="3781122" y="240913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à la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1B1A10-D546-0ED7-F489-E654A39A208F}"/>
              </a:ext>
            </a:extLst>
          </p:cNvPr>
          <p:cNvSpPr/>
          <p:nvPr/>
        </p:nvSpPr>
        <p:spPr>
          <a:xfrm>
            <a:off x="5752696" y="2497196"/>
            <a:ext cx="1463040" cy="539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83F8923-EDFE-76D3-5A09-7F96D381EF08}"/>
              </a:ext>
            </a:extLst>
          </p:cNvPr>
          <p:cNvSpPr txBox="1"/>
          <p:nvPr/>
        </p:nvSpPr>
        <p:spPr>
          <a:xfrm>
            <a:off x="5733445" y="238988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n w="0"/>
                <a:solidFill>
                  <a:srgbClr val="00ACA4"/>
                </a:solidFill>
                <a:latin typeface="Dosis" pitchFamily="2" charset="0"/>
              </a:rPr>
              <a:t>au</a:t>
            </a:r>
            <a:endParaRPr lang="fr-FR" sz="4800" b="1" dirty="0">
              <a:ln w="0"/>
              <a:solidFill>
                <a:srgbClr val="00ACA4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03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B78FA-D216-0AB2-E74D-57D9F884F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F505D8B-8E22-EC33-68BC-39C3FF6C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habitons au village.  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D493E8-09DD-A6FA-F98A-B9758C6A39BD}"/>
              </a:ext>
            </a:extLst>
          </p:cNvPr>
          <p:cNvSpPr txBox="1"/>
          <p:nvPr/>
        </p:nvSpPr>
        <p:spPr>
          <a:xfrm>
            <a:off x="2381619" y="3120788"/>
            <a:ext cx="526084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Nous habitons</a:t>
            </a:r>
            <a:r>
              <a:rPr kumimoji="0" lang="fr-FR" sz="400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cs typeface="Arial" panose="020B0604020202020204" pitchFamily="34" charset="0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cs typeface="Arial" panose="020B0604020202020204" pitchFamily="34" charset="0"/>
              </a:rPr>
              <a:t>au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424D7B"/>
                </a:solidFill>
                <a:latin typeface="Dosis Medium" pitchFamily="2" charset="0"/>
                <a:cs typeface="Arial" panose="020B0604020202020204" pitchFamily="34" charset="0"/>
              </a:rPr>
              <a:t>village.  </a:t>
            </a:r>
            <a:endParaRPr kumimoji="0" lang="fr-MA" sz="400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cs typeface="Arial" panose="020B060402020202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CC2098-A5B0-7F82-23AE-705CCEA077B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FE334887-A885-CD30-32E2-A7D45E4D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F76DF0C-1366-5668-4F26-381368875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99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17.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8A020CD-7EF8-6D95-74E0-4D4678B139A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6869770-C5EE-1C1E-079C-81A59BF4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172760D-D2FB-0514-56C1-8883FF91F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C70A6FB-46B8-4B38-B852-9A8FAE37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617" y="1615550"/>
            <a:ext cx="2980217" cy="469987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C863AA-2938-BFB1-1CBE-E75561F92252}"/>
              </a:ext>
            </a:extLst>
          </p:cNvPr>
          <p:cNvSpPr/>
          <p:nvPr/>
        </p:nvSpPr>
        <p:spPr>
          <a:xfrm>
            <a:off x="2805193" y="4076054"/>
            <a:ext cx="3208149" cy="106938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5">
            <a:extLst>
              <a:ext uri="{FF2B5EF4-FFF2-40B4-BE49-F238E27FC236}">
                <a16:creationId xmlns:a16="http://schemas.microsoft.com/office/drawing/2014/main" id="{01F9422D-507F-6A56-B4B5-942CA6AF019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4.  Je vais expliquer la consigne et passer entre les rangs pour vous aider.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FE5C404-D51F-0A3B-DB34-C11CD7E498B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129AC7F-70F0-BC14-8D32-8A504EE2E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7ED030C-6993-6CB2-7475-7BC39033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B6B39F6-6210-403B-660B-554B9167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30" y="1910792"/>
            <a:ext cx="3289659" cy="328965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B866C6-C9EC-A989-7D20-D7692C8A8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41" y="2438373"/>
            <a:ext cx="4072295" cy="27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50667-9DF4-DF2A-C062-87B8B9203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CDB346B-91B4-81F9-7610-6CDB21BF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C668884-62DE-D631-A26D-52FB2367A13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ED20D5-FC67-7C8D-83B2-1C34C207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42FE60-5780-0206-32C9-5C4534BAE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3D4EDC6-74E6-8FE1-A4E3-58660C87E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788" y="2409327"/>
            <a:ext cx="6346486" cy="4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1CBA917-A7F1-D143-F376-10C3D550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correctement « en, à la, au »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Dialogue comprenant l’acte de parole « Tu habites où ? ».  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302530" y="5136820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Lecture 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et compréhension de mots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3E1B32DC-FBEB-7EC1-4919-4D891CB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222A991-FAE2-EB7E-5616-984F0E1319F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BCACC1-CD1A-06E8-288E-E065EF916BC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BD56B-5681-0EC7-5155-C44AE85D9C2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D97DEF0C-36F2-72FC-67F4-52D5D6B127E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C9D42C34-09D5-0E75-6115-769CDEA9F5BC}"/>
              </a:ext>
            </a:extLst>
          </p:cNvPr>
          <p:cNvSpPr txBox="1">
            <a:spLocks/>
          </p:cNvSpPr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40B7EE89-207F-620F-FDA5-2CC32870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4FE9FD-81AE-18C8-B65B-A2B4F25B9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467D9A-FC78-EBE2-5E61-77F3034407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F5E3066-39D1-A976-AEB9-6C165C140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90203F-2E8F-2E7F-33C8-E41321EF5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60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AEECA6FF-EF83-A8BA-996A-AFAB6BD7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C41C9A0-A9C4-6B71-B690-1DD20F94B2E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AFD61B0-7D53-9243-05E3-D57159953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E2AAD1-0825-AA59-80B5-16E402E05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9C79C3BF-E1CA-E022-764F-8FF12C175CA3}"/>
              </a:ext>
            </a:extLst>
          </p:cNvPr>
          <p:cNvSpPr txBox="1">
            <a:spLocks/>
          </p:cNvSpPr>
          <p:nvPr/>
        </p:nvSpPr>
        <p:spPr>
          <a:xfrm>
            <a:off x="736741" y="339544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m</a:t>
            </a:r>
            <a:r>
              <a:rPr lang="fr-FR" sz="4200" b="1" dirty="0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neau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1E865A99-B86E-1DBC-9AF4-2697C62F937D}"/>
              </a:ext>
            </a:extLst>
          </p:cNvPr>
          <p:cNvSpPr txBox="1">
            <a:spLocks/>
          </p:cNvSpPr>
          <p:nvPr/>
        </p:nvSpPr>
        <p:spPr>
          <a:xfrm>
            <a:off x="3722360" y="3395446"/>
            <a:ext cx="297551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</a:t>
            </a:r>
            <a:r>
              <a:rPr kumimoji="0" lang="fr-MA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oi</a:t>
            </a:r>
            <a:r>
              <a:rPr lang="fr-MA" sz="42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te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93ADFD88-5684-5A4F-42FC-F74C48C2CF77}"/>
              </a:ext>
            </a:extLst>
          </p:cNvPr>
          <p:cNvSpPr txBox="1">
            <a:spLocks/>
          </p:cNvSpPr>
          <p:nvPr/>
        </p:nvSpPr>
        <p:spPr>
          <a:xfrm>
            <a:off x="6227721" y="339544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</a:t>
            </a:r>
            <a:r>
              <a:rPr lang="fr-MA" sz="42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2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C5065-E835-0A45-A7DA-D492AA9D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F882A-4ADE-1566-C334-3EE9E633952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71665A-A0C9-EDC9-B5A6-AADC14496E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B3F4A8FA-F444-25EA-F21A-F9D4E23A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ECDCD12-EF73-3900-28BC-41525DB2C11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A1AB8C6-1717-A224-CE68-2F1D9F8C8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EA38E93-89FA-A6CE-2BE3-D5DE0505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0F6C204-CCC0-5E9F-75DA-99D50E89C837}"/>
              </a:ext>
            </a:extLst>
          </p:cNvPr>
          <p:cNvSpPr txBox="1">
            <a:spLocks/>
          </p:cNvSpPr>
          <p:nvPr/>
        </p:nvSpPr>
        <p:spPr>
          <a:xfrm>
            <a:off x="3965556" y="3481698"/>
            <a:ext cx="1867379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oi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8EE33BEB-4722-9337-B3A4-0DA8AE354BA7}"/>
              </a:ext>
            </a:extLst>
          </p:cNvPr>
          <p:cNvSpPr txBox="1">
            <a:spLocks/>
          </p:cNvSpPr>
          <p:nvPr/>
        </p:nvSpPr>
        <p:spPr>
          <a:xfrm>
            <a:off x="5626320" y="3481698"/>
            <a:ext cx="308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tir</a:t>
            </a:r>
            <a:r>
              <a:rPr lang="fr-MA" sz="4000" b="1" dirty="0" err="1">
                <a:solidFill>
                  <a:srgbClr val="00ACA4"/>
                </a:solidFill>
                <a:latin typeface="Dosis" pitchFamily="2" charset="0"/>
              </a:rPr>
              <a:t>oi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172B532-9CCA-B7A0-9267-071825526996}"/>
              </a:ext>
            </a:extLst>
          </p:cNvPr>
          <p:cNvSpPr txBox="1">
            <a:spLocks/>
          </p:cNvSpPr>
          <p:nvPr/>
        </p:nvSpPr>
        <p:spPr>
          <a:xfrm>
            <a:off x="582185" y="348169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v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oi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</a:t>
            </a:r>
            <a:r>
              <a:rPr lang="fr-MA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ure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5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23EFB-5D8B-F6F5-0F18-DD870639A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ED40EE3-A008-7F11-B3A7-3A7103FA19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69824BA-F4FD-8887-1735-BC43B2D6A3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itre 1">
            <a:extLst>
              <a:ext uri="{FF2B5EF4-FFF2-40B4-BE49-F238E27FC236}">
                <a16:creationId xmlns:a16="http://schemas.microsoft.com/office/drawing/2014/main" id="{55767C93-E867-5ACD-C6D5-389CEF20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ces mots ?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4A36D35-0DA9-2B34-7F6C-0DF8C05424C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DB146C7-5BE1-414B-7E45-E4C6451AC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17C49E-7485-A75D-EC60-A11414E78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BD0B5A88-66BC-6735-BEF0-87513253033D}"/>
              </a:ext>
            </a:extLst>
          </p:cNvPr>
          <p:cNvSpPr txBox="1">
            <a:spLocks/>
          </p:cNvSpPr>
          <p:nvPr/>
        </p:nvSpPr>
        <p:spPr>
          <a:xfrm>
            <a:off x="5574162" y="3481698"/>
            <a:ext cx="223029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p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oi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B43A400E-DC8E-2ACC-0913-26D6C04C3410}"/>
              </a:ext>
            </a:extLst>
          </p:cNvPr>
          <p:cNvSpPr txBox="1">
            <a:spLocks/>
          </p:cNvSpPr>
          <p:nvPr/>
        </p:nvSpPr>
        <p:spPr>
          <a:xfrm>
            <a:off x="1118219" y="348169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ét</a:t>
            </a:r>
            <a:r>
              <a:rPr kumimoji="0" lang="fr-M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oi</a:t>
            </a:r>
            <a:r>
              <a:rPr lang="fr-MA" sz="4000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le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4EE3-27E8-80D8-B1BA-9B26AAF32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E2277-A265-42A0-BD4A-F13AFD2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B078CF2D-3BCE-6268-50D1-0D9FD9E94CC1}"/>
              </a:ext>
            </a:extLst>
          </p:cNvPr>
          <p:cNvSpPr txBox="1">
            <a:spLocks/>
          </p:cNvSpPr>
          <p:nvPr/>
        </p:nvSpPr>
        <p:spPr>
          <a:xfrm>
            <a:off x="3372649" y="2077239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tiroir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97598748-1DF3-2241-3C15-8DDE670DDF63}"/>
              </a:ext>
            </a:extLst>
          </p:cNvPr>
          <p:cNvSpPr txBox="1">
            <a:spLocks/>
          </p:cNvSpPr>
          <p:nvPr/>
        </p:nvSpPr>
        <p:spPr>
          <a:xfrm>
            <a:off x="1070322" y="544857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2F773E-DC64-9382-8967-842EE35A577C}"/>
              </a:ext>
            </a:extLst>
          </p:cNvPr>
          <p:cNvSpPr txBox="1">
            <a:spLocks/>
          </p:cNvSpPr>
          <p:nvPr/>
        </p:nvSpPr>
        <p:spPr>
          <a:xfrm>
            <a:off x="3396161" y="5408736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1D3E9823-FA87-C57F-7AFB-0E3FE06699B3}"/>
              </a:ext>
            </a:extLst>
          </p:cNvPr>
          <p:cNvSpPr txBox="1">
            <a:spLocks/>
          </p:cNvSpPr>
          <p:nvPr/>
        </p:nvSpPr>
        <p:spPr>
          <a:xfrm>
            <a:off x="5535866" y="5395377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AC9F-A0F3-5111-ED3D-895A9F1230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pic>
        <p:nvPicPr>
          <p:cNvPr id="5" name="Image 4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8BA98599-DE5D-F153-5E96-9C7A9472B0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01" y="3546374"/>
            <a:ext cx="1552971" cy="1950327"/>
          </a:xfrm>
          <a:prstGeom prst="rect">
            <a:avLst/>
          </a:prstGeom>
        </p:spPr>
      </p:pic>
      <p:pic>
        <p:nvPicPr>
          <p:cNvPr id="17" name="Image 16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387E775A-E23F-FC62-F4E0-DD8CF8AAC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18" y="3546375"/>
            <a:ext cx="1552971" cy="1950326"/>
          </a:xfrm>
          <a:prstGeom prst="rect">
            <a:avLst/>
          </a:prstGeom>
        </p:spPr>
      </p:pic>
      <p:pic>
        <p:nvPicPr>
          <p:cNvPr id="18" name="Image 1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786FC24-296D-1B35-292A-42304C8B4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94" y="3571516"/>
            <a:ext cx="1552971" cy="1950326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C56C9DE-4AC2-B05B-E16D-A58144751326}"/>
              </a:ext>
            </a:extLst>
          </p:cNvPr>
          <p:cNvCxnSpPr>
            <a:cxnSpLocks/>
          </p:cNvCxnSpPr>
          <p:nvPr/>
        </p:nvCxnSpPr>
        <p:spPr>
          <a:xfrm>
            <a:off x="6949440" y="3427137"/>
            <a:ext cx="0" cy="45238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5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0499-F3D9-46E5-462A-46E89AE3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ABF856-1E48-56F1-E85C-8FEEEA96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E63E848-B535-6EB7-95A7-9DFDE377C7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1A16CF-EB76-66A5-9C0A-0692BF0B6A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269EFFB8-6619-3116-DDFB-22F772B233FF}"/>
              </a:ext>
            </a:extLst>
          </p:cNvPr>
          <p:cNvSpPr txBox="1">
            <a:spLocks/>
          </p:cNvSpPr>
          <p:nvPr/>
        </p:nvSpPr>
        <p:spPr>
          <a:xfrm>
            <a:off x="3372649" y="186054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tiroir</a:t>
            </a:r>
          </a:p>
        </p:txBody>
      </p:sp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456F4861-0429-4C8B-A06E-A7A250801FE1}"/>
              </a:ext>
            </a:extLst>
          </p:cNvPr>
          <p:cNvSpPr txBox="1">
            <a:spLocks/>
          </p:cNvSpPr>
          <p:nvPr/>
        </p:nvSpPr>
        <p:spPr>
          <a:xfrm>
            <a:off x="1060697" y="53178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1481B4B7-6DBA-2E55-D2D8-66D501122F1E}"/>
              </a:ext>
            </a:extLst>
          </p:cNvPr>
          <p:cNvSpPr txBox="1">
            <a:spLocks/>
          </p:cNvSpPr>
          <p:nvPr/>
        </p:nvSpPr>
        <p:spPr>
          <a:xfrm>
            <a:off x="3386536" y="523949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6894665B-2EB9-1FB0-62F0-DB5CB8D13742}"/>
              </a:ext>
            </a:extLst>
          </p:cNvPr>
          <p:cNvSpPr txBox="1">
            <a:spLocks/>
          </p:cNvSpPr>
          <p:nvPr/>
        </p:nvSpPr>
        <p:spPr>
          <a:xfrm>
            <a:off x="5526241" y="526463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F96D45-7043-576A-E325-03A2319FEC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B48D388-76A7-B5FF-4629-DDEE57C1B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7DAA18-AD16-C7E5-34E0-2B8D7654D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meubles, tiroir, commode, meuble de rangement&#10;&#10;Le contenu généré par l’IA peut être incorrect.">
            <a:extLst>
              <a:ext uri="{FF2B5EF4-FFF2-40B4-BE49-F238E27FC236}">
                <a16:creationId xmlns:a16="http://schemas.microsoft.com/office/drawing/2014/main" id="{6AA46272-337E-B00F-967F-347C9111A3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9"/>
          <a:stretch>
            <a:fillRect/>
          </a:stretch>
        </p:blipFill>
        <p:spPr>
          <a:xfrm>
            <a:off x="5949105" y="3366167"/>
            <a:ext cx="1552971" cy="165838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Image 6" descr="Une image contenant fruit, poire, produits, Aliments naturels&#10;&#10;Le contenu généré par l’IA peut être incorrect.">
            <a:extLst>
              <a:ext uri="{FF2B5EF4-FFF2-40B4-BE49-F238E27FC236}">
                <a16:creationId xmlns:a16="http://schemas.microsoft.com/office/drawing/2014/main" id="{21822FF9-821C-B72E-340E-8016392AC8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22" y="3366168"/>
            <a:ext cx="1552971" cy="1950326"/>
          </a:xfrm>
          <a:prstGeom prst="rect">
            <a:avLst/>
          </a:prstGeom>
        </p:spPr>
      </p:pic>
      <p:pic>
        <p:nvPicPr>
          <p:cNvPr id="8" name="Image 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8E31EAE-3648-2316-5C4A-36B92D271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98" y="3391309"/>
            <a:ext cx="1552971" cy="1950326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798BB22-6448-5AA0-A645-9CEB693D1A47}"/>
              </a:ext>
            </a:extLst>
          </p:cNvPr>
          <p:cNvCxnSpPr>
            <a:cxnSpLocks/>
          </p:cNvCxnSpPr>
          <p:nvPr/>
        </p:nvCxnSpPr>
        <p:spPr>
          <a:xfrm>
            <a:off x="6901314" y="3282758"/>
            <a:ext cx="0" cy="45238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67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C0F68-9C7D-46BA-0ACC-FF2BB6D1D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23AAA-6296-FBD9-60D8-C32ECFB2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A7E80F4-D185-B713-BADE-D105CED7396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AD7F79-EFCD-8B26-5DE3-0F23BC9681E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57FBEF3D-1C56-C33C-F6B2-3DA089420A5F}"/>
              </a:ext>
            </a:extLst>
          </p:cNvPr>
          <p:cNvSpPr txBox="1">
            <a:spLocks/>
          </p:cNvSpPr>
          <p:nvPr/>
        </p:nvSpPr>
        <p:spPr>
          <a:xfrm>
            <a:off x="1099198" y="533250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0A7A761D-0DAE-2325-574F-9873EA7D123B}"/>
              </a:ext>
            </a:extLst>
          </p:cNvPr>
          <p:cNvSpPr txBox="1">
            <a:spLocks/>
          </p:cNvSpPr>
          <p:nvPr/>
        </p:nvSpPr>
        <p:spPr>
          <a:xfrm>
            <a:off x="3425037" y="5254164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DF95B4EC-E30B-64A7-2F83-926E0DB6CC92}"/>
              </a:ext>
            </a:extLst>
          </p:cNvPr>
          <p:cNvSpPr txBox="1">
            <a:spLocks/>
          </p:cNvSpPr>
          <p:nvPr/>
        </p:nvSpPr>
        <p:spPr>
          <a:xfrm>
            <a:off x="5564742" y="5279305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E63B8F3-65BC-EAE2-075A-871075AD2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C4DA146D-AE25-2873-51FB-66C0DD23E1B5}"/>
              </a:ext>
            </a:extLst>
          </p:cNvPr>
          <p:cNvSpPr txBox="1">
            <a:spLocks/>
          </p:cNvSpPr>
          <p:nvPr/>
        </p:nvSpPr>
        <p:spPr>
          <a:xfrm>
            <a:off x="2887627" y="1988413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boite</a:t>
            </a:r>
          </a:p>
        </p:txBody>
      </p:sp>
      <p:pic>
        <p:nvPicPr>
          <p:cNvPr id="13" name="Image 12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73B5BAFB-687D-9C92-05D5-633DE243A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15" y="3423073"/>
            <a:ext cx="1552971" cy="1950327"/>
          </a:xfrm>
          <a:prstGeom prst="rect">
            <a:avLst/>
          </a:prstGeom>
        </p:spPr>
      </p:pic>
      <p:pic>
        <p:nvPicPr>
          <p:cNvPr id="16" name="Image 15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A0D3D509-23B7-274E-39C0-08D3043B69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62" y="3423072"/>
            <a:ext cx="1552971" cy="1950327"/>
          </a:xfrm>
          <a:prstGeom prst="rect">
            <a:avLst/>
          </a:prstGeom>
        </p:spPr>
      </p:pic>
      <p:pic>
        <p:nvPicPr>
          <p:cNvPr id="17" name="Image 16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A0D61B06-5575-53FB-C2D3-369EE88EC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7" y="3423074"/>
            <a:ext cx="1552970" cy="19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3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A26D4-E761-A0F2-019D-FD39FC96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A0C04-4AE6-6DDD-9113-1EF5B5A3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FB15908D-14EE-1C99-55F3-4946B50768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6584893-70BA-3E33-8BC5-012319FAF8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Espace réservé du texte 15">
            <a:extLst>
              <a:ext uri="{FF2B5EF4-FFF2-40B4-BE49-F238E27FC236}">
                <a16:creationId xmlns:a16="http://schemas.microsoft.com/office/drawing/2014/main" id="{BC0FE77C-A9DD-7D04-6AD4-86EE3E673589}"/>
              </a:ext>
            </a:extLst>
          </p:cNvPr>
          <p:cNvSpPr txBox="1">
            <a:spLocks/>
          </p:cNvSpPr>
          <p:nvPr/>
        </p:nvSpPr>
        <p:spPr>
          <a:xfrm>
            <a:off x="1060697" y="527933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4188A48A-A444-CA39-652C-2AE27F6A62F2}"/>
              </a:ext>
            </a:extLst>
          </p:cNvPr>
          <p:cNvSpPr txBox="1">
            <a:spLocks/>
          </p:cNvSpPr>
          <p:nvPr/>
        </p:nvSpPr>
        <p:spPr>
          <a:xfrm>
            <a:off x="3386536" y="5229867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4B311717-712F-1C6A-A1E4-CFC048A1989F}"/>
              </a:ext>
            </a:extLst>
          </p:cNvPr>
          <p:cNvSpPr txBox="1">
            <a:spLocks/>
          </p:cNvSpPr>
          <p:nvPr/>
        </p:nvSpPr>
        <p:spPr>
          <a:xfrm>
            <a:off x="5526241" y="5255008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8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3 </a:t>
            </a:r>
          </a:p>
        </p:txBody>
      </p:sp>
      <p:sp>
        <p:nvSpPr>
          <p:cNvPr id="18" name="Espace réservé du texte 15">
            <a:extLst>
              <a:ext uri="{FF2B5EF4-FFF2-40B4-BE49-F238E27FC236}">
                <a16:creationId xmlns:a16="http://schemas.microsoft.com/office/drawing/2014/main" id="{AECC0E7F-C115-E667-B834-3CB5E11DD499}"/>
              </a:ext>
            </a:extLst>
          </p:cNvPr>
          <p:cNvSpPr txBox="1">
            <a:spLocks/>
          </p:cNvSpPr>
          <p:nvPr/>
        </p:nvSpPr>
        <p:spPr>
          <a:xfrm>
            <a:off x="2849126" y="1896070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4400" b="1" dirty="0">
                <a:solidFill>
                  <a:srgbClr val="C00000"/>
                </a:solidFill>
                <a:latin typeface="Dosis" pitchFamily="2" charset="0"/>
              </a:rPr>
              <a:t>u</a:t>
            </a: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boite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BA36BA-D1B8-5E94-218B-E9C4397933A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B358E41-9A0D-2F67-E853-C96F69181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D28A6CE-1F3B-33DC-6083-06E07894D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Produit en papier, Papier couché, origami, Arts créatifs&#10;&#10;Le contenu généré par l’IA peut être incorrect.">
            <a:extLst>
              <a:ext uri="{FF2B5EF4-FFF2-40B4-BE49-F238E27FC236}">
                <a16:creationId xmlns:a16="http://schemas.microsoft.com/office/drawing/2014/main" id="{5F0779E1-08C0-776A-6DDD-8DCD280E79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3"/>
          <a:stretch>
            <a:fillRect/>
          </a:stretch>
        </p:blipFill>
        <p:spPr>
          <a:xfrm>
            <a:off x="3795514" y="3369901"/>
            <a:ext cx="1552971" cy="171505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Image 4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F587814F-CC0F-987A-1CC0-D2E343F067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61" y="3369900"/>
            <a:ext cx="1552971" cy="1950327"/>
          </a:xfrm>
          <a:prstGeom prst="rect">
            <a:avLst/>
          </a:prstGeom>
        </p:spPr>
      </p:pic>
      <p:pic>
        <p:nvPicPr>
          <p:cNvPr id="6" name="Image 5" descr="Une image contenant dessin humoristique, jouet, poupée, habits&#10;&#10;Le contenu généré par l’IA peut être incorrect.">
            <a:extLst>
              <a:ext uri="{FF2B5EF4-FFF2-40B4-BE49-F238E27FC236}">
                <a16:creationId xmlns:a16="http://schemas.microsoft.com/office/drawing/2014/main" id="{00267E5F-C4EC-AFA3-13D2-9914AD9CEE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6" y="3369902"/>
            <a:ext cx="1552970" cy="19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1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A694-DC99-21F5-6FDF-DD4469D0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E3C0C-71A1-6399-80E7-F39A6F378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49872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 mot en silence. Ecrivez le numéro de la bonne image sur l’ardoise. </a:t>
            </a:r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Personne ne lit à voix haute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E9A73E6-8D6C-B293-732E-065693FFEF2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4BA101F2-2A08-DDF8-7FE3-03EF8F5798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5F1F542-DD60-D340-B166-8AB892D5925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2E79C61-2B0A-2637-6BAA-6A90DCB67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u texte 15">
            <a:extLst>
              <a:ext uri="{FF2B5EF4-FFF2-40B4-BE49-F238E27FC236}">
                <a16:creationId xmlns:a16="http://schemas.microsoft.com/office/drawing/2014/main" id="{66085BE0-BCD7-0393-F95D-B8DE4FE4DB94}"/>
              </a:ext>
            </a:extLst>
          </p:cNvPr>
          <p:cNvSpPr txBox="1">
            <a:spLocks/>
          </p:cNvSpPr>
          <p:nvPr/>
        </p:nvSpPr>
        <p:spPr>
          <a:xfrm>
            <a:off x="1060697" y="511570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F2CE2FD5-FB47-E225-83B4-B7EB05EB12D3}"/>
              </a:ext>
            </a:extLst>
          </p:cNvPr>
          <p:cNvSpPr txBox="1">
            <a:spLocks/>
          </p:cNvSpPr>
          <p:nvPr/>
        </p:nvSpPr>
        <p:spPr>
          <a:xfrm>
            <a:off x="3386536" y="503736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E5084851-8FE1-D5EE-71E9-C9AEE908AA56}"/>
              </a:ext>
            </a:extLst>
          </p:cNvPr>
          <p:cNvSpPr txBox="1">
            <a:spLocks/>
          </p:cNvSpPr>
          <p:nvPr/>
        </p:nvSpPr>
        <p:spPr>
          <a:xfrm>
            <a:off x="5526241" y="5062502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8CE6B4-3AD7-6D21-19BE-A3140834A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957" y="696385"/>
            <a:ext cx="868659" cy="868659"/>
          </a:xfrm>
          <a:prstGeom prst="rect">
            <a:avLst/>
          </a:prstGeom>
        </p:spPr>
      </p:pic>
      <p:sp>
        <p:nvSpPr>
          <p:cNvPr id="5" name="Espace réservé du texte 15">
            <a:extLst>
              <a:ext uri="{FF2B5EF4-FFF2-40B4-BE49-F238E27FC236}">
                <a16:creationId xmlns:a16="http://schemas.microsoft.com/office/drawing/2014/main" id="{B169DB9B-0569-A014-3E6C-6EE431481F23}"/>
              </a:ext>
            </a:extLst>
          </p:cNvPr>
          <p:cNvSpPr txBox="1">
            <a:spLocks/>
          </p:cNvSpPr>
          <p:nvPr/>
        </p:nvSpPr>
        <p:spPr>
          <a:xfrm>
            <a:off x="2912571" y="179549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étoile</a:t>
            </a:r>
          </a:p>
        </p:txBody>
      </p:sp>
      <p:pic>
        <p:nvPicPr>
          <p:cNvPr id="10" name="Image 9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EA0A5C3A-FCFB-E581-E92C-7C60F8C87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61" y="3279540"/>
            <a:ext cx="1552971" cy="1950326"/>
          </a:xfrm>
          <a:prstGeom prst="rect">
            <a:avLst/>
          </a:prstGeom>
        </p:spPr>
      </p:pic>
      <p:pic>
        <p:nvPicPr>
          <p:cNvPr id="13" name="Image 12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3EAA7012-B3A1-908C-6512-6F8BEAE8D6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01" y="3279540"/>
            <a:ext cx="1552970" cy="1950326"/>
          </a:xfrm>
          <a:prstGeom prst="rect">
            <a:avLst/>
          </a:prstGeom>
        </p:spPr>
      </p:pic>
      <p:pic>
        <p:nvPicPr>
          <p:cNvPr id="15" name="Image 14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5D92623C-85D9-1189-13A1-BE5741E5C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6" y="3266224"/>
            <a:ext cx="1552969" cy="1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14632-0530-BF27-E3DC-7025D6BC1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FF39B5-06B2-B2A4-6CFD-99AD770A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F0157C1-34EB-15D4-2120-B5E294CD71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04159FE-FC07-8D91-84FA-1FA3D72F8F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6759B40B-D769-5A79-0AD0-A27D0E4AE993}"/>
              </a:ext>
            </a:extLst>
          </p:cNvPr>
          <p:cNvSpPr txBox="1">
            <a:spLocks/>
          </p:cNvSpPr>
          <p:nvPr/>
        </p:nvSpPr>
        <p:spPr>
          <a:xfrm>
            <a:off x="1060697" y="524083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028983CC-E190-2250-7008-47A2A3FE4465}"/>
              </a:ext>
            </a:extLst>
          </p:cNvPr>
          <p:cNvSpPr txBox="1">
            <a:spLocks/>
          </p:cNvSpPr>
          <p:nvPr/>
        </p:nvSpPr>
        <p:spPr>
          <a:xfrm>
            <a:off x="3386536" y="5162490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 </a:t>
            </a:r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ADC27558-9549-1D52-6C03-9D7115D2F049}"/>
              </a:ext>
            </a:extLst>
          </p:cNvPr>
          <p:cNvSpPr txBox="1">
            <a:spLocks/>
          </p:cNvSpPr>
          <p:nvPr/>
        </p:nvSpPr>
        <p:spPr>
          <a:xfrm>
            <a:off x="5526241" y="5187631"/>
            <a:ext cx="2398701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3 </a:t>
            </a: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2075E319-F1D4-D094-DCA9-8C6796523747}"/>
              </a:ext>
            </a:extLst>
          </p:cNvPr>
          <p:cNvSpPr txBox="1">
            <a:spLocks/>
          </p:cNvSpPr>
          <p:nvPr/>
        </p:nvSpPr>
        <p:spPr>
          <a:xfrm>
            <a:off x="2849126" y="1964128"/>
            <a:ext cx="309998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étoile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248EDD7-AECD-2E0C-38FF-FA117F1372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C3441D0-0C08-01C0-414B-48D01C58B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A0325C0-7AA5-338B-FC8D-3971CB1E1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D1E09625-2BC3-8F4B-ACD8-F001D4213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>
            <a:fillRect/>
          </a:stretch>
        </p:blipFill>
        <p:spPr>
          <a:xfrm>
            <a:off x="1483561" y="3212164"/>
            <a:ext cx="1552971" cy="173865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Image 6" descr="Une image contenant moineau, oiseau, bec, Oiseau perché&#10;&#10;Le contenu généré par l’IA peut être incorrect.">
            <a:extLst>
              <a:ext uri="{FF2B5EF4-FFF2-40B4-BE49-F238E27FC236}">
                <a16:creationId xmlns:a16="http://schemas.microsoft.com/office/drawing/2014/main" id="{4C16E397-7378-A834-26D4-28B6EDF845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01" y="3212164"/>
            <a:ext cx="1552970" cy="1950326"/>
          </a:xfrm>
          <a:prstGeom prst="rect">
            <a:avLst/>
          </a:prstGeom>
        </p:spPr>
      </p:pic>
      <p:pic>
        <p:nvPicPr>
          <p:cNvPr id="8" name="Image 7" descr="Une image contenant roue, véhicule, Véhicule terrestre, voiture&#10;&#10;Le contenu généré par l’IA peut être incorrect.">
            <a:extLst>
              <a:ext uri="{FF2B5EF4-FFF2-40B4-BE49-F238E27FC236}">
                <a16:creationId xmlns:a16="http://schemas.microsoft.com/office/drawing/2014/main" id="{D021D83A-9165-E741-5326-2DE61462CE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6" y="3198848"/>
            <a:ext cx="1552969" cy="19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8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206F-8BE3-68AE-17BE-D3F67894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BFAD3-5784-D70A-21E6-9F04CC1A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39EAD8E-E34A-6292-0ED4-AFC5C55583B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AEB8CC-AC04-CF29-E7F4-2ADAB0EE1C8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B39290-185C-4420-10C6-6E82DB00ED3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B36C95A1-A9E7-1D31-E12C-21E3A1BA8C0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3F91130-D18F-E1CE-60C1-5A782F2BE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04" y="2763774"/>
            <a:ext cx="1748467" cy="256010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5FD65E-AE66-6213-F8B4-644F583AD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414" y="2777814"/>
            <a:ext cx="1607408" cy="2560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D068E8-83E5-4932-002E-8582CA8BE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813" y="2777068"/>
            <a:ext cx="1661063" cy="25616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D5903D-6DB7-99F3-F029-C52AC6DC5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820" y="2777067"/>
            <a:ext cx="1610444" cy="25616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5418E4-1124-0AA9-47C5-739545B689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8013" y="2762184"/>
            <a:ext cx="1624383" cy="25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15. Réalisez l’activité avec votre voisin.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32431B-3714-9F8B-D883-D2E26CB76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65" y="1755619"/>
            <a:ext cx="2961518" cy="4567251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1088735" y="4660582"/>
            <a:ext cx="3241578" cy="1662288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1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246037C-FE52-ADBB-0AFF-24FC46A06BA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25168E2-BF8D-84B2-568B-40F2362DD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38BB879-F1D0-EDFB-D752-08650F8B1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0906CAD-3303-CCEC-6D5D-5B7135E389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904" y="2298277"/>
            <a:ext cx="6502192" cy="31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2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ED4AE2E9-6039-797E-69D3-E5471231D32E}"/>
              </a:ext>
            </a:extLst>
          </p:cNvPr>
          <p:cNvSpPr/>
          <p:nvPr/>
        </p:nvSpPr>
        <p:spPr>
          <a:xfrm rot="16200000">
            <a:off x="4002955" y="4275470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DEF0F9E6-7A93-7801-46C8-BE5A83A0B8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512" y="2271561"/>
            <a:ext cx="2169871" cy="346531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F6E85-0066-3F78-0F74-28615E224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1178" b="32393"/>
          <a:stretch>
            <a:fillRect/>
          </a:stretch>
        </p:blipFill>
        <p:spPr>
          <a:xfrm>
            <a:off x="173421" y="507137"/>
            <a:ext cx="1355834" cy="1164008"/>
          </a:xfrm>
          <a:prstGeom prst="flowChartConnector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8475AE-28C6-ED33-7DD2-84332BB1E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491" y="1769614"/>
            <a:ext cx="2961518" cy="456725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FCF3D64-5BA2-7349-EC16-A48A0A5DF60B}"/>
              </a:ext>
            </a:extLst>
          </p:cNvPr>
          <p:cNvSpPr/>
          <p:nvPr/>
        </p:nvSpPr>
        <p:spPr>
          <a:xfrm>
            <a:off x="4416648" y="4122471"/>
            <a:ext cx="3228752" cy="6120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735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34" y="1916474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 -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oi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86658" y="23724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Dialogue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Point de langue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– Syllabes et mots</a:t>
            </a:r>
          </a:p>
          <a:p>
            <a:r>
              <a:rPr lang="fr-FR" dirty="0"/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886798" y="195033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D8806F3F-7599-25E3-D697-B60ABFB5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correctement « en, à la, au »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5097386" cy="756000"/>
          </a:xfrm>
        </p:spPr>
        <p:txBody>
          <a:bodyPr/>
          <a:lstStyle/>
          <a:p>
            <a:r>
              <a:rPr lang="fr-FR" sz="1400" dirty="0"/>
              <a:t>Lecture et compréhension de mots comprenant le graphème : </a:t>
            </a:r>
            <a:r>
              <a:rPr lang="fr-FR" sz="1400" dirty="0" err="1"/>
              <a:t>oi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320205" y="2144230"/>
            <a:ext cx="1242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comprenant l’acte de parole « Tu habites où ? »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F5D5631-2CA7-823C-6B7E-B36CFC9B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31CAD52-6D84-B6A3-F2CE-323C5095E57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D12A8-FAE8-7515-A03C-D46EBFE83AB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8A272-23CD-D90F-AD34-B458AD3BAED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1240784-8592-2A04-732B-6560EBF8300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FBB0BF1-34ED-5F46-A256-216E568A19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9066" y="2403957"/>
            <a:ext cx="1940866" cy="3099592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597912" y="2396691"/>
            <a:ext cx="1771958" cy="3099592"/>
          </a:xfr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50EA8517-B934-347F-3B76-DB59B2F336E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414A640-1E77-DE64-3529-CFF44B42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E77511-379A-592B-2E21-FC04BE22F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un dialogue en français avec </a:t>
            </a:r>
            <a:r>
              <a:rPr lang="fr-MA" dirty="0" err="1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et Nada. Soyez attentifs.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0D873AA-6C11-A532-6195-F22E22F37F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FDE4261-515D-1F4A-7FC0-66C1E1384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931A85-8D60-6B6C-9E3F-C876C66A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7613468-3E10-B145-14CA-A06CABD7A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635" y="2456851"/>
            <a:ext cx="3766730" cy="30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1" name="FR_N2_P1_W2_S4_dialg">
            <a:hlinkClick r:id="" action="ppaction://media"/>
            <a:extLst>
              <a:ext uri="{FF2B5EF4-FFF2-40B4-BE49-F238E27FC236}">
                <a16:creationId xmlns:a16="http://schemas.microsoft.com/office/drawing/2014/main" id="{9859ECF4-AAC3-E445-8A48-5A67147C9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4959" r="3746"/>
          <a:stretch>
            <a:fillRect/>
          </a:stretch>
        </p:blipFill>
        <p:spPr>
          <a:xfrm>
            <a:off x="333370" y="2637322"/>
            <a:ext cx="8419635" cy="25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48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7825</TotalTime>
  <Words>771</Words>
  <PresentationFormat>Affichage à l'écran (4:3)</PresentationFormat>
  <Paragraphs>140</Paragraphs>
  <Slides>42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42</vt:i4>
      </vt:variant>
    </vt:vector>
  </HeadingPairs>
  <TitlesOfParts>
    <vt:vector size="55" baseType="lpstr">
      <vt:lpstr>Dosis ExtraBold</vt:lpstr>
      <vt:lpstr>Dosis Medium</vt:lpstr>
      <vt:lpstr>Dosis Light</vt:lpstr>
      <vt:lpstr>Dosis</vt:lpstr>
      <vt:lpstr>Dosis SemiBold</vt:lpstr>
      <vt:lpstr>Calibri</vt:lpstr>
      <vt:lpstr>Wingdings</vt:lpstr>
      <vt:lpstr>Arial</vt:lpstr>
      <vt:lpstr>2_Conception personnalisée</vt:lpstr>
      <vt:lpstr>00_Env-Enseignant</vt:lpstr>
      <vt:lpstr>Oral</vt:lpstr>
      <vt:lpstr>Lecture</vt:lpstr>
      <vt:lpstr>Ecriture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 avec Majd et Nada. Soyez attentifs.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</vt:lpstr>
      <vt:lpstr>Qui veut passer au tableau pour jouer le dialogue en français ? </vt:lpstr>
      <vt:lpstr>Maintenant, tout le monde participe. Jouez le dialogue avec votre voisin.</vt:lpstr>
      <vt:lpstr>Plan de la séance 4</vt:lpstr>
      <vt:lpstr>Maintenant, on va apprendre à utiliser « en, à la, au ». Soyez attentifs.</vt:lpstr>
      <vt:lpstr>Lecture de la vidéo </vt:lpstr>
      <vt:lpstr>Lisons ensemble ces phrases. </vt:lpstr>
      <vt:lpstr>Qui veut compléter la phrase ? Levez la main. </vt:lpstr>
      <vt:lpstr>Ma cousine habite à la campagne.  </vt:lpstr>
      <vt:lpstr>Qui veut compléter la phrase ? Levez la main. </vt:lpstr>
      <vt:lpstr>Vous habitez en ville.  </vt:lpstr>
      <vt:lpstr>Qui veut compléter la phrase ? Levez la main. </vt:lpstr>
      <vt:lpstr>Nous habitons au village.  </vt:lpstr>
      <vt:lpstr>Ouvrez le manuel à la page 17.</vt:lpstr>
      <vt:lpstr>Présentation PowerPoint</vt:lpstr>
      <vt:lpstr>Corrigez.</vt:lpstr>
      <vt:lpstr>Plan de la séance 4</vt:lpstr>
      <vt:lpstr>Maintenant, on va faire de la lecture. </vt:lpstr>
      <vt:lpstr>Qui veut lire ces mots ? </vt:lpstr>
      <vt:lpstr>Qui veut lire ces mots ? </vt:lpstr>
      <vt:lpstr>Qui veut lire ces mots ? </vt:lpstr>
      <vt:lpstr>Prenez vos ardoises.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Lisez ce mot en silence. Ecrivez le numéro de la bonne image sur l’ardoise. Personne ne lit à voix haute. </vt:lpstr>
      <vt:lpstr>Levez les ardoises. Corrigez. </vt:lpstr>
      <vt:lpstr>Prenez vos livrets à la page 15. Réalisez l’activité avec votre voisin.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2025-11-06T12:43:50Z</dcterms:modified>
</cp:coreProperties>
</file>