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</p:sldMasterIdLst>
  <p:notesMasterIdLst>
    <p:notesMasterId r:id="rId52"/>
  </p:notesMasterIdLst>
  <p:sldIdLst>
    <p:sldId id="813" r:id="rId6"/>
    <p:sldId id="1029" r:id="rId7"/>
    <p:sldId id="705" r:id="rId8"/>
    <p:sldId id="1059" r:id="rId9"/>
    <p:sldId id="798" r:id="rId10"/>
    <p:sldId id="799" r:id="rId11"/>
    <p:sldId id="1032" r:id="rId12"/>
    <p:sldId id="955" r:id="rId13"/>
    <p:sldId id="800" r:id="rId14"/>
    <p:sldId id="862" r:id="rId15"/>
    <p:sldId id="846" r:id="rId16"/>
    <p:sldId id="1049" r:id="rId17"/>
    <p:sldId id="1069" r:id="rId18"/>
    <p:sldId id="866" r:id="rId19"/>
    <p:sldId id="1070" r:id="rId20"/>
    <p:sldId id="867" r:id="rId21"/>
    <p:sldId id="1085" r:id="rId22"/>
    <p:sldId id="1071" r:id="rId23"/>
    <p:sldId id="1072" r:id="rId24"/>
    <p:sldId id="1050" r:id="rId25"/>
    <p:sldId id="1052" r:id="rId26"/>
    <p:sldId id="1073" r:id="rId27"/>
    <p:sldId id="1077" r:id="rId28"/>
    <p:sldId id="1076" r:id="rId29"/>
    <p:sldId id="1053" r:id="rId30"/>
    <p:sldId id="1079" r:id="rId31"/>
    <p:sldId id="1080" r:id="rId32"/>
    <p:sldId id="1078" r:id="rId33"/>
    <p:sldId id="1055" r:id="rId34"/>
    <p:sldId id="1054" r:id="rId35"/>
    <p:sldId id="1081" r:id="rId36"/>
    <p:sldId id="1086" r:id="rId37"/>
    <p:sldId id="831" r:id="rId38"/>
    <p:sldId id="832" r:id="rId39"/>
    <p:sldId id="805" r:id="rId40"/>
    <p:sldId id="1083" r:id="rId41"/>
    <p:sldId id="653" r:id="rId42"/>
    <p:sldId id="1040" r:id="rId43"/>
    <p:sldId id="1090" r:id="rId44"/>
    <p:sldId id="1084" r:id="rId45"/>
    <p:sldId id="1060" r:id="rId46"/>
    <p:sldId id="1088" r:id="rId47"/>
    <p:sldId id="1087" r:id="rId48"/>
    <p:sldId id="984" r:id="rId49"/>
    <p:sldId id="1089" r:id="rId50"/>
    <p:sldId id="1048" r:id="rId51"/>
  </p:sldIdLst>
  <p:sldSz cx="9144000" cy="6858000" type="screen4x3"/>
  <p:notesSz cx="6735763" cy="9866313"/>
  <p:embeddedFontLst>
    <p:embeddedFont>
      <p:font typeface="Dosis" pitchFamily="2" charset="0"/>
      <p:regular r:id="rId53"/>
      <p:bold r:id="rId54"/>
    </p:embeddedFont>
    <p:embeddedFont>
      <p:font typeface="Dosis ExtraBold" pitchFamily="2" charset="0"/>
      <p:bold r:id="rId55"/>
    </p:embeddedFont>
    <p:embeddedFont>
      <p:font typeface="Dosis Medium" pitchFamily="2" charset="0"/>
      <p:regular r:id="rId56"/>
    </p:embeddedFont>
    <p:embeddedFont>
      <p:font typeface="Dosis SemiBold" pitchFamily="2" charset="0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00ACA4"/>
    <a:srgbClr val="EBE3F1"/>
    <a:srgbClr val="565F88"/>
    <a:srgbClr val="F26553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2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3.fntdata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2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576-157C-2C7F-65B5-D779BBD3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DFB261-8975-966A-E6BC-01DAC84B7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C9F576-C5A9-D384-AACF-4D88779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904D4-67EF-CB1E-4B5F-7C947EDE0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42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customXml" Target="../ink/ink6.xml"/><Relationship Id="rId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customXml" Target="../ink/ink5.xml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customXml" Target="../ink/ink8.xml"/><Relationship Id="rId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customXml" Target="../ink/ink7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420.png"/><Relationship Id="rId4" Type="http://schemas.openxmlformats.org/officeDocument/2006/relationships/customXml" Target="../ink/ink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customXml" Target="../ink/ink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customXml" Target="../ink/ink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50.png"/><Relationship Id="rId4" Type="http://schemas.openxmlformats.org/officeDocument/2006/relationships/customXml" Target="../ink/ink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7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customXml" Target="../ink/ink18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474608-0B61-D7F2-4C71-82994DC9E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0F43FC9-E4D5-7CE4-FF77-96DF529E2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B5E84D-BDAA-7E31-0E6B-0D537107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173FEA-4F84-3236-A764-CB2E3A81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8A1358-8F23-B42B-D1DF-018DEDF4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DEFB8E-EA2B-AC6B-C321-B0811032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de.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 - e.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7E5458-D66A-897B-F36D-93C6381A2A97}"/>
              </a:ext>
            </a:extLst>
          </p:cNvPr>
          <p:cNvSpPr txBox="1"/>
          <p:nvPr/>
        </p:nvSpPr>
        <p:spPr>
          <a:xfrm>
            <a:off x="2960817" y="2837492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F40F09-0EE3-16F0-5119-2916EEB4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74D28-121B-EA5A-F68F-789C7D7D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9C123FB-4A0E-CEF5-CA67-3FC4430D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sur.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 – u - r.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F88EC0-C313-88B1-2EB9-11E21BE56765}"/>
              </a:ext>
            </a:extLst>
          </p:cNvPr>
          <p:cNvSpPr txBox="1"/>
          <p:nvPr/>
        </p:nvSpPr>
        <p:spPr>
          <a:xfrm>
            <a:off x="2960817" y="2837492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sur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CA59B3-3ADB-0506-64F3-055FD00A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5454-0132-0F23-8534-BDCF0CFD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E31303-80DC-8FAF-767E-93231CEC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A7EE9B-5DC7-333D-096D-6377423D996A}"/>
              </a:ext>
            </a:extLst>
          </p:cNvPr>
          <p:cNvSpPr txBox="1"/>
          <p:nvPr/>
        </p:nvSpPr>
        <p:spPr>
          <a:xfrm>
            <a:off x="500495" y="3039974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le coul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 de l’école.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E7188F-3CC8-173B-3F89-06945C46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1A24C7F-069D-E50E-0F5D-BF4AA7DC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27437-7A88-E9C8-F94D-E44839710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69650B-1016-1FA6-7A2D-D15A973D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7FFCE8-0101-6D3E-6823-CD0F66F84E48}"/>
              </a:ext>
            </a:extLst>
          </p:cNvPr>
          <p:cNvSpPr txBox="1"/>
          <p:nvPr/>
        </p:nvSpPr>
        <p:spPr>
          <a:xfrm>
            <a:off x="500495" y="3039974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le coul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 de l’école. </a:t>
            </a:r>
          </a:p>
        </p:txBody>
      </p:sp>
      <p:pic>
        <p:nvPicPr>
          <p:cNvPr id="6" name="phrase 1 sem 3 2AP">
            <a:hlinkClick r:id="" action="ppaction://media"/>
            <a:extLst>
              <a:ext uri="{FF2B5EF4-FFF2-40B4-BE49-F238E27FC236}">
                <a16:creationId xmlns:a16="http://schemas.microsoft.com/office/drawing/2014/main" id="{7ABAF3E6-C18A-2A2E-F616-16AE8EC1C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930" y="868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1A24C7F-069D-E50E-0F5D-BF4AA7DC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27437-7A88-E9C8-F94D-E44839710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69650B-1016-1FA6-7A2D-D15A973D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80155C-2CF6-CF68-3535-CD7AAC4A35BA}"/>
              </a:ext>
            </a:extLst>
          </p:cNvPr>
          <p:cNvSpPr txBox="1"/>
          <p:nvPr/>
        </p:nvSpPr>
        <p:spPr>
          <a:xfrm>
            <a:off x="500495" y="3039974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le coul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 de l’école. </a:t>
            </a:r>
          </a:p>
        </p:txBody>
      </p:sp>
      <p:pic>
        <p:nvPicPr>
          <p:cNvPr id="6" name="phrase 1 sem 3 2AP">
            <a:hlinkClick r:id="" action="ppaction://media"/>
            <a:extLst>
              <a:ext uri="{FF2B5EF4-FFF2-40B4-BE49-F238E27FC236}">
                <a16:creationId xmlns:a16="http://schemas.microsoft.com/office/drawing/2014/main" id="{BC8FD8D9-F006-5A53-ED08-C44F9996D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930" y="868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3286098-1120-82A4-D47F-B9E04B3206D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F38764-A2C2-9AB0-662F-DDC30D48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E2529AA-3F0A-1E89-51EC-A4BC82AF786F}"/>
              </a:ext>
            </a:extLst>
          </p:cNvPr>
          <p:cNvSpPr txBox="1"/>
          <p:nvPr/>
        </p:nvSpPr>
        <p:spPr>
          <a:xfrm>
            <a:off x="500495" y="3039974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le coul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 de l’école. </a:t>
            </a: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1C803-BF49-79EB-6810-347A50BF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25AC96B-8A2A-6F77-CD78-015E266C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94AC69-C4EB-2BD1-043E-1C3E1B3B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BFD9E7-4939-6297-1628-85BBE61BB002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La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te est dans le tir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r.</a:t>
            </a:r>
          </a:p>
        </p:txBody>
      </p:sp>
    </p:spTree>
    <p:extLst>
      <p:ext uri="{BB962C8B-B14F-4D97-AF65-F5344CB8AC3E}">
        <p14:creationId xmlns:p14="http://schemas.microsoft.com/office/powerpoint/2010/main" val="34317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ACEA-09EC-FEED-6857-693085D2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1E8F321-514E-5053-3B1E-DAFC6517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D7A6E83-BD0F-053F-A4FF-CD1F9A6A8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0B56EB0-7626-5BCD-3F3D-074F2FC42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641F1D-48E1-FCDC-1C7D-2C01B528BEA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La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te est dans le tir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r.</a:t>
            </a:r>
          </a:p>
        </p:txBody>
      </p:sp>
      <p:pic>
        <p:nvPicPr>
          <p:cNvPr id="2" name="PHRASES SEM3 2AP">
            <a:hlinkClick r:id="" action="ppaction://media"/>
            <a:extLst>
              <a:ext uri="{FF2B5EF4-FFF2-40B4-BE49-F238E27FC236}">
                <a16:creationId xmlns:a16="http://schemas.microsoft.com/office/drawing/2014/main" id="{499BD6DF-DDB8-4C6B-634C-B1C80964D5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0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84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2138D-7B34-CE33-E398-DEF32620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09CCC6A-E1B3-317D-580B-0471F52A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669B991-ABE5-014E-77A6-D46D80E2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2C3F78C-ADAE-847B-3428-F97D5964E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4B0A77-2892-4B7C-6E83-A4264DA47B63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La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te est dans le tir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r.</a:t>
            </a:r>
          </a:p>
        </p:txBody>
      </p:sp>
      <p:pic>
        <p:nvPicPr>
          <p:cNvPr id="2" name="PHRASES SEM3 2AP">
            <a:hlinkClick r:id="" action="ppaction://media"/>
            <a:extLst>
              <a:ext uri="{FF2B5EF4-FFF2-40B4-BE49-F238E27FC236}">
                <a16:creationId xmlns:a16="http://schemas.microsoft.com/office/drawing/2014/main" id="{1AF4D3CA-EEE5-163D-660D-674FAD65DF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0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84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42E71-8FB3-9CD1-A0C2-1DB2D52C2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145BF9-D7B1-2CF7-4C13-AEC267D6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2735EE-EC61-EAD1-DA18-A15F4299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F0DA425-6F52-38A3-D8C8-40A9F404BAA8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La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te est dans le tir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r.</a:t>
            </a:r>
          </a:p>
        </p:txBody>
      </p:sp>
    </p:spTree>
    <p:extLst>
      <p:ext uri="{BB962C8B-B14F-4D97-AF65-F5344CB8AC3E}">
        <p14:creationId xmlns:p14="http://schemas.microsoft.com/office/powerpoint/2010/main" val="8944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DD8D1B9-B98E-A119-64B3-58C51E8E2C8F}"/>
              </a:ext>
            </a:extLst>
          </p:cNvPr>
          <p:cNvSpPr txBox="1"/>
          <p:nvPr/>
        </p:nvSpPr>
        <p:spPr>
          <a:xfrm>
            <a:off x="783210" y="2994338"/>
            <a:ext cx="7966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Le m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neau est sur le bureau.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947F3C3-5F6C-2C47-323F-AB19E475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3BB5FF-642E-E0DB-728C-DF240226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8BF25D8-418B-C138-FAF9-2A830A54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FF8E7C4-E7DB-65A8-4F29-D352C87A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B117C76-8F81-7461-9B38-5A9FD2D1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B0B002-A74F-AEB7-CA92-BC7DFFDB4E7C}"/>
              </a:ext>
            </a:extLst>
          </p:cNvPr>
          <p:cNvSpPr txBox="1"/>
          <p:nvPr/>
        </p:nvSpPr>
        <p:spPr>
          <a:xfrm>
            <a:off x="1114184" y="2994338"/>
            <a:ext cx="888115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Le m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neau est sur le bureau.</a:t>
            </a:r>
          </a:p>
        </p:txBody>
      </p:sp>
      <p:pic>
        <p:nvPicPr>
          <p:cNvPr id="2" name="PHRASES SEM3 2AP">
            <a:hlinkClick r:id="" action="ppaction://media"/>
            <a:extLst>
              <a:ext uri="{FF2B5EF4-FFF2-40B4-BE49-F238E27FC236}">
                <a16:creationId xmlns:a16="http://schemas.microsoft.com/office/drawing/2014/main" id="{7B463685-E95E-8685-0D81-ECD2E15AA8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5" end="28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84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8BF25D8-418B-C138-FAF9-2A830A54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FF8E7C4-E7DB-65A8-4F29-D352C87A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B117C76-8F81-7461-9B38-5A9FD2D1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B0B002-A74F-AEB7-CA92-BC7DFFDB4E7C}"/>
              </a:ext>
            </a:extLst>
          </p:cNvPr>
          <p:cNvSpPr txBox="1"/>
          <p:nvPr/>
        </p:nvSpPr>
        <p:spPr>
          <a:xfrm>
            <a:off x="1018920" y="2898085"/>
            <a:ext cx="812508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Le m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neau est sur le bureau.</a:t>
            </a:r>
          </a:p>
        </p:txBody>
      </p:sp>
      <p:pic>
        <p:nvPicPr>
          <p:cNvPr id="2" name="PHRASES SEM3 2AP">
            <a:hlinkClick r:id="" action="ppaction://media"/>
            <a:extLst>
              <a:ext uri="{FF2B5EF4-FFF2-40B4-BE49-F238E27FC236}">
                <a16:creationId xmlns:a16="http://schemas.microsoft.com/office/drawing/2014/main" id="{8CC9DFF1-D0B2-FE7D-08B5-EBF9C17ED5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5" end="28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84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5F5E-978D-F73D-39C0-CFC7F2293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7D9078-A0F7-877F-4FDB-E6D9472C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69AE3-B002-7373-43A5-F02E6FC5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EB9EA2-B2D8-9487-B592-F0FE7F084BF5}"/>
              </a:ext>
            </a:extLst>
          </p:cNvPr>
          <p:cNvSpPr txBox="1"/>
          <p:nvPr/>
        </p:nvSpPr>
        <p:spPr>
          <a:xfrm>
            <a:off x="1134533" y="2994338"/>
            <a:ext cx="88923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Le m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oi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neau est sur le bureau.</a:t>
            </a:r>
          </a:p>
        </p:txBody>
      </p:sp>
    </p:spTree>
    <p:extLst>
      <p:ext uri="{BB962C8B-B14F-4D97-AF65-F5344CB8AC3E}">
        <p14:creationId xmlns:p14="http://schemas.microsoft.com/office/powerpoint/2010/main" val="39459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BCFE0-6B60-A8FC-8F62-35F4B53A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4F1368-635B-9E07-04BA-A0DF6184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un chat.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B8FC2AA-6FCC-A79A-4B9F-42F2AC84B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00F7E1-0AF5-FB7C-0D78-7F31BCFA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10" y="1915510"/>
            <a:ext cx="2569779" cy="38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59F6-938C-E23B-F5D3-92452D3D4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4286E0F-B84B-2623-8A5D-2F687874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sur une boîte ?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7E6C37-D659-E999-975C-D10FD2DA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C37B03-65B2-ADC2-5E3E-0347E354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10" y="1915510"/>
            <a:ext cx="2569779" cy="38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3EAF3-E828-FEE7-DE9D-0BBFC40B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6EDF301-6190-0A20-CA3E-F1928FF2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dans le tiroir ?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CB3D12-84F1-14C7-CCD1-0959907C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566AC8-CA95-C05C-40F0-2568E752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10" y="1915510"/>
            <a:ext cx="2569779" cy="38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BDCC-8FA4-8AA1-AF3A-D3A422D4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FA3CB6-0D99-D605-A177-E4D9F804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sur le bureau  ? 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42B7C1-F9DA-ED5E-C1C8-A012E0ED5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E97FCA-CD5B-0232-428A-DC5FEFF1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10" y="1915510"/>
            <a:ext cx="2569779" cy="38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EBC8-8638-547A-1AC9-B7242DA3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0A93B1F-6348-19FB-52D5-86A16868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D46C12C-BF95-BCBF-1601-93A905CF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856511-0F2D-8F53-6FA1-8C24E7EA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9F6D-F39B-1FB0-B624-712B8F29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59C01D-4E15-7384-3E27-C9D66940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79" y="1791595"/>
            <a:ext cx="2409524" cy="3614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C33C8B7-3563-8E19-311B-D8164986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phrase sur l’ardoise : 1, 2 ou 3.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BABBE8-D262-B5DF-47D0-FF387D5A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1DD30C7-0C86-DE4B-A157-122C22FCA32D}"/>
              </a:ext>
            </a:extLst>
          </p:cNvPr>
          <p:cNvSpPr txBox="1"/>
          <p:nvPr/>
        </p:nvSpPr>
        <p:spPr>
          <a:xfrm>
            <a:off x="788276" y="2728225"/>
            <a:ext cx="49819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chat est sur la boite.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chat est sur le bureau.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chat est dans le tiroir.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80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EA56D-B859-0111-E2C7-448D42E8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A025160-0550-2883-4D3A-32DDFE7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l’ardoise.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E9E758A-52E1-BC1B-2A11-031F225F5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1FB63A8-F38A-648E-D2A8-6510D72D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9F6D-F39B-1FB0-B624-712B8F29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C33C8B7-3563-8E19-311B-D8164986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le numéro 2. « Le chat est sur le bureau.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BABBE8-D262-B5DF-47D0-FF387D5A9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66DC4B-934A-AAE1-B111-6CA9D2E4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79" y="1791595"/>
            <a:ext cx="2409524" cy="36142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BD7FE6-BA93-81D3-7931-EE04E4DFB526}"/>
              </a:ext>
            </a:extLst>
          </p:cNvPr>
          <p:cNvSpPr txBox="1"/>
          <p:nvPr/>
        </p:nvSpPr>
        <p:spPr>
          <a:xfrm>
            <a:off x="788276" y="2728225"/>
            <a:ext cx="49819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chat est sur la boite.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b="1" dirty="0">
                <a:solidFill>
                  <a:srgbClr val="C00000"/>
                </a:solidFill>
                <a:latin typeface="Dosis Medium" pitchFamily="2" charset="0"/>
              </a:rPr>
              <a:t>Le chat est sur le bureau.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chat est dans le tiroir.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6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5AC71951-E31B-074D-5732-6715365D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16.   Avec votre voisin, lisez les phrases et cochez les bonnes réponses. Je vais circuler entre les rangs pour vous aider.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79B6C79-2083-D8A2-1649-2CF846A3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7A49C2-1C5D-63A2-AA15-02C370B0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0C86AD-8C29-3BFD-8A55-96F3605FE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33" y="1608119"/>
            <a:ext cx="3071467" cy="488570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E4153F-27BF-8274-6C07-4B02FF070876}"/>
              </a:ext>
            </a:extLst>
          </p:cNvPr>
          <p:cNvSpPr/>
          <p:nvPr/>
        </p:nvSpPr>
        <p:spPr>
          <a:xfrm>
            <a:off x="1692000" y="4355024"/>
            <a:ext cx="3071468" cy="1596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272197E-CE50-AB37-F31A-9104ABD9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7" y="1968120"/>
            <a:ext cx="7563906" cy="3867690"/>
          </a:xfrm>
          <a:prstGeom prst="rect">
            <a:avLst/>
          </a:prstGeom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9CEA6295-CA0B-5C4A-CB26-BBFB3BD7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54F369-EDDB-2636-CB74-F21FACC58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9" name="Signe de multiplication 8">
            <a:extLst>
              <a:ext uri="{FF2B5EF4-FFF2-40B4-BE49-F238E27FC236}">
                <a16:creationId xmlns:a16="http://schemas.microsoft.com/office/drawing/2014/main" id="{F987FD78-C0FD-4718-88BF-87039726D28E}"/>
              </a:ext>
            </a:extLst>
          </p:cNvPr>
          <p:cNvSpPr/>
          <p:nvPr/>
        </p:nvSpPr>
        <p:spPr>
          <a:xfrm>
            <a:off x="1207252" y="3074368"/>
            <a:ext cx="313266" cy="28786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Signe de multiplication 9">
            <a:extLst>
              <a:ext uri="{FF2B5EF4-FFF2-40B4-BE49-F238E27FC236}">
                <a16:creationId xmlns:a16="http://schemas.microsoft.com/office/drawing/2014/main" id="{F924FEE5-4BB0-4CE0-8877-046830F7BC71}"/>
              </a:ext>
            </a:extLst>
          </p:cNvPr>
          <p:cNvSpPr/>
          <p:nvPr/>
        </p:nvSpPr>
        <p:spPr>
          <a:xfrm>
            <a:off x="1206225" y="4104249"/>
            <a:ext cx="313266" cy="28786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dire où j’habite.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J’habite en ville.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2AP sem3">
            <a:hlinkClick r:id="" action="ppaction://media"/>
            <a:extLst>
              <a:ext uri="{FF2B5EF4-FFF2-40B4-BE49-F238E27FC236}">
                <a16:creationId xmlns:a16="http://schemas.microsoft.com/office/drawing/2014/main" id="{6FE6E7B5-5E7F-4629-5990-AD50054CA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7200" y="950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2AP sem3">
            <a:hlinkClick r:id="" action="ppaction://media"/>
            <a:extLst>
              <a:ext uri="{FF2B5EF4-FFF2-40B4-BE49-F238E27FC236}">
                <a16:creationId xmlns:a16="http://schemas.microsoft.com/office/drawing/2014/main" id="{6FE6E7B5-5E7F-4629-5990-AD50054CA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7200" y="950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206F-8BE3-68AE-17BE-D3F67894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FAD3-5784-D70A-21E6-9F04CC1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9EAD8E-E34A-6292-0ED4-AFC5C55583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AEB8CC-AC04-CF29-E7F4-2ADAB0EE1C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9290-185C-4420-10C6-6E82DB00ED3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B36C95A1-A9E7-1D31-E12C-21E3A1BA8C0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F91130-D18F-E1CE-60C1-5A782F2B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FD65E-AE66-6213-F8B4-644F583A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D068E8-83E5-4932-002E-8582CA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D5903D-6DB7-99F3-F029-C52AC6DC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418E4-1124-0AA9-47C5-739545B6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491378-E65D-AEE5-153D-BB3FF8C4D9E4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J’habite en ville.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B51D-FD28-336A-6090-D7B72AA7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F0A1D29C-CE0D-83FA-B0B9-F019F22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Ecrivez sur vos cahiers une phrase correcte à partir de ces mots.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A90DEBD-C5D3-4B92-89FD-6DA56C22A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8C36C18-31CF-FF81-11E3-AC07C002F9D3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C32C09-CF51-0E53-2E37-819298F58A4D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ville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88910C-8487-70D0-B062-118687AABEAF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EC9D89-7248-78AA-FD65-2C0A675E3DC3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F23874A-579C-0CED-D4FA-6E0A018AFEE6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47D8C6-C28B-50C6-0639-9DABB639B2A6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h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abites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B51D-FD28-336A-6090-D7B72AA7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F0A1D29C-CE0D-83FA-B0B9-F019F22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6D2913-81BD-44C0-8DB2-FC8CDAE88A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3876456-8EF2-4447-3525-CBDB19F2438E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1A12D-B371-64C4-9FCB-E47F5F106BF3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ville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79C1BD3-2F34-481B-26D3-06F64836CDE2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6A77BA-B564-B13F-537E-31B565C3BF5C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1A4C29-A401-3D36-9AE3-7B37B80C9934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7BB48C-C081-FBD5-259A-18BE226282D1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h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abites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3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B51D-FD28-336A-6090-D7B72AA7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8D142ECD-C560-80F8-DA20-1A0B8C8E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0A1D29C-CE0D-83FA-B0B9-F019F22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A713B6-CB14-4868-83B3-FB87901FBC7B}"/>
              </a:ext>
            </a:extLst>
          </p:cNvPr>
          <p:cNvSpPr txBox="1"/>
          <p:nvPr/>
        </p:nvSpPr>
        <p:spPr>
          <a:xfrm>
            <a:off x="810397" y="1945301"/>
            <a:ext cx="731731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T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u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habites en ville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FFA8693-2905-CB15-12FD-EA4200760F21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18F4DF-6100-79EE-5AAB-8EDEDB6DC4C8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3930083-5FB8-37C8-C1E4-5D62513215B1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6CF1A3-0E4B-C66E-46BF-10514691E4F5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645F2A1-A3C0-7A93-1186-E502609A9E3D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260494-FADD-65E6-46ED-2AACA7E8CF04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en ville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BC2C9E-73C6-F501-919E-66212446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40" y="1769781"/>
            <a:ext cx="2925184" cy="461308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 Réalisez l’activité.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BCEC06-8A62-7450-BB95-DE27E1D8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458C18F-9E74-EB28-E82E-F146D579CD43}"/>
              </a:ext>
            </a:extLst>
          </p:cNvPr>
          <p:cNvSpPr/>
          <p:nvPr/>
        </p:nvSpPr>
        <p:spPr>
          <a:xfrm>
            <a:off x="1300821" y="5191932"/>
            <a:ext cx="2925184" cy="10729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05B811-3EF4-7BE7-3987-21C7FF34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8" y="2412795"/>
            <a:ext cx="7230484" cy="24196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7834BF-88AC-3D5A-9902-8373E8744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0458077-20F7-4696-AFEC-7D60307C661C}"/>
              </a:ext>
            </a:extLst>
          </p:cNvPr>
          <p:cNvSpPr txBox="1"/>
          <p:nvPr/>
        </p:nvSpPr>
        <p:spPr>
          <a:xfrm>
            <a:off x="1481704" y="3365936"/>
            <a:ext cx="286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Il habite à la campagne.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76716F-ADB9-43F3-AE7D-8785283BE1B7}"/>
              </a:ext>
            </a:extLst>
          </p:cNvPr>
          <p:cNvSpPr txBox="1"/>
          <p:nvPr/>
        </p:nvSpPr>
        <p:spPr>
          <a:xfrm>
            <a:off x="1481703" y="4350609"/>
            <a:ext cx="286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Salma habite au village.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D11C33-D977-ACF8-EFDE-FBB7436E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876" y="1426416"/>
            <a:ext cx="3071467" cy="48857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7ADBC-57BF-CF17-A6D9-9B16AD2B7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3ABFF47B-E9F4-F4CE-8A5E-A3F06E42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FA8D4D-4A37-4CC4-8AD6-41B1216C9464}"/>
              </a:ext>
            </a:extLst>
          </p:cNvPr>
          <p:cNvSpPr txBox="1"/>
          <p:nvPr/>
        </p:nvSpPr>
        <p:spPr>
          <a:xfrm>
            <a:off x="5562600" y="3485060"/>
            <a:ext cx="1976021" cy="626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18C8E48-43FD-48D8-9DD9-5FB7EFED4349}"/>
              </a:ext>
            </a:extLst>
          </p:cNvPr>
          <p:cNvSpPr/>
          <p:nvPr/>
        </p:nvSpPr>
        <p:spPr>
          <a:xfrm>
            <a:off x="4968766" y="3713365"/>
            <a:ext cx="474133" cy="203200"/>
          </a:xfrm>
          <a:prstGeom prst="rightArrow">
            <a:avLst/>
          </a:prstGeom>
          <a:solidFill>
            <a:srgbClr val="FF0000"/>
          </a:solidFill>
          <a:ln>
            <a:solidFill>
              <a:srgbClr val="E84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4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900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1774" y="388497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 Prise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phrases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Phrases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1914" y="346286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dire où j’habite.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B200332-C71C-9F89-AB7E-A2E07BA4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18" y="2705653"/>
            <a:ext cx="2133600" cy="32004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se lever pour dire comment il s’appelle et où il habite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4194833" y="3276600"/>
            <a:ext cx="4053561" cy="1374228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531638" y="3464266"/>
            <a:ext cx="3256528" cy="10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m’appelle _________________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J’habite   _____________________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18EED6-DBD2-E3FE-C40F-450A1BDC6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606" y="2142223"/>
            <a:ext cx="1219370" cy="1362265"/>
          </a:xfrm>
          <a:prstGeom prst="rect">
            <a:avLst/>
          </a:prstGeom>
        </p:spPr>
      </p:pic>
      <p:sp>
        <p:nvSpPr>
          <p:cNvPr id="11" name="AutoShape 2" descr="Image générée">
            <a:extLst>
              <a:ext uri="{FF2B5EF4-FFF2-40B4-BE49-F238E27FC236}">
                <a16:creationId xmlns:a16="http://schemas.microsoft.com/office/drawing/2014/main" id="{2FACD3C9-F041-E5CC-29AC-5D1823FA24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à son voisin son nom et où il habite.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dire où j’habite. 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8003</TotalTime>
  <Words>848</Words>
  <Application>Microsoft Office PowerPoint</Application>
  <PresentationFormat>Affichage à l'écran (4:3)</PresentationFormat>
  <Paragraphs>128</Paragraphs>
  <Slides>46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46</vt:i4>
      </vt:variant>
    </vt:vector>
  </HeadingPairs>
  <TitlesOfParts>
    <vt:vector size="58" baseType="lpstr">
      <vt:lpstr>Calibri</vt:lpstr>
      <vt:lpstr>Dosis SemiBold</vt:lpstr>
      <vt:lpstr>Wingdings</vt:lpstr>
      <vt:lpstr>Arial</vt:lpstr>
      <vt:lpstr>Dosis ExtraBold</vt:lpstr>
      <vt:lpstr>Dosis Medium</vt:lpstr>
      <vt:lpstr>Dosis</vt:lpstr>
      <vt:lpstr>2_Conception personnalisée</vt:lpstr>
      <vt:lpstr>00_Env-Enseignant</vt:lpstr>
      <vt:lpstr>Oral</vt:lpstr>
      <vt:lpstr>Lecture</vt:lpstr>
      <vt:lpstr>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Qui veut se lever pour dire comment il s’appelle et où il habite ? </vt:lpstr>
      <vt:lpstr>Maintenant, tout le monde participe. Chacun dit à son voisin son nom et où il habite.</vt:lpstr>
      <vt:lpstr>Plan de la séance 5</vt:lpstr>
      <vt:lpstr>Maintenant, on va faire de la lecture. </vt:lpstr>
      <vt:lpstr>C’est le mot : de.  On va l’épeler ensemble : d - e. </vt:lpstr>
      <vt:lpstr>C’est le mot : sur.  On va l’épeler ensemble : s – u - r. </vt:lpstr>
      <vt:lpstr>Lisez cette phrase en silence. Après, on va écouter un audio. </vt:lpstr>
      <vt:lpstr>Lecture de l’audio.  </vt:lpstr>
      <vt:lpstr>Deuxième lecture de l’audio.  </vt:lpstr>
      <vt:lpstr>Présentation PowerPoint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On passe à une autre activité. Regardez cette image. C’est un chat.</vt:lpstr>
      <vt:lpstr>Est-ce que le chat est sur une boîte ? Qui veut répondre ? </vt:lpstr>
      <vt:lpstr>Est-ce que le chat est dans le tiroir ? Qui veut répondre ? </vt:lpstr>
      <vt:lpstr>Est-ce que le chat est sur le bureau  ?  Qui veut répondre ? </vt:lpstr>
      <vt:lpstr>Prenez les ardoises.</vt:lpstr>
      <vt:lpstr>Lisez silencieusement les phrases. Personne ne lit la phrase à voix haute.  Ecrivez le numéro de la bonne phrase sur l’ardoise : 1, 2 ou 3.</vt:lpstr>
      <vt:lpstr>Levez l’ardoise. </vt:lpstr>
      <vt:lpstr>La bonne réponse est le numéro 2. « Le chat est sur le bureau. »</vt:lpstr>
      <vt:lpstr>Prenez vos livrets à la page 16.  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Dictée en cours.</vt:lpstr>
      <vt:lpstr>Corrigez. </vt:lpstr>
      <vt:lpstr>On passe à une autre phrase. Ces mots sont en désordre. Ecrivez sur vos cahiers une phrase correcte à partir de ces mots.</vt:lpstr>
      <vt:lpstr>Qui veut lire sa phrase ?</vt:lpstr>
      <vt:lpstr>Corrigez. Je n’oublie pas la majuscule au début de la phrase et le point à la fin. </vt:lpstr>
      <vt:lpstr>Prenez vos livrets à la page 17.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Youssef SAADANI</cp:lastModifiedBy>
  <cp:revision>13</cp:revision>
  <cp:lastPrinted>2025-08-13T10:11:39Z</cp:lastPrinted>
  <dcterms:created xsi:type="dcterms:W3CDTF">2025-08-01T12:31:49Z</dcterms:created>
  <dcterms:modified xsi:type="dcterms:W3CDTF">2025-11-07T15:44:00Z</dcterms:modified>
</cp:coreProperties>
</file>