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71" r:id="rId7"/>
  </p:sldMasterIdLst>
  <p:notesMasterIdLst>
    <p:notesMasterId r:id="rId60"/>
  </p:notesMasterIdLst>
  <p:sldIdLst>
    <p:sldId id="256" r:id="rId8"/>
    <p:sldId id="1029" r:id="rId9"/>
    <p:sldId id="705" r:id="rId10"/>
    <p:sldId id="1042" r:id="rId11"/>
    <p:sldId id="798" r:id="rId12"/>
    <p:sldId id="799" r:id="rId13"/>
    <p:sldId id="1044" r:id="rId14"/>
    <p:sldId id="1045" r:id="rId15"/>
    <p:sldId id="1046" r:id="rId16"/>
    <p:sldId id="651" r:id="rId17"/>
    <p:sldId id="780" r:id="rId18"/>
    <p:sldId id="884" r:id="rId19"/>
    <p:sldId id="904" r:id="rId20"/>
    <p:sldId id="847" r:id="rId21"/>
    <p:sldId id="1043" r:id="rId22"/>
    <p:sldId id="887" r:id="rId23"/>
    <p:sldId id="888" r:id="rId24"/>
    <p:sldId id="800" r:id="rId25"/>
    <p:sldId id="864" r:id="rId26"/>
    <p:sldId id="865" r:id="rId27"/>
    <p:sldId id="846" r:id="rId28"/>
    <p:sldId id="680" r:id="rId29"/>
    <p:sldId id="852" r:id="rId30"/>
    <p:sldId id="849" r:id="rId31"/>
    <p:sldId id="848" r:id="rId32"/>
    <p:sldId id="831" r:id="rId33"/>
    <p:sldId id="832" r:id="rId34"/>
    <p:sldId id="805" r:id="rId35"/>
    <p:sldId id="653" r:id="rId36"/>
    <p:sldId id="834" r:id="rId37"/>
    <p:sldId id="853" r:id="rId38"/>
    <p:sldId id="835" r:id="rId39"/>
    <p:sldId id="869" r:id="rId40"/>
    <p:sldId id="874" r:id="rId41"/>
    <p:sldId id="881" r:id="rId42"/>
    <p:sldId id="857" r:id="rId43"/>
    <p:sldId id="870" r:id="rId44"/>
    <p:sldId id="871" r:id="rId45"/>
    <p:sldId id="872" r:id="rId46"/>
    <p:sldId id="875" r:id="rId47"/>
    <p:sldId id="882" r:id="rId48"/>
    <p:sldId id="1035" r:id="rId49"/>
    <p:sldId id="876" r:id="rId50"/>
    <p:sldId id="877" r:id="rId51"/>
    <p:sldId id="878" r:id="rId52"/>
    <p:sldId id="879" r:id="rId53"/>
    <p:sldId id="880" r:id="rId54"/>
    <p:sldId id="883" r:id="rId55"/>
    <p:sldId id="817" r:id="rId56"/>
    <p:sldId id="821" r:id="rId57"/>
    <p:sldId id="843" r:id="rId58"/>
    <p:sldId id="679" r:id="rId59"/>
  </p:sldIdLst>
  <p:sldSz cx="9144000" cy="6858000" type="screen4x3"/>
  <p:notesSz cx="6735763" cy="9866313"/>
  <p:embeddedFontLst>
    <p:embeddedFont>
      <p:font typeface="Dosis" pitchFamily="2" charset="0"/>
      <p:regular r:id="rId61"/>
      <p:bold r:id="rId62"/>
    </p:embeddedFont>
    <p:embeddedFont>
      <p:font typeface="Dosis ExtraBold" pitchFamily="2" charset="0"/>
      <p:bold r:id="rId63"/>
    </p:embeddedFont>
    <p:embeddedFont>
      <p:font typeface="Dosis Medium" pitchFamily="2" charset="0"/>
      <p:regular r:id="rId64"/>
    </p:embeddedFont>
    <p:embeddedFont>
      <p:font typeface="Dosis SemiBold" pitchFamily="2" charset="0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55B7DE"/>
    <a:srgbClr val="00ACA4"/>
    <a:srgbClr val="565F88"/>
    <a:srgbClr val="F26553"/>
    <a:srgbClr val="E84234"/>
    <a:srgbClr val="2AB6D7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3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4.fntdata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2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A2811F0-D07B-CB25-78C1-14BBBD015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568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71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314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39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40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68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58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81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65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452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3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1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3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53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3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8683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652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622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54284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6842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0716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44210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313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326998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00373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025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83" r:id="rId15"/>
    <p:sldLayoutId id="2147483784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298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47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3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0.png"/><Relationship Id="rId5" Type="http://schemas.openxmlformats.org/officeDocument/2006/relationships/customXml" Target="../ink/ink4.xml"/><Relationship Id="rId4" Type="http://schemas.openxmlformats.org/officeDocument/2006/relationships/image" Target="../media/image4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3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8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0.xml"/><Relationship Id="rId4" Type="http://schemas.openxmlformats.org/officeDocument/2006/relationships/image" Target="../media/image4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2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27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6.xml"/><Relationship Id="rId4" Type="http://schemas.openxmlformats.org/officeDocument/2006/relationships/image" Target="../media/image4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32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8.xml"/><Relationship Id="rId4" Type="http://schemas.openxmlformats.org/officeDocument/2006/relationships/image" Target="../media/image4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20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22.xml"/><Relationship Id="rId4" Type="http://schemas.openxmlformats.org/officeDocument/2006/relationships/image" Target="../media/image4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24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2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30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8.xml"/><Relationship Id="rId5" Type="http://schemas.openxmlformats.org/officeDocument/2006/relationships/image" Target="../media/image220.png"/><Relationship Id="rId9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7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30.xml"/><Relationship Id="rId4" Type="http://schemas.openxmlformats.org/officeDocument/2006/relationships/image" Target="../media/image4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7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32.xml"/><Relationship Id="rId4" Type="http://schemas.openxmlformats.org/officeDocument/2006/relationships/image" Target="../media/image4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34.xml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7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36.xml"/><Relationship Id="rId4" Type="http://schemas.openxmlformats.org/officeDocument/2006/relationships/image" Target="../media/image4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38.xml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customXml" Target="../ink/ink42.xml"/><Relationship Id="rId4" Type="http://schemas.openxmlformats.org/officeDocument/2006/relationships/image" Target="../media/image5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3.png"/><Relationship Id="rId2" Type="http://schemas.openxmlformats.org/officeDocument/2006/relationships/customXml" Target="../ink/ink4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40.png"/><Relationship Id="rId4" Type="http://schemas.openxmlformats.org/officeDocument/2006/relationships/customXml" Target="../ink/ink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4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07E213-5628-3FC3-F0CA-42337DAB0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décrire l’image ?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1FB6CF-CCBC-7DD3-4CEE-459AC44C0C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2" t="4989" r="5172" b="8813"/>
          <a:stretch>
            <a:fillRect/>
          </a:stretch>
        </p:blipFill>
        <p:spPr>
          <a:xfrm>
            <a:off x="1896311" y="2049516"/>
            <a:ext cx="5351378" cy="38467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poser une question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4558AA6-2B0E-DBC4-E895-02614434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R_N3_P1_W2_S3_AdP-01_V">
            <a:hlinkClick r:id="" action="ppaction://media"/>
            <a:extLst>
              <a:ext uri="{FF2B5EF4-FFF2-40B4-BE49-F238E27FC236}">
                <a16:creationId xmlns:a16="http://schemas.microsoft.com/office/drawing/2014/main" id="{66625881-C962-DE7A-40D7-9A8D1D1B56D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569" y="2301766"/>
            <a:ext cx="7882269" cy="353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23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3822E9A-3589-D1E0-163C-DBB7CB7402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3330" y="2512128"/>
            <a:ext cx="4887827" cy="3258552"/>
          </a:xfrm>
          <a:prstGeom prst="rect">
            <a:avLst/>
          </a:prstGeom>
        </p:spPr>
      </p:pic>
      <p:sp>
        <p:nvSpPr>
          <p:cNvPr id="13" name="AutoShape 6" descr="Image générée">
            <a:extLst>
              <a:ext uri="{FF2B5EF4-FFF2-40B4-BE49-F238E27FC236}">
                <a16:creationId xmlns:a16="http://schemas.microsoft.com/office/drawing/2014/main" id="{A2678A8F-5361-3E4B-ECFA-5970DDBF81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2444" y="38366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DB8A3D9-99C5-AE78-712A-21424252E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31" y="1960733"/>
            <a:ext cx="1218404" cy="1102789"/>
          </a:xfrm>
          <a:prstGeom prst="rect">
            <a:avLst/>
          </a:prstGeom>
        </p:spPr>
      </p:pic>
      <p:sp>
        <p:nvSpPr>
          <p:cNvPr id="17" name="Titre 8">
            <a:extLst>
              <a:ext uri="{FF2B5EF4-FFF2-40B4-BE49-F238E27FC236}">
                <a16:creationId xmlns:a16="http://schemas.microsoft.com/office/drawing/2014/main" id="{E7BD7284-B447-8F9C-2FDE-487A6E0694EF}"/>
              </a:ext>
            </a:extLst>
          </p:cNvPr>
          <p:cNvSpPr txBox="1">
            <a:spLocks/>
          </p:cNvSpPr>
          <p:nvPr/>
        </p:nvSpPr>
        <p:spPr>
          <a:xfrm>
            <a:off x="1595747" y="757794"/>
            <a:ext cx="721136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votre tour.  Qui veut poser la question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français 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DCB7EB0-F90B-CA37-459F-8A1F1E076F10}"/>
              </a:ext>
            </a:extLst>
          </p:cNvPr>
          <p:cNvSpPr txBox="1"/>
          <p:nvPr/>
        </p:nvSpPr>
        <p:spPr>
          <a:xfrm>
            <a:off x="885524" y="3725905"/>
            <a:ext cx="21368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</a:t>
            </a:r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dans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quelle </a:t>
            </a:r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école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97CA6B-DC82-6546-4819-9DC3A4609A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237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622C-72F2-832C-6A49-077B232E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E51F8C-1F35-9CC8-FA29-27998F9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401" y="778953"/>
            <a:ext cx="733823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nous allons apprendre à répondre à la question : « Tu es dans quelle école  ? 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26095B-721D-3CC5-01CB-26DF99B5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4683" y="2358190"/>
            <a:ext cx="4640996" cy="38163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2BF51DC-2427-E912-8171-CBC8F630B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2F0F-D332-AA51-27AF-18490DC8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B9905B-7243-9E77-45A9-5D61D4D7F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45AF8D4-BCBE-6E33-FC16-84FDB46E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55EA39-E3ED-ECAD-2CBD-CEF936695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ADP_2AP_SEM3_S3">
            <a:hlinkClick r:id="" action="ppaction://media"/>
            <a:extLst>
              <a:ext uri="{FF2B5EF4-FFF2-40B4-BE49-F238E27FC236}">
                <a16:creationId xmlns:a16="http://schemas.microsoft.com/office/drawing/2014/main" id="{4C9F2103-3EA1-BB56-00A3-3A475C1E6A1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98725"/>
            <a:ext cx="7559675" cy="3281363"/>
          </a:xfrm>
        </p:spPr>
      </p:pic>
    </p:spTree>
    <p:extLst>
      <p:ext uri="{BB962C8B-B14F-4D97-AF65-F5344CB8AC3E}">
        <p14:creationId xmlns:p14="http://schemas.microsoft.com/office/powerpoint/2010/main" val="32078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7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703468" y="3966987"/>
            <a:ext cx="2406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Tu es </a:t>
            </a: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dans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quelle </a:t>
            </a: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école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4A7155-7CFA-2AE2-5289-E12B1537D5E4}"/>
              </a:ext>
            </a:extLst>
          </p:cNvPr>
          <p:cNvSpPr txBox="1"/>
          <p:nvPr/>
        </p:nvSpPr>
        <p:spPr>
          <a:xfrm>
            <a:off x="6262824" y="4136263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</a:t>
            </a:r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à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____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3BCA37-32B1-4F9B-21E9-D7ED0CCB1C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803807" y="378107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Tu es </a:t>
            </a: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dans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quelle </a:t>
            </a: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école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0237B7-85C4-D47C-0635-AD8D20925387}"/>
              </a:ext>
            </a:extLst>
          </p:cNvPr>
          <p:cNvSpPr txBox="1"/>
          <p:nvPr/>
        </p:nvSpPr>
        <p:spPr>
          <a:xfrm>
            <a:off x="6073321" y="3913367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</a:t>
            </a:r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à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____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337509"/>
            <a:ext cx="1066949" cy="9716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47281C-7D0C-D77B-B07A-A4F9D3C10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711986-FA4F-0BB6-DE28-273A64CB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508072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Acte de parole 2 :  « Tu es dans  quelle école ? » «  Je suis à  ... »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 syllabes.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 mots et de syllabes.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C492CF4-81B4-C802-566E-6E85C0A6F13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6817B6-EE4A-BBCF-A489-311A1DD2244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2BA5D3-0ED9-A296-05FB-B0A196341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AB0DAC63-6225-DAAB-91FD-22A669B2FDD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A753EF-D76E-4894-CBD8-2ACB1D82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5DDC-A69B-2301-C54E-3DA263C2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598E0-0036-D1C6-7F74-CBA5CEF8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et des mots avec le son « on 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C933CD-C491-45CE-A4C4-916A75BE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2725A6-34E6-4E61-A5C8-8AA2F76090F6}"/>
              </a:ext>
            </a:extLst>
          </p:cNvPr>
          <p:cNvSpPr txBox="1"/>
          <p:nvPr/>
        </p:nvSpPr>
        <p:spPr>
          <a:xfrm>
            <a:off x="2255962" y="2644170"/>
            <a:ext cx="4632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solidFill>
                  <a:schemeClr val="tx2"/>
                </a:solidFill>
                <a:latin typeface="Dosis" pitchFamily="2" charset="0"/>
              </a:rPr>
              <a:t>on    om</a:t>
            </a:r>
            <a:endParaRPr lang="fr-MA" sz="9600" b="1" dirty="0">
              <a:solidFill>
                <a:schemeClr val="tx2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5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7541A3-5920-B113-CC98-65A5BD3A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A8A5EA-181C-A047-2E35-8F5D379B2E57}"/>
              </a:ext>
            </a:extLst>
          </p:cNvPr>
          <p:cNvSpPr txBox="1"/>
          <p:nvPr/>
        </p:nvSpPr>
        <p:spPr>
          <a:xfrm>
            <a:off x="2255962" y="2644170"/>
            <a:ext cx="4632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solidFill>
                  <a:schemeClr val="tx2"/>
                </a:solidFill>
                <a:latin typeface="Dosis" pitchFamily="2" charset="0"/>
              </a:rPr>
              <a:t>on    om</a:t>
            </a:r>
            <a:endParaRPr lang="fr-MA" sz="9600" b="1" dirty="0">
              <a:solidFill>
                <a:schemeClr val="tx2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vd Combinatoire  on - om ">
            <a:hlinkClick r:id="" action="ppaction://media"/>
            <a:extLst>
              <a:ext uri="{FF2B5EF4-FFF2-40B4-BE49-F238E27FC236}">
                <a16:creationId xmlns:a16="http://schemas.microsoft.com/office/drawing/2014/main" id="{4BC664ED-90BC-375A-2AF2-E8ACF2557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7724" y="1669311"/>
            <a:ext cx="6148552" cy="45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104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319C8-0D77-DCAF-B435-76DB08AE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2850D-70C6-EE59-6313-A75A448C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E3F01D-42F8-4758-9FFB-825ED2620748}"/>
              </a:ext>
            </a:extLst>
          </p:cNvPr>
          <p:cNvSpPr txBox="1"/>
          <p:nvPr/>
        </p:nvSpPr>
        <p:spPr>
          <a:xfrm>
            <a:off x="1175313" y="3005498"/>
            <a:ext cx="7267508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v   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v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sav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46E86E-2F76-816A-E3FF-BED09FE05A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96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402BE-8DE4-06D5-DA6C-EBB8BE8AA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9B73D-83C3-F42E-E548-402A9498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A6E01A-5552-5351-CE4A-E3FA4A39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FB479E-F8AF-F6B4-73AB-73447AD23BD1}"/>
              </a:ext>
            </a:extLst>
          </p:cNvPr>
          <p:cNvSpPr txBox="1"/>
          <p:nvPr/>
        </p:nvSpPr>
        <p:spPr>
          <a:xfrm>
            <a:off x="469123" y="3057467"/>
            <a:ext cx="8205754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       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 t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 &gt;   mout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endParaRPr lang="fr-FR" sz="5200" b="1" dirty="0">
              <a:solidFill>
                <a:schemeClr val="tx1">
                  <a:lumMod val="50000"/>
                  <a:lumOff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B05737-90DB-9278-137A-55D7C563D460}"/>
              </a:ext>
            </a:extLst>
          </p:cNvPr>
          <p:cNvSpPr txBox="1"/>
          <p:nvPr/>
        </p:nvSpPr>
        <p:spPr>
          <a:xfrm>
            <a:off x="650378" y="3107098"/>
            <a:ext cx="82057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p  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om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</a:t>
            </a:r>
            <a:r>
              <a:rPr lang="fr-FR" sz="4800" b="1" dirty="0" err="1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p</a:t>
            </a:r>
            <a:r>
              <a:rPr lang="fr-FR" sz="4800" b="1" dirty="0" err="1">
                <a:solidFill>
                  <a:srgbClr val="00ACA4"/>
                </a:solidFill>
                <a:latin typeface="Dosis" pitchFamily="2" charset="0"/>
              </a:rPr>
              <a:t>om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p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om</a:t>
            </a:r>
            <a:r>
              <a:rPr lang="fr-FR" sz="4800" b="1" dirty="0">
                <a:solidFill>
                  <a:srgbClr val="424D7B"/>
                </a:solidFill>
                <a:latin typeface="Dosis" pitchFamily="2" charset="0"/>
              </a:rPr>
              <a:t>p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endParaRPr lang="fr-FR" sz="4800" b="1" dirty="0">
              <a:solidFill>
                <a:schemeClr val="tx1">
                  <a:lumMod val="50000"/>
                  <a:lumOff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20. Avec votre voisin, vous allez faire l’activité 2.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106A96-A244-FC41-0088-2CB69711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05A910-FDA1-C35B-89B0-3D239943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457" y="1617744"/>
            <a:ext cx="3157086" cy="486750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B096491-657D-4351-6ACF-3FCD6A8ACB62}"/>
              </a:ext>
            </a:extLst>
          </p:cNvPr>
          <p:cNvSpPr/>
          <p:nvPr/>
        </p:nvSpPr>
        <p:spPr>
          <a:xfrm>
            <a:off x="3200400" y="2824841"/>
            <a:ext cx="2950143" cy="14318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lire à votre voisin. À tour de rôle.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76ABD7-CFC2-FB40-1418-A91869A4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9BB55B-1F56-CDB6-B9FB-94B3A992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629770" y="2733865"/>
            <a:ext cx="2794359" cy="21429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55821C-7862-65B6-DD89-24EB5FB74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14" y="2487486"/>
            <a:ext cx="5179056" cy="26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05AD58-7D41-E499-8F2F-54C4365C3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5021181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Acte de parole 2 :  « Tu es dans  quelle école ? » «  Je suis à  ... ».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Ecriture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 de mots.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2F781E9-43D9-1FA6-4757-2E58F88BDAE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ADBCE8-4058-6CD9-931E-02EC1F5CB22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BDE9A-02B3-0AD2-6B79-D6856938F56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FEDF8C72-8483-4E6E-BC55-9AA20292B5A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 son « on » qui s’écrit o -n. 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savon.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s-a-v-o-n.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2D05FB3-3E70-114F-7AF3-B0EDCCB8D63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2D05FB3-3E70-114F-7AF3-B0EDCCB8D6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88E5EFBF-8D89-0C75-6302-9B6AAF7B8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C6BC14F-6FE4-4F69-8B8B-BB398AD8D039}"/>
              </a:ext>
            </a:extLst>
          </p:cNvPr>
          <p:cNvSpPr txBox="1"/>
          <p:nvPr/>
        </p:nvSpPr>
        <p:spPr>
          <a:xfrm>
            <a:off x="4914869" y="3228680"/>
            <a:ext cx="2387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sav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on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chemeClr val="tx2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202794-33B3-7E50-9FF4-3B058F08E1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0215" y="2470874"/>
            <a:ext cx="1984711" cy="220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0934F-5B41-F688-1B7A-5E9545D76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62EE46-7037-20E2-EDDC-CDFB2593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savon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2AACEBC9-B858-089B-8690-C165C3D237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31DEDB3-D9F0-F9F1-F173-516F586D6E45}"/>
              </a:ext>
            </a:extLst>
          </p:cNvPr>
          <p:cNvSpPr txBox="1"/>
          <p:nvPr/>
        </p:nvSpPr>
        <p:spPr>
          <a:xfrm>
            <a:off x="4914869" y="3228680"/>
            <a:ext cx="2387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sav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on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chemeClr val="tx2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9A4E39-7A95-ACF6-8A8F-4AE325F290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0215" y="2470874"/>
            <a:ext cx="1984711" cy="220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ECA65EF-0E0E-0743-9CBF-7F497BB699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1381E-84E3-DF72-52B5-13F71CF1EA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9FB3B-9B77-0968-D456-7B22302FD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7A9C4-9BD5-EC3D-7F41-765D0DBF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BB1575C-21AE-C80C-1763-55A0AA511D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51DD611-7100-CF98-E09B-00BE490E22F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BE4F068-46DC-98EC-0C4A-9950883C4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758142-0E06-DEF4-B4A1-8685365D67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9644" y="2325306"/>
            <a:ext cx="1984711" cy="220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792F9-3D52-02B0-4DE9-98464964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969C4-C2B0-1170-7B8F-27A07BBB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A92FAFA-0B13-3C72-C1D1-7AE994869FD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2DD8DE0-2327-43A9-B884-EC49CEAEA8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F285CCE7-DEBE-F5F6-EC6A-1A465EA02C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53E3764-7558-4567-55AD-476D8E95C9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179" y="1617744"/>
            <a:ext cx="4267642" cy="42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6E150-CDC9-2CDD-5459-74EB50B94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BA44E-DFD7-EB40-6213-006C24294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76F68BD-8F9A-7A52-9429-95871C1B279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76F68BD-8F9A-7A52-9429-95871C1B27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A9319C9-2AC5-22CA-A799-1CD8F276D3C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A9319C9-2AC5-22CA-A799-1CD8F276D3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FCE362C-8441-32D1-9411-60025A597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88FEA096-FC7E-2AD4-0D74-47ABEAD4C2FA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285680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savon</a:t>
            </a:r>
          </a:p>
        </p:txBody>
      </p:sp>
    </p:spTree>
    <p:extLst>
      <p:ext uri="{BB962C8B-B14F-4D97-AF65-F5344CB8AC3E}">
        <p14:creationId xmlns:p14="http://schemas.microsoft.com/office/powerpoint/2010/main" val="28646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0F92-3C67-28EB-843F-09C8FFBD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E39626A1-7512-54FF-C740-62216E1FA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B69BF49-A5BC-BAD0-6EC6-4D23B58E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montre.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m-o-n-t-r-e.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948904-D0A5-48F9-78E5-43A97930C4F0}"/>
              </a:ext>
            </a:extLst>
          </p:cNvPr>
          <p:cNvSpPr txBox="1"/>
          <p:nvPr/>
        </p:nvSpPr>
        <p:spPr>
          <a:xfrm>
            <a:off x="4914869" y="3228680"/>
            <a:ext cx="2978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m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on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tre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8B119C-A24B-3FA2-394B-3AFCBD8164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16" y="2470874"/>
            <a:ext cx="1984710" cy="24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C6B3-8282-41DC-587F-F0E94914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668EB-F277-6FA0-58DC-E9E907B7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montre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1F8A3A4-25D7-1B5E-8D17-FD436FEB48E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A17D9F4-F9B9-BB68-550B-317C4539C0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F544905-CB0F-4E24-D741-C0C0828F8C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3E09E2B-ED21-C8B2-D7B7-7B2DE639DC84}"/>
              </a:ext>
            </a:extLst>
          </p:cNvPr>
          <p:cNvSpPr txBox="1"/>
          <p:nvPr/>
        </p:nvSpPr>
        <p:spPr>
          <a:xfrm>
            <a:off x="4914869" y="3228680"/>
            <a:ext cx="2978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m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on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tre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041B5D-9D9D-0CDD-2F32-F884BB0BA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16" y="2470874"/>
            <a:ext cx="1984710" cy="24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582-4823-DE04-94A7-30942876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F5053-7656-262E-DB73-477FB7A0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68349E-926C-FDA6-3AA5-9FD33836E54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9E30FEF-F286-103B-B502-5AD4FDD7EA9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70ABCAE-FA40-A0F3-4CB7-9270C62CF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725A8E-57DA-CAC5-C9A1-FA84F9E299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3D1D4-D483-890C-EE45-078F1FE4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AEB6F-8A7A-FD9B-E40F-59E144D8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17E2F90-6F86-9E47-B9FA-B0D327BDC03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43B3E60-5F50-0298-15A1-6A80BEE24B8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E1F887-2EA7-42E8-09A7-566F8FD12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BF74F2-4293-A7D8-684D-B56B82C05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45" y="2344750"/>
            <a:ext cx="1984710" cy="24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7F7ABDD-DF0E-AB20-C1D3-9E2692C4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5" y="2462704"/>
            <a:ext cx="1676829" cy="24775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DBB6B4-320E-58A7-E1C1-7C27D58D3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394" y="2495562"/>
            <a:ext cx="1676829" cy="24609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6531B8D-2E15-0689-8231-9B3595B40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185" y="2417993"/>
            <a:ext cx="1676829" cy="25852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6A625C-D824-9404-B7EF-BEFB1644A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507" y="2433759"/>
            <a:ext cx="1760197" cy="25852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0F8CDFF-84AD-D489-8451-8208B363D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060" y="2454080"/>
            <a:ext cx="1622636" cy="25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00087-7165-AE14-3CFC-781A0CC01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B9F9D-6156-EBC0-CB13-CE939BA9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FF40B12-1E3B-ADC7-F4A3-CFF1BFC4939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C50C907-5F42-A99F-DEC0-7C32DBB340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544E301-5A96-29D2-B970-9ABFF0926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2BAB2C-8673-43C1-418F-44CFBD7AF8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F9A9-0DAD-37E9-E195-8A3ABCB73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94FF3C-F617-4E9B-3A37-E2D0A75E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39B813D-F75E-75D4-66EE-309672C3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09A3B38-D199-FFB8-B9AC-139100B5F635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300694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montre</a:t>
            </a:r>
          </a:p>
        </p:txBody>
      </p:sp>
    </p:spTree>
    <p:extLst>
      <p:ext uri="{BB962C8B-B14F-4D97-AF65-F5344CB8AC3E}">
        <p14:creationId xmlns:p14="http://schemas.microsoft.com/office/powerpoint/2010/main" val="2455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 son « on » qui s’écrit o-m. 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3026A29-AAAC-7423-FF0A-A248B7021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16" y="2470875"/>
            <a:ext cx="1984710" cy="24925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pompe.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p-o-m-p-e.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9B9ADD-BB3D-BDE1-5B72-B6F5699B8C8E}"/>
              </a:ext>
            </a:extLst>
          </p:cNvPr>
          <p:cNvSpPr txBox="1"/>
          <p:nvPr/>
        </p:nvSpPr>
        <p:spPr>
          <a:xfrm>
            <a:off x="4677802" y="3211747"/>
            <a:ext cx="2791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om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9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30023-5DFE-FA80-CED7-E18413E97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32D44C-F259-7B27-CCB8-CC61614EF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16" y="2470875"/>
            <a:ext cx="1984710" cy="24925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857BC7B-4287-20FE-2732-380F649E4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pompe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7A47655-5DF4-7E37-EBEB-B182139C188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2922B3D-A2EF-FA43-D459-F0B423FB1B0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0C64B9FE-A120-6B03-CB35-E1C17565C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A2FC05-6DE9-1186-05EB-128004ED8D94}"/>
              </a:ext>
            </a:extLst>
          </p:cNvPr>
          <p:cNvSpPr txBox="1"/>
          <p:nvPr/>
        </p:nvSpPr>
        <p:spPr>
          <a:xfrm>
            <a:off x="4677802" y="3211747"/>
            <a:ext cx="2791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om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D5D13-8A8B-5F51-A905-FDD38392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236C0-89AF-8129-18B9-6B6435B0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4386F24-E326-E1BC-5787-B3B3035353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286CE4C-F753-1F16-E871-71D4DAC2F96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066181B0-C24F-9521-C713-4D8DD8E44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C7C655-30CB-6E9F-71EB-4056CE8587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AC55D-0DB9-8F5F-8B14-CE56B218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C9BBEB-BD3C-B034-E41F-7850A625A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45" y="2533936"/>
            <a:ext cx="1984710" cy="24925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7513AA1-116B-FD58-9B05-D9787DEE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C2D1077-69FF-2DE3-DF1B-9562790AC13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E782882-5E6A-A865-EB79-9AD2BF162D9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F1155A-9C91-E714-D37D-032825B0D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5268-608B-A3B4-C2D9-199DB115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5B4D8-4160-08F2-7CB6-A8F79F17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06134D1-4914-C47C-91E0-583D9D65A6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763B30E-8172-E517-399C-C635E09D32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1FDE2C80-3B26-5942-989C-8A7ADCB14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D7A669F-96F0-473E-B0B4-D11DB18C0A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FF825-4865-CFDF-B6BE-07C9190E3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4074AE-6645-B928-9915-F06062E3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C9D7C6F-56A2-7887-F0F6-8746D5B96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3D62460-3BC1-4DEE-69AA-DE85AF985932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285680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pompe</a:t>
            </a:r>
          </a:p>
        </p:txBody>
      </p:sp>
    </p:spTree>
    <p:extLst>
      <p:ext uri="{BB962C8B-B14F-4D97-AF65-F5344CB8AC3E}">
        <p14:creationId xmlns:p14="http://schemas.microsoft.com/office/powerpoint/2010/main" val="16490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99F6B3-5867-BF8E-8820-F1FAEEBA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571" y="1483312"/>
            <a:ext cx="3215667" cy="51234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22.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50074B-99F2-3D7F-E6DF-E795DEF92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6F59328-6DE0-302D-F705-E624321432E7}"/>
              </a:ext>
            </a:extLst>
          </p:cNvPr>
          <p:cNvSpPr/>
          <p:nvPr/>
        </p:nvSpPr>
        <p:spPr>
          <a:xfrm>
            <a:off x="3223647" y="3657600"/>
            <a:ext cx="2526224" cy="6354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6FBA0A8-15D0-98F4-C85D-CA70EDEB2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20" y="5045195"/>
            <a:ext cx="3828620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792675" y="505039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Graphèmes – on - om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Graphèmes – on - om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Ecriture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72650" y="551155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Acte de parole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Syllabes et mots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4F69F95-354F-0FBA-FAB7-AB30F966B17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D32F0A-9620-9559-D241-3C8DD8C484C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D1F098-D5D3-EFCC-E44D-CA96376858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0499FAA8-4EA6-8E53-9EE0-85DF22BB136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D84E-C7BE-A7A4-D0BD-A483E4B6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2E54B-F50A-A5BD-EBD8-B5B5CF3F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faire l’activité 2.  Je vais vous expliquer la consigne. Ensuite, je vais circuler entre les rangs pour vous aider.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9DFC37-12AB-685F-63A4-964C9A6A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97D32B-3230-D996-CA9A-964B465E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64" y="2327048"/>
            <a:ext cx="2203904" cy="22039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29752A-AEC3-3E47-6EB6-8C60C0280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50" y="2940622"/>
            <a:ext cx="5534065" cy="15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A61D73-647B-5157-6FC6-20C82EE0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9E919D-F48B-1428-6D28-B3F10952F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417" y="2366814"/>
            <a:ext cx="7771799" cy="223339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314E7C1-950C-476F-98D4-C1BBE2D7B1B7}"/>
              </a:ext>
            </a:extLst>
          </p:cNvPr>
          <p:cNvSpPr txBox="1"/>
          <p:nvPr/>
        </p:nvSpPr>
        <p:spPr>
          <a:xfrm>
            <a:off x="4572000" y="3025496"/>
            <a:ext cx="190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savon</a:t>
            </a:r>
            <a:endParaRPr lang="fr-MA" sz="2800" b="1" dirty="0">
              <a:solidFill>
                <a:srgbClr val="C00000"/>
              </a:solidFill>
              <a:latin typeface="Dosis SemiBold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F57C494-9716-4FE0-BC7A-CAF052C6C9E4}"/>
              </a:ext>
            </a:extLst>
          </p:cNvPr>
          <p:cNvSpPr txBox="1"/>
          <p:nvPr/>
        </p:nvSpPr>
        <p:spPr>
          <a:xfrm>
            <a:off x="4572000" y="3914601"/>
            <a:ext cx="190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montre</a:t>
            </a:r>
            <a:endParaRPr lang="fr-MA" sz="2800" b="1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8D1AE26-CD4B-32A4-168B-201171B80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567" y="1475850"/>
            <a:ext cx="3157086" cy="48675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61791385-75A6-112C-C291-38A29534CDDF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9" r="9"/>
          <a:stretch/>
        </p:blipFill>
        <p:spPr>
          <a:xfrm>
            <a:off x="1796591" y="2514599"/>
            <a:ext cx="1888008" cy="3357033"/>
          </a:xfr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589507A-DE02-45C4-802B-3AF16A44347C}"/>
              </a:ext>
            </a:extLst>
          </p:cNvPr>
          <p:cNvSpPr/>
          <p:nvPr/>
        </p:nvSpPr>
        <p:spPr>
          <a:xfrm>
            <a:off x="6124660" y="2877954"/>
            <a:ext cx="629627" cy="110561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F72A560D-04BE-4D99-B3B8-14DD7DA4A232}"/>
              </a:ext>
            </a:extLst>
          </p:cNvPr>
          <p:cNvSpPr/>
          <p:nvPr/>
        </p:nvSpPr>
        <p:spPr>
          <a:xfrm>
            <a:off x="6345416" y="2591203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EC5A856-CC98-8210-E60A-D599F0430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Ecriture de mots.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B45291-4257-B030-0224-7F2201D6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01410" y="207895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92796" y="245997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2 :  « Tu es dans  quelle école ? » «  Je suis à  ... »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D89A4C-0AE8-8CD2-5E3F-62146C8F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36168"/>
            <a:ext cx="540000" cy="540000"/>
          </a:xfrm>
          <a:prstGeom prst="rect">
            <a:avLst/>
          </a:prstGeom>
          <a:noFill/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E2348B3-90E7-691E-629C-71721E58668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7B3E9F-C263-B932-8FA3-43C3AAC31C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3A77C-3185-FC68-E59E-D6E2D639EB4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5EABAA8E-F5B1-6E91-A181-1AF4EAD798B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 la leçon, on va revoir la scène avec les mots du vocabulaire.  Soyez attentifs.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03C0148-DAED-4828-15E4-E8E8374BFD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2" t="4989" r="5172" b="8813"/>
          <a:stretch>
            <a:fillRect/>
          </a:stretch>
        </p:blipFill>
        <p:spPr>
          <a:xfrm>
            <a:off x="1896311" y="2049516"/>
            <a:ext cx="5351378" cy="38467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7443D-EF13-649A-C37B-6353072C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9B193F3-D095-0EA4-ACD5-F78052F052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C1E1A9EF-C00A-065E-A8CA-94E8FD07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6813BE0-19AE-8133-FDAF-2974CD3FD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3" name="scène Vocab 2AP Sem3_S1">
            <a:hlinkClick r:id="" action="ppaction://media"/>
            <a:extLst>
              <a:ext uri="{FF2B5EF4-FFF2-40B4-BE49-F238E27FC236}">
                <a16:creationId xmlns:a16="http://schemas.microsoft.com/office/drawing/2014/main" id="{EB1A1D4B-95A5-9534-E46F-1A7E8F13E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4240" y="1702676"/>
            <a:ext cx="6524005" cy="486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9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7432</TotalTime>
  <Words>778</Words>
  <Application>Microsoft Office PowerPoint</Application>
  <PresentationFormat>Affichage à l'écran (4:3)</PresentationFormat>
  <Paragraphs>116</Paragraphs>
  <Slides>52</Slides>
  <Notes>2</Notes>
  <HiddenSlides>0</HiddenSlides>
  <MMClips>7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52</vt:i4>
      </vt:variant>
    </vt:vector>
  </HeadingPairs>
  <TitlesOfParts>
    <vt:vector size="68" baseType="lpstr">
      <vt:lpstr>Dosis SemiBold</vt:lpstr>
      <vt:lpstr>Dosis</vt:lpstr>
      <vt:lpstr>Aptos Display</vt:lpstr>
      <vt:lpstr>Calibri</vt:lpstr>
      <vt:lpstr>Dosis Medium</vt:lpstr>
      <vt:lpstr>Wingdings</vt:lpstr>
      <vt:lpstr>Dosis ExtraBold</vt:lpstr>
      <vt:lpstr>Aptos</vt:lpstr>
      <vt:lpstr>Arial</vt:lpstr>
      <vt:lpstr>2_Conception personnalisée</vt:lpstr>
      <vt:lpstr>00_Env-Enseignant</vt:lpstr>
      <vt:lpstr>Oral</vt:lpstr>
      <vt:lpstr>Lecture</vt:lpstr>
      <vt:lpstr>Ecriture</vt:lpstr>
      <vt:lpstr>acte de parole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attentifs.</vt:lpstr>
      <vt:lpstr>Avant de commencer la leçon, on va revoir la scène avec les mots du vocabulaire.  Soyez attentifs. </vt:lpstr>
      <vt:lpstr>Lecture de la vidéo.</vt:lpstr>
      <vt:lpstr>Qui veut passer au tableau pour décrire l’image ?  </vt:lpstr>
      <vt:lpstr>Maintenant, on passe à l’activité de l’oral. Nous allons apprendre à poser une question avec Majd et Nada. </vt:lpstr>
      <vt:lpstr>Lecture de la vidéo </vt:lpstr>
      <vt:lpstr>Présentation PowerPoint</vt:lpstr>
      <vt:lpstr>Maintenant nous allons apprendre à répondre à la question : « Tu es dans quelle école  ? ».</vt:lpstr>
      <vt:lpstr>Lecture de la vidéo </vt:lpstr>
      <vt:lpstr>Présentation PowerPoint</vt:lpstr>
      <vt:lpstr>Chacun joue le dialogue avec son voisin. </vt:lpstr>
      <vt:lpstr>Plan de la séance 3</vt:lpstr>
      <vt:lpstr>Maintenant, on va faire de la lecture. </vt:lpstr>
      <vt:lpstr>Aujourd’hui, nous allons apprendre à lire des syllabes et des mots avec le son « on ». </vt:lpstr>
      <vt:lpstr>Qui veut lire ? </vt:lpstr>
      <vt:lpstr>Lecture de la vidéo.</vt:lpstr>
      <vt:lpstr>Qui veut lire ? </vt:lpstr>
      <vt:lpstr>Qui veut lire ? </vt:lpstr>
      <vt:lpstr>Qui veut lire ? </vt:lpstr>
      <vt:lpstr>Ouvrez le manuel à la page 20. Avec votre voisin, vous allez faire l’activité 2.</vt:lpstr>
      <vt:lpstr>Maintenant, vous allez lire à votre voisin. À tour de rôle.  </vt:lpstr>
      <vt:lpstr>Plan de la séance 3 </vt:lpstr>
      <vt:lpstr>Maintenant, nous allons écrire des mots avec le son « on » qui s’écrit o -n.  Soyez attentifs.</vt:lpstr>
      <vt:lpstr>C’est le mot savon. Nous allons l’épeler en lisant chaque lettre. Écoutez bien :  s-a-v-o-n. </vt:lpstr>
      <vt:lpstr>Qui veut épeler le mot savon en lisant chaque lettre ? </vt:lpstr>
      <vt:lpstr>Prenez vos ardoises.</vt:lpstr>
      <vt:lpstr>Écrivez le mot qui correspond à cette image.  </vt:lpstr>
      <vt:lpstr>Levez vos ardoises. </vt:lpstr>
      <vt:lpstr>Corrigez.</vt:lpstr>
      <vt:lpstr>C’est le mot montre. Nous allons l’épeler en lisant chaque lettre. Écoutez bien :  m-o-n-t-r-e. </vt:lpstr>
      <vt:lpstr>Qui veut épeler le mot montre en lisant chaque lettre ? </vt:lpstr>
      <vt:lpstr>Prenez vos ardoises</vt:lpstr>
      <vt:lpstr>Écrivez le mot qui correspond à cette image.  </vt:lpstr>
      <vt:lpstr>Levez vos ardoises. </vt:lpstr>
      <vt:lpstr>Corrigez. </vt:lpstr>
      <vt:lpstr>Maintenant, nous allons écrire des mots avec le son « on » qui s’écrit o-m.  Soyez attentifs.</vt:lpstr>
      <vt:lpstr>C’est le mot pompe. Nous allons l’épeler en lisant chaque lettre. Écoutez bien :  p-o-m-p-e. </vt:lpstr>
      <vt:lpstr>Qui veut épeler le mot pompe en lisant chaque lettre ? </vt:lpstr>
      <vt:lpstr>Prenez vos ardoises.</vt:lpstr>
      <vt:lpstr>Écrivez le mot qui correspond à cette image.  </vt:lpstr>
      <vt:lpstr>Levez vos ardoises. </vt:lpstr>
      <vt:lpstr>Corrigez.</vt:lpstr>
      <vt:lpstr>Prenez vos livrets à la page 22.</vt:lpstr>
      <vt:lpstr>On va faire l’activité 2.  Je vais vous expliquer la consigne. Ensuite,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KHALID.RAMNI</cp:lastModifiedBy>
  <cp:revision>24</cp:revision>
  <cp:lastPrinted>2025-08-13T10:11:39Z</cp:lastPrinted>
  <dcterms:created xsi:type="dcterms:W3CDTF">2025-08-01T12:31:49Z</dcterms:created>
  <dcterms:modified xsi:type="dcterms:W3CDTF">2025-11-12T17:13:01Z</dcterms:modified>
</cp:coreProperties>
</file>