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7" r:id="rId6"/>
  </p:sldMasterIdLst>
  <p:notesMasterIdLst>
    <p:notesMasterId r:id="rId48"/>
  </p:notesMasterIdLst>
  <p:sldIdLst>
    <p:sldId id="256" r:id="rId7"/>
    <p:sldId id="1029" r:id="rId8"/>
    <p:sldId id="705" r:id="rId9"/>
    <p:sldId id="1042" r:id="rId10"/>
    <p:sldId id="798" r:id="rId11"/>
    <p:sldId id="799" r:id="rId12"/>
    <p:sldId id="779" r:id="rId13"/>
    <p:sldId id="780" r:id="rId14"/>
    <p:sldId id="784" r:id="rId15"/>
    <p:sldId id="1031" r:id="rId16"/>
    <p:sldId id="1070" r:id="rId17"/>
    <p:sldId id="1038" r:id="rId18"/>
    <p:sldId id="1071" r:id="rId19"/>
    <p:sldId id="1032" r:id="rId20"/>
    <p:sldId id="955" r:id="rId21"/>
    <p:sldId id="800" r:id="rId22"/>
    <p:sldId id="862" r:id="rId23"/>
    <p:sldId id="1034" r:id="rId24"/>
    <p:sldId id="846" r:id="rId25"/>
    <p:sldId id="865" r:id="rId26"/>
    <p:sldId id="866" r:id="rId27"/>
    <p:sldId id="867" r:id="rId28"/>
    <p:sldId id="868" r:id="rId29"/>
    <p:sldId id="831" r:id="rId30"/>
    <p:sldId id="832" r:id="rId31"/>
    <p:sldId id="874" r:id="rId32"/>
    <p:sldId id="805" r:id="rId33"/>
    <p:sldId id="1060" r:id="rId34"/>
    <p:sldId id="1061" r:id="rId35"/>
    <p:sldId id="1062" r:id="rId36"/>
    <p:sldId id="1069" r:id="rId37"/>
    <p:sldId id="1064" r:id="rId38"/>
    <p:sldId id="1065" r:id="rId39"/>
    <p:sldId id="1043" r:id="rId40"/>
    <p:sldId id="1044" r:id="rId41"/>
    <p:sldId id="1045" r:id="rId42"/>
    <p:sldId id="1046" r:id="rId43"/>
    <p:sldId id="1047" r:id="rId44"/>
    <p:sldId id="1066" r:id="rId45"/>
    <p:sldId id="1067" r:id="rId46"/>
    <p:sldId id="1068" r:id="rId47"/>
  </p:sldIdLst>
  <p:sldSz cx="9144000" cy="6858000" type="screen4x3"/>
  <p:notesSz cx="6735763" cy="9866313"/>
  <p:embeddedFontLst>
    <p:embeddedFont>
      <p:font typeface="Dosis" pitchFamily="2" charset="0"/>
      <p:regular r:id="rId49"/>
      <p:bold r:id="rId50"/>
    </p:embeddedFont>
    <p:embeddedFont>
      <p:font typeface="Dosis ExtraBold" pitchFamily="2" charset="0"/>
      <p:bold r:id="rId51"/>
    </p:embeddedFont>
    <p:embeddedFont>
      <p:font typeface="Dosis Light" pitchFamily="2" charset="0"/>
      <p:regular r:id="rId52"/>
    </p:embeddedFont>
    <p:embeddedFont>
      <p:font typeface="Dosis Medium" pitchFamily="2" charset="0"/>
      <p:regular r:id="rId53"/>
    </p:embeddedFont>
    <p:embeddedFont>
      <p:font typeface="Dosis SemiBold" pitchFamily="2" charset="0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84234"/>
    <a:srgbClr val="EBE3F1"/>
    <a:srgbClr val="565F88"/>
    <a:srgbClr val="F26553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customXml" Target="../ink/ink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7" Type="http://schemas.openxmlformats.org/officeDocument/2006/relationships/image" Target="../media/image2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50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customXml" Target="../ink/ink9.xml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0.PNG"/><Relationship Id="rId5" Type="http://schemas.openxmlformats.org/officeDocument/2006/relationships/customXml" Target="../ink/ink10.xml"/><Relationship Id="rId10" Type="http://schemas.openxmlformats.org/officeDocument/2006/relationships/image" Target="../media/image53.png"/><Relationship Id="rId4" Type="http://schemas.openxmlformats.org/officeDocument/2006/relationships/image" Target="../media/image400.PNG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customXml" Target="../ink/ink1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customXml" Target="../ink/ink11.xml"/><Relationship Id="rId10" Type="http://schemas.openxmlformats.org/officeDocument/2006/relationships/image" Target="../media/image28.png"/><Relationship Id="rId4" Type="http://schemas.openxmlformats.org/officeDocument/2006/relationships/image" Target="../media/image53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0.PNG"/><Relationship Id="rId7" Type="http://schemas.openxmlformats.org/officeDocument/2006/relationships/image" Target="../media/image5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410.PNG"/><Relationship Id="rId4" Type="http://schemas.openxmlformats.org/officeDocument/2006/relationships/customXml" Target="../ink/ink14.xml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customXml" Target="../ink/ink1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customXml" Target="../ink/ink15.xml"/><Relationship Id="rId10" Type="http://schemas.openxmlformats.org/officeDocument/2006/relationships/image" Target="../media/image28.png"/><Relationship Id="rId4" Type="http://schemas.openxmlformats.org/officeDocument/2006/relationships/image" Target="../media/image54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4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18.xml"/><Relationship Id="rId5" Type="http://schemas.openxmlformats.org/officeDocument/2006/relationships/image" Target="../media/image400.PNG"/><Relationship Id="rId4" Type="http://schemas.openxmlformats.org/officeDocument/2006/relationships/customXml" Target="../ink/ink17.xml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customXml" Target="../ink/ink20.xml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0.png"/><Relationship Id="rId7" Type="http://schemas.openxmlformats.org/officeDocument/2006/relationships/image" Target="../media/image28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25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911B8E1-FA1A-9F9F-F250-25C50E78C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2AP_SM2_S4">
            <a:hlinkClick r:id="" action="ppaction://media"/>
            <a:extLst>
              <a:ext uri="{FF2B5EF4-FFF2-40B4-BE49-F238E27FC236}">
                <a16:creationId xmlns:a16="http://schemas.microsoft.com/office/drawing/2014/main" id="{22D9ABE0-7457-22C6-9AB3-990CB911F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047" y="2349062"/>
            <a:ext cx="8095906" cy="301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5CF91B5-A356-BDAA-D656-5760B58E8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30" y="2152335"/>
            <a:ext cx="6776340" cy="31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C3AF-BB2D-4DA1-5199-F9592FA6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7BD478C-0B17-5EA2-6F18-CB63403FD4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265CAB60-9803-9E85-F377-82CAD016E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DDA32E-AF64-A18F-4A3D-80FD3353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2901BCDD-D8C9-7B38-0556-4DDB4EF9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B013849-0C59-EED7-B374-33AE580303C5}"/>
              </a:ext>
            </a:extLst>
          </p:cNvPr>
          <p:cNvGrpSpPr/>
          <p:nvPr/>
        </p:nvGrpSpPr>
        <p:grpSpPr>
          <a:xfrm>
            <a:off x="966238" y="1893280"/>
            <a:ext cx="7211524" cy="3707685"/>
            <a:chOff x="966238" y="2505280"/>
            <a:chExt cx="7211524" cy="370768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EE2C47-0C47-E62C-9517-D80DB617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238" y="2505280"/>
              <a:ext cx="6987808" cy="2602747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6262D3C-E135-C9EC-C3AF-89CBCB173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8482" y="4787912"/>
              <a:ext cx="6059280" cy="142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8C61DA5-9C3D-7295-B288-FB274949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296" y="3355430"/>
            <a:ext cx="4340728" cy="2895851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7312" y="2567033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30373" y="2593118"/>
            <a:ext cx="1383692" cy="1224189"/>
          </a:xfrm>
          <a:prstGeom prst="rect">
            <a:avLst/>
          </a:prstGeom>
        </p:spPr>
      </p:pic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660676" y="1772519"/>
            <a:ext cx="5957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se rencontrent au parc. Chacun demande à l’autre sa classe et le nom de son école. </a:t>
            </a:r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id="{059CAB56-1C57-3D26-E09A-D3098446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en français ? </a:t>
            </a: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comprenant l’acte de parole « Tu es en quelle classe ? » </a:t>
            </a:r>
          </a:p>
          <a:p>
            <a:pPr marL="0" indent="0">
              <a:buNone/>
            </a:pPr>
            <a:r>
              <a:rPr lang="fr-FR" sz="1400" dirty="0"/>
              <a:t>       «  Tu es dans quelle école ? 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on – om.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 verbe être au présent.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Maintenant, on va faire de la conjugaison. 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1045738" y="3013501"/>
            <a:ext cx="705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Le verbe </a:t>
            </a:r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être</a:t>
            </a:r>
            <a:r>
              <a:rPr lang="fr-FR" sz="4800" b="1" dirty="0">
                <a:ln w="0"/>
                <a:solidFill>
                  <a:srgbClr val="474F71"/>
                </a:solidFill>
                <a:latin typeface="Dosis SemiBold" pitchFamily="2" charset="0"/>
              </a:rPr>
              <a:t> au présent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Light" panose="020F0502020204030204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Light" panose="020F0502020204030204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vd verbe être">
            <a:hlinkClick r:id="" action="ppaction://media"/>
            <a:extLst>
              <a:ext uri="{FF2B5EF4-FFF2-40B4-BE49-F238E27FC236}">
                <a16:creationId xmlns:a16="http://schemas.microsoft.com/office/drawing/2014/main" id="{E76ABFC0-0E8F-6510-39CB-E5E788D4F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3238" y="1760304"/>
            <a:ext cx="6357524" cy="47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2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B3F689E-B6A9-ABB5-1E14-C2E413287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113" y="2190513"/>
            <a:ext cx="5549773" cy="32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le verbe être au présent 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890337" y="381723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l’école Hassan II.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6F9BCB2-BE38-C187-339C-15E95A9C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2" t="25215" r="6668" b="6875"/>
          <a:stretch>
            <a:fillRect/>
          </a:stretch>
        </p:blipFill>
        <p:spPr>
          <a:xfrm>
            <a:off x="2648606" y="1947473"/>
            <a:ext cx="3563008" cy="16142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suis à l’école Hassan II. 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0918587-B35C-0BEE-5C8D-0D15EFDCF56C}"/>
              </a:ext>
            </a:extLst>
          </p:cNvPr>
          <p:cNvSpPr txBox="1"/>
          <p:nvPr/>
        </p:nvSpPr>
        <p:spPr>
          <a:xfrm>
            <a:off x="890337" y="2978877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suis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l’école Hassan II.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le verbe être au présent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193E4D-2959-D246-7CEB-76F25710A747}"/>
              </a:ext>
            </a:extLst>
          </p:cNvPr>
          <p:cNvSpPr txBox="1"/>
          <p:nvPr/>
        </p:nvSpPr>
        <p:spPr>
          <a:xfrm>
            <a:off x="890337" y="381723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en deuxième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77B000-5849-8B76-5DBE-CC320FCD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2" t="25215" r="6668" b="6875"/>
          <a:stretch>
            <a:fillRect/>
          </a:stretch>
        </p:blipFill>
        <p:spPr>
          <a:xfrm>
            <a:off x="2648606" y="1947473"/>
            <a:ext cx="3563008" cy="16142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sommes en deuxième année. 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221CF4E-A12B-3CF1-25F2-9DB547110531}"/>
              </a:ext>
            </a:extLst>
          </p:cNvPr>
          <p:cNvSpPr txBox="1"/>
          <p:nvPr/>
        </p:nvSpPr>
        <p:spPr>
          <a:xfrm>
            <a:off x="-138156" y="3107781"/>
            <a:ext cx="942031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sommes </a:t>
            </a:r>
            <a:r>
              <a:rPr lang="fr-FR" sz="40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en deuxième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22.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21CE5CC-3E51-946E-5CCC-0C7F4F99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595" y="1667560"/>
            <a:ext cx="3023344" cy="481698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2983691" y="4312539"/>
            <a:ext cx="3208149" cy="9094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910792"/>
            <a:ext cx="3289659" cy="32896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770812-B8AC-4706-F823-1B17AFAF8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31" y="2536597"/>
            <a:ext cx="3928453" cy="26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B1F1B4B6-CE05-DE64-3374-1B1C77DFB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334" y="2168164"/>
            <a:ext cx="5389331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être au présent.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comprenant l’acte de parole « Tu es en quelle classe ? » «  Tu es dans quelle école ? ».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: on – om.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C41C9A0-A9C4-6B71-B690-1DD20F94B2E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FD61B0-7D53-9243-05E3-D5715995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E2AAD1-0825-AA59-80B5-16E402E0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FR" sz="4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gle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184956" y="3395446"/>
            <a:ext cx="297551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mout</a:t>
            </a:r>
            <a:r>
              <a:rPr kumimoji="0" lang="fr-MA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n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59217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p</a:t>
            </a:r>
            <a:r>
              <a:rPr lang="fr-FR" sz="4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t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CDCD12-EF73-3900-28BC-41525DB2C11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A1AB8C6-1717-A224-CE68-2F1D9F8C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A38E93-89FA-A6CE-2BE3-D5DE0505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364198" y="348169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poiss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on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903518" y="3481698"/>
            <a:ext cx="308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du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sav</a:t>
            </a:r>
            <a:r>
              <a:rPr lang="fr-MA" sz="40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318298" y="348169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m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r>
              <a:rPr lang="fr-MA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re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4A36D35-0DA9-2B34-7F6C-0DF8C05424C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DB146C7-5BE1-414B-7E45-E4C6451AC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17C49E-7485-A75D-EC60-A11414E7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059610" y="3429000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FR" sz="4000" b="1" dirty="0" err="1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balc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on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1086688" y="3429000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om</a:t>
            </a:r>
            <a:r>
              <a:rPr lang="fr-MA" sz="4000" b="1" dirty="0" err="1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F947F14-D484-4146-8D6A-43D848B1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63" y="3571516"/>
            <a:ext cx="1552970" cy="19503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372649" y="2077239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pont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1070322" y="544857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96161" y="540873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535866" y="5395377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18" name="Image 1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86FC24-296D-1B35-292A-42304C8B4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94" y="3571516"/>
            <a:ext cx="1552971" cy="19503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E8ED93-868C-69DB-7CCC-0143093EDF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52" y="3571516"/>
            <a:ext cx="1552971" cy="19503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8265816-F530-6C63-378C-EC41C074E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45" y="3571516"/>
            <a:ext cx="1540396" cy="19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0499-F3D9-46E5-462A-46E89AE3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19D5CA4-EE24-4D8A-33EA-8FE065EC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63" y="3256196"/>
            <a:ext cx="1552970" cy="195032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150404-30FD-E7E1-E35C-9526A11E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52" y="3256196"/>
            <a:ext cx="1552971" cy="19503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1745B0A-F605-BF75-E165-A08ECC27E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45" y="3256196"/>
            <a:ext cx="1540396" cy="1934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ABF856-1E48-56F1-E85C-8FEEEA96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269EFFB8-6619-3116-DDFB-22F772B233FF}"/>
              </a:ext>
            </a:extLst>
          </p:cNvPr>
          <p:cNvSpPr txBox="1">
            <a:spLocks/>
          </p:cNvSpPr>
          <p:nvPr/>
        </p:nvSpPr>
        <p:spPr>
          <a:xfrm>
            <a:off x="3372649" y="186054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pont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456F4861-0429-4C8B-A06E-A7A250801FE1}"/>
              </a:ext>
            </a:extLst>
          </p:cNvPr>
          <p:cNvSpPr txBox="1">
            <a:spLocks/>
          </p:cNvSpPr>
          <p:nvPr/>
        </p:nvSpPr>
        <p:spPr>
          <a:xfrm>
            <a:off x="1060697" y="53178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481B4B7-6DBA-2E55-D2D8-66D501122F1E}"/>
              </a:ext>
            </a:extLst>
          </p:cNvPr>
          <p:cNvSpPr txBox="1">
            <a:spLocks/>
          </p:cNvSpPr>
          <p:nvPr/>
        </p:nvSpPr>
        <p:spPr>
          <a:xfrm>
            <a:off x="3386536" y="523949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6894665B-2EB9-1FB0-62F0-DB5CB8D13742}"/>
              </a:ext>
            </a:extLst>
          </p:cNvPr>
          <p:cNvSpPr txBox="1">
            <a:spLocks/>
          </p:cNvSpPr>
          <p:nvPr/>
        </p:nvSpPr>
        <p:spPr>
          <a:xfrm>
            <a:off x="5526241" y="526463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F96D45-7043-576A-E325-03A2319FEC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B48D388-76A7-B5FF-4629-DDEE57C1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7DAA18-AD16-C7E5-34E0-2B8D7654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6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</a:t>
            </a:r>
            <a:r>
              <a:rPr kumimoji="0" lang="f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poiss</a:t>
            </a: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on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8CE9F9-DCC9-A290-EE97-72E3CDCEF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2" y="3264666"/>
            <a:ext cx="1552971" cy="1950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6A8B4A-D074-05A8-D2CD-42E17BD2ED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7" y="3264666"/>
            <a:ext cx="1540396" cy="19345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B9E052-43D0-7DE4-3ED8-EC6A28F28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01" y="3264666"/>
            <a:ext cx="1552971" cy="19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A26D4-E761-A0F2-019D-FD39FC96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A49480-F62B-050E-3539-BEBAA4DB0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2" y="3264666"/>
            <a:ext cx="1552971" cy="195032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726FC1-5500-C8A7-B816-56F22300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7" y="3264666"/>
            <a:ext cx="1540396" cy="19345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AEB101-C1E4-2D42-781D-697E98733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01" y="3264666"/>
            <a:ext cx="1552971" cy="19503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CA0C04-4AE6-6DDD-9113-1EF5B5A3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BC0FE77C-A9DD-7D04-6AD4-86EE3E673589}"/>
              </a:ext>
            </a:extLst>
          </p:cNvPr>
          <p:cNvSpPr txBox="1">
            <a:spLocks/>
          </p:cNvSpPr>
          <p:nvPr/>
        </p:nvSpPr>
        <p:spPr>
          <a:xfrm>
            <a:off x="1060697" y="527933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188A48A-A444-CA39-652C-2AE27F6A62F2}"/>
              </a:ext>
            </a:extLst>
          </p:cNvPr>
          <p:cNvSpPr txBox="1">
            <a:spLocks/>
          </p:cNvSpPr>
          <p:nvPr/>
        </p:nvSpPr>
        <p:spPr>
          <a:xfrm>
            <a:off x="3386536" y="5229867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4B311717-712F-1C6A-A1E4-CFC048A1989F}"/>
              </a:ext>
            </a:extLst>
          </p:cNvPr>
          <p:cNvSpPr txBox="1">
            <a:spLocks/>
          </p:cNvSpPr>
          <p:nvPr/>
        </p:nvSpPr>
        <p:spPr>
          <a:xfrm>
            <a:off x="5526241" y="52550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ECC0E7F-C115-E667-B834-3CB5E11DD499}"/>
              </a:ext>
            </a:extLst>
          </p:cNvPr>
          <p:cNvSpPr txBox="1">
            <a:spLocks/>
          </p:cNvSpPr>
          <p:nvPr/>
        </p:nvSpPr>
        <p:spPr>
          <a:xfrm>
            <a:off x="2849126" y="18960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u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p</a:t>
            </a:r>
            <a:r>
              <a:rPr kumimoji="0" lang="f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oisson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BA36BA-D1B8-5E94-218B-E9C4397933A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B358E41-9A0D-2F67-E853-C96F69181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D28A6CE-1F3B-33DC-6083-06E07894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1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F2FFC2E-5654-DC00-0396-9F0D12BD8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7" y="3059708"/>
            <a:ext cx="1540396" cy="19345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EB5ABC-BD81-6CB0-C9EF-CBFA1F5F4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01" y="3059708"/>
            <a:ext cx="1552971" cy="19503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pompe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ACEFCE-D2B9-8F51-86BD-4BB0F748D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1" y="3059708"/>
            <a:ext cx="1552971" cy="19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14632-0530-BF27-E3DC-7025D6BC1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F39B5-06B2-B2A4-6CFD-99AD770A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075E319-F1D4-D094-DCA9-8C6796523747}"/>
              </a:ext>
            </a:extLst>
          </p:cNvPr>
          <p:cNvSpPr txBox="1">
            <a:spLocks/>
          </p:cNvSpPr>
          <p:nvPr/>
        </p:nvSpPr>
        <p:spPr>
          <a:xfrm>
            <a:off x="2849126" y="196412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</a:t>
            </a: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pompe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248EDD7-AECD-2E0C-38FF-FA117F1372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C3441D0-0C08-01C0-414B-48D01C58B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A0325C0-7AA5-338B-FC8D-3971CB1E1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E1EE578-5711-6AFA-2B0B-C20CE7EBB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7" y="3059708"/>
            <a:ext cx="1540396" cy="193453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FCD6ED-B07A-A146-90AD-767771D2A1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01" y="3059708"/>
            <a:ext cx="1552971" cy="19503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037CCC-1C52-0595-CE8D-471BCFF6CA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1" y="3059708"/>
            <a:ext cx="1552971" cy="1950328"/>
          </a:xfrm>
          <a:prstGeom prst="rect">
            <a:avLst/>
          </a:prstGeom>
        </p:spPr>
      </p:pic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527038D8-D7F7-CAE6-9555-693C8E724E9B}"/>
              </a:ext>
            </a:extLst>
          </p:cNvPr>
          <p:cNvSpPr txBox="1">
            <a:spLocks/>
          </p:cNvSpPr>
          <p:nvPr/>
        </p:nvSpPr>
        <p:spPr>
          <a:xfrm>
            <a:off x="1093761" y="526463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5E1A9C7-4622-C659-14C9-3DD890C932E5}"/>
              </a:ext>
            </a:extLst>
          </p:cNvPr>
          <p:cNvSpPr txBox="1">
            <a:spLocks/>
          </p:cNvSpPr>
          <p:nvPr/>
        </p:nvSpPr>
        <p:spPr>
          <a:xfrm>
            <a:off x="3386536" y="523949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A3504EE-9016-C5B3-AE19-D56B6BA882E8}"/>
              </a:ext>
            </a:extLst>
          </p:cNvPr>
          <p:cNvSpPr txBox="1">
            <a:spLocks/>
          </p:cNvSpPr>
          <p:nvPr/>
        </p:nvSpPr>
        <p:spPr>
          <a:xfrm>
            <a:off x="5526241" y="526463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8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20. Réalisez l’activité avec votre voisin.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324948" y="2842938"/>
            <a:ext cx="3241578" cy="24858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6E5CD4-5FDE-6EED-DCF0-E6DEB7513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419" y="1608119"/>
            <a:ext cx="3061581" cy="457786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E7AAC7-F8F0-31C5-94A1-564C82288A58}"/>
              </a:ext>
            </a:extLst>
          </p:cNvPr>
          <p:cNvSpPr/>
          <p:nvPr/>
        </p:nvSpPr>
        <p:spPr>
          <a:xfrm>
            <a:off x="1552846" y="4637881"/>
            <a:ext cx="3228752" cy="133725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599C121B-6483-C8D2-6D9F-997C00627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399" y="2078384"/>
            <a:ext cx="702320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04C445-8D8A-38ED-54B3-AA4F0CDC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7" y="1671145"/>
            <a:ext cx="3061581" cy="45778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4002955" y="427547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512" y="2271561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73421" y="507137"/>
            <a:ext cx="1355834" cy="1164008"/>
          </a:xfrm>
          <a:prstGeom prst="flowChartConnector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8" y="4122471"/>
            <a:ext cx="3228752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34" y="1916474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– on - om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Graphèmes – on - om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86658" y="23724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Dialogue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Point de langue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Syllabes et mots</a:t>
            </a:r>
          </a:p>
          <a:p>
            <a:r>
              <a:rPr lang="fr-FR" dirty="0"/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886798" y="195033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être au présent.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5097386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on – om.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comprenant l’acte de parole « Tu es en quelle classe ? » </a:t>
            </a:r>
          </a:p>
          <a:p>
            <a:pPr marL="0" indent="0">
              <a:buNone/>
            </a:pPr>
            <a:r>
              <a:rPr lang="fr-FR" sz="1400" dirty="0"/>
              <a:t>        « Tu es dans quelle école ? ».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MA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2AP_SM2_S4">
            <a:hlinkClick r:id="" action="ppaction://media"/>
            <a:extLst>
              <a:ext uri="{FF2B5EF4-FFF2-40B4-BE49-F238E27FC236}">
                <a16:creationId xmlns:a16="http://schemas.microsoft.com/office/drawing/2014/main" id="{22D9ABE0-7457-22C6-9AB3-990CB911F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047" y="2349062"/>
            <a:ext cx="8095906" cy="301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7922</TotalTime>
  <Words>782</Words>
  <Application>Microsoft Office PowerPoint</Application>
  <PresentationFormat>Affichage à l'écran (4:3)</PresentationFormat>
  <Paragraphs>127</Paragraphs>
  <Slides>41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41</vt:i4>
      </vt:variant>
    </vt:vector>
  </HeadingPairs>
  <TitlesOfParts>
    <vt:vector size="57" baseType="lpstr">
      <vt:lpstr>Dosis SemiBold</vt:lpstr>
      <vt:lpstr>Dosis Light</vt:lpstr>
      <vt:lpstr>Aptos Display</vt:lpstr>
      <vt:lpstr>Calibri</vt:lpstr>
      <vt:lpstr>Dosis Medium</vt:lpstr>
      <vt:lpstr>Wingdings</vt:lpstr>
      <vt:lpstr>Dosis</vt:lpstr>
      <vt:lpstr>Arial</vt:lpstr>
      <vt:lpstr>Aptos</vt:lpstr>
      <vt:lpstr>Dosis ExtraBold</vt:lpstr>
      <vt:lpstr>2_Conception personnalisée</vt:lpstr>
      <vt:lpstr>00_Env-Enseignant</vt:lpstr>
      <vt:lpstr>Oral</vt:lpstr>
      <vt:lpstr>Lecture</vt:lpstr>
      <vt:lpstr>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 avec Majd et Nada.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Qui veut passer au tableau pour jouer le dialogue en français ? </vt:lpstr>
      <vt:lpstr>Maintenant, tout le monde participe. Jouez le dialogue avec votre voisin.</vt:lpstr>
      <vt:lpstr>Plan de la séance 4</vt:lpstr>
      <vt:lpstr>Maintenant, on va faire de la conjugaison. Soyez attentifs.</vt:lpstr>
      <vt:lpstr>Lecture de la vidéo </vt:lpstr>
      <vt:lpstr>Lisons ensemble. </vt:lpstr>
      <vt:lpstr>Qui veut compléter la phrase par le verbe être au présent  ? Levez la main. </vt:lpstr>
      <vt:lpstr>Je suis à l’école Hassan II. </vt:lpstr>
      <vt:lpstr>Qui veut compléter la phrase par le verbe être au présent ? Levez la main. </vt:lpstr>
      <vt:lpstr>Nous sommes en deuxième année. </vt:lpstr>
      <vt:lpstr>Ouvrez le manuel à la page 22.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Prenez vos ardoises.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Prenez vos livrets à la page 20. Réalisez l’activité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KHALID.RAMNI</cp:lastModifiedBy>
  <cp:revision>8</cp:revision>
  <cp:lastPrinted>2025-08-13T10:11:39Z</cp:lastPrinted>
  <dcterms:created xsi:type="dcterms:W3CDTF">2025-08-01T12:31:49Z</dcterms:created>
  <dcterms:modified xsi:type="dcterms:W3CDTF">2025-11-13T18:34:11Z</dcterms:modified>
</cp:coreProperties>
</file>