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1" r:id="rId2"/>
    <p:sldMasterId id="2147483659" r:id="rId3"/>
    <p:sldMasterId id="2147483674" r:id="rId4"/>
    <p:sldMasterId id="2147483684" r:id="rId5"/>
    <p:sldMasterId id="2147483694" r:id="rId6"/>
    <p:sldMasterId id="2147483706" r:id="rId7"/>
    <p:sldMasterId id="2147483714" r:id="rId8"/>
  </p:sldMasterIdLst>
  <p:notesMasterIdLst>
    <p:notesMasterId r:id="rId62"/>
  </p:notesMasterIdLst>
  <p:sldIdLst>
    <p:sldId id="256" r:id="rId9"/>
    <p:sldId id="1029" r:id="rId10"/>
    <p:sldId id="705" r:id="rId11"/>
    <p:sldId id="1042" r:id="rId12"/>
    <p:sldId id="798" r:id="rId13"/>
    <p:sldId id="799" r:id="rId14"/>
    <p:sldId id="779" r:id="rId15"/>
    <p:sldId id="780" r:id="rId16"/>
    <p:sldId id="784" r:id="rId17"/>
    <p:sldId id="1032" r:id="rId18"/>
    <p:sldId id="955" r:id="rId19"/>
    <p:sldId id="800" r:id="rId20"/>
    <p:sldId id="862" r:id="rId21"/>
    <p:sldId id="846" r:id="rId22"/>
    <p:sldId id="1049" r:id="rId23"/>
    <p:sldId id="1069" r:id="rId24"/>
    <p:sldId id="866" r:id="rId25"/>
    <p:sldId id="1070" r:id="rId26"/>
    <p:sldId id="867" r:id="rId27"/>
    <p:sldId id="1085" r:id="rId28"/>
    <p:sldId id="1071" r:id="rId29"/>
    <p:sldId id="1072" r:id="rId30"/>
    <p:sldId id="1050" r:id="rId31"/>
    <p:sldId id="1052" r:id="rId32"/>
    <p:sldId id="1073" r:id="rId33"/>
    <p:sldId id="1077" r:id="rId34"/>
    <p:sldId id="1076" r:id="rId35"/>
    <p:sldId id="1053" r:id="rId36"/>
    <p:sldId id="1079" r:id="rId37"/>
    <p:sldId id="1080" r:id="rId38"/>
    <p:sldId id="1078" r:id="rId39"/>
    <p:sldId id="1055" r:id="rId40"/>
    <p:sldId id="1054" r:id="rId41"/>
    <p:sldId id="1081" r:id="rId42"/>
    <p:sldId id="1086" r:id="rId43"/>
    <p:sldId id="831" r:id="rId44"/>
    <p:sldId id="832" r:id="rId45"/>
    <p:sldId id="805" r:id="rId46"/>
    <p:sldId id="1083" r:id="rId47"/>
    <p:sldId id="653" r:id="rId48"/>
    <p:sldId id="1040" r:id="rId49"/>
    <p:sldId id="1090" r:id="rId50"/>
    <p:sldId id="1091" r:id="rId51"/>
    <p:sldId id="1084" r:id="rId52"/>
    <p:sldId id="1060" r:id="rId53"/>
    <p:sldId id="1088" r:id="rId54"/>
    <p:sldId id="1087" r:id="rId55"/>
    <p:sldId id="1092" r:id="rId56"/>
    <p:sldId id="1093" r:id="rId57"/>
    <p:sldId id="1094" r:id="rId58"/>
    <p:sldId id="984" r:id="rId59"/>
    <p:sldId id="1089" r:id="rId60"/>
    <p:sldId id="1048" r:id="rId61"/>
  </p:sldIdLst>
  <p:sldSz cx="9144000" cy="6858000" type="screen4x3"/>
  <p:notesSz cx="6735763" cy="9866313"/>
  <p:embeddedFontLst>
    <p:embeddedFont>
      <p:font typeface="Dosis" pitchFamily="2" charset="0"/>
      <p:regular r:id="rId63"/>
      <p:bold r:id="rId64"/>
    </p:embeddedFont>
    <p:embeddedFont>
      <p:font typeface="Dosis ExtraBold" pitchFamily="2" charset="0"/>
      <p:bold r:id="rId65"/>
    </p:embeddedFont>
    <p:embeddedFont>
      <p:font typeface="Dosis Medium" pitchFamily="2" charset="0"/>
      <p:regular r:id="rId66"/>
    </p:embeddedFont>
    <p:embeddedFont>
      <p:font typeface="Dosis SemiBold" pitchFamily="2" charset="0"/>
      <p:bold r:id="rId67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00ACA4"/>
    <a:srgbClr val="E84234"/>
    <a:srgbClr val="EBE3F1"/>
    <a:srgbClr val="565F88"/>
    <a:srgbClr val="F26553"/>
    <a:srgbClr val="2AB6D7"/>
    <a:srgbClr val="55B7DE"/>
    <a:srgbClr val="A1A6BC"/>
    <a:srgbClr val="4B53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7607" autoAdjust="0"/>
  </p:normalViewPr>
  <p:slideViewPr>
    <p:cSldViewPr snapToGrid="0" showGuides="1">
      <p:cViewPr varScale="1">
        <p:scale>
          <a:sx n="61" d="100"/>
          <a:sy n="61" d="100"/>
        </p:scale>
        <p:origin x="1590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font" Target="fonts/font1.fntdata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font" Target="fonts/font4.fntdata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font" Target="fonts/font2.fntdata"/><Relationship Id="rId69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microsoft.com/office/2018/10/relationships/authors" Target="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font" Target="fonts/font5.fntdata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notesMaster" Target="notesMasters/notesMaster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font" Target="fonts/font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16,'5'-4,"5"-2,2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16,'5'-4,"5"-2,2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16,'5'-4,"5"-2,2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16,'5'-4,"5"-2,2 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16,'5'-4,"5"-2,2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16,'5'-4,"5"-2,2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16,'5'-4,"5"-2,2 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1,'0'0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16,'5'-4,"5"-2,2 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1,'0'0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16,'5'-4,"5"-2,2 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1,'0'0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16,'5'-4,"5"-2,2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16,'5'-4,"5"-2,2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en-US" smtClean="0"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136E571-1CA0-4C8D-985D-594239BEC5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" b="4073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Espace réservé du contenu 6"/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Espace réservé de l'élément multimédia 4"/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4"/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e l'élément multimédia 3"/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pour une image  5"/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pour une image  5"/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Espace réservé pour une image  5"/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0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4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5" hasCustomPrompt="1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6" name="Espace réservé du texte 14"/>
          <p:cNvSpPr>
            <a:spLocks noGrp="1"/>
          </p:cNvSpPr>
          <p:nvPr>
            <p:ph type="body" sz="quarter" idx="26" hasCustomPrompt="1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0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6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/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4"/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Espace réservé de l'élément multimédia 4"/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/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1.  Acte de parole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/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/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/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3.  Ecriture</a:t>
            </a:r>
          </a:p>
        </p:txBody>
      </p:sp>
      <p:sp>
        <p:nvSpPr>
          <p:cNvPr id="10" name="Espace réservé du texte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/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7" name="Espace réservé pour une image  26"/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26"/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Espace réservé du contenu 6"/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0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4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5" hasCustomPrompt="1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6" name="Espace réservé du texte 14"/>
          <p:cNvSpPr>
            <a:spLocks noGrp="1"/>
          </p:cNvSpPr>
          <p:nvPr>
            <p:ph type="body" sz="quarter" idx="26" hasCustomPrompt="1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0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6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en-US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Espace réservé du contenu 6"/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0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4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5" hasCustomPrompt="1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6" name="Espace réservé du texte 14"/>
          <p:cNvSpPr>
            <a:spLocks noGrp="1"/>
          </p:cNvSpPr>
          <p:nvPr>
            <p:ph type="body" sz="quarter" idx="26" hasCustomPrompt="1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0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6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en-US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Rectangle : coins arrondis 2"/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4" name="Organigramme : Terminateur 3"/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/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6" name="Organigramme : Terminateur 5"/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/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8" name="Organigramme : Terminateur 7"/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/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Organigramme : Terminateur 9"/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/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2" name="Organigramme : Terminateur 11"/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/>
          <p:cNvSpPr txBox="1"/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Révision</a:t>
            </a:r>
          </a:p>
          <a:p>
            <a:r>
              <a:rPr lang="en-US" dirty="0"/>
              <a:t>Lecture offerte</a:t>
            </a:r>
          </a:p>
        </p:txBody>
      </p:sp>
      <p:grpSp>
        <p:nvGrpSpPr>
          <p:cNvPr id="18" name="Groupe 17"/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/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20" name="Organigramme : Terminateur 19"/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/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en-US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/>
          <p:cNvSpPr>
            <a:spLocks noGrp="1"/>
          </p:cNvSpPr>
          <p:nvPr>
            <p:ph type="body" sz="quarter" idx="11" hasCustomPrompt="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en-US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/>
          <p:cNvSpPr>
            <a:spLocks noGrp="1"/>
          </p:cNvSpPr>
          <p:nvPr>
            <p:ph type="body" sz="quarter" idx="12" hasCustomPrompt="1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en-US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/>
          <p:cNvSpPr>
            <a:spLocks noGrp="1"/>
          </p:cNvSpPr>
          <p:nvPr>
            <p:ph type="body" sz="quarter" idx="13" hasCustomPrompt="1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en-US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/>
          <p:cNvSpPr>
            <a:spLocks noGrp="1"/>
          </p:cNvSpPr>
          <p:nvPr>
            <p:ph type="body" sz="quarter" idx="14" hasCustomPrompt="1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en-US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/>
          <p:cNvSpPr>
            <a:spLocks noGrp="1"/>
          </p:cNvSpPr>
          <p:nvPr>
            <p:ph type="body" sz="quarter" idx="15" hasCustomPrompt="1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en-US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14/11/2025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60495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14/11/2025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38278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14/11/2025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364385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14/11/2025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197174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14/11/2025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760932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14/11/2025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43220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14/11/2025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734449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14/11/2025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554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5" name="Rectangle : coins arrondis 4"/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4" name="Organigramme : Terminateur 3"/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/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8" name="Organigramme : Terminateur 7"/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/>
          <p:cNvSpPr>
            <a:spLocks noGrp="1"/>
          </p:cNvSpPr>
          <p:nvPr>
            <p:ph type="body" sz="quarter" idx="19" hasCustomPrompt="1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/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8" name="Organigramme : Terminateur 17"/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/>
          <p:cNvSpPr>
            <a:spLocks noGrp="1"/>
          </p:cNvSpPr>
          <p:nvPr>
            <p:ph type="body" sz="quarter" idx="20" hasCustomPrompt="1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/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1" name="Organigramme : Terminateur 20"/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/>
          <p:cNvSpPr>
            <a:spLocks noGrp="1"/>
          </p:cNvSpPr>
          <p:nvPr>
            <p:ph type="body" sz="quarter" idx="21" hasCustomPrompt="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/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4" name="Organigramme : Terminateur 23"/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/>
          <p:cNvSpPr>
            <a:spLocks noGrp="1"/>
          </p:cNvSpPr>
          <p:nvPr>
            <p:ph type="body" sz="quarter" idx="22" hasCustomPrompt="1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/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7" name="Organigramme : Terminateur 26"/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/>
          <p:cNvSpPr>
            <a:spLocks noGrp="1"/>
          </p:cNvSpPr>
          <p:nvPr>
            <p:ph type="body" sz="quarter" idx="23" hasCustomPrompt="1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14/11/2025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3922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14/11/2025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093951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14/11/2025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058629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6452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6771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96863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7698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09" y="3643281"/>
            <a:ext cx="2742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2049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54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886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491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/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1.  Acte de parole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/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/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/>
          <p:cNvSpPr txBox="1"/>
          <p:nvPr userDrawn="1"/>
        </p:nvSpPr>
        <p:spPr>
          <a:xfrm>
            <a:off x="2225078" y="5126699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3.  Écriture </a:t>
            </a:r>
          </a:p>
        </p:txBody>
      </p:sp>
      <p:sp>
        <p:nvSpPr>
          <p:cNvPr id="10" name="Espace réservé du texte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/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7" name="Espace réservé pour une image  26"/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26"/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483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4295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178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734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5123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4158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229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607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610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2462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/>
          <p:cNvSpPr txBox="1"/>
          <p:nvPr userDrawn="1"/>
        </p:nvSpPr>
        <p:spPr>
          <a:xfrm>
            <a:off x="2225078" y="2156784"/>
            <a:ext cx="1648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1.  Prise de parole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/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/>
          <p:cNvSpPr txBox="1"/>
          <p:nvPr userDrawn="1"/>
        </p:nvSpPr>
        <p:spPr>
          <a:xfrm>
            <a:off x="2201409" y="3643281"/>
            <a:ext cx="2742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757575"/>
                </a:solidFill>
                <a:latin typeface="Dosis ExtraBold" pitchFamily="2" charset="0"/>
              </a:rPr>
              <a:t>2.  Point de langue</a:t>
            </a:r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/>
          <p:cNvSpPr txBox="1"/>
          <p:nvPr userDrawn="1"/>
        </p:nvSpPr>
        <p:spPr>
          <a:xfrm>
            <a:off x="2225078" y="5126699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3.  Écriture</a:t>
            </a:r>
          </a:p>
        </p:txBody>
      </p:sp>
      <p:sp>
        <p:nvSpPr>
          <p:cNvPr id="10" name="Espace réservé du texte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/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7" name="Espace réservé pour une image  26"/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26"/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2994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6339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480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8696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/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/>
          <p:cNvSpPr txBox="1"/>
          <p:nvPr userDrawn="1"/>
        </p:nvSpPr>
        <p:spPr>
          <a:xfrm>
            <a:off x="2201410" y="3643281"/>
            <a:ext cx="2254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/>
          <p:cNvSpPr txBox="1"/>
          <p:nvPr userDrawn="1"/>
        </p:nvSpPr>
        <p:spPr>
          <a:xfrm>
            <a:off x="2225078" y="5126699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3.  Écriture</a:t>
            </a:r>
          </a:p>
        </p:txBody>
      </p:sp>
      <p:sp>
        <p:nvSpPr>
          <p:cNvPr id="10" name="Espace réservé du texte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/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26"/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/>
          <p:cNvSpPr txBox="1"/>
          <p:nvPr userDrawn="1"/>
        </p:nvSpPr>
        <p:spPr>
          <a:xfrm>
            <a:off x="2225078" y="2156784"/>
            <a:ext cx="1648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1.  Prise de parole</a:t>
            </a:r>
          </a:p>
        </p:txBody>
      </p:sp>
      <p:sp>
        <p:nvSpPr>
          <p:cNvPr id="12" name="Espace réservé du texte 5"/>
          <p:cNvSpPr>
            <a:spLocks noGrp="1"/>
          </p:cNvSpPr>
          <p:nvPr>
            <p:ph type="body" sz="quarter" idx="21" hasCustomPrompt="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/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en-US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8.jpe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image" Target="../media/image12.jpeg"/><Relationship Id="rId5" Type="http://schemas.openxmlformats.org/officeDocument/2006/relationships/slideLayout" Target="../slideLayouts/slideLayout37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Relationship Id="rId9" Type="http://schemas.openxmlformats.org/officeDocument/2006/relationships/image" Target="../media/image3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61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69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/>
          <p:cNvSpPr txBox="1"/>
          <p:nvPr userDrawn="1"/>
        </p:nvSpPr>
        <p:spPr>
          <a:xfrm>
            <a:off x="1937910" y="209734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en-US" sz="1400" b="1" dirty="0">
                <a:solidFill>
                  <a:srgbClr val="424D7B"/>
                </a:solidFill>
              </a:rPr>
              <a:t>Prise de parole</a:t>
            </a:r>
          </a:p>
        </p:txBody>
      </p:sp>
      <p:sp>
        <p:nvSpPr>
          <p:cNvPr id="8" name="ZoneTexte 7"/>
          <p:cNvSpPr txBox="1"/>
          <p:nvPr userDrawn="1"/>
        </p:nvSpPr>
        <p:spPr>
          <a:xfrm>
            <a:off x="3963435" y="226705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en-US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/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/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/>
          <p:cNvSpPr txBox="1"/>
          <p:nvPr userDrawn="1"/>
        </p:nvSpPr>
        <p:spPr>
          <a:xfrm>
            <a:off x="6295924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400" b="1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lang="en-US" sz="1600" b="0" kern="1200" dirty="0">
          <a:solidFill>
            <a:prstClr val="white">
              <a:lumMod val="65000"/>
            </a:prstClr>
          </a:solidFill>
          <a:latin typeface="Calibri" panose="020F0502020204030204"/>
          <a:ea typeface="+mn-ea"/>
          <a:cs typeface="+mn-cs"/>
        </a:defRPr>
      </a:lvl1pPr>
    </p:titleStyle>
    <p:bodyStyle>
      <a:lvl1pPr marL="128270" indent="-128270" algn="l" defTabSz="5143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4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6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997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69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1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3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84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56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7951" y="21590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/>
          <p:cNvSpPr txBox="1"/>
          <p:nvPr userDrawn="1"/>
        </p:nvSpPr>
        <p:spPr>
          <a:xfrm>
            <a:off x="1987785" y="17648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en-US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en-US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56260" y="253231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39245" y="225342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/>
          <p:cNvSpPr txBox="1"/>
          <p:nvPr userDrawn="1"/>
        </p:nvSpPr>
        <p:spPr>
          <a:xfrm>
            <a:off x="4220319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400" b="1" dirty="0">
                <a:solidFill>
                  <a:srgbClr val="424D7B"/>
                </a:solidFill>
              </a:rPr>
              <a:t>Lecture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lang="en-US" sz="1600" b="0" kern="1200" dirty="0">
          <a:solidFill>
            <a:prstClr val="white">
              <a:lumMod val="65000"/>
            </a:prstClr>
          </a:solidFill>
          <a:latin typeface="Calibri" panose="020F0502020204030204"/>
          <a:ea typeface="+mn-ea"/>
          <a:cs typeface="+mn-cs"/>
        </a:defRPr>
      </a:lvl1pPr>
    </p:titleStyle>
    <p:bodyStyle>
      <a:lvl1pPr marL="128270" indent="-128270" algn="l" defTabSz="5143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4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6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997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69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1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3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84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56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/>
          <p:cNvSpPr txBox="1"/>
          <p:nvPr userDrawn="1"/>
        </p:nvSpPr>
        <p:spPr>
          <a:xfrm>
            <a:off x="1937910" y="209734"/>
            <a:ext cx="139782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en-US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en-US" sz="1400" dirty="0">
                <a:solidFill>
                  <a:srgbClr val="424D7B"/>
                </a:solidFill>
              </a:rPr>
              <a:t>Écriture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/>
          <p:cNvSpPr txBox="1"/>
          <p:nvPr userDrawn="1"/>
        </p:nvSpPr>
        <p:spPr>
          <a:xfrm>
            <a:off x="4220318" y="209734"/>
            <a:ext cx="172577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400" b="1" dirty="0">
                <a:solidFill>
                  <a:srgbClr val="424D7B">
                    <a:alpha val="40000"/>
                  </a:srgbClr>
                </a:solidFill>
              </a:rPr>
              <a:t>Lecture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lang="en-US" sz="1600" b="0" kern="1200" dirty="0">
          <a:solidFill>
            <a:prstClr val="white">
              <a:lumMod val="65000"/>
            </a:prstClr>
          </a:solidFill>
          <a:latin typeface="Calibri" panose="020F0502020204030204"/>
          <a:ea typeface="+mn-ea"/>
          <a:cs typeface="+mn-cs"/>
        </a:defRPr>
      </a:lvl1pPr>
    </p:titleStyle>
    <p:bodyStyle>
      <a:lvl1pPr marL="128270" indent="-128270" algn="l" defTabSz="5143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4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6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997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69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1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3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84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56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58CDA-051D-4D60-BF0D-2F78360884C3}" type="datetimeFigureOut">
              <a:rPr lang="fr-MA" smtClean="0"/>
              <a:t>14/11/2025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75652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256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Prise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3963435" y="226705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6295924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</p:spTree>
    <p:extLst>
      <p:ext uri="{BB962C8B-B14F-4D97-AF65-F5344CB8AC3E}">
        <p14:creationId xmlns:p14="http://schemas.microsoft.com/office/powerpoint/2010/main" val="2693086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0.gif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0.gif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0.gif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0.gif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0.gif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0.gif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7.png"/><Relationship Id="rId5" Type="http://schemas.openxmlformats.org/officeDocument/2006/relationships/image" Target="../media/image44.png"/><Relationship Id="rId4" Type="http://schemas.openxmlformats.org/officeDocument/2006/relationships/customXml" Target="../ink/ink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27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customXml" Target="../ink/ink4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44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customXml" Target="../ink/ink6.xml"/><Relationship Id="rId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customXml" Target="../ink/ink5.xml"/><Relationship Id="rId9" Type="http://schemas.openxmlformats.org/officeDocument/2006/relationships/image" Target="../media/image2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44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customXml" Target="../ink/ink8.xml"/><Relationship Id="rId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customXml" Target="../ink/ink7.xml"/><Relationship Id="rId9" Type="http://schemas.openxmlformats.org/officeDocument/2006/relationships/image" Target="../media/image2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44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customXml" Target="../ink/ink10.xml"/><Relationship Id="rId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customXml" Target="../ink/ink9.xml"/><Relationship Id="rId9" Type="http://schemas.openxmlformats.org/officeDocument/2006/relationships/image" Target="../media/image2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7.png"/><Relationship Id="rId5" Type="http://schemas.openxmlformats.org/officeDocument/2006/relationships/image" Target="../media/image44.png"/><Relationship Id="rId4" Type="http://schemas.openxmlformats.org/officeDocument/2006/relationships/customXml" Target="../ink/ink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7.png"/><Relationship Id="rId5" Type="http://schemas.openxmlformats.org/officeDocument/2006/relationships/image" Target="../media/image44.png"/><Relationship Id="rId4" Type="http://schemas.openxmlformats.org/officeDocument/2006/relationships/customXml" Target="../ink/ink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8.png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2.png"/><Relationship Id="rId5" Type="http://schemas.openxmlformats.org/officeDocument/2006/relationships/image" Target="../media/image44.png"/><Relationship Id="rId4" Type="http://schemas.openxmlformats.org/officeDocument/2006/relationships/customXml" Target="../ink/ink1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8.png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7.png"/><Relationship Id="rId5" Type="http://schemas.openxmlformats.org/officeDocument/2006/relationships/image" Target="../media/image44.png"/><Relationship Id="rId4" Type="http://schemas.openxmlformats.org/officeDocument/2006/relationships/customXml" Target="../ink/ink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customXml" Target="../ink/ink19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7.png"/><Relationship Id="rId5" Type="http://schemas.openxmlformats.org/officeDocument/2006/relationships/image" Target="../media/image50.png"/><Relationship Id="rId4" Type="http://schemas.openxmlformats.org/officeDocument/2006/relationships/customXml" Target="../ink/ink2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customXml" Target="../ink/ink2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2.png"/><Relationship Id="rId5" Type="http://schemas.openxmlformats.org/officeDocument/2006/relationships/image" Target="../media/image50.png"/><Relationship Id="rId4" Type="http://schemas.openxmlformats.org/officeDocument/2006/relationships/customXml" Target="../ink/ink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customXml" Target="../ink/ink2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7.png"/><Relationship Id="rId5" Type="http://schemas.openxmlformats.org/officeDocument/2006/relationships/image" Target="../media/image50.png"/><Relationship Id="rId4" Type="http://schemas.openxmlformats.org/officeDocument/2006/relationships/customXml" Target="../ink/ink2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5.xml"/><Relationship Id="rId7" Type="http://schemas.openxmlformats.org/officeDocument/2006/relationships/image" Target="../media/image2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4.png"/><Relationship Id="rId5" Type="http://schemas.openxmlformats.org/officeDocument/2006/relationships/customXml" Target="../ink/ink26.xml"/><Relationship Id="rId4" Type="http://schemas.openxmlformats.org/officeDocument/2006/relationships/image" Target="../media/image4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6.png"/><Relationship Id="rId5" Type="http://schemas.openxmlformats.org/officeDocument/2006/relationships/image" Target="../media/image54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2.mp4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61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20F102D5-13DF-1CE0-1039-D6A277EA5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40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F5F58E59-5520-C4C4-25CC-4DA75C52F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À votre tour ! Qui veut dire son nom, où il habite, sa classe et le nom de son école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en français ?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629E5C7-DBE3-7232-F6E1-67188A19F0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8DE7D9E-626E-4727-5672-2E56845B26DD}"/>
              </a:ext>
            </a:extLst>
          </p:cNvPr>
          <p:cNvSpPr/>
          <p:nvPr/>
        </p:nvSpPr>
        <p:spPr>
          <a:xfrm>
            <a:off x="3783901" y="2270234"/>
            <a:ext cx="4603354" cy="3074276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EA232A-4E4E-1BAF-CEC9-052FBCABE06E}"/>
              </a:ext>
            </a:extLst>
          </p:cNvPr>
          <p:cNvSpPr txBox="1"/>
          <p:nvPr/>
        </p:nvSpPr>
        <p:spPr>
          <a:xfrm>
            <a:off x="4355522" y="2513148"/>
            <a:ext cx="4025138" cy="2568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Bonjour,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m’appelle _____________ 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J’habite _______ 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2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Je suis en ____________année.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suis à l’école ____________ 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81334A9-BC77-480E-A563-666C6203A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410" y="2513148"/>
            <a:ext cx="2133600" cy="32004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5BA615A-C6E7-AAE7-1D86-0E589636BD1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6898" y="1949718"/>
            <a:ext cx="1219370" cy="136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6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86881-4317-E92B-F523-04E6ED59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2147BA4-9C97-9685-44A4-4CA3F5E73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Chacun dit son nom, où il habite, sa classe et le nom de son école  à son voisin.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E8CF3E4-AD4E-CEF9-A55E-C931C36BD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313973" y="2721157"/>
            <a:ext cx="4279332" cy="285288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4D9EDF2-58ED-F518-673A-67C8F8600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5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90" y="3439348"/>
            <a:ext cx="6254069" cy="1446177"/>
          </a:xfrm>
          <a:prstGeom prst="rect">
            <a:avLst/>
          </a:prstGeom>
        </p:spPr>
      </p:pic>
      <p:sp>
        <p:nvSpPr>
          <p:cNvPr id="13" name="Espace réservé du texte 12"/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5367790" cy="756000"/>
          </a:xfrm>
        </p:spPr>
        <p:txBody>
          <a:bodyPr/>
          <a:lstStyle/>
          <a:p>
            <a:r>
              <a:rPr lang="fr-FR" sz="1400" dirty="0"/>
              <a:t>Prendre la parole pour se présenter.  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Écrire des phrases.</a:t>
            </a:r>
          </a:p>
        </p:txBody>
      </p:sp>
      <p:pic>
        <p:nvPicPr>
          <p:cNvPr id="3" name="Espace réservé pour une image  2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pic>
        <p:nvPicPr>
          <p:cNvPr id="20" name="Espace réservé pour une image  19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473285"/>
            <a:ext cx="540000" cy="540000"/>
          </a:xfrm>
          <a:prstGeom prst="rect">
            <a:avLst/>
          </a:prstGeom>
        </p:spPr>
      </p:pic>
      <p:sp>
        <p:nvSpPr>
          <p:cNvPr id="10" name="Titre 8"/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en-US" sz="3200" dirty="0"/>
              <a:t>Plan de la séance 5</a:t>
            </a:r>
          </a:p>
        </p:txBody>
      </p:sp>
      <p:grpSp>
        <p:nvGrpSpPr>
          <p:cNvPr id="11" name="Groupe 10"/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/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/>
            <p:cNvSpPr txBox="1"/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7" name="Espace réservé du texte 5"/>
          <p:cNvSpPr txBox="1"/>
          <p:nvPr/>
        </p:nvSpPr>
        <p:spPr>
          <a:xfrm>
            <a:off x="2139721" y="392257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Lire et comprendre des phrases.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2317076" y="3546342"/>
            <a:ext cx="3027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424D7B"/>
                </a:solidFill>
                <a:latin typeface="Dosis ExtraBold" pitchFamily="2" charset="0"/>
              </a:rPr>
              <a:t>2.  Lecture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</a:t>
            </a:r>
            <a:endParaRPr lang="fr-FR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le mot : est.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" pitchFamily="2" charset="0"/>
              </a:rPr>
              <a:t>On va l’épeler ensemble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e - s - t. 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3065357" y="2716305"/>
            <a:ext cx="3013285" cy="1425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6600" b="1" kern="0" dirty="0">
                <a:solidFill>
                  <a:srgbClr val="424D7B"/>
                </a:solidFill>
                <a:latin typeface="Dosis SemiBold" pitchFamily="2" charset="0"/>
              </a:rPr>
              <a:t>est</a:t>
            </a:r>
            <a:endParaRPr kumimoji="0" lang="fr-FR" sz="6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le mot : dans.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" pitchFamily="2" charset="0"/>
              </a:rPr>
              <a:t>On va l’épeler ensemble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d – a - n - s. 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3065357" y="2716305"/>
            <a:ext cx="3013285" cy="1425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6600" b="1" kern="0" dirty="0">
                <a:solidFill>
                  <a:srgbClr val="424D7B"/>
                </a:solidFill>
                <a:latin typeface="Dosis SemiBold" pitchFamily="2" charset="0"/>
              </a:rPr>
              <a:t>dans</a:t>
            </a:r>
            <a:endParaRPr kumimoji="0" lang="fr-FR" sz="6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cette phrase en silence. Après, on va écouter un audio. 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-293663" y="2898085"/>
            <a:ext cx="9731326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Le poiss</a:t>
            </a:r>
            <a:r>
              <a:rPr lang="fr-FR" sz="4800" b="1" dirty="0">
                <a:solidFill>
                  <a:srgbClr val="00ACA4"/>
                </a:solidFill>
                <a:latin typeface="Dosis SemiBold" pitchFamily="2" charset="0"/>
              </a:rPr>
              <a:t>on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 est dans l’eau.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l’audio.  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3" name="Image 2" descr="Une image contenant noir, obscurité&#10;&#10;Le contenu généré par l’IA peut être incorrect.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DA49BCA-ED7A-CD55-B3D2-35AC02A7D2F8}"/>
              </a:ext>
            </a:extLst>
          </p:cNvPr>
          <p:cNvSpPr txBox="1"/>
          <p:nvPr/>
        </p:nvSpPr>
        <p:spPr>
          <a:xfrm>
            <a:off x="-293663" y="2898085"/>
            <a:ext cx="9731326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800" b="1">
                <a:solidFill>
                  <a:srgbClr val="565F88"/>
                </a:solidFill>
                <a:latin typeface="Dosis SemiBold" pitchFamily="2" charset="0"/>
              </a:rPr>
              <a:t>Le poiss</a:t>
            </a:r>
            <a:r>
              <a:rPr lang="fr-FR" sz="4800" b="1">
                <a:solidFill>
                  <a:srgbClr val="00ACA4"/>
                </a:solidFill>
                <a:latin typeface="Dosis SemiBold" pitchFamily="2" charset="0"/>
              </a:rPr>
              <a:t>on</a:t>
            </a:r>
            <a:r>
              <a:rPr lang="fr-FR" sz="4800" b="1">
                <a:solidFill>
                  <a:srgbClr val="565F88"/>
                </a:solidFill>
                <a:latin typeface="Dosis SemiBold" pitchFamily="2" charset="0"/>
              </a:rPr>
              <a:t> est dans l’eau. </a:t>
            </a:r>
            <a:endParaRPr lang="fr-FR" sz="4800" b="1" dirty="0">
              <a:solidFill>
                <a:srgbClr val="565F88"/>
              </a:solidFill>
              <a:latin typeface="Dosis SemiBold" pitchFamily="2" charset="0"/>
            </a:endParaRPr>
          </a:p>
        </p:txBody>
      </p:sp>
      <p:pic>
        <p:nvPicPr>
          <p:cNvPr id="8" name="audio sem3 S5 2AP">
            <a:hlinkClick r:id="" action="ppaction://media"/>
            <a:extLst>
              <a:ext uri="{FF2B5EF4-FFF2-40B4-BE49-F238E27FC236}">
                <a16:creationId xmlns:a16="http://schemas.microsoft.com/office/drawing/2014/main" id="{52ECBC32-1ED4-3BF3-111F-68D3188D4FB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591.958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14661" y="97941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339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Deuxième lecture de l’audio.  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3" name="Image 2" descr="Une image contenant noir, obscurité&#10;&#10;Le contenu généré par l’IA peut être incorrect.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A297994-1F8E-E88C-5385-5DCB173B7D0D}"/>
              </a:ext>
            </a:extLst>
          </p:cNvPr>
          <p:cNvSpPr txBox="1"/>
          <p:nvPr/>
        </p:nvSpPr>
        <p:spPr>
          <a:xfrm>
            <a:off x="-293663" y="2898085"/>
            <a:ext cx="9731326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Le poiss</a:t>
            </a:r>
            <a:r>
              <a:rPr lang="fr-FR" sz="4800" b="1" dirty="0">
                <a:solidFill>
                  <a:srgbClr val="00ACA4"/>
                </a:solidFill>
                <a:latin typeface="Dosis SemiBold" pitchFamily="2" charset="0"/>
              </a:rPr>
              <a:t>on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 est dans l’eau. </a:t>
            </a:r>
          </a:p>
        </p:txBody>
      </p:sp>
      <p:pic>
        <p:nvPicPr>
          <p:cNvPr id="8" name="audio sem3 S5 2AP">
            <a:hlinkClick r:id="" action="ppaction://media"/>
            <a:extLst>
              <a:ext uri="{FF2B5EF4-FFF2-40B4-BE49-F238E27FC236}">
                <a16:creationId xmlns:a16="http://schemas.microsoft.com/office/drawing/2014/main" id="{5A53D8D4-489E-894B-DA8E-2BFCA9676D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591.958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14661" y="97941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339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 txBox="1"/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b="0" kern="1200">
                <a:solidFill>
                  <a:prstClr val="white">
                    <a:lumMod val="65000"/>
                  </a:prstClr>
                </a:solidFill>
                <a:latin typeface="Calibri" panose="020F0502020204030204"/>
                <a:ea typeface="+mn-ea"/>
                <a:cs typeface="+mn-cs"/>
              </a:defRPr>
            </a:lvl1pPr>
          </a:lstStyle>
          <a:p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la phrase ?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1807216-9017-1E04-87CB-A66A447AC330}"/>
              </a:ext>
            </a:extLst>
          </p:cNvPr>
          <p:cNvSpPr txBox="1"/>
          <p:nvPr/>
        </p:nvSpPr>
        <p:spPr>
          <a:xfrm>
            <a:off x="-293663" y="2898085"/>
            <a:ext cx="9731326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Le poiss</a:t>
            </a:r>
            <a:r>
              <a:rPr lang="fr-FR" sz="4800" b="1" dirty="0">
                <a:solidFill>
                  <a:srgbClr val="00ACA4"/>
                </a:solidFill>
                <a:latin typeface="Dosis SemiBold" pitchFamily="2" charset="0"/>
              </a:rPr>
              <a:t>on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 est dans l’eau.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/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/>
            <p:cNvSpPr txBox="1"/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/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en-US" sz="2800" dirty="0">
                <a:solidFill>
                  <a:srgbClr val="00ACA4"/>
                </a:solidFill>
              </a:rPr>
              <a:t>le mode diaporama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cette phrase en silence. Après, on va écouter un audio.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488799" y="2898085"/>
            <a:ext cx="8908267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Salim a une jolie m</a:t>
            </a:r>
            <a:r>
              <a:rPr lang="fr-FR" sz="4800" b="1" dirty="0">
                <a:solidFill>
                  <a:srgbClr val="00ACA4"/>
                </a:solidFill>
                <a:latin typeface="Dosis SemiBold" pitchFamily="2" charset="0"/>
              </a:rPr>
              <a:t>on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tre.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Première lecture de l’audio.  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3" name="Image 2" descr="Une image contenant noir, obscurité&#10;&#10;Le contenu généré par l’IA peut être incorrect.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CCDA2EF-309F-CC2F-B01E-CB6046FB494E}"/>
              </a:ext>
            </a:extLst>
          </p:cNvPr>
          <p:cNvSpPr txBox="1"/>
          <p:nvPr/>
        </p:nvSpPr>
        <p:spPr>
          <a:xfrm>
            <a:off x="1488799" y="2898085"/>
            <a:ext cx="8908267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Salim a une jolie m</a:t>
            </a:r>
            <a:r>
              <a:rPr lang="fr-FR" sz="4800" b="1" dirty="0">
                <a:solidFill>
                  <a:srgbClr val="00ACA4"/>
                </a:solidFill>
                <a:latin typeface="Dosis SemiBold" pitchFamily="2" charset="0"/>
              </a:rPr>
              <a:t>on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tre.</a:t>
            </a:r>
          </a:p>
        </p:txBody>
      </p:sp>
      <p:pic>
        <p:nvPicPr>
          <p:cNvPr id="8" name="audio sem3 S5 2AP">
            <a:hlinkClick r:id="" action="ppaction://media"/>
            <a:extLst>
              <a:ext uri="{FF2B5EF4-FFF2-40B4-BE49-F238E27FC236}">
                <a16:creationId xmlns:a16="http://schemas.microsoft.com/office/drawing/2014/main" id="{C4C06821-7EBD-015D-1E99-F2738EF835B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31" end="3909.958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14661" y="97941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69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Deuxième lecture de l’audio.  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3" name="Image 2" descr="Une image contenant noir, obscurité&#10;&#10;Le contenu généré par l’IA peut être incorrect.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3272189-1945-5CCB-BEF8-DE0DF66865AB}"/>
              </a:ext>
            </a:extLst>
          </p:cNvPr>
          <p:cNvSpPr txBox="1"/>
          <p:nvPr/>
        </p:nvSpPr>
        <p:spPr>
          <a:xfrm>
            <a:off x="1488799" y="2898085"/>
            <a:ext cx="8908267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Salim a une jolie m</a:t>
            </a:r>
            <a:r>
              <a:rPr lang="fr-FR" sz="4800" b="1" dirty="0">
                <a:solidFill>
                  <a:srgbClr val="00ACA4"/>
                </a:solidFill>
                <a:latin typeface="Dosis SemiBold" pitchFamily="2" charset="0"/>
              </a:rPr>
              <a:t>on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tre.</a:t>
            </a:r>
          </a:p>
        </p:txBody>
      </p:sp>
      <p:pic>
        <p:nvPicPr>
          <p:cNvPr id="8" name="audio sem3 S5 2AP">
            <a:hlinkClick r:id="" action="ppaction://media"/>
            <a:extLst>
              <a:ext uri="{FF2B5EF4-FFF2-40B4-BE49-F238E27FC236}">
                <a16:creationId xmlns:a16="http://schemas.microsoft.com/office/drawing/2014/main" id="{AD113802-92AD-F619-7EF1-993C0AE42B7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31" end="3909.958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14661" y="97941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69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la phrase ?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9C2A47D-1FEC-5D29-CC76-49D6462325DE}"/>
              </a:ext>
            </a:extLst>
          </p:cNvPr>
          <p:cNvSpPr txBox="1"/>
          <p:nvPr/>
        </p:nvSpPr>
        <p:spPr>
          <a:xfrm>
            <a:off x="1488799" y="2898085"/>
            <a:ext cx="8908267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Salim a une jolie m</a:t>
            </a:r>
            <a:r>
              <a:rPr lang="fr-FR" sz="4800" b="1" dirty="0">
                <a:solidFill>
                  <a:srgbClr val="00ACA4"/>
                </a:solidFill>
                <a:latin typeface="Dosis SemiBold" pitchFamily="2" charset="0"/>
              </a:rPr>
              <a:t>on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tre.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1128674" y="2898085"/>
            <a:ext cx="7966652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C’est la p</a:t>
            </a:r>
            <a:r>
              <a:rPr lang="fr-FR" sz="4800" b="1" dirty="0">
                <a:solidFill>
                  <a:srgbClr val="00ACA4"/>
                </a:solidFill>
                <a:latin typeface="Dosis SemiBold" pitchFamily="2" charset="0"/>
              </a:rPr>
              <a:t>om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pe de Nada.</a:t>
            </a:r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cette phrase en silence. Après, on va écouter un audio. 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11" descr="Une image contenant capture d’écran, Graphique, Bleu électrique, conception&#10;&#10;Le contenu généré par l’IA peut être incorrect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Première lecture de l’audio.  </a:t>
            </a:r>
          </a:p>
        </p:txBody>
      </p:sp>
      <p:pic>
        <p:nvPicPr>
          <p:cNvPr id="9" name="Image 8" descr="Une image contenant noir, obscurité&#10;&#10;Le contenu généré par l’IA peut être incorrect.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200FEBE-588A-87E5-518D-9B9723CA848D}"/>
              </a:ext>
            </a:extLst>
          </p:cNvPr>
          <p:cNvSpPr txBox="1"/>
          <p:nvPr/>
        </p:nvSpPr>
        <p:spPr>
          <a:xfrm>
            <a:off x="1128674" y="2898085"/>
            <a:ext cx="7966652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C’est la p</a:t>
            </a:r>
            <a:r>
              <a:rPr lang="fr-FR" sz="4800" b="1" dirty="0">
                <a:solidFill>
                  <a:srgbClr val="00ACA4"/>
                </a:solidFill>
                <a:latin typeface="Dosis SemiBold" pitchFamily="2" charset="0"/>
              </a:rPr>
              <a:t>om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pe de Nada.</a:t>
            </a:r>
          </a:p>
        </p:txBody>
      </p:sp>
      <p:pic>
        <p:nvPicPr>
          <p:cNvPr id="5" name="audio sem3 S5 2AP">
            <a:hlinkClick r:id="" action="ppaction://media"/>
            <a:extLst>
              <a:ext uri="{FF2B5EF4-FFF2-40B4-BE49-F238E27FC236}">
                <a16:creationId xmlns:a16="http://schemas.microsoft.com/office/drawing/2014/main" id="{0479E962-88A4-490C-F29B-2AA576081B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132" end="120.958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14661" y="97941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7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11" descr="Une image contenant capture d’écran, Graphique, Bleu électrique, conception&#10;&#10;Le contenu généré par l’IA peut être incorrect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Deuxième lecture de l’audio.  </a:t>
            </a:r>
          </a:p>
        </p:txBody>
      </p:sp>
      <p:pic>
        <p:nvPicPr>
          <p:cNvPr id="9" name="Image 8" descr="Une image contenant noir, obscurité&#10;&#10;Le contenu généré par l’IA peut être incorrect.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CF44DFD-0165-95CF-DB4B-5B7F16454AC9}"/>
              </a:ext>
            </a:extLst>
          </p:cNvPr>
          <p:cNvSpPr txBox="1"/>
          <p:nvPr/>
        </p:nvSpPr>
        <p:spPr>
          <a:xfrm>
            <a:off x="1128674" y="2898085"/>
            <a:ext cx="7966652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C’est la p</a:t>
            </a:r>
            <a:r>
              <a:rPr lang="fr-FR" sz="4800" b="1" dirty="0">
                <a:solidFill>
                  <a:srgbClr val="00ACA4"/>
                </a:solidFill>
                <a:latin typeface="Dosis SemiBold" pitchFamily="2" charset="0"/>
              </a:rPr>
              <a:t>om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pe de Nada.</a:t>
            </a:r>
          </a:p>
        </p:txBody>
      </p:sp>
      <p:pic>
        <p:nvPicPr>
          <p:cNvPr id="5" name="audio sem3 S5 2AP">
            <a:hlinkClick r:id="" action="ppaction://media"/>
            <a:extLst>
              <a:ext uri="{FF2B5EF4-FFF2-40B4-BE49-F238E27FC236}">
                <a16:creationId xmlns:a16="http://schemas.microsoft.com/office/drawing/2014/main" id="{B9BBB031-8CA4-58BF-B9CA-AAB6189DF57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132" end="120.958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14661" y="97941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7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la phrase ?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C6421EA-67E3-3316-012A-1E22BBC57837}"/>
              </a:ext>
            </a:extLst>
          </p:cNvPr>
          <p:cNvSpPr txBox="1"/>
          <p:nvPr/>
        </p:nvSpPr>
        <p:spPr>
          <a:xfrm>
            <a:off x="1128674" y="2898085"/>
            <a:ext cx="7966652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C’est la p</a:t>
            </a:r>
            <a:r>
              <a:rPr lang="fr-FR" sz="4800" b="1" dirty="0">
                <a:solidFill>
                  <a:srgbClr val="00ACA4"/>
                </a:solidFill>
                <a:latin typeface="Dosis SemiBold" pitchFamily="2" charset="0"/>
              </a:rPr>
              <a:t>om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pe de Nada.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passe à une autre activité. Regardez cette image. C’est un poisson.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ABF7434-46BD-F207-887E-B42185C4F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9296" y="2459420"/>
            <a:ext cx="3985407" cy="26550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que le poisson est dans le pont ? Qui veut répondre ?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14EA43F-3753-4128-5EE2-AE44AE9D7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9296" y="2459420"/>
            <a:ext cx="3985407" cy="26550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/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/>
            <p:cNvSpPr txBox="1"/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en-US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que le poisson est dans le balcon ? Qui veut répondre ?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E2DABA5-3437-925B-BA46-D1B1D3801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9296" y="2459420"/>
            <a:ext cx="3985407" cy="26550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que le poisson est dans l’eau ?  Qui veut répondre ?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B51878D-18F4-4EE2-80C2-478701C01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9296" y="2459420"/>
            <a:ext cx="3985407" cy="26550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les ardoises.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silencieusement les phrases. Personne ne lit la phrase à voix haute.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numéro de la bonne phrase sur l’ardoise : 1, 2 ou 3.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612000" y="2728225"/>
            <a:ext cx="555231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defRPr/>
            </a:pPr>
            <a:r>
              <a:rPr lang="fr-FR" sz="32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Le poisson est dans le pont.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defRPr/>
            </a:pPr>
            <a:r>
              <a:rPr lang="fr-FR" sz="32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Le poisson est dans le balcon.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defRPr/>
            </a:pPr>
            <a:r>
              <a:rPr lang="fr-FR" sz="32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Le poisson est dans l’eau.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/>
            </a:pPr>
            <a:endParaRPr lang="fr-FR" sz="2400" dirty="0">
              <a:solidFill>
                <a:prstClr val="black"/>
              </a:solidFill>
              <a:latin typeface="Dosis SemiBold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1F1684E-D140-9651-95E0-6C60911E8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5319" y="3042743"/>
            <a:ext cx="2566681" cy="1709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bonne réponse est le numéro 3. « Le poisson est dans l’eau. »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79B47F5-E904-8CE2-8D4A-4EDBFA3E1806}"/>
              </a:ext>
            </a:extLst>
          </p:cNvPr>
          <p:cNvSpPr txBox="1"/>
          <p:nvPr/>
        </p:nvSpPr>
        <p:spPr>
          <a:xfrm>
            <a:off x="612000" y="2728225"/>
            <a:ext cx="555231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defRPr/>
            </a:pPr>
            <a:r>
              <a:rPr lang="fr-FR" sz="32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Le poisson est dans le pont.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defRPr/>
            </a:pPr>
            <a:r>
              <a:rPr lang="fr-FR" sz="32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Le poisson est dans le balcon.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defRPr/>
            </a:pPr>
            <a:r>
              <a:rPr lang="fr-FR" sz="3200" b="1" dirty="0">
                <a:solidFill>
                  <a:srgbClr val="C00000"/>
                </a:solidFill>
                <a:latin typeface="Dosis SemiBold" pitchFamily="2" charset="0"/>
              </a:rPr>
              <a:t>Le poisson est dans l’eau.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/>
            </a:pPr>
            <a:endParaRPr lang="fr-FR" sz="2400" dirty="0">
              <a:solidFill>
                <a:prstClr val="black"/>
              </a:solidFill>
              <a:latin typeface="Dosis SemiBold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2692324-34EA-724F-6FE8-B03B99628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5319" y="3042743"/>
            <a:ext cx="2566681" cy="1709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EDD01B4-CFF1-A498-52CD-666C44164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000" y="1660854"/>
            <a:ext cx="3071468" cy="4511218"/>
          </a:xfrm>
          <a:prstGeom prst="rect">
            <a:avLst/>
          </a:prstGeom>
        </p:spPr>
      </p:pic>
      <p:sp>
        <p:nvSpPr>
          <p:cNvPr id="13" name="Titre 3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21.   Avec votre voisin, lisez les phrases et cochez les bonnes réponses. Je vais circuler entre les rangs pour vous aider. 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rcRect t="4959"/>
          <a:stretch>
            <a:fillRect/>
          </a:stretch>
        </p:blipFill>
        <p:spPr>
          <a:xfrm>
            <a:off x="5196025" y="2787027"/>
            <a:ext cx="3071468" cy="2355445"/>
          </a:xfrm>
          <a:prstGeom prst="rect">
            <a:avLst/>
          </a:prstGeom>
        </p:spPr>
      </p:pic>
      <p:sp>
        <p:nvSpPr>
          <p:cNvPr id="3" name="Rectangle : coins arrondis 2"/>
          <p:cNvSpPr/>
          <p:nvPr/>
        </p:nvSpPr>
        <p:spPr>
          <a:xfrm>
            <a:off x="1692000" y="4430115"/>
            <a:ext cx="3071468" cy="17104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3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D4E9FC4-E5DE-8824-097D-299120AE6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284" y="2096725"/>
            <a:ext cx="7211431" cy="3610479"/>
          </a:xfrm>
          <a:prstGeom prst="rect">
            <a:avLst/>
          </a:prstGeom>
        </p:spPr>
      </p:pic>
      <p:sp>
        <p:nvSpPr>
          <p:cNvPr id="9" name="Signe de multiplication 8"/>
          <p:cNvSpPr/>
          <p:nvPr/>
        </p:nvSpPr>
        <p:spPr>
          <a:xfrm>
            <a:off x="1221478" y="3030775"/>
            <a:ext cx="313266" cy="287867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igne de multiplication 9"/>
          <p:cNvSpPr/>
          <p:nvPr/>
        </p:nvSpPr>
        <p:spPr>
          <a:xfrm>
            <a:off x="1221478" y="5131675"/>
            <a:ext cx="313266" cy="287867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056" y="5038460"/>
            <a:ext cx="6254069" cy="1446177"/>
          </a:xfrm>
          <a:prstGeom prst="rect">
            <a:avLst/>
          </a:prstGeom>
        </p:spPr>
      </p:pic>
      <p:sp>
        <p:nvSpPr>
          <p:cNvPr id="10" name="Espace réservé du texte 9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Lire et comprendre des phrases.</a:t>
            </a:r>
          </a:p>
        </p:txBody>
      </p:sp>
      <p:pic>
        <p:nvPicPr>
          <p:cNvPr id="16" name="Espace réservé pour une image  15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11" name="Espace réservé du texte 10"/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5277419" cy="756000"/>
          </a:xfrm>
        </p:spPr>
        <p:txBody>
          <a:bodyPr/>
          <a:lstStyle/>
          <a:p>
            <a:r>
              <a:rPr lang="fr-FR" sz="1400" dirty="0"/>
              <a:t>Prendre la parole pour se présenter.</a:t>
            </a:r>
          </a:p>
        </p:txBody>
      </p:sp>
      <p:pic>
        <p:nvPicPr>
          <p:cNvPr id="18" name="Espace réservé pour une image  17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4" name="Espace réservé pour une image  13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9" name="ZoneTexte 18"/>
          <p:cNvSpPr txBox="1"/>
          <p:nvPr/>
        </p:nvSpPr>
        <p:spPr>
          <a:xfrm>
            <a:off x="2302530" y="5136820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424D7B"/>
                </a:solidFill>
                <a:latin typeface="Dosis ExtraBold" pitchFamily="2" charset="0"/>
              </a:rPr>
              <a:t>3. Écriture  </a:t>
            </a:r>
          </a:p>
        </p:txBody>
      </p:sp>
      <p:sp>
        <p:nvSpPr>
          <p:cNvPr id="20" name="Espace réservé du texte 5"/>
          <p:cNvSpPr txBox="1"/>
          <p:nvPr/>
        </p:nvSpPr>
        <p:spPr>
          <a:xfrm>
            <a:off x="2201410" y="5517367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Écrire des phrases.</a:t>
            </a:r>
          </a:p>
        </p:txBody>
      </p:sp>
      <p:sp>
        <p:nvSpPr>
          <p:cNvPr id="7" name="Titre 8"/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en-US" sz="3200" dirty="0"/>
              <a:t>Plan de la séance 5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/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/>
            <p:cNvSpPr txBox="1"/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5" name="Espace réservé du texte 5"/>
          <p:cNvSpPr txBox="1"/>
          <p:nvPr/>
        </p:nvSpPr>
        <p:spPr>
          <a:xfrm>
            <a:off x="-2726185" y="1029372"/>
            <a:ext cx="5180627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/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/>
            </p:nvPicPr>
            <p:blipFill>
              <a:blip r:embed="rId3"/>
            </p:blipFill>
            <p:spPr>
              <a:xfrm>
                <a:off x="2912571" y="1083385"/>
                <a:ext cx="36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/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/>
            </p:nvPicPr>
            <p:blipFill>
              <a:blip r:embed="rId5"/>
            </p:blipFill>
            <p:spPr>
              <a:xfrm>
                <a:off x="1602171" y="842185"/>
                <a:ext cx="9720" cy="5760"/>
              </a:xfrm>
              <a:prstGeom prst="rect"/>
            </p:spPr>
          </p:pic>
        </mc:Fallback>
      </mc:AlternateContent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Lisez et observez ces deux phrases. Vous allez les écrire après. Tenez-vous prêts. 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012233" y="2517212"/>
            <a:ext cx="8199533" cy="1823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000" b="1" dirty="0">
                <a:solidFill>
                  <a:srgbClr val="565F88"/>
                </a:solidFill>
                <a:latin typeface="Dosis SemiBold" pitchFamily="2" charset="0"/>
              </a:rPr>
              <a:t>Vous êtes en deuxième année.</a:t>
            </a:r>
          </a:p>
          <a:p>
            <a:pPr>
              <a:lnSpc>
                <a:spcPct val="150000"/>
              </a:lnSpc>
            </a:pPr>
            <a:r>
              <a:rPr lang="fr-FR" sz="4000" b="1" dirty="0">
                <a:solidFill>
                  <a:srgbClr val="565F88"/>
                </a:solidFill>
                <a:latin typeface="Dosis SemiBold" pitchFamily="2" charset="0"/>
              </a:rPr>
              <a:t>Nous sommes à l’école Ibn Sina.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227250B6-6298-63D4-4984-6F19CDCB6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68" y="1496921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5AEE5F7-F3F1-94BC-29CA-20A0BD23BA65}"/>
              </a:ext>
            </a:extLst>
          </p:cNvPr>
          <p:cNvGrpSpPr/>
          <p:nvPr/>
        </p:nvGrpSpPr>
        <p:grpSpPr>
          <a:xfrm>
            <a:off x="3224463" y="0"/>
            <a:ext cx="2589196" cy="914877"/>
            <a:chOff x="3224463" y="0"/>
            <a:chExt cx="2589196" cy="91487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8D85DEB-E4ED-5855-5216-41A6FC9B7C2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15B6940-11D8-0A82-0646-0FD05BB67C0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2734F071-3AA0-9ED9-5A80-3C29B01F0B01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A02F4AB-F6C3-9929-6CD3-5FFD91D8E9E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91F9826-DAAA-B136-3E78-650BDD46CCF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itre 53">
              <a:extLst>
                <a:ext uri="{FF2B5EF4-FFF2-40B4-BE49-F238E27FC236}">
                  <a16:creationId xmlns:a16="http://schemas.microsoft.com/office/drawing/2014/main" id="{7F1D366E-717D-32EB-73D4-CE08B961330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E7F7ABDD-DF0E-AB20-C1D3-9E2692C4A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05" y="2462704"/>
            <a:ext cx="1676829" cy="247751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4DBB6B4-320E-58A7-E1C1-7C27D58D3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394" y="2495562"/>
            <a:ext cx="1676829" cy="246095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6531B8D-2E15-0689-8231-9B3595B40A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9185" y="2417993"/>
            <a:ext cx="1676829" cy="258528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86A625C-D824-9404-B7EF-BEFB1644AD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6507" y="2433759"/>
            <a:ext cx="1760197" cy="258528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0F8CDFF-84AD-D489-8451-8208B363DD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2060" y="2454080"/>
            <a:ext cx="1622636" cy="258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25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/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/>
            </p:nvPicPr>
            <p:blipFill>
              <a:blip r:embed="rId3"/>
            </p:blipFill>
            <p:spPr>
              <a:xfrm>
                <a:off x="2912571" y="1083385"/>
                <a:ext cx="36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/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/>
            </p:nvPicPr>
            <p:blipFill>
              <a:blip r:embed="rId5"/>
            </p:blipFill>
            <p:spPr>
              <a:xfrm>
                <a:off x="1602171" y="842185"/>
                <a:ext cx="9720" cy="5760"/>
              </a:xfrm>
              <a:prstGeom prst="rect"/>
            </p:spPr>
          </p:pic>
        </mc:Fallback>
      </mc:AlternateContent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cahiers.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435192"/>
            <a:ext cx="4397832" cy="3238624"/>
          </a:xfrm>
          <a:prstGeom prst="roundRect">
            <a:avLst>
              <a:gd name="adj" fmla="val 6988"/>
            </a:avLst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/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/>
            </p:nvPicPr>
            <p:blipFill>
              <a:blip r:embed="rId5"/>
            </p:blipFill>
            <p:spPr>
              <a:xfrm>
                <a:off x="2912571" y="1083385"/>
                <a:ext cx="36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/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/>
            </p:nvPicPr>
            <p:blipFill>
              <a:blip r:embed="rId7"/>
            </p:blipFill>
            <p:spPr>
              <a:xfrm>
                <a:off x="1602171" y="842185"/>
                <a:ext cx="9720" cy="5760"/>
              </a:xfrm>
              <a:prstGeom prst="rect"/>
            </p:spPr>
          </p:pic>
        </mc:Fallback>
      </mc:AlternateContent>
      <p:pic>
        <p:nvPicPr>
          <p:cNvPr id="24" name="Imag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sp>
        <p:nvSpPr>
          <p:cNvPr id="27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Dictée en cours.</a:t>
            </a:r>
          </a:p>
        </p:txBody>
      </p:sp>
      <p:pic>
        <p:nvPicPr>
          <p:cNvPr id="3" name="Espace réservé pour une image  32" descr="Une image contenant capture d’écran, Graphique, Bleu électrique, conception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pic>
        <p:nvPicPr>
          <p:cNvPr id="4" name="dictée 2AP sem3">
            <a:hlinkClick r:id="" action="ppaction://media"/>
            <a:extLst>
              <a:ext uri="{FF2B5EF4-FFF2-40B4-BE49-F238E27FC236}">
                <a16:creationId xmlns:a16="http://schemas.microsoft.com/office/drawing/2014/main" id="{FEBE4798-7B90-2FB4-E9FC-7C32AA85F4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41829" y="84218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/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/>
            </p:nvPicPr>
            <p:blipFill>
              <a:blip r:embed="rId5"/>
            </p:blipFill>
            <p:spPr>
              <a:xfrm>
                <a:off x="2912571" y="1083385"/>
                <a:ext cx="36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/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/>
            </p:nvPicPr>
            <p:blipFill>
              <a:blip r:embed="rId7"/>
            </p:blipFill>
            <p:spPr>
              <a:xfrm>
                <a:off x="1602171" y="842185"/>
                <a:ext cx="9720" cy="5760"/>
              </a:xfrm>
              <a:prstGeom prst="rect"/>
            </p:spPr>
          </p:pic>
        </mc:Fallback>
      </mc:AlternateContent>
      <p:pic>
        <p:nvPicPr>
          <p:cNvPr id="24" name="Imag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sp>
        <p:nvSpPr>
          <p:cNvPr id="27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Deuxième dictée.</a:t>
            </a:r>
          </a:p>
        </p:txBody>
      </p:sp>
      <p:pic>
        <p:nvPicPr>
          <p:cNvPr id="3" name="Espace réservé pour une image  32" descr="Une image contenant capture d’écran, Graphique, Bleu électrique, conception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pic>
        <p:nvPicPr>
          <p:cNvPr id="4" name="dictée 2AP sem3">
            <a:hlinkClick r:id="" action="ppaction://media"/>
            <a:extLst>
              <a:ext uri="{FF2B5EF4-FFF2-40B4-BE49-F238E27FC236}">
                <a16:creationId xmlns:a16="http://schemas.microsoft.com/office/drawing/2014/main" id="{FEBE4798-7B90-2FB4-E9FC-7C32AA85F4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41829" y="8421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97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/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/>
            </p:nvPicPr>
            <p:blipFill>
              <a:blip r:embed="rId5"/>
            </p:blipFill>
            <p:spPr>
              <a:xfrm>
                <a:off x="2912571" y="1083385"/>
                <a:ext cx="36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/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/>
            </p:nvPicPr>
            <p:blipFill>
              <a:blip r:embed="rId7"/>
            </p:blipFill>
            <p:spPr>
              <a:xfrm>
                <a:off x="1602171" y="842185"/>
                <a:ext cx="9720" cy="5760"/>
              </a:xfrm>
              <a:prstGeom prst="rect"/>
            </p:spPr>
          </p:pic>
        </mc:Fallback>
      </mc:AlternateContent>
      <p:pic>
        <p:nvPicPr>
          <p:cNvPr id="24" name="Imag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sp>
        <p:nvSpPr>
          <p:cNvPr id="27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Troisième dictée.</a:t>
            </a:r>
          </a:p>
        </p:txBody>
      </p:sp>
      <p:pic>
        <p:nvPicPr>
          <p:cNvPr id="3" name="Espace réservé pour une image  32" descr="Une image contenant capture d’écran, Graphique, Bleu électrique, conception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pic>
        <p:nvPicPr>
          <p:cNvPr id="4" name="dictée 2AP sem3">
            <a:hlinkClick r:id="" action="ppaction://media"/>
            <a:extLst>
              <a:ext uri="{FF2B5EF4-FFF2-40B4-BE49-F238E27FC236}">
                <a16:creationId xmlns:a16="http://schemas.microsoft.com/office/drawing/2014/main" id="{FEBE4798-7B90-2FB4-E9FC-7C32AA85F4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41829" y="8421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3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/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/>
            </p:nvPicPr>
            <p:blipFill>
              <a:blip r:embed="rId3"/>
            </p:blipFill>
            <p:spPr>
              <a:xfrm>
                <a:off x="2912571" y="1083385"/>
                <a:ext cx="36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/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/>
            </p:nvPicPr>
            <p:blipFill>
              <a:blip r:embed="rId5"/>
            </p:blipFill>
            <p:spPr>
              <a:xfrm>
                <a:off x="1602171" y="842185"/>
                <a:ext cx="9720" cy="5760"/>
              </a:xfrm>
              <a:prstGeom prst="rect"/>
            </p:spPr>
          </p:pic>
        </mc:Fallback>
      </mc:AlternateContent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0E5F702-9DF0-26DE-DDB4-B6F07541128F}"/>
              </a:ext>
            </a:extLst>
          </p:cNvPr>
          <p:cNvSpPr txBox="1"/>
          <p:nvPr/>
        </p:nvSpPr>
        <p:spPr>
          <a:xfrm>
            <a:off x="1012233" y="2517212"/>
            <a:ext cx="8199533" cy="1823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000" b="1" dirty="0">
                <a:solidFill>
                  <a:srgbClr val="565F88"/>
                </a:solidFill>
                <a:latin typeface="Dosis SemiBold" pitchFamily="2" charset="0"/>
              </a:rPr>
              <a:t>Vous êtes en deuxième année.</a:t>
            </a:r>
          </a:p>
          <a:p>
            <a:pPr>
              <a:lnSpc>
                <a:spcPct val="150000"/>
              </a:lnSpc>
            </a:pPr>
            <a:r>
              <a:rPr lang="fr-FR" sz="4000" b="1" dirty="0">
                <a:solidFill>
                  <a:srgbClr val="565F88"/>
                </a:solidFill>
                <a:latin typeface="Dosis SemiBold" pitchFamily="2" charset="0"/>
              </a:rPr>
              <a:t>Nous sommes à l’école Ibn Sina.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/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/>
            </p:nvPicPr>
            <p:blipFill>
              <a:blip r:embed="rId3"/>
            </p:blipFill>
            <p:spPr>
              <a:xfrm>
                <a:off x="2912571" y="1083385"/>
                <a:ext cx="36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/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/>
            </p:nvPicPr>
            <p:blipFill>
              <a:blip r:embed="rId5"/>
            </p:blipFill>
            <p:spPr>
              <a:xfrm>
                <a:off x="1602171" y="842185"/>
                <a:ext cx="9720" cy="5760"/>
              </a:xfrm>
              <a:prstGeom prst="rect"/>
            </p:spPr>
          </p:pic>
        </mc:Fallback>
      </mc:AlternateContent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passe à une autre phrase. Ces mots sont en désordre. Écrivez sur vos cahiers une phrase correcte à partir de ces mots.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25A4C12-3B0B-9542-FCC1-8511706184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421" y="3038822"/>
            <a:ext cx="7273158" cy="7803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/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/>
            </p:nvPicPr>
            <p:blipFill>
              <a:blip r:embed="rId3"/>
            </p:blipFill>
            <p:spPr>
              <a:xfrm>
                <a:off x="2912571" y="1083385"/>
                <a:ext cx="36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/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/>
            </p:nvPicPr>
            <p:blipFill>
              <a:blip r:embed="rId5"/>
            </p:blipFill>
            <p:spPr>
              <a:xfrm>
                <a:off x="1602171" y="842185"/>
                <a:ext cx="9720" cy="5760"/>
              </a:xfrm>
              <a:prstGeom prst="rect"/>
            </p:spPr>
          </p:pic>
        </mc:Fallback>
      </mc:AlternateContent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sa phrase ?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6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A2E41E6-E9C8-0370-723F-30C5BBB5BA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372" y="3035774"/>
            <a:ext cx="7279255" cy="7864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/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/>
            </p:nvPicPr>
            <p:blipFill>
              <a:blip r:embed="rId3"/>
            </p:blipFill>
            <p:spPr>
              <a:xfrm>
                <a:off x="2912571" y="1083385"/>
                <a:ext cx="36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/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/>
            </p:nvPicPr>
            <p:blipFill>
              <a:blip r:embed="rId5"/>
            </p:blipFill>
            <p:spPr>
              <a:xfrm>
                <a:off x="1602171" y="842185"/>
                <a:ext cx="9720" cy="5760"/>
              </a:xfrm>
              <a:prstGeom prst="rect"/>
            </p:spPr>
          </p:pic>
        </mc:Fallback>
      </mc:AlternateContent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Je n’oublie pas la majuscule au début de la phrase et le point à la fin. 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913344" y="2205966"/>
            <a:ext cx="7317311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V</a:t>
            </a:r>
            <a:r>
              <a:rPr lang="fr-FR" sz="4000" dirty="0" err="1">
                <a:solidFill>
                  <a:srgbClr val="424D7B"/>
                </a:solidFill>
                <a:latin typeface="Dosis SemiBold" pitchFamily="2" charset="0"/>
              </a:rPr>
              <a:t>ous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r>
              <a:rPr lang="fr-FR" sz="4000" dirty="0">
                <a:solidFill>
                  <a:srgbClr val="424D7B"/>
                </a:solidFill>
                <a:latin typeface="Dosis SemiBold" pitchFamily="2" charset="0"/>
              </a:rPr>
              <a:t>êtes en deuxième année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</a:rPr>
              <a:t>.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</a:rPr>
              <a:t>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5B4824A-673B-906D-612D-89F322357D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344" y="3751789"/>
            <a:ext cx="7279255" cy="7864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A062B-93B6-676C-FF2B-46C30408A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5D951085-FB4A-0584-36F1-DAC54AE6D3D5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5D951085-FB4A-0584-36F1-DAC54AE6D3D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017AB1A2-4214-243E-7000-BF5ECC1E067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017AB1A2-4214-243E-7000-BF5ECC1E067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F937487D-99AA-772B-970A-0CFB749AE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passe à une autre phrase. Ces mots sont en désordre. Écrivez sur vos cahiers une phrase correcte à partir de ces mots.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81F0DC0-E865-059C-AB1F-AA814E3826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5A23E2D-324F-B88F-C299-5B59151B68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421" y="3243774"/>
            <a:ext cx="7273158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37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D97A3-1904-BC8C-47E4-E930FC557A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A754A141-394F-CE07-2568-D5DD3B8628D8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A754A141-394F-CE07-2568-D5DD3B8628D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836C71FD-273E-48E7-2806-800C54AE920C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36C71FD-273E-48E7-2806-800C54AE920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3BD46C57-F631-0DF5-7767-D9B2C8E1E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sa phrase ?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55183F3F-15B4-F6AA-BFA0-BCD0842181A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C71B66D-119C-43FD-EC75-A50AA2EE08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421" y="3038822"/>
            <a:ext cx="7273158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57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350" y="3429000"/>
            <a:ext cx="3828620" cy="1359526"/>
          </a:xfrm>
          <a:prstGeom prst="rect">
            <a:avLst/>
          </a:prstGeom>
        </p:spPr>
      </p:pic>
      <p:sp>
        <p:nvSpPr>
          <p:cNvPr id="32" name="Rectangle : coins arrondis 31"/>
          <p:cNvSpPr/>
          <p:nvPr/>
        </p:nvSpPr>
        <p:spPr>
          <a:xfrm>
            <a:off x="4735350" y="53339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3" name="Organigramme : Terminateur 32"/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34" name="Rectangle : coins arrondis 33"/>
          <p:cNvSpPr/>
          <p:nvPr/>
        </p:nvSpPr>
        <p:spPr>
          <a:xfrm>
            <a:off x="648000" y="3713195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5" name="Organigramme : Terminateur 34"/>
          <p:cNvSpPr/>
          <p:nvPr/>
        </p:nvSpPr>
        <p:spPr>
          <a:xfrm>
            <a:off x="864000" y="346119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36" name="Rectangle : coins arrondis 35"/>
          <p:cNvSpPr/>
          <p:nvPr/>
        </p:nvSpPr>
        <p:spPr>
          <a:xfrm>
            <a:off x="4735350" y="2225809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7" name="Organigramme : Terminateur 36"/>
          <p:cNvSpPr/>
          <p:nvPr/>
        </p:nvSpPr>
        <p:spPr>
          <a:xfrm>
            <a:off x="4951350" y="1973809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38" name="Rectangle : coins arrondis 37"/>
          <p:cNvSpPr/>
          <p:nvPr/>
        </p:nvSpPr>
        <p:spPr>
          <a:xfrm>
            <a:off x="545845" y="53053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9" name="Organigramme : Terminateur 38"/>
          <p:cNvSpPr/>
          <p:nvPr/>
        </p:nvSpPr>
        <p:spPr>
          <a:xfrm>
            <a:off x="761845" y="50533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43" name="Espace réservé du texte 5"/>
          <p:cNvSpPr txBox="1"/>
          <p:nvPr/>
        </p:nvSpPr>
        <p:spPr>
          <a:xfrm>
            <a:off x="725845" y="55341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dirty="0"/>
              <a:t>Oral – Dialogue</a:t>
            </a:r>
          </a:p>
          <a:p>
            <a:r>
              <a:rPr lang="fr-FR" dirty="0"/>
              <a:t>Lecture - Lettre a - A</a:t>
            </a:r>
          </a:p>
          <a:p>
            <a:r>
              <a:rPr lang="fr-FR" dirty="0"/>
              <a:t>Ecriture - Lettre a - A</a:t>
            </a:r>
          </a:p>
        </p:txBody>
      </p:sp>
      <p:sp>
        <p:nvSpPr>
          <p:cNvPr id="48" name="Rectangle : coins arrondis 47"/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49" name="Organigramme : Terminateur 48"/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2" name="Espace réservé du texte 60"/>
          <p:cNvSpPr txBox="1"/>
          <p:nvPr/>
        </p:nvSpPr>
        <p:spPr>
          <a:xfrm>
            <a:off x="828000" y="391248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Oral  - Acte de parole 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Lecture – Graphèmes – on - om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Ecriture - Graphèmes – on - om</a:t>
            </a:r>
          </a:p>
        </p:txBody>
      </p:sp>
      <p:sp>
        <p:nvSpPr>
          <p:cNvPr id="3" name="Espace réservé du texte 5"/>
          <p:cNvSpPr txBox="1"/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Révision</a:t>
            </a:r>
          </a:p>
          <a:p>
            <a:r>
              <a:rPr lang="en-US" dirty="0"/>
              <a:t>Lecture offerte</a:t>
            </a:r>
          </a:p>
        </p:txBody>
      </p:sp>
      <p:sp>
        <p:nvSpPr>
          <p:cNvPr id="4" name="Espace réservé du texte 5"/>
          <p:cNvSpPr txBox="1"/>
          <p:nvPr/>
        </p:nvSpPr>
        <p:spPr>
          <a:xfrm>
            <a:off x="802706" y="24170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Présentation du vocabulaire </a:t>
            </a:r>
          </a:p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Exploitation du vocabulaire</a:t>
            </a:r>
          </a:p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Travail sur livret</a:t>
            </a:r>
          </a:p>
        </p:txBody>
      </p:sp>
      <p:sp>
        <p:nvSpPr>
          <p:cNvPr id="5" name="Espace réservé du texte 5"/>
          <p:cNvSpPr txBox="1"/>
          <p:nvPr/>
        </p:nvSpPr>
        <p:spPr>
          <a:xfrm>
            <a:off x="4921774" y="3884978"/>
            <a:ext cx="3593576" cy="792000"/>
          </a:xfrm>
          <a:prstGeom prst="round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565F88"/>
                </a:solidFill>
              </a:rPr>
              <a:t>Oral –  Prise de parole</a:t>
            </a:r>
          </a:p>
          <a:p>
            <a:r>
              <a:rPr lang="fr-FR" dirty="0">
                <a:solidFill>
                  <a:srgbClr val="565F88"/>
                </a:solidFill>
              </a:rPr>
              <a:t>Lecture – Lecture et compréhension des phrases</a:t>
            </a:r>
          </a:p>
          <a:p>
            <a:r>
              <a:rPr lang="fr-FR" dirty="0">
                <a:solidFill>
                  <a:srgbClr val="565F88"/>
                </a:solidFill>
              </a:rPr>
              <a:t>Ecriture – Phrases </a:t>
            </a:r>
          </a:p>
        </p:txBody>
      </p:sp>
      <p:sp>
        <p:nvSpPr>
          <p:cNvPr id="6" name="Espace réservé du texte 5"/>
          <p:cNvSpPr txBox="1"/>
          <p:nvPr/>
        </p:nvSpPr>
        <p:spPr>
          <a:xfrm>
            <a:off x="725845" y="55341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dirty="0"/>
              <a:t>Oral – Acte de parole</a:t>
            </a:r>
          </a:p>
          <a:p>
            <a:r>
              <a:rPr lang="fr-FR" dirty="0"/>
              <a:t>Lecture – Graphèmes – on - om</a:t>
            </a:r>
          </a:p>
          <a:p>
            <a:r>
              <a:rPr lang="fr-FR" dirty="0"/>
              <a:t>Ecriture - Graphèmes – on - om</a:t>
            </a:r>
          </a:p>
        </p:txBody>
      </p:sp>
      <p:sp>
        <p:nvSpPr>
          <p:cNvPr id="7" name="Espace réservé du texte 5"/>
          <p:cNvSpPr txBox="1"/>
          <p:nvPr/>
        </p:nvSpPr>
        <p:spPr>
          <a:xfrm>
            <a:off x="4915350" y="2428509"/>
            <a:ext cx="35875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Dialogue</a:t>
            </a:r>
          </a:p>
          <a:p>
            <a:r>
              <a:rPr lang="fr-FR" dirty="0"/>
              <a:t>Ecriture – Point de langue</a:t>
            </a:r>
          </a:p>
          <a:p>
            <a:r>
              <a:rPr lang="fr-FR" dirty="0"/>
              <a:t>Lecture – Lecture et compréhension des mots</a:t>
            </a:r>
          </a:p>
        </p:txBody>
      </p:sp>
      <p:sp>
        <p:nvSpPr>
          <p:cNvPr id="53" name="Organigramme : Terminateur 52"/>
          <p:cNvSpPr/>
          <p:nvPr/>
        </p:nvSpPr>
        <p:spPr>
          <a:xfrm>
            <a:off x="4921914" y="3462865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474F71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13" name="Titre 30"/>
          <p:cNvSpPr>
            <a:spLocks noGrp="1"/>
          </p:cNvSpPr>
          <p:nvPr>
            <p:ph type="title"/>
          </p:nvPr>
        </p:nvSpPr>
        <p:spPr>
          <a:xfrm>
            <a:off x="628650" y="1176957"/>
            <a:ext cx="7886700" cy="720000"/>
          </a:xfrm>
        </p:spPr>
        <p:txBody>
          <a:bodyPr/>
          <a:lstStyle/>
          <a:p>
            <a:r>
              <a:rPr lang="en-US" sz="3200" dirty="0"/>
              <a:t>Organisation de la semaine</a:t>
            </a:r>
          </a:p>
        </p:txBody>
      </p:sp>
      <p:grpSp>
        <p:nvGrpSpPr>
          <p:cNvPr id="14" name="Groupe 13"/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5" name="Rectangle 14"/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itre 53"/>
            <p:cNvSpPr txBox="1"/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871527-34C5-0A0E-C239-672F484F1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8F5EC77E-3649-0027-B15D-C5A45F04F2A9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8F5EC77E-3649-0027-B15D-C5A45F04F2A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C8718D2A-470D-D10F-183F-007D890DBA5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C8718D2A-470D-D10F-183F-007D890DBA5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id="{8712E98F-CCA3-36A5-421F-21D58F9835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16D851F5-1E57-6781-C5E1-D1D4F2FD0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Je n’oublie pas la majuscule au début de la phrase et le point à la fin.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7FEF163-16DC-BA65-D340-76024A1D0D9F}"/>
              </a:ext>
            </a:extLst>
          </p:cNvPr>
          <p:cNvSpPr txBox="1"/>
          <p:nvPr/>
        </p:nvSpPr>
        <p:spPr>
          <a:xfrm>
            <a:off x="913344" y="2205966"/>
            <a:ext cx="7317311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N</a:t>
            </a:r>
            <a:r>
              <a:rPr lang="fr-FR" sz="4000" dirty="0" err="1">
                <a:solidFill>
                  <a:srgbClr val="424D7B"/>
                </a:solidFill>
                <a:latin typeface="Dosis SemiBold" pitchFamily="2" charset="0"/>
              </a:rPr>
              <a:t>ous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r>
              <a:rPr lang="fr-FR" sz="4000" dirty="0">
                <a:solidFill>
                  <a:srgbClr val="424D7B"/>
                </a:solidFill>
                <a:latin typeface="Dosis SemiBold" pitchFamily="2" charset="0"/>
              </a:rPr>
              <a:t>sommes à l’école Ibn Sina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</a:rPr>
              <a:t>.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</a:rPr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2E9E97B-4E3E-97F7-D04F-A344F06DD4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420" y="3675994"/>
            <a:ext cx="7273158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24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D193DFA-1700-29A3-E3C1-8A3B26BCD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446" y="1961727"/>
            <a:ext cx="2780027" cy="4429319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22. Réalisez l’activité. Je vais circuler entre les rangs pour vous aider.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9275" y="2752717"/>
            <a:ext cx="2203904" cy="2203904"/>
          </a:xfrm>
          <a:prstGeom prst="rect">
            <a:avLst/>
          </a:prstGeom>
        </p:spPr>
      </p:pic>
      <p:sp>
        <p:nvSpPr>
          <p:cNvPr id="7" name="Rectangle : coins arrondis 6"/>
          <p:cNvSpPr/>
          <p:nvPr/>
        </p:nvSpPr>
        <p:spPr>
          <a:xfrm>
            <a:off x="1300821" y="5191932"/>
            <a:ext cx="2925184" cy="107298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00D37EC-9E3C-F7CD-A6B4-E6A367D70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768" y="2329469"/>
            <a:ext cx="7028968" cy="287315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Encre 10"/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/>
            </p:nvPicPr>
            <p:blipFill>
              <a:blip r:embed="rId4"/>
            </p:blipFill>
            <p:spPr>
              <a:xfrm>
                <a:off x="2912571" y="1083385"/>
                <a:ext cx="36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/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/>
            </p:nvPicPr>
            <p:blipFill>
              <a:blip r:embed="rId6"/>
            </p:blipFill>
            <p:spPr>
              <a:xfrm>
                <a:off x="1602171" y="842185"/>
                <a:ext cx="9720" cy="5760"/>
              </a:xfrm>
              <a:prstGeom prst="rect"/>
            </p:spPr>
          </p:pic>
        </mc:Fallback>
      </mc:AlternateContent>
      <p:sp>
        <p:nvSpPr>
          <p:cNvPr id="2" name="Titre 5"/>
          <p:cNvSpPr txBox="1"/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b="0" kern="1200">
                <a:solidFill>
                  <a:prstClr val="white">
                    <a:lumMod val="65000"/>
                  </a:prstClr>
                </a:solidFill>
                <a:latin typeface="Calibri" panose="020F0502020204030204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1481704" y="3365936"/>
            <a:ext cx="5060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Nous sommes en deuxième année.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434405" y="4524035"/>
            <a:ext cx="55339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Vous êtes à l’école Dakhla.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8EF682F-B55F-167C-6370-B4076EE138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8766" y="1567873"/>
            <a:ext cx="3124276" cy="458878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À la maison,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phrases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recopiez-les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sur votre cahier. 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7" name="Espace réservé pour une image  2" descr="Une image contenant habits, illustration, dessin humoristique&#10;&#10;Le contenu généré par l’IA peut être incorrect.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  <p:pic>
        <p:nvPicPr>
          <p:cNvPr id="8" name="majd_wav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1925" y="2275098"/>
            <a:ext cx="1874421" cy="333287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562600" y="3705784"/>
            <a:ext cx="1976021" cy="6265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Flèche : droite 9"/>
          <p:cNvSpPr/>
          <p:nvPr/>
        </p:nvSpPr>
        <p:spPr>
          <a:xfrm>
            <a:off x="4968766" y="3934089"/>
            <a:ext cx="474133" cy="203200"/>
          </a:xfrm>
          <a:prstGeom prst="rightArrow">
            <a:avLst/>
          </a:prstGeom>
          <a:solidFill>
            <a:srgbClr val="FF0000"/>
          </a:solidFill>
          <a:ln>
            <a:solidFill>
              <a:srgbClr val="E842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965" y="1988687"/>
            <a:ext cx="6254069" cy="1446177"/>
          </a:xfrm>
          <a:prstGeom prst="rect">
            <a:avLst/>
          </a:prstGeom>
        </p:spPr>
      </p:pic>
      <p:sp>
        <p:nvSpPr>
          <p:cNvPr id="13" name="Espace réservé du texte 1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Lire et comprendre des phrases.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sz="1400" dirty="0"/>
              <a:t>Écrire des phrases.</a:t>
            </a:r>
            <a:endParaRPr lang="en-US" sz="1400" dirty="0"/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22" name="Espace réservé pour une image  21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/>
          <p:cNvSpPr txBox="1"/>
          <p:nvPr/>
        </p:nvSpPr>
        <p:spPr>
          <a:xfrm>
            <a:off x="2320205" y="2144230"/>
            <a:ext cx="1904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424D7B"/>
                </a:solidFill>
                <a:latin typeface="Dosis ExtraBold" pitchFamily="2" charset="0"/>
              </a:rPr>
              <a:t>1.  Prise de parole </a:t>
            </a:r>
          </a:p>
        </p:txBody>
      </p:sp>
      <p:sp>
        <p:nvSpPr>
          <p:cNvPr id="17" name="Espace réservé du texte 5"/>
          <p:cNvSpPr txBox="1"/>
          <p:nvPr/>
        </p:nvSpPr>
        <p:spPr>
          <a:xfrm>
            <a:off x="2221200" y="2516862"/>
            <a:ext cx="5180627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Prendre la parole pour se présenter.   </a:t>
            </a:r>
          </a:p>
        </p:txBody>
      </p:sp>
      <p:sp>
        <p:nvSpPr>
          <p:cNvPr id="7" name="Titre 8"/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en-US" sz="3200" dirty="0"/>
              <a:t>Plan de la séance 5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/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/>
            <p:cNvSpPr txBox="1"/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9" name="Espace réservé pour une image  13" descr="Une image contenant horloge, cercle, symbole, Police&#10;&#10;Le contenu généré par l’IA peut être incorrect.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1940805"/>
            <a:ext cx="540000" cy="540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Nada-Wave">
            <a:hlinkClick r:id="" action="ppaction://media"/>
            <a:extLst>
              <a:ext uri="{FF2B5EF4-FFF2-40B4-BE49-F238E27FC236}">
                <a16:creationId xmlns:a16="http://schemas.microsoft.com/office/drawing/2014/main" id="{46B6250D-9536-295E-F7DB-CBFF746EE1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4823" y="2222899"/>
            <a:ext cx="2277239" cy="363678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EAE3F6D3-15A3-8E7A-6CE9-CF30B5B4975D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605"/>
          <a:stretch>
            <a:fillRect/>
          </a:stretch>
        </p:blipFill>
        <p:spPr>
          <a:xfrm>
            <a:off x="2492943" y="2215633"/>
            <a:ext cx="2079057" cy="3636784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AC812C0-4391-6BD4-D6AE-3BC31116F3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8">
            <a:extLst>
              <a:ext uri="{FF2B5EF4-FFF2-40B4-BE49-F238E27FC236}">
                <a16:creationId xmlns:a16="http://schemas.microsoft.com/office/drawing/2014/main" id="{F4BB8375-101F-4E97-1AB7-D8ADFA8B2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</a:rPr>
              <a:t>Aujourd’hui, nous allons apprendre à nous présenter en français. Écoutez bien.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A70603A-90B1-245A-488B-144E9E9C2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D2985C7-5C88-A236-E8E3-DED05B91D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155200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sp>
        <p:nvSpPr>
          <p:cNvPr id="5" name="Titre 8">
            <a:extLst>
              <a:ext uri="{FF2B5EF4-FFF2-40B4-BE49-F238E27FC236}">
                <a16:creationId xmlns:a16="http://schemas.microsoft.com/office/drawing/2014/main" id="{79CD3307-7E5A-5469-12FA-4179D2DCF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i="1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Lecture de la vidéo.</a:t>
            </a:r>
            <a:endParaRPr lang="fr-FR" i="1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4588761-9A87-D056-933E-62D6830AD4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Script oral 2AP_Sem2_S5.aep">
            <a:hlinkClick r:id="" action="ppaction://media"/>
            <a:extLst>
              <a:ext uri="{FF2B5EF4-FFF2-40B4-BE49-F238E27FC236}">
                <a16:creationId xmlns:a16="http://schemas.microsoft.com/office/drawing/2014/main" id="{2560BC33-C73F-414B-5CC5-0D5C9F46D4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3807" y="2032994"/>
            <a:ext cx="6996386" cy="393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4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45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974</Words>
  <Application>Microsoft Office PowerPoint</Application>
  <PresentationFormat>Affichage à l'écran (4:3)</PresentationFormat>
  <Paragraphs>132</Paragraphs>
  <Slides>53</Slides>
  <Notes>2</Notes>
  <HiddenSlides>0</HiddenSlides>
  <MMClips>13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53</vt:i4>
      </vt:variant>
    </vt:vector>
  </HeadingPairs>
  <TitlesOfParts>
    <vt:vector size="70" baseType="lpstr">
      <vt:lpstr>Dosis SemiBold</vt:lpstr>
      <vt:lpstr>Aptos Display</vt:lpstr>
      <vt:lpstr>Calibri</vt:lpstr>
      <vt:lpstr>Wingdings</vt:lpstr>
      <vt:lpstr>Dosis</vt:lpstr>
      <vt:lpstr>Aptos</vt:lpstr>
      <vt:lpstr>Arial</vt:lpstr>
      <vt:lpstr>Dosis ExtraBold</vt:lpstr>
      <vt:lpstr>Dosis Medium</vt:lpstr>
      <vt:lpstr>2_Conception personnalisée</vt:lpstr>
      <vt:lpstr>00_Env-Enseignant</vt:lpstr>
      <vt:lpstr>Oral</vt:lpstr>
      <vt:lpstr>Lecture</vt:lpstr>
      <vt:lpstr>Ecriture</vt:lpstr>
      <vt:lpstr>Thème Office</vt:lpstr>
      <vt:lpstr>1_Env-Enseignant</vt:lpstr>
      <vt:lpstr>1_Oral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5</vt:lpstr>
      <vt:lpstr>Bonjour les enfants !  La leçon de français commence maintenant.</vt:lpstr>
      <vt:lpstr>Aujourd’hui, nous allons apprendre à nous présenter en français. Écoutez bien.</vt:lpstr>
      <vt:lpstr>Lecture de la vidéo.</vt:lpstr>
      <vt:lpstr>À votre tour ! Qui veut dire son nom, où il habite, sa classe et le nom de son école en français ?</vt:lpstr>
      <vt:lpstr>Maintenant, tout le monde participe. Chacun dit son nom, où il habite, sa classe et le nom de son école  à son voisin.</vt:lpstr>
      <vt:lpstr>Plan de la séance 5</vt:lpstr>
      <vt:lpstr>Maintenant, on va faire de la lecture. </vt:lpstr>
      <vt:lpstr>C’est le mot : est.  On va l’épeler ensemble : e - s - t. </vt:lpstr>
      <vt:lpstr>C’est le mot : dans.  On va l’épeler ensemble : d – a - n - s. </vt:lpstr>
      <vt:lpstr>Lisez cette phrase en silence. Après, on va écouter un audio. </vt:lpstr>
      <vt:lpstr>Lecture de l’audio.  </vt:lpstr>
      <vt:lpstr>Deuxième lecture de l’audio.  </vt:lpstr>
      <vt:lpstr>Présentation PowerPoint</vt:lpstr>
      <vt:lpstr>Lisez cette phrase en silence. Après, on va écouter un audio. </vt:lpstr>
      <vt:lpstr>Première lecture de l’audio.  </vt:lpstr>
      <vt:lpstr>Deuxième lecture de l’audio.  </vt:lpstr>
      <vt:lpstr>Qui veut lire la phrase ?</vt:lpstr>
      <vt:lpstr>Lisez cette phrase en silence. Après, on va écouter un audio. </vt:lpstr>
      <vt:lpstr>Première lecture de l’audio.  </vt:lpstr>
      <vt:lpstr>Deuxième lecture de l’audio.  </vt:lpstr>
      <vt:lpstr>Qui veut lire la phrase ?</vt:lpstr>
      <vt:lpstr>On passe à une autre activité. Regardez cette image. C’est un poisson.</vt:lpstr>
      <vt:lpstr>Est-ce que le poisson est dans le pont ? Qui veut répondre ? </vt:lpstr>
      <vt:lpstr>Est-ce que le poisson est dans le balcon ? Qui veut répondre ? </vt:lpstr>
      <vt:lpstr>Est-ce que le poisson est dans l’eau ?  Qui veut répondre ? </vt:lpstr>
      <vt:lpstr>Prenez les ardoises.</vt:lpstr>
      <vt:lpstr>Lisez silencieusement les phrases. Personne ne lit la phrase à voix haute.  Écrivez le numéro de la bonne phrase sur l’ardoise : 1, 2 ou 3.</vt:lpstr>
      <vt:lpstr>Levez vos ardoises. </vt:lpstr>
      <vt:lpstr>La bonne réponse est le numéro 3. « Le poisson est dans l’eau. »</vt:lpstr>
      <vt:lpstr>Prenez vos livrets à la page 21.   Avec votre voisin, lisez les phrases et cochez les bonnes réponses. Je vais circuler entre les rangs pour vous aider. </vt:lpstr>
      <vt:lpstr>Corrigez.</vt:lpstr>
      <vt:lpstr>Plan de la séance 5</vt:lpstr>
      <vt:lpstr>Lisez et observez ces deux phrases. Vous allez les écrire après. Tenez-vous prêts.  </vt:lpstr>
      <vt:lpstr>Prenez vos cahiers. </vt:lpstr>
      <vt:lpstr>Dictée en cours.</vt:lpstr>
      <vt:lpstr>Deuxième dictée.</vt:lpstr>
      <vt:lpstr>Troisième dictée.</vt:lpstr>
      <vt:lpstr>Corrigez. </vt:lpstr>
      <vt:lpstr>On passe à une autre phrase. Ces mots sont en désordre. Écrivez sur vos cahiers une phrase correcte à partir de ces mots.</vt:lpstr>
      <vt:lpstr>Qui veut lire sa phrase ?</vt:lpstr>
      <vt:lpstr>Corrigez. Je n’oublie pas la majuscule au début de la phrase et le point à la fin. </vt:lpstr>
      <vt:lpstr>On passe à une autre phrase. Ces mots sont en désordre. Écrivez sur vos cahiers une phrase correcte à partir de ces mots.</vt:lpstr>
      <vt:lpstr>Qui veut lire sa phrase ?</vt:lpstr>
      <vt:lpstr>Corrigez. Je n’oublie pas la majuscule au début de la phrase et le point à la fin. </vt:lpstr>
      <vt:lpstr>Prenez vos livrets à la page 22. Réalisez l’activité. Je vais circuler entre les rangs pour vous aider. </vt:lpstr>
      <vt:lpstr>Présentation PowerPoint</vt:lpstr>
      <vt:lpstr>La séance d’aujourd’hui est terminée. À la maison, lisez ces phrases et recopiez-les sur votre cahier.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HP</dc:creator>
  <cp:lastModifiedBy>KHALID.RAMNI</cp:lastModifiedBy>
  <cp:revision>20</cp:revision>
  <cp:lastPrinted>2025-08-13T10:11:00Z</cp:lastPrinted>
  <dcterms:created xsi:type="dcterms:W3CDTF">2025-08-01T12:31:00Z</dcterms:created>
  <dcterms:modified xsi:type="dcterms:W3CDTF">2025-11-14T14:33:07Z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3B21D82F96F244A88607757769314F0F_13</vt:lpwstr>
  </property>
  <property fmtid="{D5CDD505-2E9C-101B-9397-08002B2CF9AE}" pid="3" name="KSOProductBuildVer">
    <vt:lpwstr>1036-12.2.0.23131</vt:lpwstr>
  </property>
</Properties>
</file>