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</p:sldMasterIdLst>
  <p:notesMasterIdLst>
    <p:notesMasterId r:id="rId92"/>
  </p:notesMasterIdLst>
  <p:sldIdLst>
    <p:sldId id="256" r:id="rId12"/>
    <p:sldId id="1029" r:id="rId13"/>
    <p:sldId id="705" r:id="rId14"/>
    <p:sldId id="1042" r:id="rId15"/>
    <p:sldId id="798" r:id="rId16"/>
    <p:sldId id="1098" r:id="rId17"/>
    <p:sldId id="1041" r:id="rId18"/>
    <p:sldId id="1040" r:id="rId19"/>
    <p:sldId id="1116" r:id="rId20"/>
    <p:sldId id="1117" r:id="rId21"/>
    <p:sldId id="1130" r:id="rId22"/>
    <p:sldId id="1132" r:id="rId23"/>
    <p:sldId id="1092" r:id="rId24"/>
    <p:sldId id="1120" r:id="rId25"/>
    <p:sldId id="1121" r:id="rId26"/>
    <p:sldId id="1122" r:id="rId27"/>
    <p:sldId id="1123" r:id="rId28"/>
    <p:sldId id="1124" r:id="rId29"/>
    <p:sldId id="1125" r:id="rId30"/>
    <p:sldId id="1126" r:id="rId31"/>
    <p:sldId id="1127" r:id="rId32"/>
    <p:sldId id="1128" r:id="rId33"/>
    <p:sldId id="645" r:id="rId34"/>
    <p:sldId id="1115" r:id="rId35"/>
    <p:sldId id="1093" r:id="rId36"/>
    <p:sldId id="1060" r:id="rId37"/>
    <p:sldId id="1061" r:id="rId38"/>
    <p:sldId id="1062" r:id="rId39"/>
    <p:sldId id="1063" r:id="rId40"/>
    <p:sldId id="1110" r:id="rId41"/>
    <p:sldId id="1077" r:id="rId42"/>
    <p:sldId id="1065" r:id="rId43"/>
    <p:sldId id="1111" r:id="rId44"/>
    <p:sldId id="1046" r:id="rId45"/>
    <p:sldId id="1078" r:id="rId46"/>
    <p:sldId id="1067" r:id="rId47"/>
    <p:sldId id="1112" r:id="rId48"/>
    <p:sldId id="1068" r:id="rId49"/>
    <p:sldId id="1079" r:id="rId50"/>
    <p:sldId id="1070" r:id="rId51"/>
    <p:sldId id="1113" r:id="rId52"/>
    <p:sldId id="1071" r:id="rId53"/>
    <p:sldId id="1080" r:id="rId54"/>
    <p:sldId id="1073" r:id="rId55"/>
    <p:sldId id="779" r:id="rId56"/>
    <p:sldId id="1082" r:id="rId57"/>
    <p:sldId id="1096" r:id="rId58"/>
    <p:sldId id="1084" r:id="rId59"/>
    <p:sldId id="1099" r:id="rId60"/>
    <p:sldId id="1100" r:id="rId61"/>
    <p:sldId id="1101" r:id="rId62"/>
    <p:sldId id="1035" r:id="rId63"/>
    <p:sldId id="715" r:id="rId64"/>
    <p:sldId id="1044" r:id="rId65"/>
    <p:sldId id="1088" r:id="rId66"/>
    <p:sldId id="1102" r:id="rId67"/>
    <p:sldId id="1087" r:id="rId68"/>
    <p:sldId id="1133" r:id="rId69"/>
    <p:sldId id="1134" r:id="rId70"/>
    <p:sldId id="1048" r:id="rId71"/>
    <p:sldId id="1094" r:id="rId72"/>
    <p:sldId id="1103" r:id="rId73"/>
    <p:sldId id="716" r:id="rId74"/>
    <p:sldId id="1104" r:id="rId75"/>
    <p:sldId id="1032" r:id="rId76"/>
    <p:sldId id="1105" r:id="rId77"/>
    <p:sldId id="1106" r:id="rId78"/>
    <p:sldId id="664" r:id="rId79"/>
    <p:sldId id="1135" r:id="rId80"/>
    <p:sldId id="1090" r:id="rId81"/>
    <p:sldId id="1050" r:id="rId82"/>
    <p:sldId id="1036" r:id="rId83"/>
    <p:sldId id="1051" r:id="rId84"/>
    <p:sldId id="1037" r:id="rId85"/>
    <p:sldId id="1052" r:id="rId86"/>
    <p:sldId id="1091" r:id="rId87"/>
    <p:sldId id="1039" r:id="rId88"/>
    <p:sldId id="1056" r:id="rId89"/>
    <p:sldId id="1057" r:id="rId90"/>
    <p:sldId id="689" r:id="rId91"/>
  </p:sldIdLst>
  <p:sldSz cx="9144000" cy="6858000" type="screen4x3"/>
  <p:notesSz cx="6735763" cy="9866313"/>
  <p:embeddedFontLst>
    <p:embeddedFont>
      <p:font typeface="Dosis" pitchFamily="2" charset="0"/>
      <p:regular r:id="rId93"/>
      <p:bold r:id="rId94"/>
    </p:embeddedFont>
    <p:embeddedFont>
      <p:font typeface="Dosis ExtraBold" pitchFamily="2" charset="0"/>
      <p:bold r:id="rId95"/>
    </p:embeddedFont>
    <p:embeddedFont>
      <p:font typeface="Dosis Medium" pitchFamily="2" charset="0"/>
      <p:regular r:id="rId96"/>
    </p:embeddedFont>
    <p:embeddedFont>
      <p:font typeface="Dosis SemiBold" pitchFamily="2" charset="0"/>
      <p:bold r:id="rId97"/>
    </p:embeddedFont>
    <p:embeddedFont>
      <p:font typeface="Mistral" panose="03090702030407020403" pitchFamily="66" charset="0"/>
      <p:regular r:id="rId9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420A3"/>
    <a:srgbClr val="2196B1"/>
    <a:srgbClr val="2AB6D7"/>
    <a:srgbClr val="565F88"/>
    <a:srgbClr val="55B7DE"/>
    <a:srgbClr val="A1A6BC"/>
    <a:srgbClr val="424D7B"/>
    <a:srgbClr val="4B5377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58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font" Target="fonts/font3.fntdata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microsoft.com/office/2018/10/relationships/authors" Target="author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font" Target="fonts/font2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font" Target="fonts/font5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font" Target="fonts/font1.fntdata"/><Relationship Id="rId98" Type="http://schemas.openxmlformats.org/officeDocument/2006/relationships/font" Target="fonts/font6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2A792-D517-91B5-610E-914CBF5B5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A87220A-40C6-5618-6C5D-B0A0BEDD7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4722FE3-7D7B-9546-B6FC-A70A1F602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89B2B8-EF1C-726F-5FB9-BF121CBB4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5717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8A66-E74E-24AC-F9D3-E37C6A95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FBD7DE-137D-44C5-A915-26DE65FAF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D1FD39-30AA-6B21-A2A0-7EB2D1D2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40165-4F85-9BAB-33C8-F47EF025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6010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811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54904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590974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98946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513604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188709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59447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035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742990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89195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47717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633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7332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1.png"/><Relationship Id="rId4" Type="http://schemas.openxmlformats.org/officeDocument/2006/relationships/image" Target="../media/image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6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3.gif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5.png"/><Relationship Id="rId4" Type="http://schemas.openxmlformats.org/officeDocument/2006/relationships/image" Target="../media/image3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6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3.gif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6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3.gif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5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2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4A55246-07DC-0DE6-C12E-3DCB64556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DF4EE84-5F34-B3B5-AEA1-CCCD3C280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20CC08B-0B56-5840-4A85-DCBC8385C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550" y="1835766"/>
            <a:ext cx="6498899" cy="416392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7CB4982-419E-E2FD-DF25-4AE6ECA5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49889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Un chameau – Un autobus – Une moto – Une olive -  L’eau  - Un bateau.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F491E-E5FE-0341-8404-97CCFEC21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B963AC9-5DF0-11AE-4367-C305E2CCE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106131D-BCAE-731B-839C-4C0DF1B89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475" y="2060003"/>
            <a:ext cx="6761050" cy="4041998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A88626C-C871-F584-A945-874056A5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Habiter – La ville – La campagne – Le village – Une poire – Une voiture.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CC130-E0F0-83B8-5F20-032ABB9D3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14C7C92-3244-3AEC-8F7C-792F429B4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F1E80AA-EC79-2ACE-427C-CE413D733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791" y="1803381"/>
            <a:ext cx="6468417" cy="4480948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05B5E8D-BA20-E5F8-9C44-8E2B21B4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17991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Une étoile – Un tiroir – Une boîte – Un moineau – Boire – Voir.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0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A7E8FC-2769-D856-300A-959277253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14608-8C1A-39D3-D21C-061FE7C33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1563558-273F-8A2D-DC31-DA95CAC09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5717647-367D-94C3-5D0D-588848639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77" y="1734320"/>
            <a:ext cx="7821846" cy="4682134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A6E5F9CA-8537-25B6-926E-7AB6DB08D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Une école – Une élève – Première année – Deuxième année – Un ongle – un poisson.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3D4C5-65E9-C203-A154-7740A2C3E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B10E6A-5559-A1E9-51AE-4C6C390E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DEFD371A-83B9-1943-D69C-9FFDDA0A9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images. Qui veut expliquer la consigne en arabe ? 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7057A13-E9F4-0642-2692-DDACBD4B0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496" y="1968555"/>
            <a:ext cx="6626926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9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2D868-BCF1-CE98-7FDD-96786E035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B72FB4B-6AC4-5387-2E4C-A8DF57CD9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A201FD4C-9B8E-6777-6FBC-B78D60C7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007E306-BE47-EA1E-FD0D-1732CADDD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496" y="1968555"/>
            <a:ext cx="6626926" cy="41334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96ECAD-1263-94D2-E051-07458C045590}"/>
              </a:ext>
            </a:extLst>
          </p:cNvPr>
          <p:cNvSpPr/>
          <p:nvPr/>
        </p:nvSpPr>
        <p:spPr>
          <a:xfrm>
            <a:off x="1069383" y="1828800"/>
            <a:ext cx="1890793" cy="1766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698C1A-D550-1D45-2637-44A87D23E779}"/>
              </a:ext>
            </a:extLst>
          </p:cNvPr>
          <p:cNvSpPr/>
          <p:nvPr/>
        </p:nvSpPr>
        <p:spPr>
          <a:xfrm>
            <a:off x="6163342" y="4035278"/>
            <a:ext cx="1890793" cy="1766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E8249C0-E0F0-A5E0-0EB9-472AD338E538}"/>
              </a:ext>
            </a:extLst>
          </p:cNvPr>
          <p:cNvSpPr txBox="1"/>
          <p:nvPr/>
        </p:nvSpPr>
        <p:spPr>
          <a:xfrm>
            <a:off x="953145" y="1789386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1500" dirty="0">
                <a:solidFill>
                  <a:schemeClr val="accent2"/>
                </a:solidFill>
                <a:latin typeface="Dosis SemiBold" pitchFamily="2" charset="0"/>
              </a:rPr>
              <a:t>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C2D8F9F-537F-49A0-6B00-7952BB31F180}"/>
              </a:ext>
            </a:extLst>
          </p:cNvPr>
          <p:cNvSpPr txBox="1"/>
          <p:nvPr/>
        </p:nvSpPr>
        <p:spPr>
          <a:xfrm>
            <a:off x="6370232" y="4035278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1500" dirty="0">
                <a:solidFill>
                  <a:schemeClr val="accent2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986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11DBA-B292-773C-971D-09F0BC71E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B457C71-82B7-785E-D085-D12FBD469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05F33E45-76AD-E1CC-6C74-AE3D88E1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manquent sont : une école et un poisson.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F8DE737-B464-BA7E-AF2B-243F7650A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496" y="1968555"/>
            <a:ext cx="6626926" cy="41334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02915A-052E-DF84-385A-A3BAD81CCFF1}"/>
              </a:ext>
            </a:extLst>
          </p:cNvPr>
          <p:cNvSpPr/>
          <p:nvPr/>
        </p:nvSpPr>
        <p:spPr>
          <a:xfrm>
            <a:off x="1208344" y="1968555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82022C-A4F2-4D6C-2471-0B2B0E9F2146}"/>
              </a:ext>
            </a:extLst>
          </p:cNvPr>
          <p:cNvSpPr/>
          <p:nvPr/>
        </p:nvSpPr>
        <p:spPr>
          <a:xfrm>
            <a:off x="6379244" y="4375425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96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6BE7B2-1994-2ADC-5405-25291DC2B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EC9AD-EC66-8DA6-B3DC-203764F5E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FC4BAC6-8B41-C323-DF4F-62397C5DC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A0AE539-A629-D7CD-44B6-B59E8DB5C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496" y="1871588"/>
            <a:ext cx="6444031" cy="459678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AD6FC16-CC61-CA52-15C0-5E91F5E24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Un balcon – Du savon – Une montre – Un mouton – Un pont – Une pompe.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9B8E3-C0F4-B07B-38E9-00B7B9205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4617F4F-8AA7-6651-F8AC-5446D5353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35">
            <a:extLst>
              <a:ext uri="{FF2B5EF4-FFF2-40B4-BE49-F238E27FC236}">
                <a16:creationId xmlns:a16="http://schemas.microsoft.com/office/drawing/2014/main" id="{A35F3FF2-7F69-1BAD-BAEF-16BF3F177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mots. Qui veut expliquer la consigne en arabe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E10470F-84C8-5898-1BF0-A27948277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881" y="1969809"/>
            <a:ext cx="1449334" cy="182017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FCD1578-034B-0701-5B77-294464305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193" y="1961284"/>
            <a:ext cx="1449333" cy="18201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1164D48-5B4A-0B5D-A395-4EDD3A18E0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194" y="4242977"/>
            <a:ext cx="1449332" cy="18201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1889A55-FD87-5D08-A36F-D57941E6C2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266" y="4276062"/>
            <a:ext cx="1449332" cy="1820170"/>
          </a:xfrm>
          <a:prstGeom prst="rect">
            <a:avLst/>
          </a:prstGeom>
        </p:spPr>
      </p:pic>
      <p:pic>
        <p:nvPicPr>
          <p:cNvPr id="7" name="Image 6" descr="Une image contenant croquis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FC98450D-81BC-FD99-7A9F-E3C13C4F94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72" y="4281831"/>
            <a:ext cx="1449331" cy="1820169"/>
          </a:xfrm>
          <a:prstGeom prst="rect">
            <a:avLst/>
          </a:prstGeom>
        </p:spPr>
      </p:pic>
      <p:pic>
        <p:nvPicPr>
          <p:cNvPr id="9" name="Image 8" descr="Une image contenant gâteau d’anniversaire, gâteau&#10;&#10;Le contenu généré par l’IA peut être incorrect.">
            <a:extLst>
              <a:ext uri="{FF2B5EF4-FFF2-40B4-BE49-F238E27FC236}">
                <a16:creationId xmlns:a16="http://schemas.microsoft.com/office/drawing/2014/main" id="{733EAE63-3204-3855-C146-B165828FB2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34" y="1966402"/>
            <a:ext cx="1449332" cy="162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5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70F7E-8C72-C227-5BD2-0BC36E99E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C4C262D-0BAC-BFC7-EF34-2941D9E88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35">
            <a:extLst>
              <a:ext uri="{FF2B5EF4-FFF2-40B4-BE49-F238E27FC236}">
                <a16:creationId xmlns:a16="http://schemas.microsoft.com/office/drawing/2014/main" id="{C91F3056-1EA8-5D68-3BDB-D4D8F16C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Quels sont les 2 mots qui ont bougé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729728A-6352-B199-C1DA-23C6A0511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20" y="1947864"/>
            <a:ext cx="1449334" cy="182017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B419B86-9D3E-4BCF-A30B-E991AB788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73" y="4221030"/>
            <a:ext cx="1449333" cy="18201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3484F6A-8938-A2B2-BD18-4AA8AFDCE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673" y="4221032"/>
            <a:ext cx="1449332" cy="182017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DCA95C4-81F7-1A3C-CBDA-C6DCE33F0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673" y="1944457"/>
            <a:ext cx="1449332" cy="1820170"/>
          </a:xfrm>
          <a:prstGeom prst="rect">
            <a:avLst/>
          </a:prstGeom>
        </p:spPr>
      </p:pic>
      <p:pic>
        <p:nvPicPr>
          <p:cNvPr id="12" name="Image 11" descr="Une image contenant croquis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57381746-348C-8F8C-552B-62186FCD71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11" y="4259886"/>
            <a:ext cx="1449331" cy="1820169"/>
          </a:xfrm>
          <a:prstGeom prst="rect">
            <a:avLst/>
          </a:prstGeom>
        </p:spPr>
      </p:pic>
      <p:pic>
        <p:nvPicPr>
          <p:cNvPr id="13" name="Image 12" descr="Une image contenant gâteau d’anniversaire, gâteau&#10;&#10;Le contenu généré par l’IA peut être incorrect.">
            <a:extLst>
              <a:ext uri="{FF2B5EF4-FFF2-40B4-BE49-F238E27FC236}">
                <a16:creationId xmlns:a16="http://schemas.microsoft.com/office/drawing/2014/main" id="{B3E3C9A1-7A7F-C161-BD6A-48D4244255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73" y="1944457"/>
            <a:ext cx="1449332" cy="162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6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84F67-AF96-DA63-2309-4EA535344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B5299A6-A068-ED6E-F274-FD396C19E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35">
            <a:extLst>
              <a:ext uri="{FF2B5EF4-FFF2-40B4-BE49-F238E27FC236}">
                <a16:creationId xmlns:a16="http://schemas.microsoft.com/office/drawing/2014/main" id="{69E6D318-A0A2-92A4-EF02-6AA88267A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mots qui ont bougé sont : une montre et un pont.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B16509-217E-AAD3-4DF6-7C409AAEBF23}"/>
              </a:ext>
            </a:extLst>
          </p:cNvPr>
          <p:cNvSpPr/>
          <p:nvPr/>
        </p:nvSpPr>
        <p:spPr>
          <a:xfrm>
            <a:off x="3553211" y="4037028"/>
            <a:ext cx="1879600" cy="190749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3BF7E3-94A4-1C9C-077F-FE27F1202031}"/>
              </a:ext>
            </a:extLst>
          </p:cNvPr>
          <p:cNvSpPr/>
          <p:nvPr/>
        </p:nvSpPr>
        <p:spPr>
          <a:xfrm>
            <a:off x="6052070" y="1687115"/>
            <a:ext cx="1879600" cy="192325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9311EE7-DE2D-18BB-D31D-780F407FF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92" y="1774438"/>
            <a:ext cx="1449334" cy="182017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E225700-219C-D75C-7DEB-E2C28FD0F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04" y="1765913"/>
            <a:ext cx="1449333" cy="182017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000D575-3F05-00E2-099C-97E25754C7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05" y="4047606"/>
            <a:ext cx="1449332" cy="182017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3BDA8BB-CB09-013A-8FCF-5880C2638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77" y="4080691"/>
            <a:ext cx="1449332" cy="1820170"/>
          </a:xfrm>
          <a:prstGeom prst="rect">
            <a:avLst/>
          </a:prstGeom>
        </p:spPr>
      </p:pic>
      <p:pic>
        <p:nvPicPr>
          <p:cNvPr id="14" name="Image 13" descr="Une image contenant croquis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B5576170-AD71-F0E5-BF91-366754C1F0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83" y="4086460"/>
            <a:ext cx="1449331" cy="1820169"/>
          </a:xfrm>
          <a:prstGeom prst="rect">
            <a:avLst/>
          </a:prstGeom>
        </p:spPr>
      </p:pic>
      <p:pic>
        <p:nvPicPr>
          <p:cNvPr id="15" name="Image 14" descr="Une image contenant gâteau d’anniversaire, gâteau&#10;&#10;Le contenu généré par l’IA peut être incorrect.">
            <a:extLst>
              <a:ext uri="{FF2B5EF4-FFF2-40B4-BE49-F238E27FC236}">
                <a16:creationId xmlns:a16="http://schemas.microsoft.com/office/drawing/2014/main" id="{C79F7DC9-9DCF-63ED-A342-FB04A8BB9F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45" y="1771031"/>
            <a:ext cx="1449332" cy="162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faire de la lecture. 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37022060-4912-583D-31B5-6EC9976759B1}"/>
              </a:ext>
            </a:extLst>
          </p:cNvPr>
          <p:cNvSpPr txBox="1">
            <a:spLocks/>
          </p:cNvSpPr>
          <p:nvPr/>
        </p:nvSpPr>
        <p:spPr>
          <a:xfrm>
            <a:off x="407254" y="4230773"/>
            <a:ext cx="2691359" cy="344922"/>
          </a:xfrm>
          <a:prstGeom prst="roundRect">
            <a:avLst/>
          </a:prstGeom>
        </p:spPr>
        <p:txBody>
          <a:bodyPr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>
                <a:ln w="0"/>
                <a:solidFill>
                  <a:srgbClr val="474F71"/>
                </a:solidFill>
                <a:latin typeface="Dosis" pitchFamily="2" charset="0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E420A3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poire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85900E00-A149-072F-AB7C-972001D6A0D1}"/>
              </a:ext>
            </a:extLst>
          </p:cNvPr>
          <p:cNvSpPr txBox="1">
            <a:spLocks/>
          </p:cNvSpPr>
          <p:nvPr/>
        </p:nvSpPr>
        <p:spPr>
          <a:xfrm>
            <a:off x="3156365" y="4230773"/>
            <a:ext cx="2691359" cy="344922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tiroir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949D014-EFE9-AA18-C193-ADBD3924FA87}"/>
              </a:ext>
            </a:extLst>
          </p:cNvPr>
          <p:cNvSpPr txBox="1">
            <a:spLocks/>
          </p:cNvSpPr>
          <p:nvPr/>
        </p:nvSpPr>
        <p:spPr>
          <a:xfrm>
            <a:off x="5698751" y="4360555"/>
            <a:ext cx="2691359" cy="34492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E420A3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boite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D7F12330-329C-F818-ED99-5A40C7AAEF82}"/>
              </a:ext>
            </a:extLst>
          </p:cNvPr>
          <p:cNvSpPr txBox="1">
            <a:spLocks/>
          </p:cNvSpPr>
          <p:nvPr/>
        </p:nvSpPr>
        <p:spPr>
          <a:xfrm>
            <a:off x="407254" y="2792414"/>
            <a:ext cx="2691359" cy="344922"/>
          </a:xfrm>
          <a:prstGeom prst="roundRect">
            <a:avLst/>
          </a:prstGeom>
        </p:spPr>
        <p:txBody>
          <a:bodyPr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>
                <a:ln w="0"/>
                <a:solidFill>
                  <a:srgbClr val="474F71"/>
                </a:solidFill>
                <a:latin typeface="Dosis" pitchFamily="2" charset="0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</a:t>
            </a:r>
            <a:r>
              <a:rPr lang="fr-MA" sz="3600" dirty="0"/>
              <a:t>autobus</a:t>
            </a:r>
            <a:endParaRPr kumimoji="0" lang="fr-MA" sz="36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DC52716D-BA7E-37E6-3884-3AF88B94B001}"/>
              </a:ext>
            </a:extLst>
          </p:cNvPr>
          <p:cNvSpPr txBox="1">
            <a:spLocks/>
          </p:cNvSpPr>
          <p:nvPr/>
        </p:nvSpPr>
        <p:spPr>
          <a:xfrm>
            <a:off x="3156365" y="2792414"/>
            <a:ext cx="2691359" cy="344922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lang="fr-MA" sz="3600" b="1" dirty="0">
                <a:ln w="0"/>
                <a:solidFill>
                  <a:srgbClr val="474F71"/>
                </a:solidFill>
                <a:latin typeface="Dosis" pitchFamily="2" charset="0"/>
              </a:rPr>
              <a:t>bateau</a:t>
            </a:r>
            <a:endParaRPr kumimoji="0" lang="fr-MA" sz="36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63BD856A-C500-E827-90D2-C408F445997F}"/>
              </a:ext>
            </a:extLst>
          </p:cNvPr>
          <p:cNvSpPr txBox="1">
            <a:spLocks/>
          </p:cNvSpPr>
          <p:nvPr/>
        </p:nvSpPr>
        <p:spPr>
          <a:xfrm>
            <a:off x="5698751" y="2922196"/>
            <a:ext cx="2691359" cy="34492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chapeau</a:t>
            </a:r>
          </a:p>
        </p:txBody>
      </p:sp>
    </p:spTree>
    <p:extLst>
      <p:ext uri="{BB962C8B-B14F-4D97-AF65-F5344CB8AC3E}">
        <p14:creationId xmlns:p14="http://schemas.microsoft.com/office/powerpoint/2010/main" val="39664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B9E3C-5554-F955-00C6-1A4AC2AAE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A4E1CE4-D2C2-FD6B-1748-6BD869CE0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273E5772-220D-0E04-C1D0-65C15DCD54DA}"/>
              </a:ext>
            </a:extLst>
          </p:cNvPr>
          <p:cNvSpPr txBox="1">
            <a:spLocks/>
          </p:cNvSpPr>
          <p:nvPr/>
        </p:nvSpPr>
        <p:spPr>
          <a:xfrm>
            <a:off x="549144" y="3868165"/>
            <a:ext cx="2691359" cy="344922"/>
          </a:xfrm>
          <a:prstGeom prst="roundRect">
            <a:avLst/>
          </a:prstGeom>
        </p:spPr>
        <p:txBody>
          <a:bodyPr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>
                <a:ln w="0"/>
                <a:solidFill>
                  <a:srgbClr val="474F71"/>
                </a:solidFill>
                <a:latin typeface="Dosis" pitchFamily="2" charset="0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balcon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9C31508C-7A88-265A-F312-458DA9FD4B33}"/>
              </a:ext>
            </a:extLst>
          </p:cNvPr>
          <p:cNvSpPr txBox="1">
            <a:spLocks/>
          </p:cNvSpPr>
          <p:nvPr/>
        </p:nvSpPr>
        <p:spPr>
          <a:xfrm>
            <a:off x="3298255" y="3868165"/>
            <a:ext cx="2691359" cy="344922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3600" b="1" dirty="0">
                <a:ln w="0"/>
                <a:solidFill>
                  <a:srgbClr val="0070C0"/>
                </a:solidFill>
                <a:latin typeface="Dosis" pitchFamily="2" charset="0"/>
              </a:rPr>
              <a:t>U</a:t>
            </a:r>
            <a:r>
              <a:rPr lang="fr-MA" sz="3600" b="1" dirty="0">
                <a:ln w="0"/>
                <a:solidFill>
                  <a:srgbClr val="0070C0"/>
                </a:solidFill>
                <a:latin typeface="Dosis" pitchFamily="2" charset="0"/>
              </a:rPr>
              <a:t>n </a:t>
            </a:r>
            <a:r>
              <a:rPr lang="fr-MA" sz="3600" b="1" dirty="0">
                <a:ln w="0"/>
                <a:solidFill>
                  <a:srgbClr val="474F71"/>
                </a:solidFill>
                <a:latin typeface="Dosis" pitchFamily="2" charset="0"/>
              </a:rPr>
              <a:t>pont</a:t>
            </a:r>
            <a:endParaRPr kumimoji="0" lang="fr-MA" sz="36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0BCAADE0-4E6D-22EB-50FF-E3F07C4B2C53}"/>
              </a:ext>
            </a:extLst>
          </p:cNvPr>
          <p:cNvSpPr txBox="1">
            <a:spLocks/>
          </p:cNvSpPr>
          <p:nvPr/>
        </p:nvSpPr>
        <p:spPr>
          <a:xfrm>
            <a:off x="5840641" y="3997947"/>
            <a:ext cx="2691359" cy="34492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mouton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7956B066-E277-80CF-726B-39D2E552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id="{DAC3E698-9B6E-98CC-C569-0660988EEE92}"/>
              </a:ext>
            </a:extLst>
          </p:cNvPr>
          <p:cNvSpPr txBox="1">
            <a:spLocks/>
          </p:cNvSpPr>
          <p:nvPr/>
        </p:nvSpPr>
        <p:spPr>
          <a:xfrm>
            <a:off x="346320" y="2625915"/>
            <a:ext cx="2691359" cy="344922"/>
          </a:xfrm>
          <a:prstGeom prst="roundRect">
            <a:avLst/>
          </a:prstGeom>
        </p:spPr>
        <p:txBody>
          <a:bodyPr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>
                <a:ln w="0"/>
                <a:solidFill>
                  <a:srgbClr val="474F71"/>
                </a:solidFill>
                <a:latin typeface="Dosis" pitchFamily="2" charset="0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600" dirty="0">
                <a:solidFill>
                  <a:srgbClr val="0070C0"/>
                </a:solidFill>
              </a:rPr>
              <a:t>U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 </a:t>
            </a:r>
            <a:r>
              <a:rPr lang="fr-MA" sz="3600" dirty="0"/>
              <a:t>ongle</a:t>
            </a:r>
            <a:endParaRPr kumimoji="0" lang="fr-MA" sz="36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8F9A6A81-C7F2-3827-8881-277D200600ED}"/>
              </a:ext>
            </a:extLst>
          </p:cNvPr>
          <p:cNvSpPr txBox="1">
            <a:spLocks/>
          </p:cNvSpPr>
          <p:nvPr/>
        </p:nvSpPr>
        <p:spPr>
          <a:xfrm>
            <a:off x="3167967" y="2644913"/>
            <a:ext cx="2691359" cy="344922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E420A3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E420A3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ne 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pompe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C7D10EC2-FCF5-DFA0-A2F5-1BE240159E31}"/>
              </a:ext>
            </a:extLst>
          </p:cNvPr>
          <p:cNvSpPr txBox="1">
            <a:spLocks/>
          </p:cNvSpPr>
          <p:nvPr/>
        </p:nvSpPr>
        <p:spPr>
          <a:xfrm>
            <a:off x="5989614" y="2798376"/>
            <a:ext cx="2691359" cy="34492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600" dirty="0">
                <a:solidFill>
                  <a:srgbClr val="0070C0"/>
                </a:solidFill>
              </a:rPr>
              <a:t>U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MA" sz="3600" b="1" i="0" u="none" strike="noStrike" kern="1200" cap="none" spc="0" normalizeH="0" baseline="0" noProof="0" dirty="0" err="1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poisso</a:t>
            </a:r>
            <a:r>
              <a:rPr lang="fr-MA" sz="3600" dirty="0"/>
              <a:t>n</a:t>
            </a:r>
            <a:endParaRPr kumimoji="0" lang="fr-MA" sz="36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3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F4CBA-AB0E-4FA5-2C96-C81244E6E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02EE2E-6235-E167-6348-331ED2D34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A976B7-63BD-D1C8-26BD-01D3C9667933}"/>
              </a:ext>
            </a:extLst>
          </p:cNvPr>
          <p:cNvSpPr txBox="1"/>
          <p:nvPr/>
        </p:nvSpPr>
        <p:spPr>
          <a:xfrm>
            <a:off x="935790" y="3091660"/>
            <a:ext cx="727242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</a:t>
            </a:r>
            <a:r>
              <a:rPr lang="fr-FR" sz="48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chameau boit de l’eau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7203516-A028-C912-6A35-F29BAA2F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1BC3-9439-5D5D-5288-00B9CDC1D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97727E-0D3C-138D-1AFD-563B395D9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306C01E-50F9-D8CD-2B30-CB6B176A741E}"/>
              </a:ext>
            </a:extLst>
          </p:cNvPr>
          <p:cNvSpPr txBox="1"/>
          <p:nvPr/>
        </p:nvSpPr>
        <p:spPr>
          <a:xfrm>
            <a:off x="1152000" y="3082828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 poisson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est dans l’eau.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245BE334-5BD4-AF3F-B303-535FA41D0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0D362-E4D5-7836-BBE1-7109C8052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E776D9F-E293-E367-7DD6-11D17C61D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40150C0-A665-C7EE-F98F-211690BCED48}"/>
              </a:ext>
            </a:extLst>
          </p:cNvPr>
          <p:cNvSpPr txBox="1"/>
          <p:nvPr/>
        </p:nvSpPr>
        <p:spPr>
          <a:xfrm>
            <a:off x="1185878" y="2898085"/>
            <a:ext cx="734612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pompe est dans le balcon.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2361811-B04B-7D44-5958-DBBA383F6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2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41C9154-7F7B-DACA-DC52-CDCC440D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5" name="Image 4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080CBA04-9331-C211-1725-CE36E2760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5287" r="7032" b="27691"/>
          <a:stretch>
            <a:fillRect/>
          </a:stretch>
        </p:blipFill>
        <p:spPr>
          <a:xfrm>
            <a:off x="3465871" y="2566219"/>
            <a:ext cx="2182761" cy="2109020"/>
          </a:xfrm>
          <a:prstGeom prst="rect">
            <a:avLst/>
          </a:prstGeom>
        </p:spPr>
      </p:pic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B0B8E4E-46DB-56C9-9EC9-E4897DB03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554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1443D-6D8D-3FD0-B3B0-2B60BD083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B66B877-4133-DB66-E2E7-C0F604011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sur votre ardoise. </a:t>
            </a:r>
          </a:p>
        </p:txBody>
      </p: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A5DAF23-0B2D-21AA-E80B-507A7CE4B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5" name="Image 4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BDD0491B-1946-25A8-4907-E959E2009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5287" r="7032" b="27691"/>
          <a:stretch>
            <a:fillRect/>
          </a:stretch>
        </p:blipFill>
        <p:spPr>
          <a:xfrm>
            <a:off x="3465871" y="2566219"/>
            <a:ext cx="2182761" cy="21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4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891FD-EE99-177E-EE5A-4373839C1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5EA9C1-C407-A37E-84B4-F1042429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61F661-D1CB-D5F3-E188-053AB7902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755F435-62E4-1849-4345-7DFFC915048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312CE4E-3F10-8A5E-2564-4EB86F294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33E8F9-999C-5BD3-8CEB-EA97FEE10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570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02C39-FCAD-9D35-B0E1-F07D424AF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9BD402EC-4DE7-8086-2E1F-70670F45A78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095912D-FD2A-8E90-5021-6CB2E85E5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FA34541-724C-9FC2-BAD6-B20DF3442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15EE940C-3E71-FE57-3129-DAFC0310B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8E59855-8E5B-4BAD-3A68-4B75E02D1436}"/>
              </a:ext>
            </a:extLst>
          </p:cNvPr>
          <p:cNvSpPr txBox="1">
            <a:spLocks/>
          </p:cNvSpPr>
          <p:nvPr/>
        </p:nvSpPr>
        <p:spPr>
          <a:xfrm>
            <a:off x="2577639" y="3429000"/>
            <a:ext cx="3988721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200" b="1" dirty="0">
                <a:solidFill>
                  <a:srgbClr val="C00000"/>
                </a:solidFill>
                <a:latin typeface="Dosis" pitchFamily="2" charset="0"/>
              </a:rPr>
              <a:t> étoile</a:t>
            </a:r>
            <a:endParaRPr kumimoji="0" lang="fr-FR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18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850DB-1D10-0734-D3B0-E54A23310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C807DB-FAC2-6444-5C7C-5737F25A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B507F84-9D39-1CEE-9E0F-D72F838B7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Espace réservé pour une image  28">
            <a:extLst>
              <a:ext uri="{FF2B5EF4-FFF2-40B4-BE49-F238E27FC236}">
                <a16:creationId xmlns:a16="http://schemas.microsoft.com/office/drawing/2014/main" id="{EBD27290-DB81-D11A-A661-C281E671F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" t="7099" r="11456" b="16095"/>
          <a:stretch>
            <a:fillRect/>
          </a:stretch>
        </p:blipFill>
        <p:spPr>
          <a:xfrm>
            <a:off x="3547241" y="2356945"/>
            <a:ext cx="2049517" cy="214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28155-B2B5-2063-5063-3A0BE2AF3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E31117C-EDEA-21C9-CAD1-113744093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votre ardoise.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1B64329-0CD1-F014-031C-3BF1830DB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2" name="Espace réservé pour une image  28">
            <a:extLst>
              <a:ext uri="{FF2B5EF4-FFF2-40B4-BE49-F238E27FC236}">
                <a16:creationId xmlns:a16="http://schemas.microsoft.com/office/drawing/2014/main" id="{DFFFF07A-84E9-529A-D1D3-A29AC41360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" t="7099" r="11456" b="16095"/>
          <a:stretch>
            <a:fillRect/>
          </a:stretch>
        </p:blipFill>
        <p:spPr>
          <a:xfrm>
            <a:off x="3547241" y="2356945"/>
            <a:ext cx="2049517" cy="214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10627-D486-E543-E364-D595D5BD8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BB3FA3-4440-357D-6F1C-CE3C082E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AD9D844-A0BE-4EE3-6241-C4E0DBA9E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3DF7C25-9ECD-900B-FC67-E9037D3B9BC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2EC3207-E9D6-7697-FBEC-B4DAEEDCF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33A3A16-2224-34A9-4D01-BF36814C0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63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B9F87-AFBB-E26A-A9B6-70C3FAF02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C69FE949-5150-0985-9EEE-517627B1CFD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9D099FA-9AD6-6BB6-E0B8-38ABB8C50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CAB9EF5-D318-ECFD-63ED-60DF1ED10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2298ADE2-10DC-5C4E-8005-196B44FA6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02EC039-A924-92BA-B0ED-210837905A05}"/>
              </a:ext>
            </a:extLst>
          </p:cNvPr>
          <p:cNvSpPr txBox="1">
            <a:spLocks/>
          </p:cNvSpPr>
          <p:nvPr/>
        </p:nvSpPr>
        <p:spPr>
          <a:xfrm>
            <a:off x="2371900" y="3429000"/>
            <a:ext cx="4400200" cy="57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200" b="1" dirty="0">
                <a:solidFill>
                  <a:srgbClr val="C00000"/>
                </a:solidFill>
                <a:latin typeface="Dosis" pitchFamily="2" charset="0"/>
              </a:rPr>
              <a:t> cadeau</a:t>
            </a:r>
            <a:endParaRPr kumimoji="0" lang="fr-FR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2470D-D01D-25B2-686B-DF74EF3A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0E73316-ED3F-1DE3-21A0-911576224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3D696A-48A2-C366-926C-E451CE7F6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 descr="Une image contenant gâteau d’anniversaire, gâteau&#10;&#10;Le contenu généré par l’IA peut être incorrect.">
            <a:extLst>
              <a:ext uri="{FF2B5EF4-FFF2-40B4-BE49-F238E27FC236}">
                <a16:creationId xmlns:a16="http://schemas.microsoft.com/office/drawing/2014/main" id="{CE68473D-1FED-D713-F7BB-F9155E5DE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1" t="9688" r="9733" b="14909"/>
          <a:stretch>
            <a:fillRect/>
          </a:stretch>
        </p:blipFill>
        <p:spPr>
          <a:xfrm>
            <a:off x="3657601" y="2333297"/>
            <a:ext cx="1891862" cy="204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6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F48A3-5FEC-4961-7A8A-063EBC4CB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3A4E0C0-A4CA-E9D4-5B5D-A7B188BCD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votre ardoise.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B12600-B115-CCF3-FBC4-06B4B4FBC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3" name="Image 2" descr="Une image contenant gâteau d’anniversaire, gâteau&#10;&#10;Le contenu généré par l’IA peut être incorrect.">
            <a:extLst>
              <a:ext uri="{FF2B5EF4-FFF2-40B4-BE49-F238E27FC236}">
                <a16:creationId xmlns:a16="http://schemas.microsoft.com/office/drawing/2014/main" id="{3601F698-50BC-7C79-4B89-09C5BE0B1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1" t="9688" r="9733" b="14909"/>
          <a:stretch>
            <a:fillRect/>
          </a:stretch>
        </p:blipFill>
        <p:spPr>
          <a:xfrm>
            <a:off x="3626069" y="2404241"/>
            <a:ext cx="1891862" cy="204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1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289F1-00F2-A256-1389-495B62A0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FC41F-3955-79D3-142B-A3CEF34F1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C49B362-1032-65A3-3A78-552B30855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50F1299-5F10-665C-3119-44ADD0946DF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AF0091E-831B-89EF-0786-86BAFD310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D7AFBD-3976-8F60-199D-E6DC1B3DB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969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227250B6-6298-63D4-4984-6F19CDCB6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5AEE5F7-F3F1-94BC-29CA-20A0BD23BA65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85DEB-E4ED-5855-5216-41A6FC9B7C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5B6940-11D8-0A82-0646-0FD05BB67C0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734F071-3AA0-9ED9-5A80-3C29B01F0B0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02F4AB-F6C3-9929-6CD3-5FFD91D8E9E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1F9826-DAAA-B136-3E78-650BDD46CCF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7F1D366E-717D-32EB-73D4-CE08B96133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7F7ABDD-DF0E-AB20-C1D3-9E2692C4A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05" y="2462704"/>
            <a:ext cx="1676829" cy="247751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4DBB6B4-320E-58A7-E1C1-7C27D58D3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394" y="2495562"/>
            <a:ext cx="1676829" cy="246095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6531B8D-2E15-0689-8231-9B3595B40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185" y="2417993"/>
            <a:ext cx="1676829" cy="258528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86A625C-D824-9404-B7EF-BEFB1644A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507" y="2433759"/>
            <a:ext cx="1760197" cy="258528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0F8CDFF-84AD-D489-8451-8208B363D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060" y="2454080"/>
            <a:ext cx="1622636" cy="258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5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32DF5-AD43-2979-D16C-A454B6CF4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8C36600D-DA20-296A-7673-8C518D900F5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353B786-D4F4-BB58-9CA4-8E77075F5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9BA92BE-B42C-5449-C526-3F1A5D9B0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33FA9CFF-7292-0AF1-51AC-927583604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844AB50-9992-4BD7-7D1A-6D2A86D12132}"/>
              </a:ext>
            </a:extLst>
          </p:cNvPr>
          <p:cNvSpPr txBox="1">
            <a:spLocks/>
          </p:cNvSpPr>
          <p:nvPr/>
        </p:nvSpPr>
        <p:spPr>
          <a:xfrm>
            <a:off x="2630133" y="3429000"/>
            <a:ext cx="388373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savon</a:t>
            </a:r>
          </a:p>
        </p:txBody>
      </p:sp>
    </p:spTree>
    <p:extLst>
      <p:ext uri="{BB962C8B-B14F-4D97-AF65-F5344CB8AC3E}">
        <p14:creationId xmlns:p14="http://schemas.microsoft.com/office/powerpoint/2010/main" val="386577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8399B-0092-3F04-E8F1-5E2E1B258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4842415-A90E-941C-2223-CE643A61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C65F65B-B09C-B2BE-C516-6E041052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8220AE-180D-685C-440C-D8CAE0EB2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 t="9400" r="14775" b="29209"/>
          <a:stretch>
            <a:fillRect/>
          </a:stretch>
        </p:blipFill>
        <p:spPr>
          <a:xfrm>
            <a:off x="3444765" y="2218265"/>
            <a:ext cx="2254469" cy="24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7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05783-7510-0764-2A4A-1E56144EC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C79BECD-8C22-0E29-EDA6-8281E9F1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8D8507C-B591-B8AB-98AA-1BDD3342C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20AF4C3-71E9-9D1A-05BF-78F13AAC5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 t="9400" r="14775" b="29209"/>
          <a:stretch>
            <a:fillRect/>
          </a:stretch>
        </p:blipFill>
        <p:spPr>
          <a:xfrm>
            <a:off x="3444765" y="2218265"/>
            <a:ext cx="2254469" cy="24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1D363-8867-2F10-9D73-0F3ACF253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A2C1CB-7DF5-6629-0C3F-19B0184C6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5423507-5C5F-8F3A-9617-83B2CD07F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802C809-4F28-6459-2311-8C6B964BA25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2FC7AD7-CB45-B9C7-19E4-5282AE48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3AA0980-EF55-47AC-24F9-8CD8F928B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48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95A6E-110B-9808-A07B-0D5124F81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02F39713-471D-D2C3-9E4E-945A0B80396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CC5598B-CB9C-541C-D87B-A111CA570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210EC2C-350C-CFA3-A851-879C1CF83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E4ED9C34-0AC7-BE19-BCBD-0E028A36A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2BB688E-EE16-77D2-11AE-7F2E6C71B990}"/>
              </a:ext>
            </a:extLst>
          </p:cNvPr>
          <p:cNvSpPr txBox="1">
            <a:spLocks/>
          </p:cNvSpPr>
          <p:nvPr/>
        </p:nvSpPr>
        <p:spPr>
          <a:xfrm>
            <a:off x="2630133" y="3429000"/>
            <a:ext cx="388373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pompe</a:t>
            </a:r>
          </a:p>
        </p:txBody>
      </p:sp>
    </p:spTree>
    <p:extLst>
      <p:ext uri="{BB962C8B-B14F-4D97-AF65-F5344CB8AC3E}">
        <p14:creationId xmlns:p14="http://schemas.microsoft.com/office/powerpoint/2010/main" val="316998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Ecrivez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A2D3860-4972-C57C-A15A-A8EFA9ED05E0}"/>
              </a:ext>
            </a:extLst>
          </p:cNvPr>
          <p:cNvSpPr/>
          <p:nvPr/>
        </p:nvSpPr>
        <p:spPr>
          <a:xfrm>
            <a:off x="81814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A507CEB-479D-9D1A-ECA2-D731F5FD5B94}"/>
              </a:ext>
            </a:extLst>
          </p:cNvPr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village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69A69C0-043D-C68D-AC73-773DB2A699DB}"/>
              </a:ext>
            </a:extLst>
          </p:cNvPr>
          <p:cNvSpPr/>
          <p:nvPr/>
        </p:nvSpPr>
        <p:spPr>
          <a:xfrm>
            <a:off x="3470948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5EF2DC-16DB-FD30-1BA1-9DA29DC83710}"/>
              </a:ext>
            </a:extLst>
          </p:cNvPr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j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’habite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053DF62-B3F8-C739-F3F9-4567E95505EC}"/>
              </a:ext>
            </a:extLst>
          </p:cNvPr>
          <p:cNvSpPr/>
          <p:nvPr/>
        </p:nvSpPr>
        <p:spPr>
          <a:xfrm>
            <a:off x="617260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611658F-3237-17BE-BE61-78D7A56E85A0}"/>
              </a:ext>
            </a:extLst>
          </p:cNvPr>
          <p:cNvSpPr txBox="1"/>
          <p:nvPr/>
        </p:nvSpPr>
        <p:spPr>
          <a:xfrm>
            <a:off x="6144495" y="3534191"/>
            <a:ext cx="247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40692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BD9D797-964C-414B-80C0-8E88150B0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568493"/>
            <a:ext cx="1250140" cy="987542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51297CC-5D7E-47FF-A7EB-06D8588780FD}"/>
              </a:ext>
            </a:extLst>
          </p:cNvPr>
          <p:cNvSpPr txBox="1"/>
          <p:nvPr/>
        </p:nvSpPr>
        <p:spPr>
          <a:xfrm>
            <a:off x="1692000" y="8410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92FAB3-535A-DF98-F01F-CA741DA4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58" r="49809"/>
          <a:stretch>
            <a:fillRect/>
          </a:stretch>
        </p:blipFill>
        <p:spPr>
          <a:xfrm>
            <a:off x="3124422" y="1953930"/>
            <a:ext cx="2179099" cy="3368040"/>
          </a:xfrm>
          <a:prstGeom prst="roundRect">
            <a:avLst>
              <a:gd name="adj" fmla="val 28593"/>
            </a:avLst>
          </a:prstGeom>
        </p:spPr>
      </p:pic>
    </p:spTree>
    <p:extLst>
      <p:ext uri="{BB962C8B-B14F-4D97-AF65-F5344CB8AC3E}">
        <p14:creationId xmlns:p14="http://schemas.microsoft.com/office/powerpoint/2010/main" val="37445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FC52-FE76-98B7-539B-BFCADD9D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995E6132-E0BD-4E26-A80B-49D8EBD0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094F7B5-19F0-AA74-89C9-E16ACB55925F}"/>
              </a:ext>
            </a:extLst>
          </p:cNvPr>
          <p:cNvSpPr txBox="1"/>
          <p:nvPr/>
        </p:nvSpPr>
        <p:spPr>
          <a:xfrm>
            <a:off x="1152000" y="2898085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</a:t>
            </a: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’habite au village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FA09FE8-C6EE-0801-2BE9-6E0E6F72E4D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2C253CE-91FD-F360-98AC-35596537C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22B4FD-32A1-1471-0B48-1A4E45761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221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CD669-5DB9-E66A-81EB-40CBC395F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D06F680-1B07-76FB-012F-F265619E4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Ecrivez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906D618-F1A5-D6DE-B3B1-3EF589096AA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8CD8E8E-8393-20C0-FEF3-BDCD4D83D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F7381A5-DD09-05C7-B73F-CA9CA943B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42417F6-33E5-6DD5-D0C3-017EBEC3AE0A}"/>
              </a:ext>
            </a:extLst>
          </p:cNvPr>
          <p:cNvSpPr/>
          <p:nvPr/>
        </p:nvSpPr>
        <p:spPr>
          <a:xfrm>
            <a:off x="639689" y="3499426"/>
            <a:ext cx="396887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2513EE5-7F68-F87E-BBFF-3081AE88A2C1}"/>
              </a:ext>
            </a:extLst>
          </p:cNvPr>
          <p:cNvSpPr txBox="1"/>
          <p:nvPr/>
        </p:nvSpPr>
        <p:spPr>
          <a:xfrm>
            <a:off x="639690" y="3534191"/>
            <a:ext cx="379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en deuxième année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565E9B7-EB0C-6021-98D4-994BB880E397}"/>
              </a:ext>
            </a:extLst>
          </p:cNvPr>
          <p:cNvSpPr/>
          <p:nvPr/>
        </p:nvSpPr>
        <p:spPr>
          <a:xfrm>
            <a:off x="4776961" y="3499426"/>
            <a:ext cx="1766681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8B64A32-930A-715E-FDCE-CDAB528390CE}"/>
              </a:ext>
            </a:extLst>
          </p:cNvPr>
          <p:cNvSpPr txBox="1"/>
          <p:nvPr/>
        </p:nvSpPr>
        <p:spPr>
          <a:xfrm>
            <a:off x="4952599" y="3534191"/>
            <a:ext cx="1247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suis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1AB1ABE-E943-8FF0-AA7A-6CAD656D417C}"/>
              </a:ext>
            </a:extLst>
          </p:cNvPr>
          <p:cNvSpPr/>
          <p:nvPr/>
        </p:nvSpPr>
        <p:spPr>
          <a:xfrm>
            <a:off x="6737629" y="3499426"/>
            <a:ext cx="1766681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41DA38E-296A-1EF6-8B0A-775AE0005B30}"/>
              </a:ext>
            </a:extLst>
          </p:cNvPr>
          <p:cNvSpPr txBox="1"/>
          <p:nvPr/>
        </p:nvSpPr>
        <p:spPr>
          <a:xfrm>
            <a:off x="6914362" y="3543816"/>
            <a:ext cx="1247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je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24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085DDDC-48AF-CDE9-FC95-0EB01BE60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166" y="5001520"/>
            <a:ext cx="3828620" cy="1359526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82786" y="370807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98786" y="339737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222580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197380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545845" y="53053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761845" y="50533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25845" y="5534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– Graphèmes – on - om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Ecriture - Graphèmes – on - om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98786" y="3848666"/>
            <a:ext cx="349721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Présentation du vocabulaire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Exploitation du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920590" y="5457498"/>
            <a:ext cx="3593576" cy="79200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Révision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743A305-4C41-0928-5604-7DAFD63D75ED}"/>
              </a:ext>
            </a:extLst>
          </p:cNvPr>
          <p:cNvSpPr txBox="1">
            <a:spLocks/>
          </p:cNvSpPr>
          <p:nvPr/>
        </p:nvSpPr>
        <p:spPr>
          <a:xfrm>
            <a:off x="725845" y="5534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Syllabes et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2428509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Point de langue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mots</a:t>
            </a:r>
          </a:p>
        </p:txBody>
      </p:sp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4920730" y="5035385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13" name="Titre 30">
            <a:extLst>
              <a:ext uri="{FF2B5EF4-FFF2-40B4-BE49-F238E27FC236}">
                <a16:creationId xmlns:a16="http://schemas.microsoft.com/office/drawing/2014/main" id="{754FD53E-07DF-FCAF-F96B-F80F22C7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7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611075C-0703-4C62-F779-D4B11AAED0B0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55C147-8C04-4FAF-2FFF-7D8DAC1F49D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7E7C16-BECA-089B-60C7-DAC7BACE10B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itre 53">
              <a:extLst>
                <a:ext uri="{FF2B5EF4-FFF2-40B4-BE49-F238E27FC236}">
                  <a16:creationId xmlns:a16="http://schemas.microsoft.com/office/drawing/2014/main" id="{9D1AC85F-E9C4-410B-30FA-FB8BE71C979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EF526-624B-6905-38F9-A73F90FC0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FCA07C4A-EC20-9976-5C3E-2CD8BC571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90ABFAB-7880-FAFD-D3AC-FC5B4EC3C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568493"/>
            <a:ext cx="1250140" cy="987542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E37DA00-24B6-25CE-A7D1-DA351532B449}"/>
              </a:ext>
            </a:extLst>
          </p:cNvPr>
          <p:cNvSpPr txBox="1"/>
          <p:nvPr/>
        </p:nvSpPr>
        <p:spPr>
          <a:xfrm>
            <a:off x="1692000" y="8410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  <a:endParaRPr lang="fr-MA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3A20FC5-CF2E-C1F2-45CA-E7481F5699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142"/>
          <a:stretch>
            <a:fillRect/>
          </a:stretch>
        </p:blipFill>
        <p:spPr>
          <a:xfrm>
            <a:off x="3349591" y="2088683"/>
            <a:ext cx="2670409" cy="33680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73301-9002-9AFF-37C5-56A0E1E9B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4FF5F2A6-B586-C302-DF84-76D9D4949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D3C38F2-FB68-B1E4-2347-8E3549ABB12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7730A0B-FC13-C0A9-F2AF-59283AE0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3FF6527-7122-26D9-9C9B-D0DB1536B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7BCBF9E-48D6-CC9F-B51D-716DA17BFD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8496"/>
          <a:stretch>
            <a:fillRect/>
          </a:stretch>
        </p:blipFill>
        <p:spPr>
          <a:xfrm>
            <a:off x="571902" y="2680196"/>
            <a:ext cx="7452746" cy="222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2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tu t’appelles?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763D7-CE14-0310-12A2-B99302A2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90DEB-2AC9-824C-CCEF-C8254EF4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prénom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9E82658-05A6-8BD9-1F3E-F524D96DA8F7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Quel est ton prénom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B22A99-EA76-757B-E69B-B614FCC8B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C79B3FA-85E0-85B2-84A9-EA065453FC57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34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765B2-B20F-3FD2-D184-B4FDE071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26648D-E716-A551-55A1-6935896B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6D31E4-E83F-CEF1-09DE-B74EBAA4410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Quel est ton 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0A55D3-D86A-CD3C-5F6B-092D8C698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BEB6ED5-CC2D-63BB-1AF6-A50C5D333354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663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765B2-B20F-3FD2-D184-B4FDE071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26648D-E716-A551-55A1-6935896B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habites où ? En ville ou à la campagne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6D31E4-E83F-CEF1-09DE-B74EBAA4410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Tu habites où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0A55D3-D86A-CD3C-5F6B-092D8C698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BEB6ED5-CC2D-63BB-1AF6-A50C5D333354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42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E505C-1C6A-3ED5-62C4-64322B563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A2A0F7-DD1E-F991-13E6-1ECDB15EC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5C02774-7A7E-E836-F6BF-107F943B612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Tu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53EBDD6-C009-43C9-E728-39D88C0D7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D8B0359-38B2-BA29-F047-D8B1BD7DC9F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7720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439A-B2F4-2441-AA0C-DD45D498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AC43F-4A05-24F0-D02E-7088139E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dans  quelle 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C8976FC-E32F-74E4-C430-61273A143480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Tu en dans quelle 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42734F-5688-22AE-2C5D-CB3A6EAD1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0C0AEAE-EA19-E4AE-93DB-62870FC410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64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3"/>
            <a:ext cx="6290145" cy="1373030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</a:t>
            </a:r>
            <a:r>
              <a:rPr lang="fr-FR" dirty="0">
                <a:solidFill>
                  <a:srgbClr val="565F88"/>
                </a:solidFill>
              </a:rPr>
              <a:t>écrire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dirty="0">
                <a:solidFill>
                  <a:srgbClr val="565F88"/>
                </a:solidFill>
              </a:rPr>
              <a:t>des mots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« </a:t>
            </a:r>
            <a:r>
              <a:rPr lang="fr-FR" dirty="0">
                <a:solidFill>
                  <a:srgbClr val="565F88"/>
                </a:solidFill>
              </a:rPr>
              <a:t>on – om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».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Répondre à des questions en rafales.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de l’arbre magique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Akram est dans quelle école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2042429" y="1857074"/>
            <a:ext cx="548418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Akram est dans quelle école ?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68AD8F-1503-7BA0-B50D-FF84DD915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385" y="3161205"/>
            <a:ext cx="2960270" cy="294079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5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EE5D5-E487-4401-7AD0-AC7E4E7C3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EF96A5-DA9E-3D01-5045-3C74DD938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Nada est en quelle classe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5C18473-29AD-8181-6367-2E5433B3F583}"/>
              </a:ext>
            </a:extLst>
          </p:cNvPr>
          <p:cNvSpPr txBox="1">
            <a:spLocks/>
          </p:cNvSpPr>
          <p:nvPr/>
        </p:nvSpPr>
        <p:spPr>
          <a:xfrm>
            <a:off x="2237418" y="1804976"/>
            <a:ext cx="548418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Nada est en ………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AA2C90D-2D1F-74CF-F914-C868ADD4196E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7199566-B136-3D12-1320-BC898DD0F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55D95FD-CB88-7101-EB09-81510C60B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439" y="3041375"/>
            <a:ext cx="3041964" cy="258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9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des mots  « on – om ».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de l’arbre magique.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50CC5F8-A448-4723-BB1B-76D3BA5D3B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7DB"/>
              </a:clrFrom>
              <a:clrTo>
                <a:srgbClr val="F6F7D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2357" y="2291485"/>
            <a:ext cx="2868264" cy="3137164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FC8A6D36-C3AA-5240-7E56-A2A4CF07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les deux premiers épisodes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L’arbre magique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Qui veut nous rappeler ce qu’on a vu dans cet épisode ?  En français ou dans votre langue.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53A5D68-CDEA-7D3E-7B94-25530D00F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2B485-7C8D-FEBF-561B-929CBBBDD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017DAB81-C9E1-66FD-AA70-A73FB1FE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 regarder  le deuxième épisode une nouvelle fois. Après, on verra le troisième épisode. Soyez attentifs.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40EBBE4-ACEE-A659-B848-A71DC0017B6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EDECC98-4865-483F-575A-7BED21A23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5926D7-4C55-D48C-FDA5-5527CEED6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A9A9FCC6-987E-20B9-2BDA-D18D54ABD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785" y="2223905"/>
            <a:ext cx="6306430" cy="333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C193-3D24-2958-FB8F-2AFC897C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66A8E8-C454-5B81-F1FC-C12AB1F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37AA5D8-D239-E7A9-C8F6-F4D7EDF37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CFE693E-B88D-217C-3F4E-3DF984E48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l'arbre magique">
            <a:hlinkClick r:id="" action="ppaction://media"/>
            <a:extLst>
              <a:ext uri="{FF2B5EF4-FFF2-40B4-BE49-F238E27FC236}">
                <a16:creationId xmlns:a16="http://schemas.microsoft.com/office/drawing/2014/main" id="{5C74470C-01CA-16D7-5471-5D295BB356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7910" y="2078495"/>
            <a:ext cx="6655075" cy="3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6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L’arbre magique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Ecoutez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F2F5F6D-4AEC-B574-3F32-68C908413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563" y="1757326"/>
            <a:ext cx="6462873" cy="334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L_arbre Magique - E03 V1 DONE-720p-251116">
            <a:hlinkClick r:id="" action="ppaction://media"/>
            <a:extLst>
              <a:ext uri="{FF2B5EF4-FFF2-40B4-BE49-F238E27FC236}">
                <a16:creationId xmlns:a16="http://schemas.microsoft.com/office/drawing/2014/main" id="{B6E9A104-0616-420A-9A5B-D6D1D9820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0097" y="1998558"/>
            <a:ext cx="7723806" cy="43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44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L_arbre Magique - E03 V1 DONE-720p-251116">
            <a:hlinkClick r:id="" action="ppaction://media"/>
            <a:extLst>
              <a:ext uri="{FF2B5EF4-FFF2-40B4-BE49-F238E27FC236}">
                <a16:creationId xmlns:a16="http://schemas.microsoft.com/office/drawing/2014/main" id="{B6E9A104-0616-420A-9A5B-D6D1D9820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0097" y="1998558"/>
            <a:ext cx="7723806" cy="43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7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44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19481" y="2319209"/>
            <a:ext cx="6801287" cy="26469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750756" y="1292507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lang="fr-FR" sz="2400" b="1" kern="0" dirty="0">
                <a:solidFill>
                  <a:srgbClr val="2196B1"/>
                </a:solidFill>
                <a:latin typeface="Dosis" pitchFamily="2" charset="0"/>
                <a:cs typeface="Calibri" panose="020F0502020204030204" pitchFamily="34" charset="0"/>
              </a:rPr>
              <a:t>80% des élèves </a:t>
            </a:r>
            <a:r>
              <a:rPr lang="fr-FR" sz="24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388158" y="2514914"/>
            <a:ext cx="62952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</a:t>
            </a:r>
            <a:r>
              <a:rPr kumimoji="0" lang="fr-FR" sz="220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le vocabulaire  étudié.</a:t>
            </a:r>
            <a:endParaRPr kumimoji="0" lang="fr-FR" sz="2200" i="0" u="none" strike="noStrike" kern="0" cap="none" spc="0" normalizeH="0" baseline="0" noProof="0" dirty="0">
              <a:ln>
                <a:noFill/>
              </a:ln>
              <a:solidFill>
                <a:srgbClr val="2196B1"/>
              </a:solidFill>
              <a:effectLst/>
              <a:uLnTx/>
              <a:uFillTx/>
              <a:latin typeface="Dosis Medium" pitchFamily="2" charset="0"/>
              <a:cs typeface="Calibri" panose="020F0502020204030204" pitchFamily="34" charset="0"/>
            </a:endParaRPr>
          </a:p>
          <a:p>
            <a:pPr marL="342900" marR="0" lvl="0" indent="-342900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Lire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 </a:t>
            </a:r>
            <a:r>
              <a:rPr kumimoji="0" lang="fr-FR" sz="220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des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 </a:t>
            </a:r>
            <a:r>
              <a:rPr kumimoji="0" lang="fr-FR" sz="220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mots avec on - om.</a:t>
            </a:r>
            <a:endParaRPr lang="fr-FR" sz="2200" kern="0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Ecrire</a:t>
            </a:r>
            <a:r>
              <a:rPr lang="fr-FR" sz="22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 </a:t>
            </a:r>
            <a:r>
              <a:rPr lang="fr-FR" sz="22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des mots avec on - om.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Répondre spontanément </a:t>
            </a:r>
            <a:r>
              <a:rPr lang="fr-FR" sz="22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353658" y="534333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itchFamily="2" charset="0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garçon est dans quelle école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6007EDC-B1E1-1F89-7C80-2568F54CE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064" y="2175641"/>
            <a:ext cx="3379605" cy="3379605"/>
          </a:xfrm>
          <a:prstGeom prst="round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519B589-980C-36B5-562C-EA9266905B90}"/>
              </a:ext>
            </a:extLst>
          </p:cNvPr>
          <p:cNvCxnSpPr/>
          <p:nvPr/>
        </p:nvCxnSpPr>
        <p:spPr>
          <a:xfrm flipH="1">
            <a:off x="5656881" y="3983064"/>
            <a:ext cx="1224366" cy="5734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1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garçon est à l’école Ibn Sina.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1692000" y="1469698"/>
            <a:ext cx="5955917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Le garçon est à l’école Ibn Sina.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34BBEDA1-0E60-B0D6-BFEC-50E5CDEED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533" y="2700518"/>
            <a:ext cx="3379605" cy="3379605"/>
          </a:xfrm>
          <a:prstGeom prst="round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0FDA1CE-F846-373E-B68E-D5E69DDA2C74}"/>
              </a:ext>
            </a:extLst>
          </p:cNvPr>
          <p:cNvCxnSpPr/>
          <p:nvPr/>
        </p:nvCxnSpPr>
        <p:spPr>
          <a:xfrm flipH="1">
            <a:off x="5609585" y="4645215"/>
            <a:ext cx="1224366" cy="5734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8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5517-FD1D-F341-609E-1B9AC0C2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AA3B166-1B0B-538F-A6D6-F5E955A58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est en quelle classe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1EA0B68-89FE-EA35-BDF4-0E3EB539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DF6481B-0230-37B5-2FFC-801E86857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533" y="2700518"/>
            <a:ext cx="3379605" cy="3379605"/>
          </a:xfrm>
          <a:prstGeom prst="round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969ECC4C-BD8F-8811-E91B-382B7D5DAF5E}"/>
              </a:ext>
            </a:extLst>
          </p:cNvPr>
          <p:cNvCxnSpPr/>
          <p:nvPr/>
        </p:nvCxnSpPr>
        <p:spPr>
          <a:xfrm flipH="1">
            <a:off x="5609585" y="4645215"/>
            <a:ext cx="1224366" cy="5734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9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est en deuxième année.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2147559" y="1469698"/>
            <a:ext cx="457726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Il est en deuxième année.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7DF7BC5-6C2E-D9C9-18E4-4FA06E4D3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580" y="2771463"/>
            <a:ext cx="2729366" cy="303752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4D0C9-1AD6-FCF6-B7F5-CBB5F478A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996066A-6591-E373-A250-3457E8F63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voit le garçon sur la feuille dorée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1D483DC-19E6-0542-B94D-88B71E59A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AF7528F-2D03-C81B-6D41-572CC3A6C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472" y="2301764"/>
            <a:ext cx="3303055" cy="331506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4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CA91D-1247-4078-31C4-24A2E603D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D7A6C91-85DB-C8BC-C042-3C5CB20A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voit son école.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926109-DFDA-F890-AFED-31719DF3EC19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Il voit son école.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1DE2C6A-42DD-5D9C-A9DE-5BCCD278878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17A8C06-D6C0-D964-8119-0061E3AC7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D21441-322A-1C1E-2A4D-FF6ABC3CB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8977E796-69D4-CC83-6315-F74AAA73A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472" y="2742307"/>
            <a:ext cx="3303055" cy="331506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5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2D9AA-7E5C-ED83-E5CD-3A413988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EC01871-FAA9-15F5-7377-856DB620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se trouve l’école du garçon ? En ville ou à la campagne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A3D2AA-2087-6864-D19D-4E09E8DD3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E7DFDA3-3262-7192-A66C-86BAEE8DD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472" y="2301764"/>
            <a:ext cx="3303055" cy="331506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3BF40-4736-E18F-DA35-03C1A9AE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C688EB2-CB5F-25F2-1BD7-7F7853AE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Elle se trouve à la campagne.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6A9DEE3-9979-6109-FB91-45E5FCBE1876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Elle se trouve à la campagne.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12D6DC-0700-0BF5-F10A-759179C890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3F3D752-0AE4-FEA3-1476-49360D23E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C554E7-946B-2E0B-97CE-87F490B9E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F33F3043-F694-A65D-34A1-B487CF32B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472" y="2742307"/>
            <a:ext cx="3303055" cy="331506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82D1671D-9CD1-1589-2B54-03E06E9E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retrouver Adam et Sara la semaine prochaine pour un nouvel épisode.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3CCE028-2C62-89EF-30D7-9C8232E01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183" y="2175641"/>
            <a:ext cx="6845633" cy="35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maison, faites un dessin sur l’histoire de l’arbre magique.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F6DA5A08-051A-3E58-2683-BF7223794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B727B91B-DDC5-223A-7A3C-31C354CE11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02F15A8-2567-20A2-8A80-129A5AC3E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496" y="1911215"/>
            <a:ext cx="6389162" cy="4517528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8227639-A7FF-D6B8-A8B2-AEDA8BC0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S’appeler – Le nom – Le prénom – Un cadeau - Un ami – Jaune.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5789</TotalTime>
  <Words>1244</Words>
  <Application>Microsoft Office PowerPoint</Application>
  <PresentationFormat>Affichage à l'écran (4:3)</PresentationFormat>
  <Paragraphs>193</Paragraphs>
  <Slides>80</Slides>
  <Notes>8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80</vt:i4>
      </vt:variant>
    </vt:vector>
  </HeadingPairs>
  <TitlesOfParts>
    <vt:vector size="101" baseType="lpstr">
      <vt:lpstr>Dosis Medium</vt:lpstr>
      <vt:lpstr>Dosis</vt:lpstr>
      <vt:lpstr>Dosis ExtraBold</vt:lpstr>
      <vt:lpstr>Aptos Display</vt:lpstr>
      <vt:lpstr>Calibri</vt:lpstr>
      <vt:lpstr>Mistral</vt:lpstr>
      <vt:lpstr>Wingdings</vt:lpstr>
      <vt:lpstr>Dosis SemiBold</vt:lpstr>
      <vt:lpstr>Arial</vt:lpstr>
      <vt:lpstr>Aptos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 S’appeler – Le nom – Le prénom – Un cadeau - Un ami – Jaune. </vt:lpstr>
      <vt:lpstr>Répétons ensemble :  Un chameau – Un autobus – Une moto – Une olive -  L’eau  - Un bateau. </vt:lpstr>
      <vt:lpstr>Répétons ensemble :  Habiter – La ville – La campagne – Le village – Une poire – Une voiture.</vt:lpstr>
      <vt:lpstr>Répétons ensemble :  Une étoile – Un tiroir – Une boîte – Un moineau – Boire – Voir.</vt:lpstr>
      <vt:lpstr>Nous allons jouer au jeu des mots invisibles. </vt:lpstr>
      <vt:lpstr>Répétons ensemble :  Une école – Une élève – Première année – Deuxième année – Un ongle – un poisson.</vt:lpstr>
      <vt:lpstr>Observez bien les images. Je vais masquer deux images. Qui veut expliquer la consigne en arabe ?   </vt:lpstr>
      <vt:lpstr>Quelles sont les images qui manquent ?</vt:lpstr>
      <vt:lpstr>Les deux images qui manquent sont : une école et un poisson.</vt:lpstr>
      <vt:lpstr>Nous allons jouer au jeu des mots qui bougent. </vt:lpstr>
      <vt:lpstr>Répétons ensemble :  Un balcon – Du savon – Une montre – Un mouton – Un pont – Une pompe.</vt:lpstr>
      <vt:lpstr>Observez bien. Je vais faire bouger 2 mots. Qui veut expliquer la consigne en arabe ? </vt:lpstr>
      <vt:lpstr>Quels sont les 2 mots qui ont bougé ? </vt:lpstr>
      <vt:lpstr>Les deux mots qui ont bougé sont : une montre et un pont. </vt:lpstr>
      <vt:lpstr>Maintenant, nous allons faire de la lecture. Qui veut lire ces mots ?</vt:lpstr>
      <vt:lpstr>Qui veut lire ces mots ?</vt:lpstr>
      <vt:lpstr>Qui veut lire cette phrase  ?</vt:lpstr>
      <vt:lpstr>Qui veut lire cette phrase  ?</vt:lpstr>
      <vt:lpstr>Qui veut lire cette phrase  ?</vt:lpstr>
      <vt:lpstr>Prenez vos ardoises. </vt:lpstr>
      <vt:lpstr>Qu’est-ce que c’est ? Qui veut répondre ? </vt:lpstr>
      <vt:lpstr>Écrivez le mot sur votre ardoise. </vt:lpstr>
      <vt:lpstr>Levez les ardoises. Je vais vérifier votre écriture. </vt:lpstr>
      <vt:lpstr>Corrigez.</vt:lpstr>
      <vt:lpstr>Qu’est-ce que c’est ? Qui veut répondre ? </vt:lpstr>
      <vt:lpstr>Écrivez le mot sur votre ardoise.</vt:lpstr>
      <vt:lpstr>Levez les ardoises. Je vais vérifier votre écriture. </vt:lpstr>
      <vt:lpstr>Corrigez.</vt:lpstr>
      <vt:lpstr>Qu’est-ce que c’est ? Qui veut répondre ? </vt:lpstr>
      <vt:lpstr>Écrivez le mot sur votre ardoise. </vt:lpstr>
      <vt:lpstr>Levez les ardoises. Je vais vérifier votre écriture. </vt:lpstr>
      <vt:lpstr>Corrigez.</vt:lpstr>
      <vt:lpstr>Qu’est-ce que c’est ? Qui veut répondre ? </vt:lpstr>
      <vt:lpstr>Écrivez le mot qui correspond à cette image.  </vt:lpstr>
      <vt:lpstr>Levez les ardoises. Je vais vérifier votre écriture. </vt:lpstr>
      <vt:lpstr>Corrigez.</vt:lpstr>
      <vt:lpstr>Prenez vos cahiers.</vt:lpstr>
      <vt:lpstr>Ces mots sont en désordre. Ecrivez sur vos cahiers une phrase correcte à partir de ces mots.</vt:lpstr>
      <vt:lpstr>.</vt:lpstr>
      <vt:lpstr>Corrigez. Je n’oublie pas la majuscule au début de la phrase et le point à la fin.  </vt:lpstr>
      <vt:lpstr>Ces mots sont en désordre. Ecrivez sur vos cahiers une phrase correcte à partir de ces mots.</vt:lpstr>
      <vt:lpstr>.</vt:lpstr>
      <vt:lpstr>Corrigez. Je n’oublie pas la majuscule au début de la phrase et le point à la fin.  </vt:lpstr>
      <vt:lpstr>Maintenant, c’est l’activité des questions en rafales. Je vais désigner des élèves au hasard pour répondre. Tenez-vous prêts. </vt:lpstr>
      <vt:lpstr>Comment ça va ? </vt:lpstr>
      <vt:lpstr>Comment tu t’appelles?</vt:lpstr>
      <vt:lpstr>Quel est ton prénom ?</vt:lpstr>
      <vt:lpstr>Quel est ton nom ?</vt:lpstr>
      <vt:lpstr>Tu habites où ? En ville ou à la campagne ? </vt:lpstr>
      <vt:lpstr>Tu es en quelle classe ?</vt:lpstr>
      <vt:lpstr>Tu es dans  quelle école ?</vt:lpstr>
      <vt:lpstr>Akram est dans quelle école ? </vt:lpstr>
      <vt:lpstr>Nada est en quelle classe ? </vt:lpstr>
      <vt:lpstr>Plan de la séance 6</vt:lpstr>
      <vt:lpstr>Nous avons déjà vu les deux premiers épisodes de l’histoire L’arbre magique. Qui veut nous rappeler ce qu’on a vu dans cet épisode ?  En français ou dans votre langue. </vt:lpstr>
      <vt:lpstr>On va  regarder  le deuxième épisode une nouvelle fois. Après, on verra le troisième épisode. Soyez attentifs.</vt:lpstr>
      <vt:lpstr>Lecture de la vidéo.</vt:lpstr>
      <vt:lpstr>Maintenant, nous allons découvrir un nouvel épisode de l’histoire L’arbre magique. Est-ce que vous êtes prêts ? Ecoutez bien. </vt:lpstr>
      <vt:lpstr>Lecture de la vidéo.</vt:lpstr>
      <vt:lpstr>Nous allons écouter l’histoire une deuxième fois. Soyez attentifs.</vt:lpstr>
      <vt:lpstr>Lecture de la vidéo.</vt:lpstr>
      <vt:lpstr>Le garçon est dans quelle école ?</vt:lpstr>
      <vt:lpstr>Le garçon est à l’école Ibn Sina.</vt:lpstr>
      <vt:lpstr>Il est en quelle classe ?  </vt:lpstr>
      <vt:lpstr>Il est en deuxième année.</vt:lpstr>
      <vt:lpstr>Que voit le garçon sur la feuille dorée ? Qui veut répondre ?  </vt:lpstr>
      <vt:lpstr>Il voit son école.</vt:lpstr>
      <vt:lpstr>Où se trouve l’école du garçon ? En ville ou à la campagne ? Qui veut répondre ?  </vt:lpstr>
      <vt:lpstr>Elle se trouve à la campagne.</vt:lpstr>
      <vt:lpstr>On va retrouver Adam et Sara la semaine prochaine pour un nouvel épisode. </vt:lpstr>
      <vt:lpstr>A la maison, faites un dessin sur l’histoire de l’arbre magique. </vt:lpstr>
      <vt:lpstr>La séance d’aujourd’hui est terminée.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khalid ramni</dc:creator>
  <cp:lastModifiedBy>KHALID.RAMNI</cp:lastModifiedBy>
  <cp:revision>3</cp:revision>
  <cp:lastPrinted>2025-08-13T10:11:39Z</cp:lastPrinted>
  <dcterms:created xsi:type="dcterms:W3CDTF">2025-08-01T12:31:49Z</dcterms:created>
  <dcterms:modified xsi:type="dcterms:W3CDTF">2025-11-16T18:08:32Z</dcterms:modified>
</cp:coreProperties>
</file>