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63"/>
  </p:notesMasterIdLst>
  <p:sldIdLst>
    <p:sldId id="256" r:id="rId18"/>
    <p:sldId id="1029" r:id="rId19"/>
    <p:sldId id="951" r:id="rId20"/>
    <p:sldId id="1229" r:id="rId21"/>
    <p:sldId id="798" r:id="rId22"/>
    <p:sldId id="1000" r:id="rId23"/>
    <p:sldId id="1146" r:id="rId24"/>
    <p:sldId id="1147" r:id="rId25"/>
    <p:sldId id="257" r:id="rId26"/>
    <p:sldId id="1230" r:id="rId27"/>
    <p:sldId id="258" r:id="rId28"/>
    <p:sldId id="1231" r:id="rId29"/>
    <p:sldId id="866" r:id="rId30"/>
    <p:sldId id="1036" r:id="rId31"/>
    <p:sldId id="878" r:id="rId32"/>
    <p:sldId id="1037" r:id="rId33"/>
    <p:sldId id="1175" r:id="rId34"/>
    <p:sldId id="1180" r:id="rId35"/>
    <p:sldId id="1176" r:id="rId36"/>
    <p:sldId id="1182" r:id="rId37"/>
    <p:sldId id="1193" r:id="rId38"/>
    <p:sldId id="1198" r:id="rId39"/>
    <p:sldId id="1194" r:id="rId40"/>
    <p:sldId id="1199" r:id="rId41"/>
    <p:sldId id="1137" r:id="rId42"/>
    <p:sldId id="1171" r:id="rId43"/>
    <p:sldId id="1168" r:id="rId44"/>
    <p:sldId id="1172" r:id="rId45"/>
    <p:sldId id="1091" r:id="rId46"/>
    <p:sldId id="1161" r:id="rId47"/>
    <p:sldId id="1162" r:id="rId48"/>
    <p:sldId id="1163" r:id="rId49"/>
    <p:sldId id="1006" r:id="rId50"/>
    <p:sldId id="259" r:id="rId51"/>
    <p:sldId id="1238" r:id="rId52"/>
    <p:sldId id="1233" r:id="rId53"/>
    <p:sldId id="1234" r:id="rId54"/>
    <p:sldId id="1235" r:id="rId55"/>
    <p:sldId id="1236" r:id="rId56"/>
    <p:sldId id="1237" r:id="rId57"/>
    <p:sldId id="1232" r:id="rId58"/>
    <p:sldId id="1008" r:id="rId59"/>
    <p:sldId id="964" r:id="rId60"/>
    <p:sldId id="1009" r:id="rId61"/>
    <p:sldId id="689" r:id="rId62"/>
  </p:sldIdLst>
  <p:sldSz cx="9144000" cy="6858000" type="screen4x3"/>
  <p:notesSz cx="6735763" cy="9866313"/>
  <p:embeddedFontLst>
    <p:embeddedFont>
      <p:font typeface="Dosis" pitchFamily="2" charset="0"/>
      <p:regular r:id="rId64"/>
      <p:bold r:id="rId65"/>
    </p:embeddedFont>
    <p:embeddedFont>
      <p:font typeface="Dosis ExtraBold" pitchFamily="2" charset="0"/>
      <p:bold r:id="rId66"/>
    </p:embeddedFont>
    <p:embeddedFont>
      <p:font typeface="Dosis Medium" pitchFamily="2" charset="0"/>
      <p:regular r:id="rId67"/>
      <p:bold r:id="rId68"/>
    </p:embeddedFont>
    <p:embeddedFont>
      <p:font typeface="Dosis SemiBold" pitchFamily="2" charset="0"/>
      <p:regular r:id="rId69"/>
      <p:bold r:id="rId70"/>
    </p:embeddedFont>
    <p:embeddedFont>
      <p:font typeface="Mistral" panose="03090702030407020403" pitchFamily="66" charset="0"/>
      <p:regular r:id="rId71"/>
    </p:embeddedFont>
    <p:embeddedFont>
      <p:font typeface="Pacifico" panose="00000500000000000000" pitchFamily="2" charset="0"/>
      <p:regular r:id="rId7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278D"/>
    <a:srgbClr val="95238A"/>
    <a:srgbClr val="565F88"/>
    <a:srgbClr val="4B5377"/>
    <a:srgbClr val="424D7B"/>
    <a:srgbClr val="2196B1"/>
    <a:srgbClr val="2AB6D7"/>
    <a:srgbClr val="55B7DE"/>
    <a:srgbClr val="A1A6BC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20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font" Target="fonts/font3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4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font" Target="fonts/font7.fntdata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font" Target="fonts/font2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2654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575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108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920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659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6826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484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554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91133d3dfc_3_18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391133d3dfc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91133d3dfc_3_18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391133d3dfc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6941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4941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702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83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0692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6_Voc_Act_01_4 Vignt+T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5"/>
          <p:cNvSpPr>
            <a:spLocks noGrp="1"/>
          </p:cNvSpPr>
          <p:nvPr>
            <p:ph type="pic" idx="2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25"/>
          <p:cNvSpPr>
            <a:spLocks noGrp="1"/>
          </p:cNvSpPr>
          <p:nvPr>
            <p:ph type="pic" idx="3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25"/>
          <p:cNvSpPr>
            <a:spLocks noGrp="1"/>
          </p:cNvSpPr>
          <p:nvPr>
            <p:ph type="pic" idx="4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25"/>
          <p:cNvSpPr>
            <a:spLocks noGrp="1"/>
          </p:cNvSpPr>
          <p:nvPr>
            <p:ph type="pic" idx="5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5"/>
          <p:cNvSpPr>
            <a:spLocks noGrp="1"/>
          </p:cNvSpPr>
          <p:nvPr>
            <p:ph type="body" idx="1"/>
          </p:nvPr>
        </p:nvSpPr>
        <p:spPr>
          <a:xfrm>
            <a:off x="537089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25"/>
          <p:cNvSpPr>
            <a:spLocks noGrp="1"/>
          </p:cNvSpPr>
          <p:nvPr>
            <p:ph type="body" idx="6"/>
          </p:nvPr>
        </p:nvSpPr>
        <p:spPr>
          <a:xfrm>
            <a:off x="2559118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25"/>
          <p:cNvSpPr>
            <a:spLocks noGrp="1"/>
          </p:cNvSpPr>
          <p:nvPr>
            <p:ph type="body" idx="7"/>
          </p:nvPr>
        </p:nvSpPr>
        <p:spPr>
          <a:xfrm>
            <a:off x="4581147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25"/>
          <p:cNvSpPr>
            <a:spLocks noGrp="1"/>
          </p:cNvSpPr>
          <p:nvPr>
            <p:ph type="body" idx="8"/>
          </p:nvPr>
        </p:nvSpPr>
        <p:spPr>
          <a:xfrm>
            <a:off x="6603177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>
            <a:spLocks noGrp="1"/>
          </p:cNvSpPr>
          <p:nvPr>
            <p:ph type="pic" idx="9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2405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7"/>
          <p:cNvSpPr>
            <a:spLocks noGrp="1"/>
          </p:cNvSpPr>
          <p:nvPr>
            <p:ph type="pic" idx="2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27"/>
          <p:cNvSpPr>
            <a:spLocks noGrp="1"/>
          </p:cNvSpPr>
          <p:nvPr>
            <p:ph type="pic" idx="3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27"/>
          <p:cNvSpPr>
            <a:spLocks noGrp="1"/>
          </p:cNvSpPr>
          <p:nvPr>
            <p:ph type="pic" idx="4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2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980000" cy="5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2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980000" cy="5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2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980000" cy="5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27"/>
          <p:cNvSpPr>
            <a:spLocks noGrp="1"/>
          </p:cNvSpPr>
          <p:nvPr>
            <p:ph type="pic" idx="7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8953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83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E96346-1BE7-42E5-AA32-A0570F2FDF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D52C5A-6A63-422B-8906-DB10E46B2F18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08B9D0-122A-4E42-A8EC-D98DFF0F5F40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B392D8-BC04-4D32-BB6C-898E1C49406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8050CD-5F9F-4A93-9709-C0D8696A2F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9F3449F-6846-41AF-A3F7-D66008A2AE5D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image" Target="../media/image37.png"/><Relationship Id="rId4" Type="http://schemas.openxmlformats.org/officeDocument/2006/relationships/image" Target="../media/image48.jp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7.jpg"/><Relationship Id="rId7" Type="http://schemas.openxmlformats.org/officeDocument/2006/relationships/image" Target="../media/image55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7.png"/><Relationship Id="rId7" Type="http://schemas.openxmlformats.org/officeDocument/2006/relationships/image" Target="../media/image7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image" Target="../media/image41.jp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image" Target="../media/image41.jp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35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png"/><Relationship Id="rId5" Type="http://schemas.openxmlformats.org/officeDocument/2006/relationships/image" Target="../media/image46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7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100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37.png"/><Relationship Id="rId4" Type="http://schemas.openxmlformats.org/officeDocument/2006/relationships/image" Target="../media/image41.jp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A51141-551D-4995-90A1-AD1B6387E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376" name="Google Shape;376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4630" r="-4630"/>
          <a:stretch/>
        </p:blipFill>
        <p:spPr>
          <a:xfrm>
            <a:off x="1458299" y="1937610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4695" r="-4694"/>
          <a:stretch/>
        </p:blipFill>
        <p:spPr>
          <a:xfrm>
            <a:off x="3699788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4630" r="-4630"/>
          <a:stretch/>
        </p:blipFill>
        <p:spPr>
          <a:xfrm>
            <a:off x="5941277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-4630" r="-4630"/>
          <a:stretch/>
        </p:blipFill>
        <p:spPr>
          <a:xfrm>
            <a:off x="1458299" y="4291525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 rotWithShape="1">
          <a:blip r:embed="rId7">
            <a:alphaModFix/>
          </a:blip>
          <a:srcRect l="-4572" r="-4571"/>
          <a:stretch/>
        </p:blipFill>
        <p:spPr>
          <a:xfrm>
            <a:off x="3699788" y="4291525"/>
            <a:ext cx="1654271" cy="165427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3" name="Google Shape;383;p46"/>
          <p:cNvPicPr preferRelativeResize="0"/>
          <p:nvPr/>
        </p:nvPicPr>
        <p:blipFill rotWithShape="1">
          <a:blip r:embed="rId8">
            <a:alphaModFix/>
          </a:blip>
          <a:srcRect l="-4695" r="-4694"/>
          <a:stretch/>
        </p:blipFill>
        <p:spPr>
          <a:xfrm>
            <a:off x="5941277" y="4291524"/>
            <a:ext cx="1654272" cy="165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F6C43FD-903C-4298-AC33-64EADD5A9C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760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>
            <a:spLocks noGrp="1"/>
          </p:cNvSpPr>
          <p:nvPr>
            <p:ph type="title"/>
          </p:nvPr>
        </p:nvSpPr>
        <p:spPr>
          <a:xfrm>
            <a:off x="1653499" y="755999"/>
            <a:ext cx="613590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MA">
                <a:solidFill>
                  <a:srgbClr val="595959"/>
                </a:solidFill>
              </a:rPr>
              <a:t>Répétons ensemble :  Un chameau – Un autobus – Une moto – Une olive -  L’eau  - Un bateau.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389" name="Google Shape;389;p47"/>
          <p:cNvSpPr>
            <a:spLocks noGrp="1"/>
          </p:cNvSpPr>
          <p:nvPr>
            <p:ph type="body" idx="1"/>
          </p:nvPr>
        </p:nvSpPr>
        <p:spPr>
          <a:xfrm>
            <a:off x="1356559" y="3681468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None/>
            </a:pP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chameau</a:t>
            </a:r>
            <a:endParaRPr dirty="0"/>
          </a:p>
        </p:txBody>
      </p:sp>
      <p:sp>
        <p:nvSpPr>
          <p:cNvPr id="390" name="Google Shape;390;p47"/>
          <p:cNvSpPr>
            <a:spLocks noGrp="1"/>
          </p:cNvSpPr>
          <p:nvPr>
            <p:ph type="body" idx="6"/>
          </p:nvPr>
        </p:nvSpPr>
        <p:spPr>
          <a:xfrm>
            <a:off x="3563684" y="3681468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None/>
            </a:pP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autobus</a:t>
            </a:r>
            <a:endParaRPr dirty="0"/>
          </a:p>
        </p:txBody>
      </p:sp>
      <p:sp>
        <p:nvSpPr>
          <p:cNvPr id="391" name="Google Shape;391;p47"/>
          <p:cNvSpPr>
            <a:spLocks noGrp="1"/>
          </p:cNvSpPr>
          <p:nvPr>
            <p:ph type="body" idx="7"/>
          </p:nvPr>
        </p:nvSpPr>
        <p:spPr>
          <a:xfrm>
            <a:off x="3563684" y="5867776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None/>
            </a:pPr>
            <a:r>
              <a:rPr lang="fr-MA"/>
              <a:t>L’eau</a:t>
            </a:r>
            <a:endParaRPr/>
          </a:p>
        </p:txBody>
      </p:sp>
      <p:sp>
        <p:nvSpPr>
          <p:cNvPr id="392" name="Google Shape;392;p47"/>
          <p:cNvSpPr>
            <a:spLocks noGrp="1"/>
          </p:cNvSpPr>
          <p:nvPr>
            <p:ph type="body" idx="8"/>
          </p:nvPr>
        </p:nvSpPr>
        <p:spPr>
          <a:xfrm>
            <a:off x="5989402" y="5867776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None/>
            </a:pP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bateau</a:t>
            </a:r>
            <a:endParaRPr dirty="0"/>
          </a:p>
        </p:txBody>
      </p:sp>
      <p:sp>
        <p:nvSpPr>
          <p:cNvPr id="394" name="Google Shape;394;p47"/>
          <p:cNvSpPr/>
          <p:nvPr/>
        </p:nvSpPr>
        <p:spPr>
          <a:xfrm>
            <a:off x="1356559" y="5821225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</a:pPr>
            <a:r>
              <a:rPr lang="fr-MA" sz="2400" b="1" dirty="0">
                <a:solidFill>
                  <a:srgbClr val="FF0066"/>
                </a:solidFill>
                <a:latin typeface="Dosis" panose="020B0604020202020204" charset="0"/>
                <a:sym typeface="Dosis"/>
              </a:rPr>
              <a:t>Une</a:t>
            </a:r>
            <a:r>
              <a:rPr lang="fr-MA" sz="2400" b="1" i="0" u="none" strike="noStrike" cap="none" dirty="0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rPr>
              <a:t> olive</a:t>
            </a:r>
            <a:endParaRPr dirty="0"/>
          </a:p>
        </p:txBody>
      </p:sp>
      <p:sp>
        <p:nvSpPr>
          <p:cNvPr id="395" name="Google Shape;395;p47"/>
          <p:cNvSpPr/>
          <p:nvPr/>
        </p:nvSpPr>
        <p:spPr>
          <a:xfrm>
            <a:off x="5916537" y="3681468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474F71"/>
              </a:buClr>
              <a:buSzPts val="2400"/>
            </a:pPr>
            <a:r>
              <a:rPr lang="fr-MA" sz="2400" b="1" dirty="0">
                <a:solidFill>
                  <a:srgbClr val="FF0066"/>
                </a:solidFill>
                <a:latin typeface="Dosis" panose="020B0604020202020204" charset="0"/>
              </a:rPr>
              <a:t>Une</a:t>
            </a:r>
            <a:r>
              <a:rPr lang="fr-MA" sz="2400" dirty="0">
                <a:solidFill>
                  <a:srgbClr val="FF0066"/>
                </a:solidFill>
              </a:rPr>
              <a:t> </a:t>
            </a:r>
            <a:r>
              <a:rPr lang="fr-MA" sz="2400" b="1" cap="none" dirty="0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rPr>
              <a:t>moto</a:t>
            </a:r>
            <a:endParaRPr sz="2400" b="1" i="0" u="none" strike="noStrike" cap="none" dirty="0">
              <a:solidFill>
                <a:srgbClr val="474F7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96" name="Google Shape;396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4695" r="-4694"/>
          <a:stretch/>
        </p:blipFill>
        <p:spPr>
          <a:xfrm>
            <a:off x="1478247" y="2236736"/>
            <a:ext cx="1434724" cy="143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4572" r="-4571"/>
          <a:stretch/>
        </p:blipFill>
        <p:spPr>
          <a:xfrm>
            <a:off x="3758236" y="2236736"/>
            <a:ext cx="1434724" cy="143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4630" r="-4630"/>
          <a:stretch/>
        </p:blipFill>
        <p:spPr>
          <a:xfrm>
            <a:off x="6038225" y="2236736"/>
            <a:ext cx="1434724" cy="143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7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-4695" r="-4694"/>
          <a:stretch/>
        </p:blipFill>
        <p:spPr>
          <a:xfrm>
            <a:off x="1478247" y="4395736"/>
            <a:ext cx="1434724" cy="143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7"/>
          <p:cNvPicPr preferRelativeResize="0"/>
          <p:nvPr/>
        </p:nvPicPr>
        <p:blipFill rotWithShape="1">
          <a:blip r:embed="rId7">
            <a:alphaModFix/>
          </a:blip>
          <a:srcRect l="-4572" r="-4571"/>
          <a:stretch/>
        </p:blipFill>
        <p:spPr>
          <a:xfrm>
            <a:off x="6038225" y="4395736"/>
            <a:ext cx="1434724" cy="143472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1" name="Google Shape;401;p47"/>
          <p:cNvPicPr preferRelativeResize="0"/>
          <p:nvPr/>
        </p:nvPicPr>
        <p:blipFill rotWithShape="1">
          <a:blip r:embed="rId8">
            <a:alphaModFix/>
          </a:blip>
          <a:srcRect l="-4630" r="-4630"/>
          <a:stretch/>
        </p:blipFill>
        <p:spPr>
          <a:xfrm>
            <a:off x="3758236" y="4395736"/>
            <a:ext cx="1434724" cy="14347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FF9BADF-3A13-473F-B6C8-DBBDBC5831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FD50A77-11FC-447D-8AFE-3443059E5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AB6BDE7-1933-43E7-8844-ECDE8780A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>
            <a:spLocks noGrp="1"/>
          </p:cNvSpPr>
          <p:nvPr>
            <p:ph type="title"/>
          </p:nvPr>
        </p:nvSpPr>
        <p:spPr>
          <a:xfrm>
            <a:off x="1653499" y="755999"/>
            <a:ext cx="613590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396" name="Google Shape;396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4695" r="-4694"/>
          <a:stretch/>
        </p:blipFill>
        <p:spPr>
          <a:xfrm>
            <a:off x="1478247" y="2236736"/>
            <a:ext cx="1434724" cy="143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4572" r="-4571"/>
          <a:stretch/>
        </p:blipFill>
        <p:spPr>
          <a:xfrm>
            <a:off x="3758236" y="2236736"/>
            <a:ext cx="1434724" cy="143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4630" r="-4630"/>
          <a:stretch/>
        </p:blipFill>
        <p:spPr>
          <a:xfrm>
            <a:off x="6038225" y="2236736"/>
            <a:ext cx="1434724" cy="143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7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-4695" r="-4694"/>
          <a:stretch/>
        </p:blipFill>
        <p:spPr>
          <a:xfrm>
            <a:off x="1478247" y="4395736"/>
            <a:ext cx="1434724" cy="143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7"/>
          <p:cNvPicPr preferRelativeResize="0"/>
          <p:nvPr/>
        </p:nvPicPr>
        <p:blipFill rotWithShape="1">
          <a:blip r:embed="rId7">
            <a:alphaModFix/>
          </a:blip>
          <a:srcRect l="-4572" r="-4571"/>
          <a:stretch/>
        </p:blipFill>
        <p:spPr>
          <a:xfrm>
            <a:off x="6038225" y="4395736"/>
            <a:ext cx="1434724" cy="143472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1" name="Google Shape;401;p47"/>
          <p:cNvPicPr preferRelativeResize="0"/>
          <p:nvPr/>
        </p:nvPicPr>
        <p:blipFill rotWithShape="1">
          <a:blip r:embed="rId8">
            <a:alphaModFix/>
          </a:blip>
          <a:srcRect l="-4630" r="-4630"/>
          <a:stretch/>
        </p:blipFill>
        <p:spPr>
          <a:xfrm>
            <a:off x="3758236" y="4395736"/>
            <a:ext cx="1434724" cy="143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E580B55-104A-4F30-80CC-108E115551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855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ABE30BC3-C532-463E-DF41-29A17F678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30" y="4373766"/>
            <a:ext cx="1206207" cy="1514837"/>
          </a:xfrm>
          <a:prstGeom prst="rect">
            <a:avLst/>
          </a:prstGeom>
        </p:spPr>
      </p:pic>
      <p:pic>
        <p:nvPicPr>
          <p:cNvPr id="16" name="Image 15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6F65E2F8-A67F-0969-DCAC-C416E7DBC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03" y="4356567"/>
            <a:ext cx="1206205" cy="1514834"/>
          </a:xfrm>
          <a:prstGeom prst="rect">
            <a:avLst/>
          </a:prstGeom>
        </p:spPr>
      </p:pic>
      <p:pic>
        <p:nvPicPr>
          <p:cNvPr id="17" name="Image 16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C55F07FD-2884-ACA6-5B0C-5A33FF944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7" y="4356567"/>
            <a:ext cx="1206205" cy="15148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Habiter – La ville – La campagne – Le village – Une poire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Une voiture.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4059" y="5838902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E9278D"/>
                </a:solidFill>
              </a:rPr>
              <a:t>U</a:t>
            </a:r>
            <a:r>
              <a:rPr lang="fr-MA" dirty="0">
                <a:solidFill>
                  <a:srgbClr val="E9278D"/>
                </a:solidFill>
              </a:rPr>
              <a:t>ne </a:t>
            </a:r>
            <a:r>
              <a:rPr lang="fr-MA" dirty="0"/>
              <a:t>poire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1277" y="5838902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E9278D"/>
                </a:solidFill>
              </a:rPr>
              <a:t>U</a:t>
            </a:r>
            <a:r>
              <a:rPr lang="fr-MA" dirty="0">
                <a:solidFill>
                  <a:srgbClr val="E9278D"/>
                </a:solidFill>
              </a:rPr>
              <a:t>ne </a:t>
            </a:r>
            <a:r>
              <a:rPr lang="fr-MA" dirty="0"/>
              <a:t>voiture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385434" y="579235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L</a:t>
            </a:r>
            <a:r>
              <a:rPr lang="fr-MA" dirty="0">
                <a:solidFill>
                  <a:srgbClr val="0070C0"/>
                </a:solidFill>
              </a:rPr>
              <a:t>e </a:t>
            </a:r>
            <a:r>
              <a:rPr lang="fr-MA" dirty="0"/>
              <a:t>village</a:t>
            </a:r>
          </a:p>
        </p:txBody>
      </p:sp>
      <p:pic>
        <p:nvPicPr>
          <p:cNvPr id="3" name="Image 2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0AB6AE2A-FCCD-0BAB-E824-21CE2A5D0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30" y="2329245"/>
            <a:ext cx="1206207" cy="1514837"/>
          </a:xfrm>
          <a:prstGeom prst="rect">
            <a:avLst/>
          </a:prstGeom>
        </p:spPr>
      </p:pic>
      <p:pic>
        <p:nvPicPr>
          <p:cNvPr id="6" name="Image 5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CE2C9C73-894D-96C8-01BF-A485BFFBD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5" y="2329245"/>
            <a:ext cx="1206207" cy="1514837"/>
          </a:xfrm>
          <a:prstGeom prst="rect">
            <a:avLst/>
          </a:prstGeom>
        </p:spPr>
      </p:pic>
      <p:pic>
        <p:nvPicPr>
          <p:cNvPr id="10" name="Image 9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F0793E98-7A84-92BD-B810-48D33E08D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04" y="2329248"/>
            <a:ext cx="1206205" cy="1514834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184" y="3700719"/>
            <a:ext cx="1800000" cy="360000"/>
          </a:xfrm>
        </p:spPr>
        <p:txBody>
          <a:bodyPr/>
          <a:lstStyle/>
          <a:p>
            <a:r>
              <a:rPr lang="fr-MA" dirty="0"/>
              <a:t>Habiter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34809" y="3700719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9278D"/>
                </a:solidFill>
              </a:rPr>
              <a:t>La</a:t>
            </a:r>
            <a:r>
              <a:rPr lang="fr-MA" dirty="0"/>
              <a:t> ville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849161" y="3700719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E9278D"/>
                </a:solidFill>
              </a:rPr>
              <a:t>La</a:t>
            </a:r>
            <a:r>
              <a:rPr lang="fr-MA" dirty="0"/>
              <a:t> campagne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666485-112A-4F9D-A3CE-4911C9B161C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C861A6D-2831-4C3A-BAA7-558CCD903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837E4D7-A8E1-48EE-9142-FE9E25F82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B9CDD-6105-3C7D-4F7A-6AD7FD6B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D2BA6-9577-A2B5-E0B5-7B68EFF3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481F5ED9-ED85-3353-31A7-B17B5B0B4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81" y="2379627"/>
            <a:ext cx="1517692" cy="1906021"/>
          </a:xfrm>
          <a:prstGeom prst="rect">
            <a:avLst/>
          </a:prstGeom>
        </p:spPr>
      </p:pic>
      <p:pic>
        <p:nvPicPr>
          <p:cNvPr id="6" name="Image 5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F13DC5DE-CE40-E7BA-02D1-CCC30040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16" y="4369644"/>
            <a:ext cx="1517692" cy="1906021"/>
          </a:xfrm>
          <a:prstGeom prst="rect">
            <a:avLst/>
          </a:prstGeom>
        </p:spPr>
      </p:pic>
      <p:pic>
        <p:nvPicPr>
          <p:cNvPr id="10" name="Image 9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637EF19F-3A71-3966-169B-579D02D76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1" y="4369645"/>
            <a:ext cx="1517689" cy="1906017"/>
          </a:xfrm>
          <a:prstGeom prst="rect">
            <a:avLst/>
          </a:prstGeom>
        </p:spPr>
      </p:pic>
      <p:pic>
        <p:nvPicPr>
          <p:cNvPr id="13" name="Image 12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220ABFC0-E012-7F2F-D777-00D4FEB81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2430723"/>
            <a:ext cx="1517692" cy="1906021"/>
          </a:xfrm>
          <a:prstGeom prst="rect">
            <a:avLst/>
          </a:prstGeom>
        </p:spPr>
      </p:pic>
      <p:pic>
        <p:nvPicPr>
          <p:cNvPr id="16" name="Image 15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767CF3D6-A67D-3EC6-3996-54EED2159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49" y="4369645"/>
            <a:ext cx="1517689" cy="1906017"/>
          </a:xfrm>
          <a:prstGeom prst="rect">
            <a:avLst/>
          </a:prstGeom>
        </p:spPr>
      </p:pic>
      <p:pic>
        <p:nvPicPr>
          <p:cNvPr id="17" name="Image 16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B70EE633-B030-017A-CE23-26866E1E8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18" y="2379631"/>
            <a:ext cx="1517689" cy="1906017"/>
          </a:xfrm>
          <a:prstGeom prst="rect">
            <a:avLst/>
          </a:prstGeom>
        </p:spPr>
      </p:pic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52E6199-845A-403B-B399-A72272C0BC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61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17991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étoile – Un tiroir – Une boîte – Un moineau – Boire – Voir.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559" y="3441869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  <a:latin typeface="Dosis" panose="020B0604020202020204" charset="0"/>
              </a:rPr>
              <a:t>Une</a:t>
            </a:r>
            <a:r>
              <a:rPr lang="fr-MA" dirty="0"/>
              <a:t> étoile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63684" y="3441869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tiroir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5867776"/>
            <a:ext cx="1800000" cy="360000"/>
          </a:xfrm>
        </p:spPr>
        <p:txBody>
          <a:bodyPr/>
          <a:lstStyle/>
          <a:p>
            <a:r>
              <a:rPr lang="fr-FR" dirty="0"/>
              <a:t>B</a:t>
            </a:r>
            <a:r>
              <a:rPr lang="fr-MA" dirty="0" err="1"/>
              <a:t>oire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5867776"/>
            <a:ext cx="1800000" cy="360000"/>
          </a:xfrm>
        </p:spPr>
        <p:txBody>
          <a:bodyPr/>
          <a:lstStyle/>
          <a:p>
            <a:r>
              <a:rPr lang="fr-MA" dirty="0"/>
              <a:t>Voir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82122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moineau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16537" y="344186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FF0066"/>
                </a:solidFill>
                <a:latin typeface="Dosis" panose="020B0604020202020204" charset="0"/>
              </a:rPr>
              <a:t>Une</a:t>
            </a:r>
            <a:r>
              <a:rPr lang="fr-MA" dirty="0"/>
              <a:t> boîte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15B9A085-388A-8113-60A7-F81FCAFB5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9" y="4352940"/>
            <a:ext cx="1206206" cy="1514836"/>
          </a:xfrm>
          <a:prstGeom prst="rect">
            <a:avLst/>
          </a:prstGeom>
        </p:spPr>
      </p:pic>
      <p:pic>
        <p:nvPicPr>
          <p:cNvPr id="8" name="Image 7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302ADBF5-0C15-DB8C-506F-84661DF0E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80" y="1919068"/>
            <a:ext cx="1206206" cy="1514836"/>
          </a:xfrm>
          <a:prstGeom prst="rect">
            <a:avLst/>
          </a:prstGeom>
        </p:spPr>
      </p:pic>
      <p:pic>
        <p:nvPicPr>
          <p:cNvPr id="10" name="Image 9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F5B9FD86-ECE1-DE08-019D-60605BDDA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34" y="1919068"/>
            <a:ext cx="1206205" cy="1514835"/>
          </a:xfrm>
          <a:prstGeom prst="rect">
            <a:avLst/>
          </a:prstGeom>
        </p:spPr>
      </p:pic>
      <p:pic>
        <p:nvPicPr>
          <p:cNvPr id="12" name="Image 11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155AD0B9-232F-0FB0-D07E-D8E8AEC42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10" y="1919068"/>
            <a:ext cx="1206205" cy="1514834"/>
          </a:xfrm>
          <a:prstGeom prst="rect">
            <a:avLst/>
          </a:prstGeom>
        </p:spPr>
      </p:pic>
      <p:pic>
        <p:nvPicPr>
          <p:cNvPr id="13" name="Image 12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FC9F476-09CA-717A-4E77-08C914AB9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99" y="4352942"/>
            <a:ext cx="1206205" cy="1514834"/>
          </a:xfrm>
          <a:prstGeom prst="rect">
            <a:avLst/>
          </a:prstGeom>
        </p:spPr>
      </p:pic>
      <p:pic>
        <p:nvPicPr>
          <p:cNvPr id="14" name="Image 13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8EC84698-1E2D-1718-1103-219214226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46" y="4352942"/>
            <a:ext cx="1206205" cy="151483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9CEA0457-B263-4DE7-A549-37FE56C821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9ACFCFB-2491-4E6F-BA73-DC19C243A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8740F1F-DE8C-46E2-83EE-377B9EA18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3CC9182C-E34A-E25A-435A-D75E0FCDD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9" y="4064804"/>
            <a:ext cx="1435638" cy="1802972"/>
          </a:xfrm>
          <a:prstGeom prst="rect">
            <a:avLst/>
          </a:prstGeom>
        </p:spPr>
      </p:pic>
      <p:pic>
        <p:nvPicPr>
          <p:cNvPr id="14" name="Image 1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D2A8A3A6-DF1A-D740-68BB-1A879A4F5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8" y="2261832"/>
            <a:ext cx="1435638" cy="1802972"/>
          </a:xfrm>
          <a:prstGeom prst="rect">
            <a:avLst/>
          </a:prstGeom>
        </p:spPr>
      </p:pic>
      <p:pic>
        <p:nvPicPr>
          <p:cNvPr id="15" name="Image 1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BB01B2F2-08B0-578A-8C60-99EEEC043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47" y="2261832"/>
            <a:ext cx="1435637" cy="1802971"/>
          </a:xfrm>
          <a:prstGeom prst="rect">
            <a:avLst/>
          </a:prstGeom>
        </p:spPr>
      </p:pic>
      <p:pic>
        <p:nvPicPr>
          <p:cNvPr id="18" name="Image 17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D5833D2-C253-2FFF-186C-2B836ACBF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99" y="4064806"/>
            <a:ext cx="1435637" cy="1802970"/>
          </a:xfrm>
          <a:prstGeom prst="rect">
            <a:avLst/>
          </a:prstGeom>
        </p:spPr>
      </p:pic>
      <p:pic>
        <p:nvPicPr>
          <p:cNvPr id="19" name="Image 18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53ED3C-CF88-36A3-0C02-F7DA00F2B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4" y="4064806"/>
            <a:ext cx="1435637" cy="1802970"/>
          </a:xfrm>
          <a:prstGeom prst="rect">
            <a:avLst/>
          </a:prstGeom>
        </p:spPr>
      </p:pic>
      <p:pic>
        <p:nvPicPr>
          <p:cNvPr id="20" name="Image 19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F3D64950-8C30-194B-F6B6-1DA0724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97" y="2261832"/>
            <a:ext cx="1435637" cy="1802970"/>
          </a:xfrm>
          <a:prstGeom prst="rect">
            <a:avLst/>
          </a:prstGeom>
        </p:spPr>
      </p:pic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FD31BE-BEEB-4D59-808D-7FDDBD458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20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école – Une élève – Première année – Deuxième année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ongle – un poisson.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47" y="356181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</a:rPr>
              <a:t>Une</a:t>
            </a:r>
            <a:r>
              <a:rPr lang="fr-MA" dirty="0"/>
              <a:t> école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5531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</a:rPr>
              <a:t>Une</a:t>
            </a:r>
            <a:r>
              <a:rPr lang="fr-MA" dirty="0"/>
              <a:t> élève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2000" y="5919372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</a:t>
            </a:r>
            <a:r>
              <a:rPr lang="fr-MA" dirty="0">
                <a:solidFill>
                  <a:srgbClr val="0070C0"/>
                </a:solidFill>
              </a:rPr>
              <a:t>n </a:t>
            </a:r>
            <a:r>
              <a:rPr lang="fr-MA" dirty="0"/>
              <a:t>ongle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poisson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579513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Deuxième année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35" y="355314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Première année</a:t>
            </a:r>
          </a:p>
        </p:txBody>
      </p:sp>
      <p:pic>
        <p:nvPicPr>
          <p:cNvPr id="20" name="Image 19" descr="Une image contenant croquis, dessin humoristique, dessin, mode&#10;&#10;Le contenu généré par l’IA peut être incorrect.">
            <a:extLst>
              <a:ext uri="{FF2B5EF4-FFF2-40B4-BE49-F238E27FC236}">
                <a16:creationId xmlns:a16="http://schemas.microsoft.com/office/drawing/2014/main" id="{0A48D8C1-1F37-935D-B517-90CA6FEA3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77" y="4216309"/>
            <a:ext cx="1358178" cy="170569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8D87DF5-6C99-3EF9-D799-DA45A448A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1" y="1789059"/>
            <a:ext cx="1358178" cy="170569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7E98D4D-3195-8873-E85E-C516A98B7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11" y="1820438"/>
            <a:ext cx="1358178" cy="170569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B997B27-D347-326F-97E4-89C78A419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51" y="4208967"/>
            <a:ext cx="1358178" cy="170569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7D83BBF-C8E0-2592-FA7F-C615F1D82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693" y="4200096"/>
            <a:ext cx="1358056" cy="170569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5AC09D0-76BF-BA12-A4B1-D15B9A68C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279" y="1789059"/>
            <a:ext cx="1353846" cy="1676342"/>
          </a:xfrm>
          <a:prstGeom prst="rect">
            <a:avLst/>
          </a:prstGeom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699B669-7D0B-427B-E4BD-0FAD39DE13A0}"/>
              </a:ext>
            </a:extLst>
          </p:cNvPr>
          <p:cNvCxnSpPr>
            <a:cxnSpLocks/>
          </p:cNvCxnSpPr>
          <p:nvPr/>
        </p:nvCxnSpPr>
        <p:spPr>
          <a:xfrm>
            <a:off x="3578773" y="4660715"/>
            <a:ext cx="99322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7B08230-D0A0-4289-93E6-7C8CD190B4B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2360B9-D486-4659-8F3E-5583CAC61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B47862-071E-4306-BC77-64F13E7F2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61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Image 19" descr="Une image contenant croquis, dessin humoristique, dessin, mode&#10;&#10;Le contenu généré par l’IA peut être incorrect.">
            <a:extLst>
              <a:ext uri="{FF2B5EF4-FFF2-40B4-BE49-F238E27FC236}">
                <a16:creationId xmlns:a16="http://schemas.microsoft.com/office/drawing/2014/main" id="{0A48D8C1-1F37-935D-B517-90CA6FEA3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86" y="4216309"/>
            <a:ext cx="1519245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8D87DF5-6C99-3EF9-D799-DA45A448A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46" y="1789059"/>
            <a:ext cx="1519245" cy="190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7E98D4D-3195-8873-E85E-C516A98B7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00" y="1820438"/>
            <a:ext cx="1519245" cy="1908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B997B27-D347-326F-97E4-89C78A419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26" y="4208967"/>
            <a:ext cx="1519245" cy="1908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7D83BBF-C8E0-2592-FA7F-C615F1D82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668" y="4200096"/>
            <a:ext cx="1519139" cy="1908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5AC09D0-76BF-BA12-A4B1-D15B9A68C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279" y="1789059"/>
            <a:ext cx="1540922" cy="1908000"/>
          </a:xfrm>
          <a:prstGeom prst="rect">
            <a:avLst/>
          </a:prstGeom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699B669-7D0B-427B-E4BD-0FAD39DE13A0}"/>
              </a:ext>
            </a:extLst>
          </p:cNvPr>
          <p:cNvCxnSpPr>
            <a:cxnSpLocks/>
          </p:cNvCxnSpPr>
          <p:nvPr/>
        </p:nvCxnSpPr>
        <p:spPr>
          <a:xfrm>
            <a:off x="3578773" y="4660715"/>
            <a:ext cx="99322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FCA9630-8BD7-4E69-8481-978B85E84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427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balcon – Du savon – Une montre – Un mouton – Un pont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Une pompe.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 balcon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/>
              <a:t>Du savon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5836244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pont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583624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</a:rPr>
              <a:t>Une</a:t>
            </a:r>
            <a:r>
              <a:rPr lang="fr-MA" dirty="0"/>
              <a:t> pompe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82122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mouton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89402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FF0066"/>
                </a:solidFill>
              </a:rPr>
              <a:t>Une</a:t>
            </a:r>
            <a:r>
              <a:rPr lang="fr-MA" dirty="0"/>
              <a:t> montre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D62037-3704-EC51-A347-23444978B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2" y="1774438"/>
            <a:ext cx="1449334" cy="18201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ADF686-55CB-A2EC-30F1-EEB0B4DF1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4" y="1765913"/>
            <a:ext cx="1449333" cy="18201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598979-1118-F516-05DF-A07CE16B1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5" y="4047606"/>
            <a:ext cx="1449332" cy="18201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9C39C-EF16-EFB1-3D5C-B4F4A9CD9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77" y="4080691"/>
            <a:ext cx="1449332" cy="1820170"/>
          </a:xfrm>
          <a:prstGeom prst="rect">
            <a:avLst/>
          </a:prstGeom>
        </p:spPr>
      </p:pic>
      <p:pic>
        <p:nvPicPr>
          <p:cNvPr id="10" name="Image 9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036A847-7C5A-9AF5-7653-CC43C214A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3" y="4086460"/>
            <a:ext cx="1449331" cy="1820169"/>
          </a:xfrm>
          <a:prstGeom prst="rect">
            <a:avLst/>
          </a:prstGeom>
        </p:spPr>
      </p:pic>
      <p:pic>
        <p:nvPicPr>
          <p:cNvPr id="12" name="Image 11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0FA67C70-3480-DBAD-73C0-702E01630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5" y="1771031"/>
            <a:ext cx="1449332" cy="162284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1987A358-A3BE-41B2-9D58-4063DE74D42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6D0D474-126E-45E1-9ED7-C173DEF77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D5D539D-3FFE-4C97-B039-B4F5B800D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62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C9BDEE5-5431-47DA-B168-37E63DFBB67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5DE049F3-2244-4B13-BB48-672682B49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91468BF-194D-4C48-84AB-27BFE5126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F068757-DA5E-4B5C-B507-F4B263841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8" y="1765913"/>
            <a:ext cx="1736153" cy="21839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2D9A36A-F748-426F-9CC8-E6BBEF438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6" y="4047606"/>
            <a:ext cx="1719900" cy="21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63A027-8018-46C5-818C-61CDC69F1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65" y="4067033"/>
            <a:ext cx="1719900" cy="2160000"/>
          </a:xfrm>
          <a:prstGeom prst="rect">
            <a:avLst/>
          </a:prstGeom>
        </p:spPr>
      </p:pic>
      <p:pic>
        <p:nvPicPr>
          <p:cNvPr id="16" name="Image 15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6D29949-E9BB-405E-9787-7D0A8E3E8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53" y="4086460"/>
            <a:ext cx="1719900" cy="216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BD23A5-92A0-4AA2-8695-5988183C37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95" y="1769320"/>
            <a:ext cx="1719900" cy="2160000"/>
          </a:xfrm>
          <a:prstGeom prst="rect">
            <a:avLst/>
          </a:prstGeom>
        </p:spPr>
      </p:pic>
      <p:pic>
        <p:nvPicPr>
          <p:cNvPr id="18" name="Image 17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9A5A8BD4-79A7-4A4F-BB9D-2BB796DB8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89" y="1765913"/>
            <a:ext cx="1736154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bus – Un pied – Le vélo – Le taxi – Un serpent – Une tente.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47" y="3563587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FR" dirty="0">
                <a:solidFill>
                  <a:srgbClr val="424D7B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bus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553142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>
                <a:solidFill>
                  <a:srgbClr val="424D7B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pied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2000" y="5919372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</a:t>
            </a:r>
            <a:r>
              <a:rPr lang="fr-MA" dirty="0">
                <a:solidFill>
                  <a:srgbClr val="0070C0"/>
                </a:solidFill>
              </a:rPr>
              <a:t>n </a:t>
            </a:r>
            <a:r>
              <a:rPr lang="fr-MA" dirty="0">
                <a:solidFill>
                  <a:srgbClr val="424D7B"/>
                </a:solidFill>
              </a:rPr>
              <a:t>serpent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</a:rPr>
              <a:t>Une</a:t>
            </a:r>
            <a:r>
              <a:rPr lang="fr-FR" dirty="0">
                <a:solidFill>
                  <a:srgbClr val="424D7B"/>
                </a:solidFill>
              </a:rPr>
              <a:t> tente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579513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FR" dirty="0">
                <a:solidFill>
                  <a:srgbClr val="424D7B"/>
                </a:solidFill>
              </a:rPr>
              <a:t> taxi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35" y="355314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MA" dirty="0">
                <a:solidFill>
                  <a:srgbClr val="424D7B"/>
                </a:solidFill>
              </a:rPr>
              <a:t> vélo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ADBFB54-1853-4014-9524-B95211764C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81" y="1807685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3338761-92FE-43A0-A9DE-94747F9C19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91" y="1780743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01CF867-A2F6-4A09-AAE0-83FDC527F4E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02" y="1807685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E08C503-769A-4DF1-A9B9-827E93837F7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78" y="4043055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D4C53BD-AA69-4C62-8AAF-8A4BF1FEDDD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776" y="4043055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65D258A-3B52-4290-9047-BFCD293435E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74" y="4042950"/>
            <a:ext cx="1584000" cy="183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5CB31BB7-E050-4C1E-AD43-D8EA53AA93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899AF15-6E06-4CA8-A08B-9DF3CF14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E53FBD-6DB7-4D6D-9461-47BF2CA16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ADBFB54-1853-4014-9524-B95211764C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81" y="1807685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3338761-92FE-43A0-A9DE-94747F9C19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91" y="1780743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01CF867-A2F6-4A09-AAE0-83FDC527F4E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02" y="1807685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E08C503-769A-4DF1-A9B9-827E93837F7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78" y="4043055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D4C53BD-AA69-4C62-8AAF-8A4BF1FEDDD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776" y="4043055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65D258A-3B52-4290-9047-BFCD293435E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74" y="4042950"/>
            <a:ext cx="1584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5F8050E-0541-45BA-B985-3A51A2BA8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64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 tambour – Un panda – Un manteau – Un pantalon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Une dent – Une jambe.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rgbClr val="424D7B"/>
                </a:solidFill>
              </a:rPr>
              <a:t>  tambour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rgbClr val="424D7B"/>
                </a:solidFill>
              </a:rPr>
              <a:t> panda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5836244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F0066"/>
                </a:solidFill>
              </a:rPr>
              <a:t>Une</a:t>
            </a:r>
            <a:r>
              <a:rPr lang="fr-FR" dirty="0">
                <a:solidFill>
                  <a:srgbClr val="424D7B"/>
                </a:solidFill>
              </a:rPr>
              <a:t> dent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583624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F0066"/>
                </a:solidFill>
              </a:rPr>
              <a:t>Une</a:t>
            </a:r>
            <a:r>
              <a:rPr lang="fr-MA" dirty="0">
                <a:solidFill>
                  <a:srgbClr val="424D7B"/>
                </a:solidFill>
              </a:rPr>
              <a:t> jambe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82122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pantalon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rgbClr val="424D7B"/>
                </a:solidFill>
              </a:rPr>
              <a:t> manteau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287D9B9-EBA5-4F15-B017-B69094B415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71" y="1791676"/>
            <a:ext cx="1728000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26E4648-4752-4BE0-BC81-2A829E574D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71" y="1808186"/>
            <a:ext cx="1728000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8000583-3C23-471E-A8B4-6A698A0B92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27" y="1808186"/>
            <a:ext cx="1728000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199482F-62C0-4CE0-99AD-938E0A9B628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91" y="4018059"/>
            <a:ext cx="1656000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897AFE4-D047-4479-A17D-F4A6095AE31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02" y="4113436"/>
            <a:ext cx="1656000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D777361-46BC-40DB-B302-CA8DF4A3579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77" y="4186989"/>
            <a:ext cx="1656000" cy="176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D181D086-5820-4AEA-88E6-9F7BFF7CA0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585DC63-DBE3-46FD-8AC6-E2D31E839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042B5EE-F327-4120-A291-C63FA1244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0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287D9B9-EBA5-4F15-B017-B69094B415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71" y="1791676"/>
            <a:ext cx="1728000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26E4648-4752-4BE0-BC81-2A829E574D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71" y="1808186"/>
            <a:ext cx="1728000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8000583-3C23-471E-A8B4-6A698A0B92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27" y="1808186"/>
            <a:ext cx="1728000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199482F-62C0-4CE0-99AD-938E0A9B628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91" y="4018059"/>
            <a:ext cx="1656000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897AFE4-D047-4479-A17D-F4A6095AE31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02" y="4113436"/>
            <a:ext cx="1656000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D777361-46BC-40DB-B302-CA8DF4A3579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77" y="4186989"/>
            <a:ext cx="1656000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7A8486-B0D9-4DF1-B9B2-DDB22EC2DC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466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dans sa langue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376" name="Google Shape;376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4630" r="-4630"/>
          <a:stretch/>
        </p:blipFill>
        <p:spPr>
          <a:xfrm>
            <a:off x="1458299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4695" r="-4694"/>
          <a:stretch/>
        </p:blipFill>
        <p:spPr>
          <a:xfrm>
            <a:off x="3699788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4630" r="-4630"/>
          <a:stretch/>
        </p:blipFill>
        <p:spPr>
          <a:xfrm>
            <a:off x="5941277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-4630" r="-4630"/>
          <a:stretch/>
        </p:blipFill>
        <p:spPr>
          <a:xfrm>
            <a:off x="1458299" y="4291525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 rotWithShape="1">
          <a:blip r:embed="rId7">
            <a:alphaModFix/>
          </a:blip>
          <a:srcRect l="-4572" r="-4571"/>
          <a:stretch/>
        </p:blipFill>
        <p:spPr>
          <a:xfrm>
            <a:off x="3699788" y="4291525"/>
            <a:ext cx="1654271" cy="165427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3" name="Google Shape;383;p46"/>
          <p:cNvPicPr preferRelativeResize="0"/>
          <p:nvPr/>
        </p:nvPicPr>
        <p:blipFill rotWithShape="1">
          <a:blip r:embed="rId8">
            <a:alphaModFix/>
          </a:blip>
          <a:srcRect l="-4695" r="-4694"/>
          <a:stretch/>
        </p:blipFill>
        <p:spPr>
          <a:xfrm>
            <a:off x="5941277" y="4291524"/>
            <a:ext cx="1654272" cy="1654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9E1E68-CF93-4A07-9B9D-D8E47406D8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0D59E9D-332F-4A7A-9205-201672CC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E293869-C4C3-469A-B90B-F31A2DC44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9137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rgbClr val="595959"/>
                </a:solidFill>
              </a:rPr>
              <a:t>Quelles sont les images qui manquent ?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376" name="Google Shape;376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4630" r="-4630"/>
          <a:stretch/>
        </p:blipFill>
        <p:spPr>
          <a:xfrm>
            <a:off x="1458299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4695" r="-4694"/>
          <a:stretch/>
        </p:blipFill>
        <p:spPr>
          <a:xfrm>
            <a:off x="3699788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4630" r="-4630"/>
          <a:stretch/>
        </p:blipFill>
        <p:spPr>
          <a:xfrm>
            <a:off x="5941277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 rotWithShape="1">
          <a:blip r:embed="rId6">
            <a:alphaModFix/>
          </a:blip>
          <a:srcRect l="-4572" r="-4571"/>
          <a:stretch/>
        </p:blipFill>
        <p:spPr>
          <a:xfrm>
            <a:off x="3699788" y="4291525"/>
            <a:ext cx="1654271" cy="165427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931E8EE-A876-4D23-A7D8-6CC60D24CFC7}"/>
              </a:ext>
            </a:extLst>
          </p:cNvPr>
          <p:cNvSpPr txBox="1"/>
          <p:nvPr/>
        </p:nvSpPr>
        <p:spPr>
          <a:xfrm>
            <a:off x="1789224" y="4083748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7249563-921D-4062-BCCD-84AD83C8DA95}"/>
              </a:ext>
            </a:extLst>
          </p:cNvPr>
          <p:cNvSpPr txBox="1"/>
          <p:nvPr/>
        </p:nvSpPr>
        <p:spPr>
          <a:xfrm>
            <a:off x="6492612" y="4083748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29EE69-63CA-438E-BA52-724E09142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5398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Bravo ! Les images qui manquent sont : Cadeau et jaune.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376" name="Google Shape;376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4630" r="-4630"/>
          <a:stretch/>
        </p:blipFill>
        <p:spPr>
          <a:xfrm>
            <a:off x="1458299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4695" r="-4694"/>
          <a:stretch/>
        </p:blipFill>
        <p:spPr>
          <a:xfrm>
            <a:off x="3699788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4630" r="-4630"/>
          <a:stretch/>
        </p:blipFill>
        <p:spPr>
          <a:xfrm>
            <a:off x="5941277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-4630" r="-4630"/>
          <a:stretch/>
        </p:blipFill>
        <p:spPr>
          <a:xfrm>
            <a:off x="1458299" y="4291525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 rotWithShape="1">
          <a:blip r:embed="rId7">
            <a:alphaModFix/>
          </a:blip>
          <a:srcRect l="-4572" r="-4571"/>
          <a:stretch/>
        </p:blipFill>
        <p:spPr>
          <a:xfrm>
            <a:off x="3699788" y="4291525"/>
            <a:ext cx="1654271" cy="165427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3" name="Google Shape;383;p46"/>
          <p:cNvPicPr preferRelativeResize="0"/>
          <p:nvPr/>
        </p:nvPicPr>
        <p:blipFill rotWithShape="1">
          <a:blip r:embed="rId8">
            <a:alphaModFix/>
          </a:blip>
          <a:srcRect l="-4695" r="-4694"/>
          <a:stretch/>
        </p:blipFill>
        <p:spPr>
          <a:xfrm>
            <a:off x="5941277" y="4291524"/>
            <a:ext cx="1654272" cy="1654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9E1E68-CF93-4A07-9B9D-D8E47406D8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0D59E9D-332F-4A7A-9205-201672CC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E293869-C4C3-469A-B90B-F31A2DC44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E0876-1198-472C-9CF1-B025A9DD09F1}"/>
              </a:ext>
            </a:extLst>
          </p:cNvPr>
          <p:cNvSpPr/>
          <p:nvPr/>
        </p:nvSpPr>
        <p:spPr>
          <a:xfrm>
            <a:off x="1458299" y="4286941"/>
            <a:ext cx="1560051" cy="150596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E3190B-9E4B-41F8-97AF-DA2EF6262FD2}"/>
              </a:ext>
            </a:extLst>
          </p:cNvPr>
          <p:cNvSpPr/>
          <p:nvPr/>
        </p:nvSpPr>
        <p:spPr>
          <a:xfrm>
            <a:off x="5988386" y="4291523"/>
            <a:ext cx="1560051" cy="1505961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405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dans sa langue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3CC9182C-E34A-E25A-435A-D75E0FCDD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9" y="4064804"/>
            <a:ext cx="1435638" cy="1802972"/>
          </a:xfrm>
          <a:prstGeom prst="rect">
            <a:avLst/>
          </a:prstGeom>
        </p:spPr>
      </p:pic>
      <p:pic>
        <p:nvPicPr>
          <p:cNvPr id="14" name="Image 1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D2A8A3A6-DF1A-D740-68BB-1A879A4F5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8" y="2261832"/>
            <a:ext cx="1435638" cy="1802972"/>
          </a:xfrm>
          <a:prstGeom prst="rect">
            <a:avLst/>
          </a:prstGeom>
        </p:spPr>
      </p:pic>
      <p:pic>
        <p:nvPicPr>
          <p:cNvPr id="15" name="Image 1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BB01B2F2-08B0-578A-8C60-99EEEC043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47" y="2261832"/>
            <a:ext cx="1435637" cy="1802971"/>
          </a:xfrm>
          <a:prstGeom prst="rect">
            <a:avLst/>
          </a:prstGeom>
        </p:spPr>
      </p:pic>
      <p:pic>
        <p:nvPicPr>
          <p:cNvPr id="18" name="Image 17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D5833D2-C253-2FFF-186C-2B836ACBF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99" y="4064806"/>
            <a:ext cx="1435637" cy="1802970"/>
          </a:xfrm>
          <a:prstGeom prst="rect">
            <a:avLst/>
          </a:prstGeom>
        </p:spPr>
      </p:pic>
      <p:pic>
        <p:nvPicPr>
          <p:cNvPr id="19" name="Image 18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53ED3C-CF88-36A3-0C02-F7DA00F2B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4" y="4064806"/>
            <a:ext cx="1435637" cy="1802970"/>
          </a:xfrm>
          <a:prstGeom prst="rect">
            <a:avLst/>
          </a:prstGeom>
        </p:spPr>
      </p:pic>
      <p:pic>
        <p:nvPicPr>
          <p:cNvPr id="20" name="Image 19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F3D64950-8C30-194B-F6B6-1DA0724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97" y="2261832"/>
            <a:ext cx="1435637" cy="180297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D8402265-DF16-4858-BCD4-2A89550079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8519F9-FA89-485C-9002-EC8460C2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420C4F-E9D5-4AAD-BE00-67ED6094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48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deux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3CC9182C-E34A-E25A-435A-D75E0FCDD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47" y="2261832"/>
            <a:ext cx="1435638" cy="1802972"/>
          </a:xfrm>
          <a:prstGeom prst="rect">
            <a:avLst/>
          </a:prstGeom>
        </p:spPr>
      </p:pic>
      <p:pic>
        <p:nvPicPr>
          <p:cNvPr id="14" name="Image 1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D2A8A3A6-DF1A-D740-68BB-1A879A4F5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8" y="2261832"/>
            <a:ext cx="1435638" cy="1802972"/>
          </a:xfrm>
          <a:prstGeom prst="rect">
            <a:avLst/>
          </a:prstGeom>
        </p:spPr>
      </p:pic>
      <p:pic>
        <p:nvPicPr>
          <p:cNvPr id="15" name="Image 1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BB01B2F2-08B0-578A-8C60-99EEEC043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47" y="2261832"/>
            <a:ext cx="1435637" cy="1802971"/>
          </a:xfrm>
          <a:prstGeom prst="rect">
            <a:avLst/>
          </a:prstGeom>
        </p:spPr>
      </p:pic>
      <p:pic>
        <p:nvPicPr>
          <p:cNvPr id="18" name="Image 17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D5833D2-C253-2FFF-186C-2B836ACBF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48" y="4064806"/>
            <a:ext cx="1435637" cy="1802970"/>
          </a:xfrm>
          <a:prstGeom prst="rect">
            <a:avLst/>
          </a:prstGeom>
        </p:spPr>
      </p:pic>
      <p:pic>
        <p:nvPicPr>
          <p:cNvPr id="19" name="Image 18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53ED3C-CF88-36A3-0C02-F7DA00F2B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4" y="4064806"/>
            <a:ext cx="1435637" cy="1802970"/>
          </a:xfrm>
          <a:prstGeom prst="rect">
            <a:avLst/>
          </a:prstGeom>
        </p:spPr>
      </p:pic>
      <p:pic>
        <p:nvPicPr>
          <p:cNvPr id="20" name="Image 19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F3D64950-8C30-194B-F6B6-1DA0724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26" y="4057152"/>
            <a:ext cx="1435637" cy="1802970"/>
          </a:xfrm>
          <a:prstGeom prst="rect">
            <a:avLst/>
          </a:prstGeom>
        </p:spPr>
      </p:pic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3082C78-E853-47CD-8BDC-25A300206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087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Boire et moineau.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3CC9182C-E34A-E25A-435A-D75E0FCDD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47" y="2261832"/>
            <a:ext cx="1435638" cy="1802972"/>
          </a:xfrm>
          <a:prstGeom prst="rect">
            <a:avLst/>
          </a:prstGeom>
        </p:spPr>
      </p:pic>
      <p:pic>
        <p:nvPicPr>
          <p:cNvPr id="14" name="Image 1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D2A8A3A6-DF1A-D740-68BB-1A879A4F5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8" y="2261832"/>
            <a:ext cx="1435638" cy="1802972"/>
          </a:xfrm>
          <a:prstGeom prst="rect">
            <a:avLst/>
          </a:prstGeom>
        </p:spPr>
      </p:pic>
      <p:pic>
        <p:nvPicPr>
          <p:cNvPr id="15" name="Image 1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BB01B2F2-08B0-578A-8C60-99EEEC043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47" y="2261832"/>
            <a:ext cx="1435637" cy="1802971"/>
          </a:xfrm>
          <a:prstGeom prst="rect">
            <a:avLst/>
          </a:prstGeom>
        </p:spPr>
      </p:pic>
      <p:pic>
        <p:nvPicPr>
          <p:cNvPr id="18" name="Image 17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D5833D2-C253-2FFF-186C-2B836ACBF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99" y="4064806"/>
            <a:ext cx="1435637" cy="1802970"/>
          </a:xfrm>
          <a:prstGeom prst="rect">
            <a:avLst/>
          </a:prstGeom>
        </p:spPr>
      </p:pic>
      <p:pic>
        <p:nvPicPr>
          <p:cNvPr id="19" name="Image 18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53ED3C-CF88-36A3-0C02-F7DA00F2B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4" y="4064806"/>
            <a:ext cx="1435637" cy="1802970"/>
          </a:xfrm>
          <a:prstGeom prst="rect">
            <a:avLst/>
          </a:prstGeom>
        </p:spPr>
      </p:pic>
      <p:pic>
        <p:nvPicPr>
          <p:cNvPr id="20" name="Image 19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F3D64950-8C30-194B-F6B6-1DA072498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26" y="4057152"/>
            <a:ext cx="1435637" cy="180297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D8402265-DF16-4858-BCD4-2A89550079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8519F9-FA89-485C-9002-EC8460C2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420C4F-E9D5-4AAD-BE00-67ED6094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A64ACBD-2E3B-421D-9F6F-3D4B283762E3}"/>
              </a:ext>
            </a:extLst>
          </p:cNvPr>
          <p:cNvSpPr/>
          <p:nvPr/>
        </p:nvSpPr>
        <p:spPr>
          <a:xfrm>
            <a:off x="1603418" y="4047967"/>
            <a:ext cx="1560051" cy="150596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185E46-1741-49B4-BEBA-24C4EE7B22CB}"/>
              </a:ext>
            </a:extLst>
          </p:cNvPr>
          <p:cNvSpPr/>
          <p:nvPr/>
        </p:nvSpPr>
        <p:spPr>
          <a:xfrm>
            <a:off x="3860640" y="2261830"/>
            <a:ext cx="1560051" cy="150596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408" name="Google Shape;408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4571" r="-4571" b="6165"/>
          <a:stretch/>
        </p:blipFill>
        <p:spPr>
          <a:xfrm>
            <a:off x="1119190" y="2191516"/>
            <a:ext cx="1980000" cy="2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90;p47">
            <a:extLst>
              <a:ext uri="{FF2B5EF4-FFF2-40B4-BE49-F238E27FC236}">
                <a16:creationId xmlns:a16="http://schemas.microsoft.com/office/drawing/2014/main" id="{54663184-7EF9-4BE6-8388-FADC52D5E269}"/>
              </a:ext>
            </a:extLst>
          </p:cNvPr>
          <p:cNvSpPr txBox="1">
            <a:spLocks/>
          </p:cNvSpPr>
          <p:nvPr/>
        </p:nvSpPr>
        <p:spPr>
          <a:xfrm>
            <a:off x="1299190" y="4671032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MA" dirty="0">
                <a:latin typeface="Dosis SemiBold" pitchFamily="2" charset="0"/>
              </a:rPr>
              <a:t>Ami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E198707-7530-4C11-B1BE-4F2F134B2812}"/>
              </a:ext>
            </a:extLst>
          </p:cNvPr>
          <p:cNvGrpSpPr/>
          <p:nvPr/>
        </p:nvGrpSpPr>
        <p:grpSpPr>
          <a:xfrm>
            <a:off x="3832184" y="2191516"/>
            <a:ext cx="1980000" cy="2839516"/>
            <a:chOff x="3582000" y="2191516"/>
            <a:chExt cx="1980000" cy="283951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C481F2B-4316-4C3E-99F6-A04B4C5EE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86"/>
            <a:stretch/>
          </p:blipFill>
          <p:spPr>
            <a:xfrm>
              <a:off x="3582000" y="2191516"/>
              <a:ext cx="1980000" cy="2016000"/>
            </a:xfrm>
            <a:prstGeom prst="rect">
              <a:avLst/>
            </a:prstGeom>
          </p:spPr>
        </p:pic>
        <p:sp>
          <p:nvSpPr>
            <p:cNvPr id="15" name="Google Shape;390;p47">
              <a:extLst>
                <a:ext uri="{FF2B5EF4-FFF2-40B4-BE49-F238E27FC236}">
                  <a16:creationId xmlns:a16="http://schemas.microsoft.com/office/drawing/2014/main" id="{6D1CF4BD-F6A6-4554-B56A-F1790843B422}"/>
                </a:ext>
              </a:extLst>
            </p:cNvPr>
            <p:cNvSpPr txBox="1">
              <a:spLocks/>
            </p:cNvSpPr>
            <p:nvPr/>
          </p:nvSpPr>
          <p:spPr>
            <a:xfrm>
              <a:off x="3672000" y="4671032"/>
              <a:ext cx="1800000" cy="3600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lvl1pPr marL="457200" marR="0" lvl="0" indent="-228600" algn="ctr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474F71"/>
                </a:buClr>
                <a:buSzPts val="3200"/>
                <a:buFont typeface="Arial"/>
                <a:buNone/>
                <a:defRPr sz="3200" b="1" i="0" u="none" strike="noStrike" kern="1200" cap="none">
                  <a:solidFill>
                    <a:srgbClr val="474F71"/>
                  </a:solidFill>
                  <a:latin typeface="Pacifico"/>
                  <a:ea typeface="Pacifico"/>
                  <a:cs typeface="Pacifico"/>
                  <a:sym typeface="Pacifico"/>
                </a:defRPr>
              </a:lvl1pPr>
              <a:lvl2pPr marL="914400" marR="0" lvl="1" indent="-228600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  <a:defRPr sz="1350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28600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spcAft>
                  <a:spcPts val="0"/>
                </a:spcAft>
                <a:buClr>
                  <a:schemeClr val="dk1"/>
                </a:buClr>
                <a:buSzPts val="1125"/>
                <a:buFont typeface="Arial"/>
                <a:buNone/>
                <a:defRPr sz="1125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28600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spcAft>
                  <a:spcPts val="0"/>
                </a:spcAft>
                <a:buClr>
                  <a:schemeClr val="dk1"/>
                </a:buClr>
                <a:buSzPts val="1013"/>
                <a:buFont typeface="Arial"/>
                <a:buNone/>
                <a:defRPr sz="1013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28600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spcAft>
                  <a:spcPts val="0"/>
                </a:spcAft>
                <a:buClr>
                  <a:schemeClr val="dk1"/>
                </a:buClr>
                <a:buSzPts val="1013"/>
                <a:buFont typeface="Arial"/>
                <a:buNone/>
                <a:defRPr sz="1013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9292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spcAft>
                  <a:spcPts val="0"/>
                </a:spcAft>
                <a:buClr>
                  <a:schemeClr val="dk1"/>
                </a:buClr>
                <a:buSzPts val="1013"/>
                <a:buFont typeface="Arial"/>
                <a:buChar char="•"/>
                <a:defRPr sz="1013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9292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spcAft>
                  <a:spcPts val="0"/>
                </a:spcAft>
                <a:buClr>
                  <a:schemeClr val="dk1"/>
                </a:buClr>
                <a:buSzPts val="1013"/>
                <a:buFont typeface="Arial"/>
                <a:buChar char="•"/>
                <a:defRPr sz="1013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9292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spcAft>
                  <a:spcPts val="0"/>
                </a:spcAft>
                <a:buClr>
                  <a:schemeClr val="dk1"/>
                </a:buClr>
                <a:buSzPts val="1013"/>
                <a:buFont typeface="Arial"/>
                <a:buChar char="•"/>
                <a:defRPr sz="1013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9292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spcAft>
                  <a:spcPts val="0"/>
                </a:spcAft>
                <a:buClr>
                  <a:schemeClr val="dk1"/>
                </a:buClr>
                <a:buSzPts val="1013"/>
                <a:buFont typeface="Arial"/>
                <a:buChar char="•"/>
                <a:defRPr sz="1013" b="0" i="0" u="none" strike="noStrike" kern="12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SzPts val="2400"/>
              </a:pPr>
              <a:r>
                <a:rPr lang="fr-MA" dirty="0">
                  <a:latin typeface="Dosis SemiBold" pitchFamily="2" charset="0"/>
                </a:rPr>
                <a:t>École </a:t>
              </a:r>
            </a:p>
          </p:txBody>
        </p:sp>
      </p:grp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55D57A1-0458-4075-814E-1AF07B1F739C}"/>
              </a:ext>
            </a:extLst>
          </p:cNvPr>
          <p:cNvGrpSpPr/>
          <p:nvPr/>
        </p:nvGrpSpPr>
        <p:grpSpPr>
          <a:xfrm>
            <a:off x="6320759" y="2011515"/>
            <a:ext cx="2211241" cy="2839517"/>
            <a:chOff x="3800759" y="2191515"/>
            <a:chExt cx="2211241" cy="2839517"/>
          </a:xfrm>
        </p:grpSpPr>
        <p:sp>
          <p:nvSpPr>
            <p:cNvPr id="18" name="Espace réservé du texte 6">
              <a:extLst>
                <a:ext uri="{FF2B5EF4-FFF2-40B4-BE49-F238E27FC236}">
                  <a16:creationId xmlns:a16="http://schemas.microsoft.com/office/drawing/2014/main" id="{469E62AC-0712-446D-B5DA-6ACBAF8A6D35}"/>
                </a:ext>
              </a:extLst>
            </p:cNvPr>
            <p:cNvSpPr txBox="1">
              <a:spLocks/>
            </p:cNvSpPr>
            <p:nvPr/>
          </p:nvSpPr>
          <p:spPr>
            <a:xfrm>
              <a:off x="4212000" y="4671032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3200" b="1" dirty="0">
                  <a:solidFill>
                    <a:srgbClr val="474F71"/>
                  </a:solidFill>
                  <a:latin typeface="Dosis SemiBold" pitchFamily="2" charset="0"/>
                  <a:cs typeface="Pacifico"/>
                  <a:sym typeface="Pacifico"/>
                </a:rPr>
                <a:t> </a:t>
              </a:r>
              <a:r>
                <a:rPr lang="fr-MA" sz="3200" b="1" dirty="0">
                  <a:solidFill>
                    <a:srgbClr val="474F71"/>
                  </a:solidFill>
                  <a:latin typeface="Dosis SemiBold" pitchFamily="2" charset="0"/>
                  <a:cs typeface="Pacifico"/>
                  <a:sym typeface="Pacifico"/>
                </a:rPr>
                <a:t>bus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46AE01A-09EA-46BB-9426-4869CEDF3073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759" y="2191515"/>
              <a:ext cx="1980000" cy="21759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Mon ami va à l’école en bus.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408" name="Google Shape;408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4571" r="-4571" b="6165"/>
          <a:stretch/>
        </p:blipFill>
        <p:spPr>
          <a:xfrm>
            <a:off x="1119190" y="2191516"/>
            <a:ext cx="1980000" cy="2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481F2B-4316-4C3E-99F6-A04B4C5EE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6"/>
          <a:stretch/>
        </p:blipFill>
        <p:spPr>
          <a:xfrm>
            <a:off x="3832184" y="2191516"/>
            <a:ext cx="1980000" cy="2016000"/>
          </a:xfrm>
          <a:prstGeom prst="rect">
            <a:avLst/>
          </a:prstGeom>
        </p:spPr>
      </p:pic>
      <p:sp>
        <p:nvSpPr>
          <p:cNvPr id="16" name="Google Shape;390;p47">
            <a:extLst>
              <a:ext uri="{FF2B5EF4-FFF2-40B4-BE49-F238E27FC236}">
                <a16:creationId xmlns:a16="http://schemas.microsoft.com/office/drawing/2014/main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734331" y="4887600"/>
            <a:ext cx="646095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Mon ami va à l’école en bus.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F70508E-9352-46BF-90C7-E934EFE98D4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79" y="2191515"/>
            <a:ext cx="1980000" cy="21759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C46B8FA-68CE-42B6-B79B-FA487819574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EF2FA3A-4E8B-4BEF-95E9-4AF35D7DF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6050F9-88D2-4F30-961A-DC18F2317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202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EE9383FC-2752-4944-BA4A-3DFB63A24E8D}"/>
              </a:ext>
            </a:extLst>
          </p:cNvPr>
          <p:cNvSpPr txBox="1">
            <a:spLocks/>
          </p:cNvSpPr>
          <p:nvPr/>
        </p:nvSpPr>
        <p:spPr>
          <a:xfrm>
            <a:off x="4895432" y="4830559"/>
            <a:ext cx="2876968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/>
              <a:t>La campagne</a:t>
            </a:r>
          </a:p>
        </p:txBody>
      </p:sp>
      <p:pic>
        <p:nvPicPr>
          <p:cNvPr id="23" name="Image 22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75B5108E-F5A1-42D5-9E40-D7B4632A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59" y="2027441"/>
            <a:ext cx="2232000" cy="2803118"/>
          </a:xfrm>
          <a:prstGeom prst="rect">
            <a:avLst/>
          </a:prstGeom>
        </p:spPr>
      </p:pic>
      <p:pic>
        <p:nvPicPr>
          <p:cNvPr id="24" name="Image 23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BD11E4A6-706C-4114-AB29-D72AD1543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2027441"/>
            <a:ext cx="2232000" cy="2803118"/>
          </a:xfrm>
          <a:prstGeom prst="rect">
            <a:avLst/>
          </a:prstGeom>
        </p:spPr>
      </p:pic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AAB19C38-5992-432C-8CE9-EB123A7CF502}"/>
              </a:ext>
            </a:extLst>
          </p:cNvPr>
          <p:cNvSpPr txBox="1">
            <a:spLocks/>
          </p:cNvSpPr>
          <p:nvPr/>
        </p:nvSpPr>
        <p:spPr>
          <a:xfrm>
            <a:off x="2049924" y="4830559"/>
            <a:ext cx="2395705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/>
              <a:t>Habiter </a:t>
            </a:r>
          </a:p>
        </p:txBody>
      </p:sp>
    </p:spTree>
    <p:extLst>
      <p:ext uri="{BB962C8B-B14F-4D97-AF65-F5344CB8AC3E}">
        <p14:creationId xmlns:p14="http://schemas.microsoft.com/office/powerpoint/2010/main" val="3021484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J’habite à la campagne.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734331" y="4887600"/>
            <a:ext cx="646095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J’habite à la campagne.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0" name="Image 9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7391C52D-0EE0-4BEA-AEB0-8FB211C38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59" y="2027441"/>
            <a:ext cx="2232000" cy="2803118"/>
          </a:xfrm>
          <a:prstGeom prst="rect">
            <a:avLst/>
          </a:prstGeom>
        </p:spPr>
      </p:pic>
      <p:pic>
        <p:nvPicPr>
          <p:cNvPr id="11" name="Image 10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72266B33-65D3-46DC-B553-53CF1E439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2027441"/>
            <a:ext cx="2232000" cy="280311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209FD2E-CF9A-4FF4-A4C0-C3525F11E6E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9DC44F3-2007-4E45-B6CB-08D27CA2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3565DF-C71E-4BB3-95FA-1471827A4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805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EE9383FC-2752-4944-BA4A-3DFB63A24E8D}"/>
              </a:ext>
            </a:extLst>
          </p:cNvPr>
          <p:cNvSpPr txBox="1">
            <a:spLocks/>
          </p:cNvSpPr>
          <p:nvPr/>
        </p:nvSpPr>
        <p:spPr>
          <a:xfrm>
            <a:off x="4291534" y="4827492"/>
            <a:ext cx="3815432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Deuxième année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AAB19C38-5992-432C-8CE9-EB123A7CF502}"/>
              </a:ext>
            </a:extLst>
          </p:cNvPr>
          <p:cNvSpPr txBox="1">
            <a:spLocks/>
          </p:cNvSpPr>
          <p:nvPr/>
        </p:nvSpPr>
        <p:spPr>
          <a:xfrm>
            <a:off x="1385159" y="4827492"/>
            <a:ext cx="2395705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Élève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1DFB20-2632-4A95-B593-1C1F932F1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0"/>
          <a:stretch/>
        </p:blipFill>
        <p:spPr>
          <a:xfrm>
            <a:off x="1521204" y="1613185"/>
            <a:ext cx="2520892" cy="28958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9DB0FE8-9D06-4A9E-9D2A-F0618E131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010"/>
          <a:stretch/>
        </p:blipFill>
        <p:spPr>
          <a:xfrm>
            <a:off x="4938923" y="1613185"/>
            <a:ext cx="2520655" cy="289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11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 L’élève est en deuxième année.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227222" y="4887600"/>
            <a:ext cx="730477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L’ élève est en deuxième année.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512CFC-488E-4323-8B2B-E75E530DA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0"/>
          <a:stretch/>
        </p:blipFill>
        <p:spPr>
          <a:xfrm>
            <a:off x="1521204" y="1613185"/>
            <a:ext cx="2520892" cy="28958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382662-6D1E-4A47-A622-6BBD4DE93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010"/>
          <a:stretch/>
        </p:blipFill>
        <p:spPr>
          <a:xfrm>
            <a:off x="4938923" y="1613185"/>
            <a:ext cx="2520655" cy="289581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682849C5-3503-4FDD-AC08-0CB67A4C06A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80A2E5F-941C-4A12-8699-A37DEAC9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C96886-0F61-40AE-9FF2-66E8F82F6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81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9AF8770-903F-4469-9E25-8441F2B6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82" y="2658152"/>
            <a:ext cx="1620000" cy="31050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9CC3FF-E296-4604-956A-C8E2845F0F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4"/>
          <a:stretch>
            <a:fillRect/>
          </a:stretch>
        </p:blipFill>
        <p:spPr>
          <a:xfrm>
            <a:off x="1970791" y="2677466"/>
            <a:ext cx="1620000" cy="3076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0B59F5-B14D-43AA-8C1E-1EC610BC3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800" y="2674172"/>
            <a:ext cx="1620000" cy="30761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3A6E79-B35F-4C4D-B889-38E4AE7B9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809" y="2674172"/>
            <a:ext cx="1620000" cy="3085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FE0A8B-0B93-41F9-9CF5-4A4C5C7F9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817" y="2674171"/>
            <a:ext cx="1620000" cy="30808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51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Google Shape;374;p46">
            <a:extLst>
              <a:ext uri="{FF2B5EF4-FFF2-40B4-BE49-F238E27FC236}">
                <a16:creationId xmlns:a16="http://schemas.microsoft.com/office/drawing/2014/main" id="{D51A8EEB-4C8E-4444-B439-575584A60842}"/>
              </a:ext>
            </a:extLst>
          </p:cNvPr>
          <p:cNvSpPr txBox="1">
            <a:spLocks/>
          </p:cNvSpPr>
          <p:nvPr/>
        </p:nvSpPr>
        <p:spPr>
          <a:xfrm>
            <a:off x="6140348" y="4964761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474F71"/>
              </a:buClr>
              <a:buSzPts val="2400"/>
              <a:buFont typeface="Arial" panose="020B0604020202020204" pitchFamily="34" charset="0"/>
              <a:buNone/>
            </a:pPr>
            <a:r>
              <a:rPr lang="fr-MA" sz="3200" b="1" dirty="0">
                <a:solidFill>
                  <a:srgbClr val="474F71"/>
                </a:solidFill>
                <a:latin typeface="Dosis SemiBold" pitchFamily="2" charset="0"/>
                <a:cs typeface="Pacifico"/>
                <a:sym typeface="Pacifico"/>
              </a:rPr>
              <a:t>Jaune</a:t>
            </a:r>
          </a:p>
        </p:txBody>
      </p:sp>
      <p:pic>
        <p:nvPicPr>
          <p:cNvPr id="20" name="Google Shape;383;p46">
            <a:extLst>
              <a:ext uri="{FF2B5EF4-FFF2-40B4-BE49-F238E27FC236}">
                <a16:creationId xmlns:a16="http://schemas.microsoft.com/office/drawing/2014/main" id="{E1B8C564-E5DC-40AB-930F-279AC27F27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4694" r="-4694" b="9086"/>
          <a:stretch/>
        </p:blipFill>
        <p:spPr>
          <a:xfrm>
            <a:off x="6019538" y="2284422"/>
            <a:ext cx="2041619" cy="231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5185D63-0471-46DD-A443-A497610845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7"/>
          <a:stretch/>
        </p:blipFill>
        <p:spPr>
          <a:xfrm>
            <a:off x="3672017" y="2284423"/>
            <a:ext cx="2041619" cy="2334275"/>
          </a:xfrm>
          <a:prstGeom prst="rect">
            <a:avLst/>
          </a:prstGeom>
        </p:spPr>
      </p:pic>
      <p:pic>
        <p:nvPicPr>
          <p:cNvPr id="22" name="Image 21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BBF9671-B610-46CE-B200-31158A7C2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7"/>
          <a:stretch/>
        </p:blipFill>
        <p:spPr>
          <a:xfrm>
            <a:off x="1324496" y="2261862"/>
            <a:ext cx="2041619" cy="2334275"/>
          </a:xfrm>
          <a:prstGeom prst="rect">
            <a:avLst/>
          </a:prstGeom>
        </p:spPr>
      </p:pic>
      <p:sp>
        <p:nvSpPr>
          <p:cNvPr id="25" name="Google Shape;374;p46">
            <a:extLst>
              <a:ext uri="{FF2B5EF4-FFF2-40B4-BE49-F238E27FC236}">
                <a16:creationId xmlns:a16="http://schemas.microsoft.com/office/drawing/2014/main" id="{A1AF00FF-D5D0-4267-8608-CC0D3DD7DD14}"/>
              </a:ext>
            </a:extLst>
          </p:cNvPr>
          <p:cNvSpPr txBox="1">
            <a:spLocks/>
          </p:cNvSpPr>
          <p:nvPr/>
        </p:nvSpPr>
        <p:spPr>
          <a:xfrm>
            <a:off x="3367978" y="4964761"/>
            <a:ext cx="2530719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474F71"/>
              </a:buClr>
              <a:buSzPts val="2400"/>
              <a:buFont typeface="Arial" panose="020B0604020202020204" pitchFamily="34" charset="0"/>
              <a:buNone/>
            </a:pPr>
            <a:r>
              <a:rPr lang="fr-MA" sz="3200" b="1" dirty="0">
                <a:solidFill>
                  <a:srgbClr val="474F71"/>
                </a:solidFill>
                <a:latin typeface="Dosis SemiBold" pitchFamily="2" charset="0"/>
                <a:cs typeface="Pacifico"/>
                <a:sym typeface="Pacifico"/>
              </a:rPr>
              <a:t>Une étoile </a:t>
            </a:r>
          </a:p>
        </p:txBody>
      </p:sp>
      <p:sp>
        <p:nvSpPr>
          <p:cNvPr id="26" name="Google Shape;374;p46">
            <a:extLst>
              <a:ext uri="{FF2B5EF4-FFF2-40B4-BE49-F238E27FC236}">
                <a16:creationId xmlns:a16="http://schemas.microsoft.com/office/drawing/2014/main" id="{FB47327B-51DC-4C9C-A5DE-8E4AAA2BB886}"/>
              </a:ext>
            </a:extLst>
          </p:cNvPr>
          <p:cNvSpPr txBox="1">
            <a:spLocks/>
          </p:cNvSpPr>
          <p:nvPr/>
        </p:nvSpPr>
        <p:spPr>
          <a:xfrm>
            <a:off x="1445305" y="4947501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474F71"/>
              </a:buClr>
              <a:buSzPts val="2400"/>
              <a:buFont typeface="Arial" panose="020B0604020202020204" pitchFamily="34" charset="0"/>
              <a:buNone/>
            </a:pPr>
            <a:r>
              <a:rPr lang="fr-MA" sz="3200" b="1" dirty="0">
                <a:solidFill>
                  <a:srgbClr val="474F71"/>
                </a:solidFill>
                <a:latin typeface="Dosis SemiBold" pitchFamily="2" charset="0"/>
                <a:cs typeface="Pacifico"/>
                <a:sym typeface="Pacifico"/>
              </a:rPr>
              <a:t>Voir</a:t>
            </a:r>
          </a:p>
        </p:txBody>
      </p:sp>
    </p:spTree>
    <p:extLst>
      <p:ext uri="{BB962C8B-B14F-4D97-AF65-F5344CB8AC3E}">
        <p14:creationId xmlns:p14="http://schemas.microsoft.com/office/powerpoint/2010/main" val="2121269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vois une étoile jaune.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734331" y="4887600"/>
            <a:ext cx="646095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Je vois une étoile jaune.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9" name="Google Shape;383;p46">
            <a:extLst>
              <a:ext uri="{FF2B5EF4-FFF2-40B4-BE49-F238E27FC236}">
                <a16:creationId xmlns:a16="http://schemas.microsoft.com/office/drawing/2014/main" id="{B055F511-7FF1-4436-8DC0-8011EA64E1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4694" r="-4694" b="9086"/>
          <a:stretch/>
        </p:blipFill>
        <p:spPr>
          <a:xfrm>
            <a:off x="6019538" y="2284422"/>
            <a:ext cx="2041619" cy="231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5F58735A-9348-4BC1-BAF2-341AE6CF13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7"/>
          <a:stretch/>
        </p:blipFill>
        <p:spPr>
          <a:xfrm>
            <a:off x="3672017" y="2284423"/>
            <a:ext cx="2041619" cy="2334275"/>
          </a:xfrm>
          <a:prstGeom prst="rect">
            <a:avLst/>
          </a:prstGeom>
        </p:spPr>
      </p:pic>
      <p:pic>
        <p:nvPicPr>
          <p:cNvPr id="21" name="Image 20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2692B7C-0925-4060-839A-ADC5EB8061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7"/>
          <a:stretch/>
        </p:blipFill>
        <p:spPr>
          <a:xfrm>
            <a:off x="1324496" y="2261862"/>
            <a:ext cx="2041619" cy="2334275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DEC47D63-D42C-4306-9F70-A49FFF52792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E2A3E2F-21F8-45DB-92E6-3DADCB64C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A29B73-6507-4044-965C-BA378F4DD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217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28.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19D5BC-B362-40C1-AC12-A59C6F531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327" y="1613185"/>
            <a:ext cx="3651410" cy="498012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2929179" y="222068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78173FC-804A-CFB7-D452-2F3143CE936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3419B4F-FDD8-B2F5-8239-A67387F4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7D38DE-2853-3113-2FB3-E216275A4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C6EEB21-BCD6-B25B-81E0-001191A6D3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A041E0C-CB45-F779-2803-CF0D07C4C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8D76DE5-BCBF-075E-AFD8-F08C9DF34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Rappel des mots de vocabulaire</a:t>
            </a:r>
            <a:r>
              <a:rPr lang="fr-MA" dirty="0">
                <a:solidFill>
                  <a:srgbClr val="565F88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de 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et produire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Faire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 avec des mots de vocabulaire.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MA">
                <a:solidFill>
                  <a:srgbClr val="595959"/>
                </a:solidFill>
              </a:rPr>
              <a:t>Répétons ensemble :  S’appeler – Le nom – Le prénom – Un cadeau - Un ami – Jaune.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371" name="Google Shape;371;p46"/>
          <p:cNvSpPr>
            <a:spLocks noGrp="1"/>
          </p:cNvSpPr>
          <p:nvPr>
            <p:ph type="body" idx="1"/>
          </p:nvPr>
        </p:nvSpPr>
        <p:spPr>
          <a:xfrm>
            <a:off x="1366184" y="3556338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None/>
            </a:pPr>
            <a:r>
              <a:rPr lang="fr-MA"/>
              <a:t>S’appeler</a:t>
            </a:r>
            <a:endParaRPr/>
          </a:p>
        </p:txBody>
      </p:sp>
      <p:sp>
        <p:nvSpPr>
          <p:cNvPr id="372" name="Google Shape;372;p46"/>
          <p:cNvSpPr>
            <a:spLocks noGrp="1"/>
          </p:cNvSpPr>
          <p:nvPr>
            <p:ph type="body" idx="6"/>
          </p:nvPr>
        </p:nvSpPr>
        <p:spPr>
          <a:xfrm>
            <a:off x="3534809" y="3556338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None/>
            </a:pPr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nom</a:t>
            </a:r>
            <a:endParaRPr dirty="0"/>
          </a:p>
        </p:txBody>
      </p:sp>
      <p:sp>
        <p:nvSpPr>
          <p:cNvPr id="373" name="Google Shape;373;p46"/>
          <p:cNvSpPr>
            <a:spLocks noGrp="1"/>
          </p:cNvSpPr>
          <p:nvPr>
            <p:ph type="body" idx="7"/>
          </p:nvPr>
        </p:nvSpPr>
        <p:spPr>
          <a:xfrm>
            <a:off x="3554059" y="5935154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None/>
            </a:pP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ami</a:t>
            </a:r>
            <a:endParaRPr dirty="0"/>
          </a:p>
        </p:txBody>
      </p:sp>
      <p:sp>
        <p:nvSpPr>
          <p:cNvPr id="374" name="Google Shape;374;p46"/>
          <p:cNvSpPr>
            <a:spLocks noGrp="1"/>
          </p:cNvSpPr>
          <p:nvPr>
            <p:ph type="body" idx="8"/>
          </p:nvPr>
        </p:nvSpPr>
        <p:spPr>
          <a:xfrm>
            <a:off x="5941277" y="5935154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None/>
            </a:pPr>
            <a:r>
              <a:rPr lang="fr-MA"/>
              <a:t>Jaune</a:t>
            </a:r>
            <a:endParaRPr/>
          </a:p>
        </p:txBody>
      </p:sp>
      <p:pic>
        <p:nvPicPr>
          <p:cNvPr id="376" name="Google Shape;376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4630" r="-4630"/>
          <a:stretch/>
        </p:blipFill>
        <p:spPr>
          <a:xfrm>
            <a:off x="1458299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4695" r="-4694"/>
          <a:stretch/>
        </p:blipFill>
        <p:spPr>
          <a:xfrm>
            <a:off x="3699788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4630" r="-4630"/>
          <a:stretch/>
        </p:blipFill>
        <p:spPr>
          <a:xfrm>
            <a:off x="5941277" y="1949642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-4630" r="-4630"/>
          <a:stretch/>
        </p:blipFill>
        <p:spPr>
          <a:xfrm>
            <a:off x="1458299" y="4291525"/>
            <a:ext cx="1654271" cy="165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 rotWithShape="1">
          <a:blip r:embed="rId7">
            <a:alphaModFix/>
          </a:blip>
          <a:srcRect l="-4572" r="-4571"/>
          <a:stretch/>
        </p:blipFill>
        <p:spPr>
          <a:xfrm>
            <a:off x="3699788" y="4291525"/>
            <a:ext cx="1654271" cy="165427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1" name="Google Shape;381;p46"/>
          <p:cNvSpPr/>
          <p:nvPr/>
        </p:nvSpPr>
        <p:spPr>
          <a:xfrm>
            <a:off x="1385434" y="5888603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</a:pPr>
            <a:r>
              <a:rPr lang="fr-MA" sz="2400" b="1" cap="none" dirty="0">
                <a:solidFill>
                  <a:srgbClr val="0070C0"/>
                </a:solidFill>
                <a:latin typeface="Dosis"/>
                <a:ea typeface="Dosis"/>
                <a:cs typeface="Dosis"/>
                <a:sym typeface="Dosis"/>
              </a:rPr>
              <a:t>Un</a:t>
            </a:r>
            <a:r>
              <a:rPr lang="fr-MA" sz="2400" b="1" cap="none" dirty="0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rPr>
              <a:t> cadeau</a:t>
            </a:r>
            <a:endParaRPr dirty="0"/>
          </a:p>
        </p:txBody>
      </p:sp>
      <p:sp>
        <p:nvSpPr>
          <p:cNvPr id="382" name="Google Shape;382;p46"/>
          <p:cNvSpPr/>
          <p:nvPr/>
        </p:nvSpPr>
        <p:spPr>
          <a:xfrm>
            <a:off x="5849162" y="3556338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</a:pPr>
            <a:r>
              <a:rPr lang="fr-MA" sz="2400" b="1" cap="none" dirty="0">
                <a:solidFill>
                  <a:srgbClr val="0070C0"/>
                </a:solidFill>
                <a:latin typeface="Dosis"/>
                <a:ea typeface="Dosis"/>
                <a:cs typeface="Dosis"/>
                <a:sym typeface="Dosis"/>
              </a:rPr>
              <a:t>Le</a:t>
            </a:r>
            <a:r>
              <a:rPr lang="fr-MA" sz="2400" b="1" cap="none" dirty="0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rPr>
              <a:t> prénom</a:t>
            </a:r>
            <a:endParaRPr dirty="0"/>
          </a:p>
        </p:txBody>
      </p:sp>
      <p:pic>
        <p:nvPicPr>
          <p:cNvPr id="383" name="Google Shape;383;p46"/>
          <p:cNvPicPr preferRelativeResize="0"/>
          <p:nvPr/>
        </p:nvPicPr>
        <p:blipFill rotWithShape="1">
          <a:blip r:embed="rId8">
            <a:alphaModFix/>
          </a:blip>
          <a:srcRect l="-4695" r="-4694"/>
          <a:stretch/>
        </p:blipFill>
        <p:spPr>
          <a:xfrm>
            <a:off x="5941277" y="4291524"/>
            <a:ext cx="1654272" cy="1654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9E1E68-CF93-4A07-9B9D-D8E47406D8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0D59E9D-332F-4A7A-9205-201672CC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E293869-C4C3-469A-B90B-F31A2DC44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F512FD-5A53-40F6-A6DB-4E3C131DBAB8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0534ec5-868f-4ce6-85c7-99f0612daa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48AB58B-F646-4429-BC09-914EB86B0B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69FFEE-9ABB-411D-BC03-E57B07E948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7743</TotalTime>
  <Words>1012</Words>
  <Application>Microsoft Office PowerPoint</Application>
  <PresentationFormat>Affichage à l'écran (4:3)</PresentationFormat>
  <Paragraphs>157</Paragraphs>
  <Slides>45</Slides>
  <Notes>17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45</vt:i4>
      </vt:variant>
    </vt:vector>
  </HeadingPairs>
  <TitlesOfParts>
    <vt:vector size="71" baseType="lpstr">
      <vt:lpstr>Arial</vt:lpstr>
      <vt:lpstr>Mistral</vt:lpstr>
      <vt:lpstr>Calibri</vt:lpstr>
      <vt:lpstr>Dosis ExtraBold</vt:lpstr>
      <vt:lpstr>Dosis Medium</vt:lpstr>
      <vt:lpstr>Dosis SemiBold</vt:lpstr>
      <vt:lpstr>Wingdings</vt:lpstr>
      <vt:lpstr>Pacifico</vt:lpstr>
      <vt:lpstr>Aptos</vt:lpstr>
      <vt:lpstr>Dosis</vt:lpstr>
      <vt:lpstr>Aptos Display</vt:lpstr>
      <vt:lpstr>Dosis 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réviser les mots de vocabulaire des semaines précédentes. Soyez attentifs.</vt:lpstr>
      <vt:lpstr>Répétons ensemble :  S’appeler – Le nom – Le prénom – Un cadeau - Un ami – Jaune. </vt:lpstr>
      <vt:lpstr>Pour chaque image, je vais désigner un élève pour dire le mot. C’est quel mot ? </vt:lpstr>
      <vt:lpstr>Répétons ensemble :  Un chameau – Un autobus – Une moto – Une olive -  L’eau  - Un bateau. </vt:lpstr>
      <vt:lpstr>Pour chaque image, je vais désigner un élève pour dire le mot. C’est quel mot ? </vt:lpstr>
      <vt:lpstr>Répétons ensemble :  Habiter – La ville – La campagne – Le village – Une poire  – Une voiture.</vt:lpstr>
      <vt:lpstr>Pour chaque image, je vais désigner un élève pour dire le mot. C’est quel mot ? </vt:lpstr>
      <vt:lpstr>Répétons ensemble : Une étoile – Un tiroir – Une boîte – Un moineau – Boire – Voir.</vt:lpstr>
      <vt:lpstr>Pour chaque image, je vais désigner un élève pour dire le mot. C’est quel mot ? </vt:lpstr>
      <vt:lpstr>Répétons ensemble :  Une école – Une élève – Première année – Deuxième année  – Un ongle – un poisson.</vt:lpstr>
      <vt:lpstr>Pour chaque image, je vais désigner un élève pour dire le mot. C’est quel mot ? </vt:lpstr>
      <vt:lpstr>Répétons ensemble : Un balcon – Du savon – Une montre – Un mouton – Un pont  – Une pompe.</vt:lpstr>
      <vt:lpstr>Pour chaque image, je vais désigner un élève pour dire le mot. C’est quel mot ? </vt:lpstr>
      <vt:lpstr>Répétons ensemble : Le bus – Un pied – Le vélo – Le taxi – Un serpent – Une tente.</vt:lpstr>
      <vt:lpstr>Pour chaque image, je vais désigner un élève pour dire le mot. C’est quel mot ? </vt:lpstr>
      <vt:lpstr>Répétons ensemble :  Un tambour – Un panda – Un manteau – Un pantalon  – Une dent – Une jambe.</vt:lpstr>
      <vt:lpstr>Pour chaque image, je vais désigner un élève pour dire le mot. C’est quel mot ? </vt:lpstr>
      <vt:lpstr>Nous allons jouer au jeu des mots invisibles. </vt:lpstr>
      <vt:lpstr>Observez bien les images. Je vais masquer deux images. Qui veut expliquer la consigne dans sa langue ? </vt:lpstr>
      <vt:lpstr>Quelles sont les images qui manquent ?</vt:lpstr>
      <vt:lpstr>Bravo ! Les images qui manquent sont : Cadeau et jaune.</vt:lpstr>
      <vt:lpstr>Nous allons jouer au jeu des mots qui bougent. </vt:lpstr>
      <vt:lpstr>Observez bien. Je vais faire bouger 2 images. Qui veut expliquer la consigne dans sa langue ? </vt:lpstr>
      <vt:lpstr>Quels sont les deux images qui ont bougé ? </vt:lpstr>
      <vt:lpstr>Les deux images qui ont bougé sont : Boire et moineau.</vt:lpstr>
      <vt:lpstr>Plan de la séance</vt:lpstr>
      <vt:lpstr>Maintenant, on va faire des phrases avec les mots de vocabulaire. Observez ces images. Qui veut dire une phrase ? </vt:lpstr>
      <vt:lpstr>Voici une phrase correcte : Mon ami va à l’école en bus. </vt:lpstr>
      <vt:lpstr>Observez ces images. Qui veut dire une phrase ? </vt:lpstr>
      <vt:lpstr>Voici une phrase correcte : J’habite à la campagne. </vt:lpstr>
      <vt:lpstr>Observez ces images. Qui veut dire une phrase ? </vt:lpstr>
      <vt:lpstr>Voici une phrase correcte :  L’élève est en deuxième année. </vt:lpstr>
      <vt:lpstr>Observez ces images. Qui veut dire une phrase ? </vt:lpstr>
      <vt:lpstr>Voici une phrase correcte : Je vois une étoile jaune.</vt:lpstr>
      <vt:lpstr>Plan de la séance</vt:lpstr>
      <vt:lpstr>Ouvrez le livret à la page 28.  Vous allez faire cette activité à l’oral avec votre camarade. </vt:lpstr>
      <vt:lpstr>À tour de rôle : l’un montre une image, l’autre dit le mot. Je passe entre les rangs pour vous aider.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22</cp:revision>
  <cp:lastPrinted>2025-08-13T10:11:39Z</cp:lastPrinted>
  <dcterms:created xsi:type="dcterms:W3CDTF">2025-08-01T12:31:49Z</dcterms:created>
  <dcterms:modified xsi:type="dcterms:W3CDTF">2025-11-25T11:46:31Z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