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2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3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98" r:id="rId14"/>
    <p:sldMasterId id="2147483808" r:id="rId15"/>
    <p:sldMasterId id="2147483818" r:id="rId16"/>
    <p:sldMasterId id="2147483826" r:id="rId17"/>
  </p:sldMasterIdLst>
  <p:notesMasterIdLst>
    <p:notesMasterId r:id="rId31"/>
  </p:notesMasterIdLst>
  <p:sldIdLst>
    <p:sldId id="256" r:id="rId18"/>
    <p:sldId id="798" r:id="rId19"/>
    <p:sldId id="1256" r:id="rId20"/>
    <p:sldId id="1255" r:id="rId21"/>
    <p:sldId id="1252" r:id="rId22"/>
    <p:sldId id="1257" r:id="rId23"/>
    <p:sldId id="1260" r:id="rId24"/>
    <p:sldId id="1147" r:id="rId25"/>
    <p:sldId id="1258" r:id="rId26"/>
    <p:sldId id="1231" r:id="rId27"/>
    <p:sldId id="1259" r:id="rId28"/>
    <p:sldId id="1261" r:id="rId29"/>
    <p:sldId id="689" r:id="rId30"/>
  </p:sldIdLst>
  <p:sldSz cx="9144000" cy="6858000" type="screen4x3"/>
  <p:notesSz cx="6735763" cy="9866313"/>
  <p:embeddedFontLst>
    <p:embeddedFont>
      <p:font typeface="Dosis" pitchFamily="2" charset="0"/>
      <p:regular r:id="rId32"/>
      <p:bold r:id="rId33"/>
    </p:embeddedFont>
    <p:embeddedFont>
      <p:font typeface="Dosis ExtraBold" pitchFamily="2" charset="0"/>
      <p:bold r:id="rId34"/>
    </p:embeddedFont>
    <p:embeddedFont>
      <p:font typeface="Dosis Medium" pitchFamily="2" charset="0"/>
      <p:regular r:id="rId35"/>
      <p:bold r:id="rId36"/>
    </p:embeddedFont>
    <p:embeddedFont>
      <p:font typeface="Dosis SemiBold" pitchFamily="2" charset="0"/>
      <p:regular r:id="rId37"/>
      <p:bold r:id="rId38"/>
    </p:embeddedFont>
    <p:embeddedFont>
      <p:font typeface="Mistral" panose="03090702030407020403" pitchFamily="66" charset="0"/>
      <p:regular r:id="rId3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EBE6EC"/>
    <a:srgbClr val="565F88"/>
    <a:srgbClr val="4B5377"/>
    <a:srgbClr val="2196B1"/>
    <a:srgbClr val="2AB6D7"/>
    <a:srgbClr val="55B7DE"/>
    <a:srgbClr val="A1A6BC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12" autoAdjust="0"/>
    <p:restoredTop sz="95363" autoAdjust="0"/>
  </p:normalViewPr>
  <p:slideViewPr>
    <p:cSldViewPr snapToGrid="0">
      <p:cViewPr varScale="1">
        <p:scale>
          <a:sx n="61" d="100"/>
          <a:sy n="61" d="100"/>
        </p:scale>
        <p:origin x="1308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font" Target="fonts/font8.fntdata"/><Relationship Id="rId21" Type="http://schemas.openxmlformats.org/officeDocument/2006/relationships/slide" Target="slides/slide4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font" Target="fonts/font5.fntdata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2.xml"/><Relationship Id="rId31" Type="http://schemas.openxmlformats.org/officeDocument/2006/relationships/notesMaster" Target="notesMasters/notesMaster1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01/12/2025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01/12/2025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9357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7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6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9.jp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10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  <p:sldLayoutId id="214748383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0.xml"/><Relationship Id="rId6" Type="http://schemas.openxmlformats.org/officeDocument/2006/relationships/image" Target="../media/image27.jpg"/><Relationship Id="rId11" Type="http://schemas.openxmlformats.org/officeDocument/2006/relationships/image" Target="../media/image32.png"/><Relationship Id="rId5" Type="http://schemas.openxmlformats.org/officeDocument/2006/relationships/image" Target="../media/image26.jp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5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2.mp4"/><Relationship Id="rId7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98.xml"/><Relationship Id="rId4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AEA014B-FED3-5419-449A-BB2BCA2EF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Regarde les images. Je vais te dire des mots et tu vas me montrer les images qui correspondent.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34901" y="6177315"/>
            <a:ext cx="7610401" cy="223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spcAft>
                <a:spcPts val="2700"/>
              </a:spcAft>
              <a:defRPr/>
            </a:pPr>
            <a:r>
              <a:rPr lang="fr-FR" sz="1400" b="1" dirty="0">
                <a:solidFill>
                  <a:srgbClr val="FF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fr-FR" sz="1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réponse  correcte </a:t>
            </a:r>
            <a:r>
              <a:rPr lang="fr-FR" sz="1400" b="1" dirty="0">
                <a:solidFill>
                  <a:srgbClr val="FF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1 point </a:t>
            </a:r>
          </a:p>
        </p:txBody>
      </p:sp>
      <p:pic>
        <p:nvPicPr>
          <p:cNvPr id="2" name="Google Shape;379;p46">
            <a:extLst>
              <a:ext uri="{FF2B5EF4-FFF2-40B4-BE49-F238E27FC236}">
                <a16:creationId xmlns:a16="http://schemas.microsoft.com/office/drawing/2014/main" id="{2EE4ED6B-6C0A-9970-D5DF-EE1B4979181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>
            <a:alphaModFix/>
          </a:blip>
          <a:srcRect l="-4630" r="-4630"/>
          <a:stretch/>
        </p:blipFill>
        <p:spPr>
          <a:xfrm>
            <a:off x="2334282" y="1929461"/>
            <a:ext cx="1268397" cy="1422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80;p46">
            <a:extLst>
              <a:ext uri="{FF2B5EF4-FFF2-40B4-BE49-F238E27FC236}">
                <a16:creationId xmlns:a16="http://schemas.microsoft.com/office/drawing/2014/main" id="{2B58A54B-7804-7A6D-2F15-CF73627D9FF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-4572" r="-4571"/>
          <a:stretch/>
        </p:blipFill>
        <p:spPr>
          <a:xfrm>
            <a:off x="3911452" y="1899512"/>
            <a:ext cx="1268397" cy="1422856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" name="Google Shape;397;p47">
            <a:extLst>
              <a:ext uri="{FF2B5EF4-FFF2-40B4-BE49-F238E27FC236}">
                <a16:creationId xmlns:a16="http://schemas.microsoft.com/office/drawing/2014/main" id="{B8BA19DB-AC59-8D93-5AFA-CDF842DEF6A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>
            <a:alphaModFix/>
          </a:blip>
          <a:srcRect l="-4572" r="-4571"/>
          <a:stretch/>
        </p:blipFill>
        <p:spPr>
          <a:xfrm>
            <a:off x="774670" y="1929462"/>
            <a:ext cx="1379335" cy="1422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 descr="Une image contenant peinture, montagne, paysage, ciel&#10;&#10;Le contenu généré par l’IA peut être incorrect.">
            <a:extLst>
              <a:ext uri="{FF2B5EF4-FFF2-40B4-BE49-F238E27FC236}">
                <a16:creationId xmlns:a16="http://schemas.microsoft.com/office/drawing/2014/main" id="{325FEC2B-DD27-35B4-B9DB-025EC48758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044" y="1870639"/>
            <a:ext cx="1321095" cy="1659121"/>
          </a:xfrm>
          <a:prstGeom prst="rect">
            <a:avLst/>
          </a:prstGeom>
        </p:spPr>
      </p:pic>
      <p:pic>
        <p:nvPicPr>
          <p:cNvPr id="9" name="Image 8" descr="Une image contenant étoile, créativité&#10;&#10;Le contenu généré par l’IA peut être incorrect.">
            <a:extLst>
              <a:ext uri="{FF2B5EF4-FFF2-40B4-BE49-F238E27FC236}">
                <a16:creationId xmlns:a16="http://schemas.microsoft.com/office/drawing/2014/main" id="{0A1B8868-8F26-A2B5-D193-19002C2B76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315" y="1870639"/>
            <a:ext cx="1321095" cy="165912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3A58CBC-7EEB-C7FF-9659-A112B65294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11" y="3913780"/>
            <a:ext cx="1321094" cy="165912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0B23140-A816-20BC-DC87-DE5260D007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100" y="3913779"/>
            <a:ext cx="1321094" cy="165911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803A796-A7AF-7BC7-0EA5-EC5D01B1CC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554" y="3935256"/>
            <a:ext cx="1321094" cy="165912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FABDAB1-54B9-3579-1F7F-10DEB7E1F982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008" y="3935256"/>
            <a:ext cx="1321094" cy="1422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0D234C0-4936-3C4D-CA62-1B2C3DA1F248}"/>
              </a:ext>
            </a:extLst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671" y="4011546"/>
            <a:ext cx="1321094" cy="13465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868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2F636-8E8D-D487-A4D9-137F52F3A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8E4F698E-7334-4D79-0B0C-4CBEB991A11B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8B03C75-B45E-0084-A075-1AF8A83C53E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443809E-25CE-0DAB-0D35-19C769479DA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93413121-EC4B-A27B-2357-C258389B4551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3041FC79-D349-FEED-0D2B-6671C17BE30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0" y="2967335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O2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Comprendre, à l’oral, des phrases.</a:t>
            </a:r>
          </a:p>
        </p:txBody>
      </p:sp>
    </p:spTree>
    <p:extLst>
      <p:ext uri="{BB962C8B-B14F-4D97-AF65-F5344CB8AC3E}">
        <p14:creationId xmlns:p14="http://schemas.microsoft.com/office/powerpoint/2010/main" val="395773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7671B-53CF-3727-B45F-900DED4A1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148AC99B-ADF1-D98B-0837-34BD39C15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Regarde les images. Je vais te dire des phrases  et tu vas me montrer les images qui correspondent : - le panda mange une poire. - la panda est sous la tente. - le panda porte un chapeau - le panda porte une montre - le panda est dans le balcon.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42411528-97A5-B8D0-B5E2-68BC63B6FD2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02473347-C23E-2610-B5E1-E063B6BEE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B29CF74-0D07-D7F5-757D-94AF87067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7EE52939-BA0D-9C31-45BD-1A71D34523A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34901" y="6177315"/>
            <a:ext cx="7610401" cy="223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spcAft>
                <a:spcPts val="2700"/>
              </a:spcAft>
              <a:defRPr/>
            </a:pPr>
            <a:r>
              <a:rPr lang="fr-FR" sz="1400" b="1" dirty="0">
                <a:solidFill>
                  <a:srgbClr val="FF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fr-FR" sz="1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 </a:t>
            </a:r>
            <a:r>
              <a:rPr lang="fr-FR" sz="1400" b="1" dirty="0">
                <a:solidFill>
                  <a:srgbClr val="FF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10" name="Image 9" descr="Une image contenant ours, panda, dessin humoristique, Peluche&#10;&#10;Le contenu généré par l’IA peut être incorrect.">
            <a:extLst>
              <a:ext uri="{FF2B5EF4-FFF2-40B4-BE49-F238E27FC236}">
                <a16:creationId xmlns:a16="http://schemas.microsoft.com/office/drawing/2014/main" id="{0719AC51-8647-7441-D1E0-149218DB0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222" y="4224972"/>
            <a:ext cx="1114293" cy="1364025"/>
          </a:xfrm>
          <a:prstGeom prst="rect">
            <a:avLst/>
          </a:prstGeom>
        </p:spPr>
      </p:pic>
      <p:pic>
        <p:nvPicPr>
          <p:cNvPr id="12" name="Image 11" descr="Une image contenant dessin humoristique, panda, ours&#10;&#10;Le contenu généré par l’IA peut être incorrect.">
            <a:extLst>
              <a:ext uri="{FF2B5EF4-FFF2-40B4-BE49-F238E27FC236}">
                <a16:creationId xmlns:a16="http://schemas.microsoft.com/office/drawing/2014/main" id="{8F9B1E71-E0B9-5AD6-43C6-DCCB291F37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036" y="4120597"/>
            <a:ext cx="1525948" cy="157277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33B01AB-82E0-D291-BF35-4D2D4BFE25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0222" y="2331998"/>
            <a:ext cx="1568668" cy="156866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F2A2C2B-685C-71F7-A249-F89131DA59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7665" y="2331997"/>
            <a:ext cx="1568669" cy="156866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7287718-37E4-E5F7-A981-FB83957955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1515" y="2313464"/>
            <a:ext cx="1694793" cy="169479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4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fini. Reviens à ta place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47" name="TextBox 9">
            <a:extLst>
              <a:ext uri="{FF2B5EF4-FFF2-40B4-BE49-F238E27FC236}">
                <a16:creationId xmlns:a16="http://schemas.microsoft.com/office/drawing/2014/main" id="{8F402D47-7BB1-3EE5-D92D-0A6B369E1B0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59737" y="1500989"/>
            <a:ext cx="822452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4199"/>
              </a:lnSpc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 SemiBold" pitchFamily="2" charset="0"/>
              </a:rPr>
              <a:t>Objectif de la semaine</a:t>
            </a:r>
            <a:endParaRPr lang="ar-MA" sz="3600" b="1" dirty="0">
              <a:solidFill>
                <a:srgbClr val="4BACC6">
                  <a:lumMod val="50000"/>
                </a:srgbClr>
              </a:solidFill>
              <a:latin typeface="Dosis SemiBold" pitchFamily="2" charset="0"/>
            </a:endParaRPr>
          </a:p>
        </p:txBody>
      </p:sp>
      <p:sp>
        <p:nvSpPr>
          <p:cNvPr id="55" name="TextBox 10">
            <a:extLst>
              <a:ext uri="{FF2B5EF4-FFF2-40B4-BE49-F238E27FC236}">
                <a16:creationId xmlns:a16="http://schemas.microsoft.com/office/drawing/2014/main" id="{B761553D-2FE4-9121-D8B8-6D3E8CDA1A5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8794" y="3211919"/>
            <a:ext cx="7766412" cy="43416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3026"/>
              </a:lnSpc>
              <a:spcAft>
                <a:spcPts val="600"/>
              </a:spcAft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 SemiBold" pitchFamily="2" charset="0"/>
              </a:rPr>
              <a:t>Évaluer les acquis de la période 1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49E62-5D54-DEB1-59B4-B137DB639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984329C-9080-CCA8-8A31-B0D53E4130A1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5B853A-E9BC-33AE-1774-4B1AE38649B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7D1827-0DD5-22F7-C028-D10A701CBBB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F92A7BD9-9E88-218E-B1C9-6A2F1CF6CA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2" name="TextBox 10">
            <a:extLst>
              <a:ext uri="{FF2B5EF4-FFF2-40B4-BE49-F238E27FC236}">
                <a16:creationId xmlns:a16="http://schemas.microsoft.com/office/drawing/2014/main" id="{CC832EE0-6DF7-A0E0-F06E-7C9F081354B1}"/>
              </a:ext>
            </a:extLst>
          </p:cNvPr>
          <p:cNvSpPr txBox="1"/>
          <p:nvPr/>
        </p:nvSpPr>
        <p:spPr>
          <a:xfrm>
            <a:off x="1071279" y="1116148"/>
            <a:ext cx="7001441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3026"/>
              </a:lnSpc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Les compétences évaluées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533E272-1DA6-3B9F-39B7-432212AE9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064" y="1863192"/>
            <a:ext cx="6099872" cy="412576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8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01249-1A21-1A5E-9A63-968609E25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0">
            <a:extLst>
              <a:ext uri="{FF2B5EF4-FFF2-40B4-BE49-F238E27FC236}">
                <a16:creationId xmlns:a16="http://schemas.microsoft.com/office/drawing/2014/main" id="{9EB957A6-9B9F-C7CC-84C3-8569F2669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290" y="850434"/>
            <a:ext cx="7886700" cy="720000"/>
          </a:xfrm>
        </p:spPr>
        <p:txBody>
          <a:bodyPr/>
          <a:lstStyle/>
          <a:p>
            <a:r>
              <a:rPr lang="fr-MA" sz="2400" dirty="0"/>
              <a:t>Organisation de la semaine d’évaluation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560E6A9-2F71-DEEE-34E3-8E6C823D42A9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476059-E23F-1912-1F34-3ECF54AC5C9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B405B79-071B-C81A-6130-570DFCF5D7D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3CB6B1FE-22DB-4333-B27C-407418A7B01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ED914B7-11B4-C99F-7594-C8FF77523B07}"/>
              </a:ext>
            </a:extLst>
          </p:cNvPr>
          <p:cNvSpPr/>
          <p:nvPr/>
        </p:nvSpPr>
        <p:spPr>
          <a:xfrm>
            <a:off x="681640" y="1955560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rganigramme : Terminateur 13">
            <a:extLst>
              <a:ext uri="{FF2B5EF4-FFF2-40B4-BE49-F238E27FC236}">
                <a16:creationId xmlns:a16="http://schemas.microsoft.com/office/drawing/2014/main" id="{8C60E6C0-08DC-BADD-D493-297CF79734A1}"/>
              </a:ext>
            </a:extLst>
          </p:cNvPr>
          <p:cNvSpPr/>
          <p:nvPr/>
        </p:nvSpPr>
        <p:spPr>
          <a:xfrm>
            <a:off x="897640" y="1703560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859CF4CE-0650-2300-8F18-9F878CFFF586}"/>
              </a:ext>
            </a:extLst>
          </p:cNvPr>
          <p:cNvSpPr/>
          <p:nvPr/>
        </p:nvSpPr>
        <p:spPr>
          <a:xfrm>
            <a:off x="834251" y="2133469"/>
            <a:ext cx="3420000" cy="792000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E5655227-560D-7D7E-4C93-E71A1653EE8D}"/>
              </a:ext>
            </a:extLst>
          </p:cNvPr>
          <p:cNvSpPr txBox="1">
            <a:spLocks/>
          </p:cNvSpPr>
          <p:nvPr/>
        </p:nvSpPr>
        <p:spPr>
          <a:xfrm>
            <a:off x="897640" y="215484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lang="fr-FR" dirty="0"/>
              <a:t>CO1 – CO2  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E62E48EC-0D0F-180D-6F6C-315F54B41CAD}"/>
              </a:ext>
            </a:extLst>
          </p:cNvPr>
          <p:cNvSpPr/>
          <p:nvPr/>
        </p:nvSpPr>
        <p:spPr>
          <a:xfrm>
            <a:off x="4776140" y="195254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rganigramme : Terminateur 18">
            <a:extLst>
              <a:ext uri="{FF2B5EF4-FFF2-40B4-BE49-F238E27FC236}">
                <a16:creationId xmlns:a16="http://schemas.microsoft.com/office/drawing/2014/main" id="{C457FECA-E2EA-76D8-6D6F-140FD736B295}"/>
              </a:ext>
            </a:extLst>
          </p:cNvPr>
          <p:cNvSpPr/>
          <p:nvPr/>
        </p:nvSpPr>
        <p:spPr>
          <a:xfrm>
            <a:off x="4992140" y="170054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</a:t>
            </a: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3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4CEECE38-197D-8A80-0139-E998E777F602}"/>
              </a:ext>
            </a:extLst>
          </p:cNvPr>
          <p:cNvSpPr/>
          <p:nvPr/>
        </p:nvSpPr>
        <p:spPr>
          <a:xfrm>
            <a:off x="681640" y="3501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rganigramme : Terminateur 21">
            <a:extLst>
              <a:ext uri="{FF2B5EF4-FFF2-40B4-BE49-F238E27FC236}">
                <a16:creationId xmlns:a16="http://schemas.microsoft.com/office/drawing/2014/main" id="{84C4CABF-500F-083D-748D-01696F6AFABC}"/>
              </a:ext>
            </a:extLst>
          </p:cNvPr>
          <p:cNvSpPr/>
          <p:nvPr/>
        </p:nvSpPr>
        <p:spPr>
          <a:xfrm>
            <a:off x="897640" y="324992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</a:t>
            </a: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2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566B8CD7-4136-7800-DDF4-336D2E2FF1F2}"/>
              </a:ext>
            </a:extLst>
          </p:cNvPr>
          <p:cNvSpPr/>
          <p:nvPr/>
        </p:nvSpPr>
        <p:spPr>
          <a:xfrm>
            <a:off x="4776140" y="3501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rganigramme : Terminateur 27">
            <a:extLst>
              <a:ext uri="{FF2B5EF4-FFF2-40B4-BE49-F238E27FC236}">
                <a16:creationId xmlns:a16="http://schemas.microsoft.com/office/drawing/2014/main" id="{F212138A-4A6B-E291-2E7A-6C61CE7F55D7}"/>
              </a:ext>
            </a:extLst>
          </p:cNvPr>
          <p:cNvSpPr/>
          <p:nvPr/>
        </p:nvSpPr>
        <p:spPr>
          <a:xfrm>
            <a:off x="4992140" y="324992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1407A89F-1B70-A462-170C-A9F6D6D285E0}"/>
              </a:ext>
            </a:extLst>
          </p:cNvPr>
          <p:cNvSpPr/>
          <p:nvPr/>
        </p:nvSpPr>
        <p:spPr>
          <a:xfrm>
            <a:off x="3156199" y="5085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F03EBF7B-B811-ADFB-1F7E-0B3186C9F5A4}"/>
              </a:ext>
            </a:extLst>
          </p:cNvPr>
          <p:cNvSpPr/>
          <p:nvPr/>
        </p:nvSpPr>
        <p:spPr>
          <a:xfrm>
            <a:off x="3372199" y="483392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7E7A9BA9-216F-275B-73FE-5F028398C59B}"/>
              </a:ext>
            </a:extLst>
          </p:cNvPr>
          <p:cNvSpPr txBox="1">
            <a:spLocks/>
          </p:cNvSpPr>
          <p:nvPr/>
        </p:nvSpPr>
        <p:spPr>
          <a:xfrm>
            <a:off x="5046199" y="2134658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 la compétence : LF1 – LF2 – LF3</a:t>
            </a:r>
          </a:p>
        </p:txBody>
      </p:sp>
      <p:sp>
        <p:nvSpPr>
          <p:cNvPr id="34" name="Espace réservé du texte 5">
            <a:extLst>
              <a:ext uri="{FF2B5EF4-FFF2-40B4-BE49-F238E27FC236}">
                <a16:creationId xmlns:a16="http://schemas.microsoft.com/office/drawing/2014/main" id="{E418D51A-1A95-4C26-34F2-0036C6E0CE8E}"/>
              </a:ext>
            </a:extLst>
          </p:cNvPr>
          <p:cNvSpPr txBox="1">
            <a:spLocks/>
          </p:cNvSpPr>
          <p:nvPr/>
        </p:nvSpPr>
        <p:spPr>
          <a:xfrm>
            <a:off x="897640" y="3692869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PO1-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PO2 – PO3 </a:t>
            </a:r>
          </a:p>
        </p:txBody>
      </p:sp>
      <p:sp>
        <p:nvSpPr>
          <p:cNvPr id="36" name="Espace réservé du texte 5">
            <a:extLst>
              <a:ext uri="{FF2B5EF4-FFF2-40B4-BE49-F238E27FC236}">
                <a16:creationId xmlns:a16="http://schemas.microsoft.com/office/drawing/2014/main" id="{FF7FFD7C-620C-8063-4EC7-6485BBC5EEAB}"/>
              </a:ext>
            </a:extLst>
          </p:cNvPr>
          <p:cNvSpPr txBox="1">
            <a:spLocks/>
          </p:cNvSpPr>
          <p:nvPr/>
        </p:nvSpPr>
        <p:spPr>
          <a:xfrm>
            <a:off x="5046199" y="3645928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LC1 – PE1 – OL1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37" name="Espace réservé du texte 5">
            <a:extLst>
              <a:ext uri="{FF2B5EF4-FFF2-40B4-BE49-F238E27FC236}">
                <a16:creationId xmlns:a16="http://schemas.microsoft.com/office/drawing/2014/main" id="{21802068-15AC-0AA2-E49C-9D74AE23B44D}"/>
              </a:ext>
            </a:extLst>
          </p:cNvPr>
          <p:cNvSpPr txBox="1">
            <a:spLocks/>
          </p:cNvSpPr>
          <p:nvPr/>
        </p:nvSpPr>
        <p:spPr>
          <a:xfrm>
            <a:off x="3336199" y="5273726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Compilation et renseignement des livrets de compétences </a:t>
            </a:r>
          </a:p>
        </p:txBody>
      </p:sp>
    </p:spTree>
    <p:extLst>
      <p:ext uri="{BB962C8B-B14F-4D97-AF65-F5344CB8AC3E}">
        <p14:creationId xmlns:p14="http://schemas.microsoft.com/office/powerpoint/2010/main" val="153934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0B710-8693-6626-47B9-5AF0530F3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432F1CFE-E3AC-6F75-1987-E1F4A7B5C13E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378E7BD-4095-31C6-AA06-A2C2C542E6B4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A1367DD-BD09-B726-FA8B-50C67B47FAC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8276346E-44C5-6BF7-0930-0969AB42684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616E3DE1-2996-B97A-6A3F-40D60F3E458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03990" y="1710825"/>
            <a:ext cx="59413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endParaRPr lang="fr-FR" sz="1000" dirty="0">
              <a:solidFill>
                <a:schemeClr val="accent2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La séance 1   est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consacrée à l’évaluation des compétences suivantes  : </a:t>
            </a:r>
            <a:r>
              <a:rPr lang="fr-FR" sz="1600" b="1" u="sng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CO1 et CO2</a:t>
            </a: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La passation se fait de manière </a:t>
            </a:r>
            <a:r>
              <a:rPr lang="fr-FR" sz="1600" b="1" u="sng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individuelle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: l’enseignant évalue chaque élève en l’ invitant à son bureau</a:t>
            </a:r>
          </a:p>
          <a:p>
            <a:pPr marL="457247" lvl="1" algn="just" defTabSz="1028778">
              <a:defRPr/>
            </a:pP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L’enseignant est guidé par le </a:t>
            </a:r>
            <a:r>
              <a:rPr lang="fr-FR" sz="1600" dirty="0" err="1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ppt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affiché sur son ordinateur qui </a:t>
            </a:r>
            <a:r>
              <a:rPr lang="fr-FR" sz="16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ne doit pas être projeté sur l’écran 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de la classe  (l’ordinateur doit être débranché du </a:t>
            </a:r>
            <a:r>
              <a:rPr lang="fr-FR" sz="1600" dirty="0" err="1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Datashow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) ;</a:t>
            </a:r>
          </a:p>
          <a:p>
            <a:pPr marL="885872" lvl="1" indent="-428625" algn="just" defTabSz="1028778">
              <a:buFont typeface="Wingdings" panose="05000000000000000000" pitchFamily="2" charset="2"/>
              <a:buChar char="§"/>
              <a:defRPr/>
            </a:pP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Pendant que l’enseignant évalue de manière individuelle les élèves, le reste de la classe réalise des activités pour assurer le calme : lecture, coloriage, copie, dessin;</a:t>
            </a:r>
          </a:p>
          <a:p>
            <a:pPr marL="885872" lvl="1" indent="-428625" algn="just" defTabSz="1028778">
              <a:buFont typeface="Wingdings" panose="05000000000000000000" pitchFamily="2" charset="2"/>
              <a:buChar char="§"/>
              <a:defRPr/>
            </a:pP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L’enseignant note immédiatement chaque compétence évaluée et renseigne la grille de compilation (0-10) en s’appuyant sur les indications de compilation en dessous de chaque slide d’item</a:t>
            </a:r>
            <a:r>
              <a:rPr lang="fr-FR" sz="1600" dirty="0">
                <a:solidFill>
                  <a:schemeClr val="accent2"/>
                </a:solidFill>
                <a:latin typeface="Dosis" pitchFamily="2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E7C1C11-FDE0-F64E-68F7-730BC06750D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648127" y="974731"/>
            <a:ext cx="3813031" cy="612000"/>
            <a:chOff x="2403987" y="1096335"/>
            <a:chExt cx="3528511" cy="40800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A6BF9855-43D8-1A9C-F7DA-2EB8CC3E0E52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3268" y="1096335"/>
              <a:ext cx="3195019" cy="408000"/>
            </a:xfrm>
            <a:prstGeom prst="roundRect">
              <a:avLst>
                <a:gd name="adj" fmla="val 32324"/>
              </a:avLst>
            </a:prstGeom>
            <a:solidFill>
              <a:srgbClr val="424D7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72B81DBD-DB8F-4479-719A-BB03282DAEFF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2403987" y="1169530"/>
              <a:ext cx="3528511" cy="238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85835" eaLnBrk="1" fontAlgn="auto" latinLnBrk="0" hangingPunct="1">
                <a:lnSpc>
                  <a:spcPts val="302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 SemiBold" pitchFamily="2" charset="0"/>
                </a:rPr>
                <a:t>Séance  1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 SemiBold" pitchFamily="2" charset="0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898AD3F-CCD0-0B01-51CF-ADECC9DFE93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063"/>
          <a:stretch>
            <a:fillRect/>
          </a:stretch>
        </p:blipFill>
        <p:spPr>
          <a:xfrm>
            <a:off x="472249" y="2831015"/>
            <a:ext cx="1831741" cy="119597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6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A7764-08FC-69EE-EEE6-D97AFAB61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B8B0A13-9A13-F51E-DEB1-123E69C1D82C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44AFA64-CD37-ABC3-0DC7-9CD206D254E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69D769C-2C66-2685-49C5-F24D42E0BC5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03A084-5A78-80D2-4631-6850D4EEDB81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extBox 6">
            <a:extLst>
              <a:ext uri="{FF2B5EF4-FFF2-40B4-BE49-F238E27FC236}">
                <a16:creationId xmlns:a16="http://schemas.microsoft.com/office/drawing/2014/main" id="{84957AE1-DE25-9011-99A9-624716E700F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223091" y="2223453"/>
            <a:ext cx="9686431" cy="1631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800"/>
              </a:spcAft>
              <a:defRPr/>
            </a:pPr>
            <a:r>
              <a:rPr lang="fr-FR" sz="2800" b="1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Avant de commencer les évaluations individuelles</a:t>
            </a:r>
          </a:p>
          <a:p>
            <a:pPr marL="442913" indent="-442913" algn="ctr">
              <a:spcAft>
                <a:spcPts val="1800"/>
              </a:spcAft>
              <a:defRPr/>
            </a:pPr>
            <a:r>
              <a:rPr lang="fr-FR" sz="24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1-  Garder à portée de main la grille de compilation </a:t>
            </a:r>
          </a:p>
          <a:p>
            <a:pPr marL="442913" indent="-442913" algn="ctr">
              <a:spcAft>
                <a:spcPts val="1800"/>
              </a:spcAft>
              <a:defRPr/>
            </a:pPr>
            <a:r>
              <a:rPr lang="fr-FR" sz="24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2- Donner une activité à réaliser au reste de la classe</a:t>
            </a:r>
          </a:p>
        </p:txBody>
      </p:sp>
    </p:spTree>
    <p:extLst>
      <p:ext uri="{BB962C8B-B14F-4D97-AF65-F5344CB8AC3E}">
        <p14:creationId xmlns:p14="http://schemas.microsoft.com/office/powerpoint/2010/main" val="90239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E2D82-588D-EFD8-8EE8-66880EFE8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DF388C9-95D7-6E35-500D-4E391D2B7C6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ED7A6F9-8F6D-E92A-9FFB-BD3564C1E0E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99254B4-1179-09E2-3963-E2197E18697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2AAA314B-76E1-DBFF-E27F-D8C13E1CF6EF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extBox 6">
            <a:extLst>
              <a:ext uri="{FF2B5EF4-FFF2-40B4-BE49-F238E27FC236}">
                <a16:creationId xmlns:a16="http://schemas.microsoft.com/office/drawing/2014/main" id="{1EA76800-631C-6C10-E08D-77468C90B8F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80167" y="3019152"/>
            <a:ext cx="4281847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800"/>
              </a:spcAft>
              <a:defRPr/>
            </a:pPr>
            <a:r>
              <a:rPr lang="fr-FR" sz="2400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L’enseignant demande aux élèves de prendre le livret à la page de copier les mots  sur leurs cahiers</a:t>
            </a:r>
            <a:endParaRPr lang="fr-FR" sz="2000" b="1" dirty="0">
              <a:solidFill>
                <a:srgbClr val="106585"/>
              </a:solidFill>
              <a:latin typeface="Dosis SemiBold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CD5406D-44EA-6F10-1E71-29B4A5B94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925" y="1756894"/>
            <a:ext cx="3303515" cy="449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45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Bonjour cher élève. Nous allons faire quelques activités d’évaluation.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4E50BF3-91A0-9251-A61F-775418AE5C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63"/>
          <a:stretch>
            <a:fillRect/>
          </a:stretch>
        </p:blipFill>
        <p:spPr>
          <a:xfrm>
            <a:off x="2687662" y="2198689"/>
            <a:ext cx="3768675" cy="246062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91760" y="3069811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CO1.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Comprendre, à l’oral, des mots de vocabulaire.</a:t>
            </a:r>
            <a:endParaRPr kumimoji="0" lang="fr-MA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4614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FD3FAE-2136-4DD8-B397-E52F55A3D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880F8CA-9E32-43B4-9801-C91788857021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f0534ec5-868f-4ce6-85c7-99f0612daa52"/>
    <ds:schemaRef ds:uri="202b3bc9-e036-45c7-aea0-06aec8cd7a40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5B195F7-641D-4167-80D4-1B9CF897B5C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8021</TotalTime>
  <Words>416</Words>
  <Application>Microsoft Office PowerPoint</Application>
  <PresentationFormat>Affichage à l'écran (4:3)</PresentationFormat>
  <Paragraphs>44</Paragraphs>
  <Slides>13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14</vt:i4>
      </vt:variant>
      <vt:variant>
        <vt:lpstr>Titres des diapositives</vt:lpstr>
      </vt:variant>
      <vt:variant>
        <vt:i4>13</vt:i4>
      </vt:variant>
    </vt:vector>
  </HeadingPairs>
  <TitlesOfParts>
    <vt:vector size="35" baseType="lpstr">
      <vt:lpstr>Arial</vt:lpstr>
      <vt:lpstr>Dosis SemiBold</vt:lpstr>
      <vt:lpstr>Dosis ExtraBold</vt:lpstr>
      <vt:lpstr>Dosis Medium</vt:lpstr>
      <vt:lpstr>Dosis</vt:lpstr>
      <vt:lpstr>Calibri</vt:lpstr>
      <vt:lpstr>Mistral</vt:lpstr>
      <vt:lpstr>Wingdings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Présentation PowerPoint</vt:lpstr>
      <vt:lpstr>Présentation PowerPoint</vt:lpstr>
      <vt:lpstr>Présentation PowerPoint</vt:lpstr>
      <vt:lpstr>Organisation de la semaine d’évaluation </vt:lpstr>
      <vt:lpstr>Présentation PowerPoint</vt:lpstr>
      <vt:lpstr>Présentation PowerPoint</vt:lpstr>
      <vt:lpstr>Présentation PowerPoint</vt:lpstr>
      <vt:lpstr>Bonjour cher élève. Nous allons faire quelques activités d’évaluation.</vt:lpstr>
      <vt:lpstr>Présentation PowerPoint</vt:lpstr>
      <vt:lpstr>Regarde les images. Je vais te dire des mots et tu vas me montrer les images qui correspondent.</vt:lpstr>
      <vt:lpstr>Présentation PowerPoint</vt:lpstr>
      <vt:lpstr>Regarde les images. Je vais te dire des phrases  et tu vas me montrer les images qui correspondent : - le panda mange une poire. - la panda est sous la tente. - le panda porte un chapeau - le panda porte une montre - le panda est dans le balcon.</vt:lpstr>
      <vt:lpstr>C’est fini. Reviens à ta place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Adam Hakim</dc:creator>
  <cp:lastModifiedBy>KHALID.RAMNI</cp:lastModifiedBy>
  <cp:revision>35</cp:revision>
  <cp:lastPrinted>2025-08-13T10:11:39Z</cp:lastPrinted>
  <dcterms:created xsi:type="dcterms:W3CDTF">2025-08-01T12:31:49Z</dcterms:created>
  <dcterms:modified xsi:type="dcterms:W3CDTF">2025-12-01T01:39:41Z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