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3"/>
  </p:notesMasterIdLst>
  <p:sldIdLst>
    <p:sldId id="256" r:id="rId19"/>
    <p:sldId id="798" r:id="rId20"/>
    <p:sldId id="1256" r:id="rId21"/>
    <p:sldId id="1255" r:id="rId22"/>
    <p:sldId id="1252" r:id="rId23"/>
    <p:sldId id="1263" r:id="rId24"/>
    <p:sldId id="1257" r:id="rId25"/>
    <p:sldId id="1260" r:id="rId26"/>
    <p:sldId id="1147" r:id="rId27"/>
    <p:sldId id="1258" r:id="rId28"/>
    <p:sldId id="1231" r:id="rId29"/>
    <p:sldId id="1262" r:id="rId30"/>
    <p:sldId id="1232" r:id="rId31"/>
    <p:sldId id="689" r:id="rId32"/>
  </p:sldIdLst>
  <p:sldSz cx="9144000" cy="6858000" type="screen4x3"/>
  <p:notesSz cx="6735763" cy="9866313"/>
  <p:embeddedFontLs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Dosis" pitchFamily="2" charset="0"/>
      <p:regular r:id="rId38"/>
      <p:bold r:id="rId39"/>
    </p:embeddedFont>
    <p:embeddedFont>
      <p:font typeface="Dosis ExtraBold" pitchFamily="2" charset="0"/>
      <p:bold r:id="rId40"/>
    </p:embeddedFont>
    <p:embeddedFont>
      <p:font typeface="Dosis Medium" pitchFamily="2" charset="0"/>
      <p:regular r:id="rId41"/>
      <p:bold r:id="rId42"/>
    </p:embeddedFont>
    <p:embeddedFont>
      <p:font typeface="Dosis SemiBold" pitchFamily="2" charset="0"/>
      <p:regular r:id="rId43"/>
      <p:bold r:id="rId44"/>
    </p:embeddedFont>
    <p:embeddedFont>
      <p:font typeface="Mistral" panose="03090702030407020403" pitchFamily="66" charset="0"/>
      <p:regular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EBE6EC"/>
    <a:srgbClr val="565F88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6.fntdata"/><Relationship Id="rId21" Type="http://schemas.openxmlformats.org/officeDocument/2006/relationships/slide" Target="slides/slide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47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38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23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03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60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5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07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49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82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2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43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18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7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699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EF878A1-604B-FCCB-94F7-E9CAA2A2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68014" y="1934694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LF1. </a:t>
            </a:r>
            <a:r>
              <a:rPr lang="fr-FR" sz="2400" b="1" kern="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B20A1-8012-FC9F-50A0-855406E4AB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595961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24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individuelle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D0AF43-F6A7-D30A-708C-5DA8C58B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1636891" y="3114092"/>
            <a:ext cx="2492952" cy="16276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graphèmes et tu dois les lire.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 point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A46053-AC09-EE90-7E7B-40E22087095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2698" y="2180998"/>
            <a:ext cx="7318603" cy="22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oi     eau    on    </a:t>
            </a:r>
            <a:r>
              <a:rPr lang="pt-BR" sz="3600" b="1" kern="1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au   em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an     en   oi    om    am </a:t>
            </a:r>
            <a:endParaRPr kumimoji="0" lang="it-IT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7916" y="1942679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Lire des mots contenant les graphèmes étudiés.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8725516-FBE1-A8AB-9C52-6F4E858155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595961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24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individuelle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67325A-8282-2116-3536-B45FDB09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1636891" y="3114092"/>
            <a:ext cx="2492952" cy="16276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point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graphèmes et tu dois les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L’enseignant choisit  10 mots pour chaque élève.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073362" y="1872496"/>
            <a:ext cx="6997275" cy="3345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moineau        balcon        tambour       poireau        manteau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Boire               pompe        pantalon        jambe           panda                   poisson          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temps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saute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tente           voiture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cantine             jambe         tempête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dent         serpent</a:t>
            </a: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réviser les exercices de la page 32.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492" y="2235550"/>
            <a:ext cx="2138280" cy="34148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B84E0E-334A-6B8A-EB58-D38B8826F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34" y="1725672"/>
            <a:ext cx="2863799" cy="47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032531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Comprendre, à l’oral,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Comprendre, à l’oral, des phrases.</a:t>
            </a: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Produire, à l’oral,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Prendre la parole pour me présenter devant les autres.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mots contenant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Lire et comprendre des mots et des phrases simples.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Écrire correctement des mots.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Ecrire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Utiliser les outils de langue pour produire des énoncés oraux ou écrits.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PE1 – PE2 -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C439213-86BE-AB77-F33D-5D0404CBCA9A}"/>
              </a:ext>
            </a:extLst>
          </p:cNvPr>
          <p:cNvSpPr/>
          <p:nvPr/>
        </p:nvSpPr>
        <p:spPr>
          <a:xfrm>
            <a:off x="756629" y="350504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EB404DDC-D6EB-449D-4320-C30988606063}"/>
              </a:ext>
            </a:extLst>
          </p:cNvPr>
          <p:cNvSpPr/>
          <p:nvPr/>
        </p:nvSpPr>
        <p:spPr>
          <a:xfrm>
            <a:off x="972629" y="325304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20F99BA5-5891-D9DF-0ECD-2ABA3882A2D2}"/>
              </a:ext>
            </a:extLst>
          </p:cNvPr>
          <p:cNvSpPr txBox="1">
            <a:spLocks/>
          </p:cNvSpPr>
          <p:nvPr/>
        </p:nvSpPr>
        <p:spPr>
          <a:xfrm>
            <a:off x="1026688" y="368715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LC1-PO1- PO2 – PO3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5B91DA6-FE6F-9370-5BF7-507F511B5E61}"/>
              </a:ext>
            </a:extLst>
          </p:cNvPr>
          <p:cNvSpPr/>
          <p:nvPr/>
        </p:nvSpPr>
        <p:spPr>
          <a:xfrm>
            <a:off x="4776140" y="1948434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id="{F8CBFBC9-1747-311F-266C-69CEBA53EB20}"/>
              </a:ext>
            </a:extLst>
          </p:cNvPr>
          <p:cNvSpPr/>
          <p:nvPr/>
        </p:nvSpPr>
        <p:spPr>
          <a:xfrm>
            <a:off x="4992140" y="1696434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6506B52-4580-A076-D631-6961F47ED80A}"/>
              </a:ext>
            </a:extLst>
          </p:cNvPr>
          <p:cNvSpPr/>
          <p:nvPr/>
        </p:nvSpPr>
        <p:spPr>
          <a:xfrm>
            <a:off x="4928751" y="2126343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290561BB-2417-47EB-5BD5-93A4D008ADBD}"/>
              </a:ext>
            </a:extLst>
          </p:cNvPr>
          <p:cNvSpPr txBox="1">
            <a:spLocks/>
          </p:cNvSpPr>
          <p:nvPr/>
        </p:nvSpPr>
        <p:spPr>
          <a:xfrm>
            <a:off x="4992140" y="214772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LF2 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7449" y="3013501"/>
            <a:ext cx="745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47" lvl="1" algn="just" defTabSz="1028778"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3   est</a:t>
            </a:r>
            <a:r>
              <a:rPr lang="fr-FR" sz="24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24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LF1 et LF2 </a:t>
            </a:r>
            <a:endParaRPr lang="fr-FR" sz="12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5484" y="1682827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DCAE0-F216-F404-9011-631632A51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02E0C60-E93B-E8F5-C95C-F904C419F634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5CE220-2EE7-DDBF-4C84-D126778F1523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C81533-67C7-CA08-01EE-F0E89F1137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1E61209-DCCF-87E7-B9C5-EA4E61C3FE9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0A576C3-2E89-9B3D-76C0-1E68B14DE4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24707" y="1915777"/>
            <a:ext cx="59413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Pour les compétences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LF1 et LF2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0D234BC-0735-86E4-69B0-752FFB3A58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1084434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158037A-EDA3-459E-7840-3A295C84F4C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EBB9CAE3-A71D-3352-C77F-7876A83B869A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FE2517A4-6EE2-238C-DAAE-39B6C995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4"/>
            <a:ext cx="2052458" cy="13400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1587" y="2813447"/>
            <a:ext cx="428184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 de copier les phrases et  faire des dessins  illustrant les phrases sur leurs cahiers.</a:t>
            </a:r>
            <a:endParaRPr lang="fr-FR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C0F158-3044-9C1A-6DA7-BD9254F7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434" y="1280637"/>
            <a:ext cx="3344974" cy="49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0534ec5-868f-4ce6-85c7-99f0612daa52"/>
    <ds:schemaRef ds:uri="202b3bc9-e036-45c7-aea0-06aec8cd7a40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8159</TotalTime>
  <Words>545</Words>
  <Application>Microsoft Office PowerPoint</Application>
  <PresentationFormat>Affichage à l'écran (4:3)</PresentationFormat>
  <Paragraphs>64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14</vt:i4>
      </vt:variant>
    </vt:vector>
  </HeadingPairs>
  <TitlesOfParts>
    <vt:vector size="38" baseType="lpstr">
      <vt:lpstr>Dosis</vt:lpstr>
      <vt:lpstr>Dosis SemiBold</vt:lpstr>
      <vt:lpstr>Comic Sans MS</vt:lpstr>
      <vt:lpstr>Calibri</vt:lpstr>
      <vt:lpstr>Mistral</vt:lpstr>
      <vt:lpstr>Wingdings</vt:lpstr>
      <vt:lpstr>Dosis ExtraBold</vt:lpstr>
      <vt:lpstr>Dosis Medium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Je vais te montrer des graphèmes et tu dois les lire.</vt:lpstr>
      <vt:lpstr>Présentation PowerPoint</vt:lpstr>
      <vt:lpstr>Je vais te montrer des graphèmes et tu dois les lire. L’enseignant choisit  10 mots pour chaque élève.</vt:lpstr>
      <vt:lpstr>La séance d’aujourd’hui est terminée. À la maison, réviser les exercices de la page 32.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43</cp:revision>
  <cp:lastPrinted>2025-08-13T10:11:39Z</cp:lastPrinted>
  <dcterms:created xsi:type="dcterms:W3CDTF">2025-08-01T12:31:49Z</dcterms:created>
  <dcterms:modified xsi:type="dcterms:W3CDTF">2025-12-04T00:09:02Z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