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</p:sldMasterIdLst>
  <p:notesMasterIdLst>
    <p:notesMasterId r:id="rId59"/>
  </p:notesMasterIdLst>
  <p:sldIdLst>
    <p:sldId id="256" r:id="rId11"/>
    <p:sldId id="779" r:id="rId12"/>
    <p:sldId id="1084" r:id="rId13"/>
    <p:sldId id="1048" r:id="rId14"/>
    <p:sldId id="1082" r:id="rId15"/>
    <p:sldId id="1083" r:id="rId16"/>
    <p:sldId id="780" r:id="rId17"/>
    <p:sldId id="884" r:id="rId18"/>
    <p:sldId id="887" r:id="rId19"/>
    <p:sldId id="1066" r:id="rId20"/>
    <p:sldId id="888" r:id="rId21"/>
    <p:sldId id="800" r:id="rId22"/>
    <p:sldId id="814" r:id="rId23"/>
    <p:sldId id="819" r:id="rId24"/>
    <p:sldId id="820" r:id="rId25"/>
    <p:sldId id="1069" r:id="rId26"/>
    <p:sldId id="1053" r:id="rId27"/>
    <p:sldId id="1054" r:id="rId28"/>
    <p:sldId id="853" r:id="rId29"/>
    <p:sldId id="1055" r:id="rId30"/>
    <p:sldId id="1056" r:id="rId31"/>
    <p:sldId id="1057" r:id="rId32"/>
    <p:sldId id="855" r:id="rId33"/>
    <p:sldId id="831" r:id="rId34"/>
    <p:sldId id="856" r:id="rId35"/>
    <p:sldId id="1050" r:id="rId36"/>
    <p:sldId id="653" r:id="rId37"/>
    <p:sldId id="835" r:id="rId38"/>
    <p:sldId id="837" r:id="rId39"/>
    <p:sldId id="839" r:id="rId40"/>
    <p:sldId id="866" r:id="rId41"/>
    <p:sldId id="858" r:id="rId42"/>
    <p:sldId id="834" r:id="rId43"/>
    <p:sldId id="836" r:id="rId44"/>
    <p:sldId id="865" r:id="rId45"/>
    <p:sldId id="857" r:id="rId46"/>
    <p:sldId id="1044" r:id="rId47"/>
    <p:sldId id="1045" r:id="rId48"/>
    <p:sldId id="1046" r:id="rId49"/>
    <p:sldId id="1047" r:id="rId50"/>
    <p:sldId id="1073" r:id="rId51"/>
    <p:sldId id="1074" r:id="rId52"/>
    <p:sldId id="1075" r:id="rId53"/>
    <p:sldId id="1076" r:id="rId54"/>
    <p:sldId id="817" r:id="rId55"/>
    <p:sldId id="818" r:id="rId56"/>
    <p:sldId id="843" r:id="rId57"/>
    <p:sldId id="679" r:id="rId58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Dosis Medium" panose="020B0604020202020204" charset="0"/>
      <p:bold r:id="rId64"/>
    </p:embeddedFont>
    <p:embeddedFont>
      <p:font typeface="Dosis ExtraBold"/>
      <p:bold r:id="rId65"/>
    </p:embeddedFont>
    <p:embeddedFont>
      <p:font typeface="Dosis"/>
      <p:regular r:id="rId66"/>
      <p:bold r:id="rId67"/>
    </p:embeddedFont>
    <p:embeddedFont>
      <p:font typeface="Mistral" panose="03090702030407020403" pitchFamily="66" charset="0"/>
      <p:regular r:id="rId68"/>
    </p:embeddedFont>
    <p:embeddedFont>
      <p:font typeface="Dosis SemiBold" panose="020B0604020202020204" charset="0"/>
      <p:regular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E8E8"/>
    <a:srgbClr val="E13B82"/>
    <a:srgbClr val="424D7B"/>
    <a:srgbClr val="00ACA4"/>
    <a:srgbClr val="565F88"/>
    <a:srgbClr val="E84234"/>
    <a:srgbClr val="F26553"/>
    <a:srgbClr val="FEF1E3"/>
    <a:srgbClr val="00ADA4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20" autoAdjust="0"/>
  </p:normalViewPr>
  <p:slideViewPr>
    <p:cSldViewPr snapToGrid="0">
      <p:cViewPr varScale="1">
        <p:scale>
          <a:sx n="74" d="100"/>
          <a:sy n="74" d="100"/>
        </p:scale>
        <p:origin x="1128" y="72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2.fntdata"/><Relationship Id="rId82" Type="http://schemas.microsoft.com/office/2018/10/relationships/authors" Target="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xmlns="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29/12/2025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png"/><Relationship Id="rId5" Type="http://schemas.openxmlformats.org/officeDocument/2006/relationships/image" Target="../media/image32.png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4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1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430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5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5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9.xml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9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4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E6D898-2372-4ED4-AD09-0E63BF4F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B4048EA-C603-3C4B-FCD6-9FD29F5E8322}"/>
              </a:ext>
            </a:extLst>
          </p:cNvPr>
          <p:cNvSpPr/>
          <p:nvPr/>
        </p:nvSpPr>
        <p:spPr>
          <a:xfrm>
            <a:off x="5764306" y="3463824"/>
            <a:ext cx="2575653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0826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044996" y="2080548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289FB33-3D09-4FA2-A273-73621C6F563E}"/>
              </a:ext>
            </a:extLst>
          </p:cNvPr>
          <p:cNvSpPr txBox="1"/>
          <p:nvPr/>
        </p:nvSpPr>
        <p:spPr>
          <a:xfrm>
            <a:off x="5853953" y="3677555"/>
            <a:ext cx="233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Qu’est-ce que tu aimes faire à _______  ?</a:t>
            </a:r>
          </a:p>
        </p:txBody>
      </p:sp>
      <p:pic>
        <p:nvPicPr>
          <p:cNvPr id="3" name="Image 2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xmlns="" id="{A6E37E0A-DEDC-74D0-8551-E270C8A708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8171" y="4726681"/>
            <a:ext cx="1267002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84176B4-A45E-468F-A553-E56143093AFB}"/>
              </a:ext>
            </a:extLst>
          </p:cNvPr>
          <p:cNvSpPr txBox="1"/>
          <p:nvPr/>
        </p:nvSpPr>
        <p:spPr>
          <a:xfrm>
            <a:off x="342635" y="3847795"/>
            <a:ext cx="262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400" b="1" dirty="0">
                <a:solidFill>
                  <a:srgbClr val="445C80"/>
                </a:solidFill>
                <a:latin typeface="Dosis SemiBold" pitchFamily="2" charset="0"/>
              </a:rPr>
              <a:t> Qu’est-ce que tu aimes faire à _________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092FB28-B074-4016-A096-09346620A126}"/>
              </a:ext>
            </a:extLst>
          </p:cNvPr>
          <p:cNvSpPr txBox="1"/>
          <p:nvPr/>
        </p:nvSpPr>
        <p:spPr>
          <a:xfrm>
            <a:off x="6045932" y="3966986"/>
            <a:ext cx="230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8D6F91"/>
                </a:solidFill>
                <a:latin typeface="Dosis SemiBold" pitchFamily="2" charset="0"/>
              </a:rPr>
              <a:t>  Qu’est-ce que tu aimes faire à _________ ?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Poser la question : « Qu’est-ce que tu aimes faire à l’école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des graphèmes (er - et - </a:t>
            </a:r>
            <a:r>
              <a:rPr lang="fr-FR" sz="1400" dirty="0" err="1"/>
              <a:t>ez</a:t>
            </a:r>
            <a:r>
              <a:rPr lang="fr-FR" sz="1400" dirty="0"/>
              <a:t>- es)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xmlns="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(er - et - </a:t>
            </a:r>
            <a:r>
              <a:rPr lang="fr-FR" sz="1400" dirty="0" err="1"/>
              <a:t>ez</a:t>
            </a:r>
            <a:r>
              <a:rPr lang="fr-FR" sz="1400" dirty="0"/>
              <a:t>- es)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xmlns="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141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les sons « er - et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 es ». 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xmlns="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xmlns="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4" name="FR_N2_P2_W3_S2 (lecture é)">
            <a:hlinkClick r:id="" action="ppaction://media"/>
            <a:extLst>
              <a:ext uri="{FF2B5EF4-FFF2-40B4-BE49-F238E27FC236}">
                <a16:creationId xmlns:a16="http://schemas.microsoft.com/office/drawing/2014/main" xmlns="" id="{FEDDC768-A01E-4ED6-B75E-354E3B881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012" y="1946316"/>
            <a:ext cx="7879976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 er -  et –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- es».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DF1B9D4-69C6-0182-69CF-A053C7996D00}"/>
              </a:ext>
            </a:extLst>
          </p:cNvPr>
          <p:cNvSpPr txBox="1"/>
          <p:nvPr/>
        </p:nvSpPr>
        <p:spPr>
          <a:xfrm>
            <a:off x="1152000" y="2767280"/>
            <a:ext cx="6839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>
                <a:solidFill>
                  <a:srgbClr val="424D7B"/>
                </a:solidFill>
                <a:latin typeface="Dosis SemiBold" pitchFamily="2" charset="0"/>
              </a:rPr>
              <a:t>er    et    ez   es</a:t>
            </a: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er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r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er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et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9FE7D600-6B72-421A-B520-1F69B1EB91E7}"/>
              </a:ext>
            </a:extLst>
          </p:cNvPr>
          <p:cNvSpPr/>
          <p:nvPr/>
        </p:nvSpPr>
        <p:spPr>
          <a:xfrm>
            <a:off x="4056724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et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07F499CE-775F-4F7B-B79F-9E19FE5D57C5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et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6D5C58DB-A75F-4642-A265-C0D3B4CADD2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6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5D4FDB-18DF-068C-48F9-744818A6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1669091-09FF-FC5D-7D1E-5D5B11A5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ez 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E69EDE4-8B2D-5AC4-718B-EC586ABC7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9638741C-B485-4B2B-AF99-D4B2A10EE36E}"/>
              </a:ext>
            </a:extLst>
          </p:cNvPr>
          <p:cNvSpPr/>
          <p:nvPr/>
        </p:nvSpPr>
        <p:spPr>
          <a:xfrm>
            <a:off x="3989712" y="1970130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ez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E1B9095F-2549-47B7-8183-B811E0A13CCF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F0D07FC2-B6C3-41FC-9120-FE65F0F85FD7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CBE43062-5DC0-4CCD-8EF6-58EECC4F9FED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130FFFAE-B50A-4650-B781-F562980DF83A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7958BC5E-7D00-4857-AFF0-04A9ABE0667F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2A9A7BCE-CE1D-49B4-8A8C-A5A4C9F863E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fr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0FFDC585-BC58-4612-BB9A-8C4FBABFFD8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2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es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A40AC648-E6AE-88C0-92DA-E0174476E566}"/>
              </a:ext>
            </a:extLst>
          </p:cNvPr>
          <p:cNvSpPr/>
          <p:nvPr/>
        </p:nvSpPr>
        <p:spPr>
          <a:xfrm>
            <a:off x="4044362" y="2067963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es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D0B9225E-7C55-4ECF-936C-04B4D2F1100B}"/>
              </a:ext>
            </a:extLst>
          </p:cNvPr>
          <p:cNvGrpSpPr/>
          <p:nvPr/>
        </p:nvGrpSpPr>
        <p:grpSpPr>
          <a:xfrm>
            <a:off x="1168584" y="3428207"/>
            <a:ext cx="6806831" cy="701932"/>
            <a:chOff x="474390" y="4693030"/>
            <a:chExt cx="6806831" cy="701932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06E754DF-8FC0-4669-A492-1A5CED4F46D6}"/>
                </a:ext>
              </a:extLst>
            </p:cNvPr>
            <p:cNvSpPr/>
            <p:nvPr/>
          </p:nvSpPr>
          <p:spPr>
            <a:xfrm>
              <a:off x="474390" y="4693030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gr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79CDACBF-1E62-43F1-8BA7-4BE1CE65A02E}"/>
                </a:ext>
              </a:extLst>
            </p:cNvPr>
            <p:cNvSpPr/>
            <p:nvPr/>
          </p:nvSpPr>
          <p:spPr>
            <a:xfrm>
              <a:off x="1638964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1C50FB64-DD38-4864-A1AF-6D1AF5BE2F45}"/>
                </a:ext>
              </a:extLst>
            </p:cNvPr>
            <p:cNvSpPr/>
            <p:nvPr/>
          </p:nvSpPr>
          <p:spPr>
            <a:xfrm>
              <a:off x="2803538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71031F9C-98A9-48D4-B55B-33F393DC6A5E}"/>
                </a:ext>
              </a:extLst>
            </p:cNvPr>
            <p:cNvSpPr/>
            <p:nvPr/>
          </p:nvSpPr>
          <p:spPr>
            <a:xfrm>
              <a:off x="3968112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63C04B5D-AA3F-400B-8E3E-E86228043A27}"/>
                </a:ext>
              </a:extLst>
            </p:cNvPr>
            <p:cNvSpPr/>
            <p:nvPr/>
          </p:nvSpPr>
          <p:spPr>
            <a:xfrm>
              <a:off x="5132686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C14F5D31-4D41-4540-9E40-74F1CC34273C}"/>
                </a:ext>
              </a:extLst>
            </p:cNvPr>
            <p:cNvSpPr/>
            <p:nvPr/>
          </p:nvSpPr>
          <p:spPr>
            <a:xfrm>
              <a:off x="6297260" y="4693030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6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49F195-6DEA-B6BC-E834-4B37169A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CBA0E07-7D67-A544-C7AA-A129C825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DD4B9EB-3A5A-AEFD-F282-181BED32C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ED77019-CA43-4188-84A5-E70884465373}"/>
              </a:ext>
            </a:extLst>
          </p:cNvPr>
          <p:cNvGrpSpPr/>
          <p:nvPr/>
        </p:nvGrpSpPr>
        <p:grpSpPr>
          <a:xfrm>
            <a:off x="622771" y="3085768"/>
            <a:ext cx="7898459" cy="686464"/>
            <a:chOff x="868761" y="3083749"/>
            <a:chExt cx="7898459" cy="686464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F075E7A5-6E34-4C7D-870A-2D3C83C0855D}"/>
                </a:ext>
              </a:extLst>
            </p:cNvPr>
            <p:cNvGrpSpPr/>
            <p:nvPr/>
          </p:nvGrpSpPr>
          <p:grpSpPr>
            <a:xfrm>
              <a:off x="868761" y="3087787"/>
              <a:ext cx="6737636" cy="682426"/>
              <a:chOff x="474391" y="4710962"/>
              <a:chExt cx="6737636" cy="682426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xmlns="" id="{A19E8653-8482-4A9F-B421-6AC55A18CA12}"/>
                  </a:ext>
                </a:extLst>
              </p:cNvPr>
              <p:cNvSpPr/>
              <p:nvPr/>
            </p:nvSpPr>
            <p:spPr>
              <a:xfrm>
                <a:off x="474391" y="4710962"/>
                <a:ext cx="933536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gl</a:t>
                </a: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xmlns="" id="{E3B40430-B0E1-46FB-9162-AD93DAD974AD}"/>
                  </a:ext>
                </a:extLst>
              </p:cNvPr>
              <p:cNvSpPr/>
              <p:nvPr/>
            </p:nvSpPr>
            <p:spPr>
              <a:xfrm>
                <a:off x="15847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093BB5BF-74CD-4954-A9F3-1632F7313990}"/>
                  </a:ext>
                </a:extLst>
              </p:cNvPr>
              <p:cNvSpPr/>
              <p:nvPr/>
            </p:nvSpPr>
            <p:spPr>
              <a:xfrm>
                <a:off x="274560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br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xmlns="" id="{F25E42C0-1698-4D0D-B8EF-A1C9550D2759}"/>
                  </a:ext>
                </a:extLst>
              </p:cNvPr>
              <p:cNvSpPr/>
              <p:nvPr/>
            </p:nvSpPr>
            <p:spPr>
              <a:xfrm>
                <a:off x="390642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xmlns="" id="{FE168459-55F1-47A6-93E1-923E43916D52}"/>
                  </a:ext>
                </a:extLst>
              </p:cNvPr>
              <p:cNvSpPr/>
              <p:nvPr/>
            </p:nvSpPr>
            <p:spPr>
              <a:xfrm>
                <a:off x="506724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xmlns="" id="{9BAD9D64-20C8-49C3-A673-3E82F07444F9}"/>
                  </a:ext>
                </a:extLst>
              </p:cNvPr>
              <p:cNvSpPr/>
              <p:nvPr/>
            </p:nvSpPr>
            <p:spPr>
              <a:xfrm>
                <a:off x="622806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cr</a:t>
                </a:r>
              </a:p>
            </p:txBody>
          </p:sp>
        </p:grp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03E66EB0-F10E-40A8-97A8-DCB060E46058}"/>
                </a:ext>
              </a:extLst>
            </p:cNvPr>
            <p:cNvSpPr/>
            <p:nvPr/>
          </p:nvSpPr>
          <p:spPr>
            <a:xfrm>
              <a:off x="7783259" y="3083749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es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xmlns="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xmlns="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xmlns="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et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xmlns="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xmlns="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et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xmlns="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oi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xmlns="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ez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xmlns="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xmlns="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xmlns="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tr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46.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FE748DC-0C83-4A1A-9C94-45CDA34F4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34" y="1615550"/>
            <a:ext cx="3325131" cy="46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Qui veut expliquer la consigne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A2ECCFA-B2B1-409C-A245-BC3667171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34" y="1615550"/>
            <a:ext cx="3325131" cy="469471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5986C039-0B11-4A5C-8BD0-389B8E14323F}"/>
              </a:ext>
            </a:extLst>
          </p:cNvPr>
          <p:cNvSpPr/>
          <p:nvPr/>
        </p:nvSpPr>
        <p:spPr>
          <a:xfrm>
            <a:off x="3111667" y="2384613"/>
            <a:ext cx="3122898" cy="519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812D216-E8BF-4407-AFE4-ECD9A9771A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8" y="2816129"/>
            <a:ext cx="4477408" cy="102970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831FD024-DB59-478F-9E52-86D2257A9F09}"/>
              </a:ext>
            </a:extLst>
          </p:cNvPr>
          <p:cNvSpPr/>
          <p:nvPr/>
        </p:nvSpPr>
        <p:spPr>
          <a:xfrm>
            <a:off x="817318" y="2881631"/>
            <a:ext cx="4477408" cy="9641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52EB68B9-2464-4548-9910-A3968C2D6ADD}"/>
              </a:ext>
            </a:extLst>
          </p:cNvPr>
          <p:cNvGrpSpPr/>
          <p:nvPr/>
        </p:nvGrpSpPr>
        <p:grpSpPr>
          <a:xfrm>
            <a:off x="442761" y="2520440"/>
            <a:ext cx="8190252" cy="1817119"/>
            <a:chOff x="442761" y="2520440"/>
            <a:chExt cx="8190252" cy="181711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9B1579FE-8F7F-4B1C-9E20-25E1335B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61" y="2520440"/>
              <a:ext cx="8190252" cy="1817119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DD11D40F-93A6-4F48-9BDF-F471D972A880}"/>
                </a:ext>
              </a:extLst>
            </p:cNvPr>
            <p:cNvSpPr/>
            <p:nvPr/>
          </p:nvSpPr>
          <p:spPr>
            <a:xfrm>
              <a:off x="1559859" y="3213846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54B63C57-2265-473C-8AD5-7A5FEAA53D64}"/>
                </a:ext>
              </a:extLst>
            </p:cNvPr>
            <p:cNvSpPr/>
            <p:nvPr/>
          </p:nvSpPr>
          <p:spPr>
            <a:xfrm>
              <a:off x="5809130" y="380103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42C111A1-8801-4BF9-AECA-7CB51E245C5E}"/>
                </a:ext>
              </a:extLst>
            </p:cNvPr>
            <p:cNvSpPr/>
            <p:nvPr/>
          </p:nvSpPr>
          <p:spPr>
            <a:xfrm>
              <a:off x="2981757" y="320936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B922B5C4-9A41-4CBF-AF25-95F1F3D3185E}"/>
                </a:ext>
              </a:extLst>
            </p:cNvPr>
            <p:cNvSpPr/>
            <p:nvPr/>
          </p:nvSpPr>
          <p:spPr>
            <a:xfrm>
              <a:off x="5112000" y="320936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AD6434D8-2F6F-4E9B-A702-E4520E745A67}"/>
                </a:ext>
              </a:extLst>
            </p:cNvPr>
            <p:cNvSpPr/>
            <p:nvPr/>
          </p:nvSpPr>
          <p:spPr>
            <a:xfrm>
              <a:off x="6526307" y="320936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265BDD5A-B09C-472D-9D65-B1D10042CB35}"/>
                </a:ext>
              </a:extLst>
            </p:cNvPr>
            <p:cNvSpPr/>
            <p:nvPr/>
          </p:nvSpPr>
          <p:spPr>
            <a:xfrm>
              <a:off x="2250142" y="3765172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F81E5215-7CE3-4B28-AB32-47C2A809DE49}"/>
                </a:ext>
              </a:extLst>
            </p:cNvPr>
            <p:cNvSpPr/>
            <p:nvPr/>
          </p:nvSpPr>
          <p:spPr>
            <a:xfrm>
              <a:off x="7221071" y="3801033"/>
              <a:ext cx="537883" cy="4303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 er - et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 es ».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boulanger ». Le son « er » s’écrit avec les lettres e et r.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B8636BE-A5A5-3D0E-57FA-2BE56F544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boulang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5E812D8-27E1-9019-0FBD-6C401746333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CE20103F-5812-6DF1-79BF-2004ABD3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C8CB00B-A91A-3D24-60B4-5EEF6DC3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E596D59-8622-4276-8866-6CF95B34D5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9780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lecture – L’écriture – Le dessin – Le coloriage – Un jouet – Des lacets.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lecture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L’écriture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dessin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/>
              <a:t>Des lacets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histoire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jouet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87A3B0D-E274-468E-AA68-8A15C241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4EE61F2-22E2-45A0-BF3A-BFE0415AD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FDAE180-17B9-47D6-BB2B-E0881C93B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9535611-BC2C-450D-8FBB-D97D7DCA3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C55658B0-5D38-4CCF-8BAD-ED5919D3FAD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6BBD1E4A-4427-4489-B29D-75393D3C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BB66E9F-546F-4359-AF09-D690698A5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5B7780B-E25D-E90B-D121-AE4D875CB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xmlns="" id="{57A4BEDF-3D2B-4229-BE87-0078594700D4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 dirty="0" err="1">
                <a:solidFill>
                  <a:srgbClr val="424D7B"/>
                </a:solidFill>
                <a:latin typeface="Dosis SemiBold" pitchFamily="2" charset="0"/>
              </a:rPr>
              <a:t>boulang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 ___</a:t>
            </a:r>
            <a:endParaRPr lang="fr-FR" sz="66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FDA6204-F5B8-4D4A-B9C4-E9142E742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9780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1488F8-6C66-EDE3-D8AD-86FEBF6A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2E21DE-2E6C-1BB9-E190-0B535BF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6148BD1-7F39-B6F8-C46B-09889504C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18841D2-2A06-8A49-2216-D1DDF6EE19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20F5857-1E1B-CB26-E538-8EF542CAFE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355CA0C-28F5-BF79-3F95-CCA9DCE6A9D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106CB8C-EE33-797A-1DE6-E1B8F8A3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5D1CC7E-23D1-799B-A97C-C60704F1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7D53F3-6764-05D4-ECA3-A876337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98048A-BEBF-8449-669C-31BAEA3D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02B2182-2F51-8625-BD57-9A75E1790C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2E32AA3-7D05-B972-57BF-AB5844059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xmlns="" id="{9906A1A8-C6A0-44AC-A702-359BEC1D28C7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>
                <a:solidFill>
                  <a:srgbClr val="424D7B"/>
                </a:solidFill>
                <a:latin typeface="Dosis SemiBold" pitchFamily="2" charset="0"/>
              </a:rPr>
              <a:t>boulang</a:t>
            </a:r>
            <a:r>
              <a:rPr lang="fr-FR" sz="6600" b="0">
                <a:solidFill>
                  <a:srgbClr val="00ACA4"/>
                </a:solidFill>
                <a:latin typeface="Dosis SemiBold" pitchFamily="2" charset="0"/>
              </a:rPr>
              <a:t>er</a:t>
            </a:r>
            <a:endParaRPr lang="fr-FR" sz="7200" b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1DB4108-5347-4C99-AB8F-893A72B280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739780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violet. Le son « et » s’écrit avec les lettres e - t.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xmlns="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viol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1790360-0DE5-645C-7D47-FB5DC4F2A6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77" y="27358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xmlns="" id="{68315A48-3D2F-4707-918A-294E9137B728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viol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___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F023C91-F098-69B6-2417-0A86FE491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77" y="27358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xmlns="" id="{23785CE0-8F54-4A1D-8F33-5B1BA424FC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viol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492D036-2453-F203-362E-21F1FCC5F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77" y="27358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nez. Le son « ez » s’écrit avec les lettres e - 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xmlns="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24A736F-D783-4E62-B909-01EF272BD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71" y="2675774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xmlns="" id="{F398156E-DDB6-46A2-B7DB-77113CE7E385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___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F24903C-58C3-4ECB-802B-31A963C74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71" y="2675774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38DC0CE-41F5-4E6D-9C1F-97005110D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55D249A-B05E-47E5-8C2E-F9B2A1D3E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5D421E7-24A2-4E25-AA18-6B66B9DA6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B5C2E2C-7CA4-4787-BCCD-D673565B36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E86BC95-0032-4086-80D6-91382EB68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F00A546-45C4-4989-8874-628126F14E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xmlns="" id="{E9C1B584-8156-4A15-A62C-E1D038A6D87E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>
                <a:latin typeface="Dosis SemiBold" pitchFamily="2" charset="0"/>
              </a:rPr>
              <a:t>n</a:t>
            </a:r>
            <a:r>
              <a:rPr lang="fr-FR" sz="7200" b="0">
                <a:solidFill>
                  <a:srgbClr val="00ACA4"/>
                </a:solidFill>
                <a:latin typeface="Dosis SemiBold" pitchFamily="2" charset="0"/>
              </a:rPr>
              <a:t>ez</a:t>
            </a:r>
            <a:endParaRPr lang="fr-FR" sz="7200" b="0"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1F2E117-9CCA-47EF-B501-4BC9AF41C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71" y="2675774"/>
            <a:ext cx="20404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les. Le son « es » s’écrit avec les lettres e - 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xmlns="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9234" y="3330093"/>
            <a:ext cx="3845531" cy="662104"/>
          </a:xfrm>
        </p:spPr>
        <p:txBody>
          <a:bodyPr/>
          <a:lstStyle/>
          <a:p>
            <a:pPr lvl="0"/>
            <a:r>
              <a:rPr lang="fr-FR" sz="9600" dirty="0">
                <a:latin typeface="Dosis SemiBold" pitchFamily="2" charset="0"/>
              </a:rPr>
              <a:t>L</a:t>
            </a:r>
            <a:r>
              <a:rPr lang="fr-FR" sz="9600" dirty="0">
                <a:solidFill>
                  <a:srgbClr val="00ACA4"/>
                </a:solidFill>
                <a:latin typeface="Dosis SemiBold" pitchFamily="2" charset="0"/>
              </a:rPr>
              <a:t>es</a:t>
            </a:r>
            <a:endParaRPr lang="fr-FR" sz="96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 « les »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pic>
        <p:nvPicPr>
          <p:cNvPr id="9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42A17C9-5429-4B37-93D6-B4216A840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3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xmlns="" id="{D2EE945E-D804-49A9-90D2-5C6A23B2AF1D}"/>
              </a:ext>
            </a:extLst>
          </p:cNvPr>
          <p:cNvSpPr txBox="1">
            <a:spLocks/>
          </p:cNvSpPr>
          <p:nvPr/>
        </p:nvSpPr>
        <p:spPr>
          <a:xfrm>
            <a:off x="2649234" y="3330093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>
                <a:latin typeface="Dosis SemiBold" pitchFamily="2" charset="0"/>
              </a:rPr>
              <a:t>L</a:t>
            </a:r>
            <a:r>
              <a:rPr lang="fr-FR" sz="9600">
                <a:solidFill>
                  <a:srgbClr val="00ACA4"/>
                </a:solidFill>
                <a:latin typeface="Dosis SemiBold" pitchFamily="2" charset="0"/>
              </a:rPr>
              <a:t>es</a:t>
            </a:r>
            <a:endParaRPr lang="fr-FR" sz="960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48.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2C02199-411D-4CC9-8556-C7EFCF728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84" y="1624585"/>
            <a:ext cx="337743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30" y="2099219"/>
            <a:ext cx="3006113" cy="30061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C60925-F6EE-43E3-9A46-2CD1BC4C83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3" y="2760022"/>
            <a:ext cx="4630713" cy="168450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4D0B5543-74E9-471E-8B91-78E78CB3AD17}"/>
              </a:ext>
            </a:extLst>
          </p:cNvPr>
          <p:cNvSpPr/>
          <p:nvPr/>
        </p:nvSpPr>
        <p:spPr>
          <a:xfrm>
            <a:off x="617493" y="2729839"/>
            <a:ext cx="4590155" cy="1684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xmlns="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C617C6AF-1BD0-45B1-A57C-1A5CD01AEEB2}"/>
              </a:ext>
            </a:extLst>
          </p:cNvPr>
          <p:cNvGrpSpPr/>
          <p:nvPr/>
        </p:nvGrpSpPr>
        <p:grpSpPr>
          <a:xfrm>
            <a:off x="461682" y="2101743"/>
            <a:ext cx="8220635" cy="3429482"/>
            <a:chOff x="461682" y="2101743"/>
            <a:chExt cx="8220635" cy="342948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6E4ADA89-1C67-46E6-876F-C871AF9FE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82" y="2101743"/>
              <a:ext cx="8220635" cy="3429482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84C6CD3F-57FB-4AC2-AF3D-6A89BE9484A5}"/>
                </a:ext>
              </a:extLst>
            </p:cNvPr>
            <p:cNvSpPr txBox="1"/>
            <p:nvPr/>
          </p:nvSpPr>
          <p:spPr>
            <a:xfrm>
              <a:off x="2115671" y="468537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ez</a:t>
              </a:r>
              <a:endParaRPr lang="fr-FR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E760B711-AF45-44DA-AC01-4FDAE698E29B}"/>
                </a:ext>
              </a:extLst>
            </p:cNvPr>
            <p:cNvSpPr txBox="1"/>
            <p:nvPr/>
          </p:nvSpPr>
          <p:spPr>
            <a:xfrm>
              <a:off x="7646895" y="4685374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et</a:t>
              </a:r>
              <a:endParaRPr lang="fr-FR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B9402215-0FC0-42D7-BC8E-69039335C7A1}"/>
                </a:ext>
              </a:extLst>
            </p:cNvPr>
            <p:cNvSpPr txBox="1"/>
            <p:nvPr/>
          </p:nvSpPr>
          <p:spPr>
            <a:xfrm>
              <a:off x="4802012" y="4685374"/>
              <a:ext cx="564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cl </a:t>
              </a:r>
              <a:endParaRPr lang="fr-FR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xmlns="" id="{5B01E18E-1ABA-468B-B8A3-7AD6FF528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61734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boulanger</a:t>
            </a: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xmlns="" id="{A90B88BE-2385-4016-BD48-6AE06ED16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0779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nez </a:t>
            </a:r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xmlns="" id="{0ED3D69F-50DD-4B16-A1F4-5881EFE55686}"/>
              </a:ext>
            </a:extLst>
          </p:cNvPr>
          <p:cNvSpPr txBox="1">
            <a:spLocks/>
          </p:cNvSpPr>
          <p:nvPr/>
        </p:nvSpPr>
        <p:spPr>
          <a:xfrm>
            <a:off x="5954061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 </a:t>
            </a:r>
            <a:r>
              <a:rPr lang="fr-MA" dirty="0"/>
              <a:t>bonnet 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xmlns="" id="{365BBDBD-098A-4041-9248-8A130AAE35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dîner 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xmlns="" id="{71680A64-56A8-4EE9-A1CD-186AFA6921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goûter</a:t>
            </a:r>
            <a:endParaRPr lang="fr-MA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xmlns="" id="{46D74BDE-4600-47C1-8FAB-FFBBD7A24BBB}"/>
              </a:ext>
            </a:extLst>
          </p:cNvPr>
          <p:cNvSpPr txBox="1">
            <a:spLocks/>
          </p:cNvSpPr>
          <p:nvPr/>
        </p:nvSpPr>
        <p:spPr>
          <a:xfrm>
            <a:off x="1083643" y="6086200"/>
            <a:ext cx="17113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Violet</a:t>
            </a:r>
            <a:endParaRPr lang="fr-MA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8320BC6E-2ADC-49EA-8B02-140D30C18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349A3A07-45A5-46D7-ACC1-BDD57540A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C54CC775-34FC-4FEA-BE4F-B87247DCE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0FC29090-23E4-4C81-ACAC-F6C192DE3A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6D4E24A1-EEEB-4F8F-AB0C-4C78F5239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59415CCE-C034-4E47-8A20-EC59ECA5C3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56E0CAE-2D4E-4E97-BFCD-7DFDD9720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A130AB5-FDEC-4E3E-9FAF-35F08C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7AAB99F-F258-4A90-99A4-7CCCA1C8B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90AA99-DE8B-493A-AF86-F1AA4FA88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BAAA5F9-C2CD-42B1-ADD8-A81F3146C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00B625E-82F9-4675-932B-A77514DBB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07FE637-50F4-4E85-8211-61C7735E6D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FR_N2_P2_W3_S2_AdP_P01">
            <a:hlinkClick r:id="" action="ppaction://media"/>
            <a:extLst>
              <a:ext uri="{FF2B5EF4-FFF2-40B4-BE49-F238E27FC236}">
                <a16:creationId xmlns:a16="http://schemas.microsoft.com/office/drawing/2014/main" xmlns="" id="{C19A0A4B-6745-450F-BFA2-334307BB056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0788"/>
            <a:ext cx="7559675" cy="3297237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7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279A886-0C1F-A12B-8761-0B7FED76319C}"/>
              </a:ext>
            </a:extLst>
          </p:cNvPr>
          <p:cNvSpPr/>
          <p:nvPr/>
        </p:nvSpPr>
        <p:spPr>
          <a:xfrm>
            <a:off x="699426" y="3429000"/>
            <a:ext cx="2406381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36512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852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3A16EE4-4C6F-01E8-4800-2D676F5D6D7E}"/>
              </a:ext>
            </a:extLst>
          </p:cNvPr>
          <p:cNvSpPr txBox="1"/>
          <p:nvPr/>
        </p:nvSpPr>
        <p:spPr>
          <a:xfrm>
            <a:off x="699426" y="3615999"/>
            <a:ext cx="2188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Qu’est-ce que tu aimes faire à ______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</a:p>
        </p:txBody>
      </p:sp>
      <p:pic>
        <p:nvPicPr>
          <p:cNvPr id="3" name="Image 2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xmlns="" id="{7F4C5999-3A86-233D-DF6A-A9A2A09B01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258" y="4437633"/>
            <a:ext cx="1209844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ABE855-8BB2-429D-A116-664B8BBEE7D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14395</TotalTime>
  <Words>535</Words>
  <Application>Microsoft Office PowerPoint</Application>
  <PresentationFormat>Affichage à l'écran (4:3)</PresentationFormat>
  <Paragraphs>135</Paragraphs>
  <Slides>48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48</vt:i4>
      </vt:variant>
    </vt:vector>
  </HeadingPairs>
  <TitlesOfParts>
    <vt:vector size="66" baseType="lpstr">
      <vt:lpstr>Calibri</vt:lpstr>
      <vt:lpstr>Dosis Medium</vt:lpstr>
      <vt:lpstr>Dosis ExtraBold</vt:lpstr>
      <vt:lpstr>Wingdings</vt:lpstr>
      <vt:lpstr>Aptos Display</vt:lpstr>
      <vt:lpstr>Arial</vt:lpstr>
      <vt:lpstr>Dosis</vt:lpstr>
      <vt:lpstr>Dosis </vt:lpstr>
      <vt:lpstr>Mistral</vt:lpstr>
      <vt:lpstr>Aptos</vt:lpstr>
      <vt:lpstr>Dosis SemiBold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Présentation PowerPoint</vt:lpstr>
      <vt:lpstr>Bonjour les enfants !  La leçon de français commence maintenant. Soyez attentifs.</vt:lpstr>
      <vt:lpstr>Répétons ensemble :  La lecture – L’écriture – Le dessin – Le coloriage – Un jouet – Des lacets. </vt:lpstr>
      <vt:lpstr>Qui veut passer au tableau pour nommer les images ? </vt:lpstr>
      <vt:lpstr>Répétons ensemble.</vt:lpstr>
      <vt:lpstr>Qui veut passer au tableau pour nommer les images ? </vt:lpstr>
      <vt:lpstr>Maintenant, on passe à l’activité de l’oral. Nous allons apprendre à poser une question avec Majd et Nada. </vt:lpstr>
      <vt:lpstr>Lecture de la vidéo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les sons « er - et - ez- es ». Soyez attentifs.</vt:lpstr>
      <vt:lpstr>Lecture de la vidéo. </vt:lpstr>
      <vt:lpstr>Lisons ensemble : « er -  et – ez  - es». </vt:lpstr>
      <vt:lpstr>Qui veut passer au tableau pour montrer les cartes qui font le son « er » ?</vt:lpstr>
      <vt:lpstr>Qui veut passer au tableau pour montrer les cartes qui font le son « et » ?</vt:lpstr>
      <vt:lpstr>Qui veut passer au tableau pour montrer les cartes qui font le son « ez » ?</vt:lpstr>
      <vt:lpstr>Qui veut passer au tableau pour montrer les cartes qui font le son « es » ?</vt:lpstr>
      <vt:lpstr>Qui veut passer au tableau pour lire ?</vt:lpstr>
      <vt:lpstr>Qui veut passer au tableau pour lire ?</vt:lpstr>
      <vt:lpstr>Qui veut passer au tableau pour lire ?</vt:lpstr>
      <vt:lpstr>Ouvrez votre livret à la page 46. </vt:lpstr>
      <vt:lpstr>Vous allez faire l’activité 1.  Qui veut expliquer la consigne ? </vt:lpstr>
      <vt:lpstr>Maintenant vous allez travailler en binômes. Comparez et discutez vos réponses avec votre voisin. </vt:lpstr>
      <vt:lpstr>Corrigez.</vt:lpstr>
      <vt:lpstr>Maintenant, nous allons écrire des mots avec les sons « er - et - ez- es ».  Soyez attentifs.</vt:lpstr>
      <vt:lpstr>Prenez vos ardoises.</vt:lpstr>
      <vt:lpstr>Observez le mot « boulanger ». Le son « er » s’écrit avec les lettres e et r. </vt:lpstr>
      <vt:lpstr>Écrivez le mot complet sur vos ardoises.</vt:lpstr>
      <vt:lpstr>Levez vos ardoises. </vt:lpstr>
      <vt:lpstr>Corrigez.</vt:lpstr>
      <vt:lpstr>Observez le mot violet. Le son « et » s’écrit avec les lettres e - t. </vt:lpstr>
      <vt:lpstr>Écrivez le mot complet sur vos ardoises.</vt:lpstr>
      <vt:lpstr>Levez vos ardoises. </vt:lpstr>
      <vt:lpstr>Corrigez. </vt:lpstr>
      <vt:lpstr>Observez le mot nez. Le son « ez » s’écrit avec les lettres e - z. </vt:lpstr>
      <vt:lpstr>Écrivez le mot complet sur vos ardoises.</vt:lpstr>
      <vt:lpstr>Levez vos ardoises. </vt:lpstr>
      <vt:lpstr>Corrigez. </vt:lpstr>
      <vt:lpstr>Observez le mot les. Le son « es » s’écrit avec les lettres e - s. </vt:lpstr>
      <vt:lpstr>Écrivez  « les » sur vos ardoises.</vt:lpstr>
      <vt:lpstr>Levez vos ardoises. </vt:lpstr>
      <vt:lpstr>Corrigez. </vt:lpstr>
      <vt:lpstr>Prenez vos livrets à la page 48.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</dc:creator>
  <cp:lastModifiedBy>HP</cp:lastModifiedBy>
  <cp:revision>62</cp:revision>
  <cp:lastPrinted>2025-08-13T10:11:39Z</cp:lastPrinted>
  <dcterms:created xsi:type="dcterms:W3CDTF">2025-08-01T12:31:49Z</dcterms:created>
  <dcterms:modified xsi:type="dcterms:W3CDTF">2025-12-29T15:46:41Z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