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53"/>
  </p:notesMasterIdLst>
  <p:sldIdLst>
    <p:sldId id="256" r:id="rId18"/>
    <p:sldId id="1147" r:id="rId19"/>
    <p:sldId id="1239" r:id="rId20"/>
    <p:sldId id="1230" r:id="rId21"/>
    <p:sldId id="1240" r:id="rId22"/>
    <p:sldId id="1231" r:id="rId23"/>
    <p:sldId id="866" r:id="rId24"/>
    <p:sldId id="1036" r:id="rId25"/>
    <p:sldId id="878" r:id="rId26"/>
    <p:sldId id="1037" r:id="rId27"/>
    <p:sldId id="1170" r:id="rId28"/>
    <p:sldId id="1180" r:id="rId29"/>
    <p:sldId id="1241" r:id="rId30"/>
    <p:sldId id="1182" r:id="rId31"/>
    <p:sldId id="1137" r:id="rId32"/>
    <p:sldId id="1171" r:id="rId33"/>
    <p:sldId id="1168" r:id="rId34"/>
    <p:sldId id="1172" r:id="rId35"/>
    <p:sldId id="1091" r:id="rId36"/>
    <p:sldId id="1161" r:id="rId37"/>
    <p:sldId id="1162" r:id="rId38"/>
    <p:sldId id="1163" r:id="rId39"/>
    <p:sldId id="1006" r:id="rId40"/>
    <p:sldId id="259" r:id="rId41"/>
    <p:sldId id="1238" r:id="rId42"/>
    <p:sldId id="1235" r:id="rId43"/>
    <p:sldId id="1236" r:id="rId44"/>
    <p:sldId id="1237" r:id="rId45"/>
    <p:sldId id="1232" r:id="rId46"/>
    <p:sldId id="1233" r:id="rId47"/>
    <p:sldId id="1234" r:id="rId48"/>
    <p:sldId id="1008" r:id="rId49"/>
    <p:sldId id="964" r:id="rId50"/>
    <p:sldId id="1009" r:id="rId51"/>
    <p:sldId id="689" r:id="rId52"/>
  </p:sldIdLst>
  <p:sldSz cx="9144000" cy="6858000" type="screen4x3"/>
  <p:notesSz cx="6735763" cy="9866313"/>
  <p:embeddedFontLst>
    <p:embeddedFont>
      <p:font typeface="Dosis" panose="020B0604020202020204" charset="0"/>
      <p:regular r:id="rId54"/>
      <p:bold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Mistral" panose="03090702030407020403" pitchFamily="66" charset="0"/>
      <p:regular r:id="rId58"/>
    </p:embeddedFont>
    <p:embeddedFont>
      <p:font typeface="Pacifico" panose="020B0604020202020204" charset="0"/>
      <p:regular r:id="rId59"/>
    </p:embeddedFont>
    <p:embeddedFont>
      <p:font typeface="Dosis Medium" panose="020B0604020202020204" charset="0"/>
      <p:regular r:id="rId60"/>
      <p:bold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Dosis SemiBold" panose="020B0604020202020204" charset="0"/>
      <p:regular r:id="rId66"/>
      <p:bold r:id="rId67"/>
    </p:embeddedFont>
    <p:embeddedFont>
      <p:font typeface="Dosis ExtraBold" panose="020B0604020202020204" charset="0"/>
      <p:bold r:id="rId6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278D"/>
    <a:srgbClr val="95238A"/>
    <a:srgbClr val="565F88"/>
    <a:srgbClr val="4B5377"/>
    <a:srgbClr val="424D7B"/>
    <a:srgbClr val="2196B1"/>
    <a:srgbClr val="2AB6D7"/>
    <a:srgbClr val="55B7DE"/>
    <a:srgbClr val="A1A6BC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1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90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8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554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682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484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575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10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91133d3dfc_3_18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391133d3dfc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694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4941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702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83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2210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2654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9201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65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0692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6_Voc_Act_01_4 Vignt+T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5"/>
          <p:cNvSpPr>
            <a:spLocks noGrp="1"/>
          </p:cNvSpPr>
          <p:nvPr>
            <p:ph type="pic" idx="2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25"/>
          <p:cNvSpPr>
            <a:spLocks noGrp="1"/>
          </p:cNvSpPr>
          <p:nvPr>
            <p:ph type="pic" idx="3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25"/>
          <p:cNvSpPr>
            <a:spLocks noGrp="1"/>
          </p:cNvSpPr>
          <p:nvPr>
            <p:ph type="pic" idx="4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25"/>
          <p:cNvSpPr>
            <a:spLocks noGrp="1"/>
          </p:cNvSpPr>
          <p:nvPr>
            <p:ph type="pic" idx="5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5"/>
          <p:cNvSpPr>
            <a:spLocks noGrp="1"/>
          </p:cNvSpPr>
          <p:nvPr>
            <p:ph type="body" idx="1"/>
          </p:nvPr>
        </p:nvSpPr>
        <p:spPr>
          <a:xfrm>
            <a:off x="537089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25"/>
          <p:cNvSpPr>
            <a:spLocks noGrp="1"/>
          </p:cNvSpPr>
          <p:nvPr>
            <p:ph type="body" idx="6"/>
          </p:nvPr>
        </p:nvSpPr>
        <p:spPr>
          <a:xfrm>
            <a:off x="2559118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25"/>
          <p:cNvSpPr>
            <a:spLocks noGrp="1"/>
          </p:cNvSpPr>
          <p:nvPr>
            <p:ph type="body" idx="7"/>
          </p:nvPr>
        </p:nvSpPr>
        <p:spPr>
          <a:xfrm>
            <a:off x="4581147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25"/>
          <p:cNvSpPr>
            <a:spLocks noGrp="1"/>
          </p:cNvSpPr>
          <p:nvPr>
            <p:ph type="body" idx="8"/>
          </p:nvPr>
        </p:nvSpPr>
        <p:spPr>
          <a:xfrm>
            <a:off x="6603177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>
            <a:spLocks noGrp="1"/>
          </p:cNvSpPr>
          <p:nvPr>
            <p:ph type="pic" idx="9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2405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7"/>
          <p:cNvSpPr>
            <a:spLocks noGrp="1"/>
          </p:cNvSpPr>
          <p:nvPr>
            <p:ph type="pic" idx="2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27"/>
          <p:cNvSpPr>
            <a:spLocks noGrp="1"/>
          </p:cNvSpPr>
          <p:nvPr>
            <p:ph type="pic" idx="3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27"/>
          <p:cNvSpPr>
            <a:spLocks noGrp="1"/>
          </p:cNvSpPr>
          <p:nvPr>
            <p:ph type="pic" idx="4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2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980000" cy="5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2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980000" cy="5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2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980000" cy="5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27"/>
          <p:cNvSpPr>
            <a:spLocks noGrp="1"/>
          </p:cNvSpPr>
          <p:nvPr>
            <p:ph type="pic" idx="7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8953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83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1E96346-1BE7-42E5-AA32-A0570F2FDFE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CD52C5A-6A63-422B-8906-DB10E46B2F18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308B9D0-122A-4E42-A8EC-D98DFF0F5F40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6B392D8-BC04-4D32-BB6C-898E1C49406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E8050CD-5F9F-4A93-9709-C0D8696A2F0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9F3449F-6846-41AF-A3F7-D66008A2AE5D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0.png"/><Relationship Id="rId7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2.png"/><Relationship Id="rId7" Type="http://schemas.openxmlformats.org/officeDocument/2006/relationships/image" Target="../media/image5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2.png"/><Relationship Id="rId7" Type="http://schemas.openxmlformats.org/officeDocument/2006/relationships/image" Target="../media/image5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100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CB80301-0DF2-4530-8B12-2E8763159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3FD31BE-BEEB-4D59-808D-7FDDBD458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337CA5D-CFA1-4014-860A-913962231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091216"/>
            <a:ext cx="1711313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5CE1644-D4C5-4673-9ED4-C3A6CDD5B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0" y="4091216"/>
            <a:ext cx="1711313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E9588C6-B393-4701-95A8-D3EB4A2AC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608119"/>
            <a:ext cx="1713152" cy="1872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E7AEED4-5712-456F-8B44-55D3132CB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608119"/>
            <a:ext cx="1713152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EDCFA0BA-8F6A-4C19-82E3-2C562AFD49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608119"/>
            <a:ext cx="1711313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2565FA1-4279-4AF3-BA2E-D331D052A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23" y="4091216"/>
            <a:ext cx="1711313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lecture – L’écriture – Le dessin – Le coloriage – Un jouet –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lacets.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lecture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L’écriture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/>
              <a:t> dessin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/>
              <a:t>Des lacets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FR" dirty="0">
                <a:solidFill>
                  <a:srgbClr val="DB03A2"/>
                </a:solidFill>
                <a:latin typeface="Dosis "/>
              </a:rPr>
              <a:t> </a:t>
            </a:r>
            <a:r>
              <a:rPr lang="fr-FR" dirty="0"/>
              <a:t>coloriage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C24520F-8B6F-4BC0-8E10-8DE601961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75" y="1868420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D90D7F4-01F3-434F-A79D-5F9AD7159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1877092"/>
            <a:ext cx="1711300" cy="1872000"/>
          </a:xfrm>
          <a:prstGeom prst="rect">
            <a:avLst/>
          </a:prstGeom>
        </p:spPr>
      </p:pic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FR" dirty="0"/>
              <a:t> jouet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87A3B0D-E274-468E-AA68-8A15C2418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875154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4EE61F2-22E2-45A0-BF3A-BFE0415AD2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5" y="4314446"/>
            <a:ext cx="1713166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FDAE180-17B9-47D6-BB2B-E0881C93B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9" y="4314446"/>
            <a:ext cx="1713154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9535611-BC2C-450D-8FBB-D97D7DCA3A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4" y="4314446"/>
            <a:ext cx="1711297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C87C6C9D-8852-439E-B463-44E28EEA3B3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F47A6D80-D23C-4F94-972A-2EB4DA27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97525BB-FB58-4B1A-A894-2832D19A2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4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FCA9630-8BD7-4E69-8481-978B85E84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74E8133-76EE-4A94-802A-75155DB8F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75" y="1868420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1663E43-02D8-4431-88E8-DF1AC24AD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1877092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705948D-794B-4AEC-989B-3830A5A559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875154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AC4CFBC-EC27-4AA0-BADD-1CC793D061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5" y="4314446"/>
            <a:ext cx="1713166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BF2CF5E-E4BE-469C-B467-D79D03BF37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9" y="4314446"/>
            <a:ext cx="1713154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B70A4DC-1A14-4689-B1AC-5683B9765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4" y="4314446"/>
            <a:ext cx="1711297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boulanger – Le nez – Un bonnet – Violet – Le dîner – Le goûter.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61734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/>
              <a:t> boulanger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0779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nez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954061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Un </a:t>
            </a:r>
            <a:r>
              <a:rPr lang="fr-MA" dirty="0"/>
              <a:t>bonnet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dîner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FR" dirty="0"/>
              <a:t> goûter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083643" y="6086200"/>
            <a:ext cx="17113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Violet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53847E8-E54C-491B-A365-E90CD3F82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33" y="1940328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E263281-B99F-4C0E-9A23-E5C643FC3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0611"/>
            <a:ext cx="1711300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254F5A3-2328-40AD-9A79-B1C9B3A37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1938190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81EF72F-1E84-4B2B-8F60-7E5E26E3E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10611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0B2B773-3DB4-4535-8D1C-81BF98DBE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9170"/>
            <a:ext cx="1711300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D90CABB-FBEF-4FF9-8FE3-0AD4C3B1CD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85" y="4310611"/>
            <a:ext cx="1711300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F9536D72-2EE4-4CB7-9511-B21D0EDECB9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4F79D411-11AE-46BF-B2CC-A831DCCC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AEA665B-C7A8-41C7-8B17-A5C179D16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1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3902378-AC4B-4263-9405-651A3FE1A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33" y="1940328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1B936DD-5F58-4356-86FE-62FB3FDA7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0611"/>
            <a:ext cx="1711300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E85D4A9-F62A-4521-A108-69CF299B3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1938190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0324A3C-8708-4E61-B710-86A16942BE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10611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7AB5BF0-49D3-428B-8A1B-8B358FB2FE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9170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217F3A2-EBF5-49D2-B5FB-C5C45340CF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85" y="4310611"/>
            <a:ext cx="1711300" cy="1872000"/>
          </a:xfrm>
          <a:prstGeom prst="rect">
            <a:avLst/>
          </a:prstGeom>
        </p:spPr>
      </p:pic>
      <p:pic>
        <p:nvPicPr>
          <p:cNvPr id="2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F58E1C0-559B-4730-B578-8A69CA26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00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dans sa langue ? </a:t>
            </a:r>
            <a:endParaRPr dirty="0">
              <a:solidFill>
                <a:srgbClr val="595959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809E1E68-CF93-4A07-9B9D-D8E47406D8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30D59E9D-332F-4A7A-9205-201672CC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E293869-C4C3-469A-B90B-F31A2DC44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8EE5B8C-05EC-460B-BD17-57CB15370B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C24C91E-F077-4EF2-9A7C-D23440339A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62A0FDE-68BB-427F-BA6F-E80EB1515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F8BE16D-AEA0-4CB6-A6E5-94CA53E557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A315DD5-5AE7-489B-9FD0-9FC3941119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4190285"/>
            <a:ext cx="1746112" cy="190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D12D3F86-0A00-414C-875C-3A3B0D520E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81" y="4190285"/>
            <a:ext cx="174611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37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7791243-1987-41D6-ABB8-DA5F50731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28BFB1B-48F9-4693-B732-9A7EBC3C3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8B26748-66A8-459C-92DA-4DF9D4A91C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23D3698-ABC0-4681-8920-536B3683B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4190285"/>
            <a:ext cx="1746112" cy="1908000"/>
          </a:xfrm>
          <a:prstGeom prst="rect">
            <a:avLst/>
          </a:prstGeom>
        </p:spPr>
      </p:pic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rgbClr val="595959"/>
                </a:solidFill>
              </a:rPr>
              <a:t>Quelles sont les images qui manquent ?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931E8EE-A876-4D23-A7D8-6CC60D24CFC7}"/>
              </a:ext>
            </a:extLst>
          </p:cNvPr>
          <p:cNvSpPr txBox="1"/>
          <p:nvPr/>
        </p:nvSpPr>
        <p:spPr>
          <a:xfrm>
            <a:off x="1543961" y="1848118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7249563-921D-4062-BCCD-84AD83C8DA95}"/>
              </a:ext>
            </a:extLst>
          </p:cNvPr>
          <p:cNvSpPr txBox="1"/>
          <p:nvPr/>
        </p:nvSpPr>
        <p:spPr>
          <a:xfrm>
            <a:off x="3897982" y="4092713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529EE69-63CA-438E-BA52-724E09142F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5398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images qui manquent sont : La cour et une flûte.</a:t>
            </a:r>
            <a:endParaRPr dirty="0">
              <a:solidFill>
                <a:srgbClr val="595959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809E1E68-CF93-4A07-9B9D-D8E47406D8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30D59E9D-332F-4A7A-9205-201672CC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E293869-C4C3-469A-B90B-F31A2DC44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1752BC0-C35C-4991-A63C-0987CAABD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7103A5C-CD4E-42FF-BEFD-200639099D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0FB0ABA-DF1C-43DC-8F04-1CE8829AFB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C514C50-7A49-4EC2-BA15-E7A7662DB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0B4C2470-11AC-447D-A9C8-7883C0DBAE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4190285"/>
            <a:ext cx="1746112" cy="190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1F3955D-0114-4E67-BF59-FA0E378DD2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81" y="4190285"/>
            <a:ext cx="1746112" cy="1908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37405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xmlns="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DEBFE01A-04D1-4FBF-A1C7-E568B9C8E8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E8A2A145-9E50-4E50-A99C-0A79691B5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CFEE327-2071-4001-B8FC-CE986A891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62989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dans sa langue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D8402265-DF16-4858-BCD4-2A89550079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658519F9-FA89-485C-9002-EC8460C2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F420C4F-E9D5-4AAD-BE00-67ED6094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5F47122-4057-464D-8F2B-5B243AF25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769484"/>
            <a:ext cx="1713152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236F7CA-27D1-4A3E-B6E4-D71E551CA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769484"/>
            <a:ext cx="1713152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140BEA3-788B-4C1A-BF01-F8197648E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785382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0988D9A-E76A-4969-B31F-BD46447B2E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71" y="4104423"/>
            <a:ext cx="1711300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C9B6AC6-4009-454C-A7A6-15B6F161AE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60" y="4104423"/>
            <a:ext cx="1711300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332093B-4CFD-4F7C-98B8-92832A50D1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104423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deux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3082C78-E853-47CD-8BDC-25A300206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CA833A8-E6D6-439B-8BA2-228F2D8CB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769484"/>
            <a:ext cx="1713152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3680463-1D3C-4FAB-8DE9-CF713F9449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769484"/>
            <a:ext cx="1713152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6FD9D33-0727-4E8C-AE70-6693F59C8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785382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6FD5DEF-66F6-4E16-A702-09690CC0BF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60" y="4104423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06440D0-F742-4589-B0A8-C14C40677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4104423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14319CD-F059-4D16-8013-A468A80DA6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104423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7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La lecture et le boulanger.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D8402265-DF16-4858-BCD4-2A89550079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658519F9-FA89-485C-9002-EC8460C2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F420C4F-E9D5-4AAD-BE00-67ED6094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6274B48-1892-4CE8-810A-A0028F5CE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769484"/>
            <a:ext cx="1713152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EF849F4-4DCE-4A5B-8235-535B8BF9F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769484"/>
            <a:ext cx="1713152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17149B3-7AA5-4F9F-B3A4-A391D8870A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785382"/>
            <a:ext cx="1711300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E3FA0FA-2652-4AA4-986D-BE0CFCDFB7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60" y="4104423"/>
            <a:ext cx="1711300" cy="1872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CAA8FE6-4D24-46BD-995E-CB1EB64EA6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4104423"/>
            <a:ext cx="1711300" cy="1872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5CE1905-D932-437E-9527-AE8369BF04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104423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xmlns="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xmlns="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4" name="Google Shape;390;p47">
            <a:extLst>
              <a:ext uri="{FF2B5EF4-FFF2-40B4-BE49-F238E27FC236}">
                <a16:creationId xmlns:a16="http://schemas.microsoft.com/office/drawing/2014/main" xmlns="" id="{54663184-7EF9-4BE6-8388-FADC52D5E269}"/>
              </a:ext>
            </a:extLst>
          </p:cNvPr>
          <p:cNvSpPr txBox="1">
            <a:spLocks/>
          </p:cNvSpPr>
          <p:nvPr/>
        </p:nvSpPr>
        <p:spPr>
          <a:xfrm>
            <a:off x="1299190" y="4671032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MA" dirty="0">
                <a:latin typeface="Dosis SemiBold" pitchFamily="2" charset="0"/>
              </a:rPr>
              <a:t>École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4DA3EDD-BE19-4FC3-BA27-A977A0B14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96" y="2439985"/>
            <a:ext cx="1842941" cy="2016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C2F5A11-460A-4AC0-891A-8E2B754B4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30" y="2439985"/>
            <a:ext cx="1842940" cy="2016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F167444-5D0F-4F5E-A220-3EB079592A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6"/>
          <a:stretch/>
        </p:blipFill>
        <p:spPr>
          <a:xfrm>
            <a:off x="1363904" y="2439985"/>
            <a:ext cx="1842940" cy="1876448"/>
          </a:xfrm>
          <a:prstGeom prst="rect">
            <a:avLst/>
          </a:prstGeom>
        </p:spPr>
      </p:pic>
      <p:sp>
        <p:nvSpPr>
          <p:cNvPr id="22" name="Google Shape;390;p47">
            <a:extLst>
              <a:ext uri="{FF2B5EF4-FFF2-40B4-BE49-F238E27FC236}">
                <a16:creationId xmlns:a16="http://schemas.microsoft.com/office/drawing/2014/main" xmlns="" id="{DF39F4CC-DDAE-4A07-9741-C4654B3F543E}"/>
              </a:ext>
            </a:extLst>
          </p:cNvPr>
          <p:cNvSpPr txBox="1">
            <a:spLocks/>
          </p:cNvSpPr>
          <p:nvPr/>
        </p:nvSpPr>
        <p:spPr>
          <a:xfrm>
            <a:off x="3650530" y="4643432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MA" dirty="0">
                <a:latin typeface="Dosis SemiBold" pitchFamily="2" charset="0"/>
              </a:rPr>
              <a:t>Lire </a:t>
            </a:r>
          </a:p>
        </p:txBody>
      </p:sp>
      <p:sp>
        <p:nvSpPr>
          <p:cNvPr id="23" name="Google Shape;390;p47">
            <a:extLst>
              <a:ext uri="{FF2B5EF4-FFF2-40B4-BE49-F238E27FC236}">
                <a16:creationId xmlns:a16="http://schemas.microsoft.com/office/drawing/2014/main" xmlns="" id="{3775CEC7-214B-439B-9D6C-CDD56D64BDAF}"/>
              </a:ext>
            </a:extLst>
          </p:cNvPr>
          <p:cNvSpPr txBox="1">
            <a:spLocks/>
          </p:cNvSpPr>
          <p:nvPr/>
        </p:nvSpPr>
        <p:spPr>
          <a:xfrm>
            <a:off x="5800096" y="4643432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MA" dirty="0">
                <a:latin typeface="Dosis SemiBold" pitchFamily="2" charset="0"/>
              </a:rPr>
              <a:t>Histoire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À l’école, je lis des histoires.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xmlns="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734331" y="4887600"/>
            <a:ext cx="646095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À l’école, je lis des histoires. 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0C46B8FA-68CE-42B6-B79B-FA487819574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FEF2FA3A-4E8B-4BEF-95E9-4AF35D7DF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66050F9-88D2-4F30-961A-DC18F2317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5BC924F-4DB2-4A39-B131-BF7EFC1894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96" y="2439985"/>
            <a:ext cx="1842941" cy="20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A44EC7B-1BEF-4C03-9B73-976AE79DED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30" y="2439985"/>
            <a:ext cx="1842940" cy="2016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E887C21-3774-4428-825B-5B92542234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6"/>
          <a:stretch/>
        </p:blipFill>
        <p:spPr>
          <a:xfrm>
            <a:off x="1363904" y="2439985"/>
            <a:ext cx="1842940" cy="18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02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xmlns="" id="{EE9383FC-2752-4944-BA4A-3DFB63A24E8D}"/>
              </a:ext>
            </a:extLst>
          </p:cNvPr>
          <p:cNvSpPr txBox="1">
            <a:spLocks/>
          </p:cNvSpPr>
          <p:nvPr/>
        </p:nvSpPr>
        <p:spPr>
          <a:xfrm>
            <a:off x="3575737" y="4827492"/>
            <a:ext cx="2253213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Un bonnet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xmlns="" id="{AAB19C38-5992-432C-8CE9-EB123A7CF502}"/>
              </a:ext>
            </a:extLst>
          </p:cNvPr>
          <p:cNvSpPr txBox="1">
            <a:spLocks/>
          </p:cNvSpPr>
          <p:nvPr/>
        </p:nvSpPr>
        <p:spPr>
          <a:xfrm>
            <a:off x="1180032" y="4827492"/>
            <a:ext cx="2395705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Élève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11DFB20-2632-4A95-B593-1C1F932F1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0"/>
          <a:stretch/>
        </p:blipFill>
        <p:spPr>
          <a:xfrm>
            <a:off x="1385158" y="2294611"/>
            <a:ext cx="1842960" cy="18919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ED597C0-185C-4004-95FB-F78BD0DC32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64" y="2294611"/>
            <a:ext cx="1842960" cy="201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30429AA-E9CE-4B3D-8F6F-52034B6FD5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50" y="2294611"/>
            <a:ext cx="1842960" cy="2016000"/>
          </a:xfrm>
          <a:prstGeom prst="rect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FDF8821F-E203-469C-8711-97D1B5D10339}"/>
              </a:ext>
            </a:extLst>
          </p:cNvPr>
          <p:cNvSpPr txBox="1">
            <a:spLocks/>
          </p:cNvSpPr>
          <p:nvPr/>
        </p:nvSpPr>
        <p:spPr>
          <a:xfrm>
            <a:off x="5994123" y="4827492"/>
            <a:ext cx="2253213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Violet </a:t>
            </a:r>
          </a:p>
        </p:txBody>
      </p:sp>
    </p:spTree>
    <p:extLst>
      <p:ext uri="{BB962C8B-B14F-4D97-AF65-F5344CB8AC3E}">
        <p14:creationId xmlns:p14="http://schemas.microsoft.com/office/powerpoint/2010/main" val="598211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 L’élève porte un bonnet violet.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xmlns="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346261" y="4555906"/>
            <a:ext cx="6712165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L’ élève porte un bonnet violet. 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682849C5-3503-4FDD-AC08-0CB67A4C06A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80A2E5F-941C-4A12-8699-A37DEAC9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0C96886-0F61-40AE-9FF2-66E8F82F6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B0423A1-63DF-468D-BE85-CE25362E6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0"/>
          <a:stretch/>
        </p:blipFill>
        <p:spPr>
          <a:xfrm>
            <a:off x="1385158" y="2294611"/>
            <a:ext cx="1842960" cy="18919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E88C8B3-13AE-4A84-8378-C1587695E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64" y="2294611"/>
            <a:ext cx="1842960" cy="20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F4E345C-7CE1-4AFE-8C34-BA78D8DA5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50" y="2294611"/>
            <a:ext cx="184296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1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5" name="Google Shape;374;p46">
            <a:extLst>
              <a:ext uri="{FF2B5EF4-FFF2-40B4-BE49-F238E27FC236}">
                <a16:creationId xmlns:a16="http://schemas.microsoft.com/office/drawing/2014/main" xmlns="" id="{A1AF00FF-D5D0-4267-8608-CC0D3DD7DD14}"/>
              </a:ext>
            </a:extLst>
          </p:cNvPr>
          <p:cNvSpPr txBox="1">
            <a:spLocks/>
          </p:cNvSpPr>
          <p:nvPr/>
        </p:nvSpPr>
        <p:spPr>
          <a:xfrm>
            <a:off x="4572000" y="4686856"/>
            <a:ext cx="2530719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474F71"/>
              </a:buClr>
              <a:buSzPts val="2400"/>
              <a:buFont typeface="Arial" panose="020B0604020202020204" pitchFamily="34" charset="0"/>
              <a:buNone/>
            </a:pPr>
            <a:r>
              <a:rPr lang="fr-MA" sz="3200" b="1" dirty="0">
                <a:solidFill>
                  <a:srgbClr val="474F71"/>
                </a:solidFill>
                <a:latin typeface="Dosis SemiBold" pitchFamily="2" charset="0"/>
                <a:cs typeface="Pacifico"/>
                <a:sym typeface="Pacifico"/>
              </a:rPr>
              <a:t>Le drapeau</a:t>
            </a:r>
          </a:p>
        </p:txBody>
      </p:sp>
      <p:sp>
        <p:nvSpPr>
          <p:cNvPr id="26" name="Google Shape;374;p46">
            <a:extLst>
              <a:ext uri="{FF2B5EF4-FFF2-40B4-BE49-F238E27FC236}">
                <a16:creationId xmlns:a16="http://schemas.microsoft.com/office/drawing/2014/main" xmlns="" id="{FB47327B-51DC-4C9C-A5DE-8E4AAA2BB886}"/>
              </a:ext>
            </a:extLst>
          </p:cNvPr>
          <p:cNvSpPr txBox="1">
            <a:spLocks/>
          </p:cNvSpPr>
          <p:nvPr/>
        </p:nvSpPr>
        <p:spPr>
          <a:xfrm>
            <a:off x="2366778" y="4686856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474F71"/>
              </a:buClr>
              <a:buSzPts val="2400"/>
              <a:buFont typeface="Arial" panose="020B0604020202020204" pitchFamily="34" charset="0"/>
              <a:buNone/>
            </a:pPr>
            <a:r>
              <a:rPr lang="fr-MA" sz="3200" b="1" dirty="0">
                <a:solidFill>
                  <a:srgbClr val="474F71"/>
                </a:solidFill>
                <a:latin typeface="Dosis SemiBold" pitchFamily="2" charset="0"/>
                <a:cs typeface="Pacifico"/>
                <a:sym typeface="Pacifico"/>
              </a:rPr>
              <a:t>Dessine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F3EE055-557C-41FA-8950-C5A2B5B6AA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05" y="2364106"/>
            <a:ext cx="1842946" cy="201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6E0F7B1-B97D-4F95-9530-AFDC0121B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58" y="2364106"/>
            <a:ext cx="1844932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69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dessine le drapeau du Maroc.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xmlns="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341521" y="4663492"/>
            <a:ext cx="646095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Je dessine le drapeau du Maroc. 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EC47D63-D42C-4306-9F70-A49FFF52792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EE2A3E2F-21F8-45DB-92E6-3DADCB64C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4A29B73-6507-4044-965C-BA378F4DD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39A0E49-A596-4BEF-8FA1-DB6E451422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05" y="2364106"/>
            <a:ext cx="1842946" cy="201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E2644FB-6235-479F-ADFC-1DF7189C4E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58" y="2364106"/>
            <a:ext cx="1844932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1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48" y="755999"/>
            <a:ext cx="7104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cour – Le couloir – La cantine – Une classe – La clé – Une cloche.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9B27AB9-300F-465E-AA68-78CB4F4A6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53E2B7F-9A60-4D97-9B40-75191F9AE6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MA" dirty="0"/>
              <a:t>cour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</a:t>
            </a:r>
            <a:r>
              <a:rPr lang="fr-MA" dirty="0"/>
              <a:t>couloir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cantine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clé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cloche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classe</a:t>
            </a:r>
            <a:endParaRPr lang="fr-MA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87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xmlns="" id="{EE9383FC-2752-4944-BA4A-3DFB63A24E8D}"/>
              </a:ext>
            </a:extLst>
          </p:cNvPr>
          <p:cNvSpPr txBox="1">
            <a:spLocks/>
          </p:cNvSpPr>
          <p:nvPr/>
        </p:nvSpPr>
        <p:spPr>
          <a:xfrm>
            <a:off x="4445629" y="4828200"/>
            <a:ext cx="2876968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/>
              <a:t>Le couloir 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xmlns="" id="{AAB19C38-5992-432C-8CE9-EB123A7CF502}"/>
              </a:ext>
            </a:extLst>
          </p:cNvPr>
          <p:cNvSpPr txBox="1">
            <a:spLocks/>
          </p:cNvSpPr>
          <p:nvPr/>
        </p:nvSpPr>
        <p:spPr>
          <a:xfrm>
            <a:off x="2049924" y="4830559"/>
            <a:ext cx="2395705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/>
              <a:t>Un élève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CEA6874-3A4D-4ED2-A5FF-18CD74B0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32" y="2322600"/>
            <a:ext cx="1844920" cy="201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61454CF-3355-40BB-AB27-E6995FA14C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4" y="2322600"/>
            <a:ext cx="1842764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84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L’élève est dans le couloir.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xmlns="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341521" y="4277363"/>
            <a:ext cx="646095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L’élève est dans le couloir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C209FD2E-CF9A-4FF4-A4C0-C3525F11E6E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9DC44F3-2007-4E45-B6CB-08D27CA2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73565DF-C71E-4BB3-95FA-1471827A4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3C4704E-9CF1-4B4C-B82E-7C180FE91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32" y="2244070"/>
            <a:ext cx="1844920" cy="201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3846FE7-410F-4516-9F1E-D3BA59B5AF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4" y="2244070"/>
            <a:ext cx="1842764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5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85D7B2C-A629-4990-863D-CCF30400A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9741" y="1646836"/>
            <a:ext cx="3251809" cy="486869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54.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0076F6D-3158-2FDD-D437-0EBA03D37DD8}"/>
              </a:ext>
            </a:extLst>
          </p:cNvPr>
          <p:cNvSpPr/>
          <p:nvPr/>
        </p:nvSpPr>
        <p:spPr>
          <a:xfrm>
            <a:off x="2929179" y="222068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78173FC-804A-CFB7-D452-2F3143CE936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33419B4F-FDD8-B2F5-8239-A67387F4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97D38DE-2853-3113-2FB3-E216275A4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xmlns="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xmlns="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C6EEB21-BCD6-B25B-81E0-001191A6D3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0A041E0C-CB45-F779-2803-CF0D07C4C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8D76DE5-BCBF-075E-AFD8-F08C9DF34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F6C43FD-903C-4298-AC33-64EADD5A9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8565D71-4579-49A8-9AB5-7E38C4BB3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D13D4BB-5ECF-4252-9182-F8478DFB79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6D1BCC1-605C-4E8C-80A9-D81A75F84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B2309CD-3A8D-4D3A-B203-478DB7C7A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DF5C005-4420-4D5A-A37B-EBDD8EC6F3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EE85CEA-B2FF-462C-A7C8-0BDFDE1056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0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glace – Une plante – Une plume – La plage – Une flûte – Le blé.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94121"/>
            <a:ext cx="1746112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glace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plante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plume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/>
              <a:t>flûte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blé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plage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C19A0278-EF53-4961-9BD5-BF76653E83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62DE175C-B2C9-48E0-BB28-DF1803B7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C024171-E69D-4E83-B299-1E62153CF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4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>
            <a:spLocks noGrp="1"/>
          </p:cNvSpPr>
          <p:nvPr>
            <p:ph type="title"/>
          </p:nvPr>
        </p:nvSpPr>
        <p:spPr>
          <a:xfrm>
            <a:off x="1653499" y="755999"/>
            <a:ext cx="678228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E580B55-104A-4F30-80CC-108E11555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B599D84-3260-468C-B3AD-62CCA1F30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E93F498-DE39-4255-99C8-AB38C3163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7FD5706-6688-4E49-AE95-BB70B70E7B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94121"/>
            <a:ext cx="1746112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C06ECC8-6DBC-43CB-BE6E-E56C7CC817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434DB5B-8278-452B-8AF7-095B4056C5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C773914-E399-478F-A277-C551CFD845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5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Dessiner – Lire – Écrire – Une histoire – Colorier – Un tricot.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Dessiner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Lire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Écrire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Colorier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FR" dirty="0"/>
              <a:t> tricot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histoire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84DA52D-C6E7-4DC7-ABB4-36FD444B6E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4446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C24520F-8B6F-4BC0-8E10-8DE601961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91" y="1923273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D90D7F4-01F3-434F-A79D-5F9AD71591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67" y="1923273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A7ED9A9-7AF6-4CE8-B034-643CA61A0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3273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A458CC1-D56C-4A33-9F4D-1741678797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54" y="4314446"/>
            <a:ext cx="1713322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D7C6634-7CE5-447D-A20E-8E6FBD341C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39603"/>
            <a:ext cx="1711300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58500C51-2463-4DF8-958C-C612A5C3F7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05DE74F5-F767-4715-A55F-242A904A3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721244F-22E3-4440-99D5-C4EE89A59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0B9CDD-6105-3C7D-4F7A-6AD7FD6B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CD2BA6-9577-A2B5-E0B5-7B68EFF3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52E6199-845A-403B-B399-A72272C0B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22C1174-3CB9-4830-BE33-68EEF0D65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4446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5DEA9E0-307F-4C60-A3BB-2C41E1E8C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91" y="1923273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1EB92F2-3E6D-425A-A3D1-5490E4CA9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67" y="1923273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3730636-B566-42F6-A0F5-856B251B2F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3273"/>
            <a:ext cx="1711300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8B164F6-51C7-4FFD-8311-760441C3C0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54" y="4314446"/>
            <a:ext cx="1713322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8D0C521-F318-48F2-905F-85B12B7EE5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39603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bras – Le drapeau – Une prune – Drôle – Gris – Des frites.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MA" dirty="0"/>
              <a:t> bras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"/>
              </a:rPr>
              <a:t> </a:t>
            </a:r>
            <a:r>
              <a:rPr lang="fr-MA" dirty="0"/>
              <a:t>drapeau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prune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/>
              <a:t>Gris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/>
              <a:t>Des frites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Drôle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8CBF623-E758-49DF-B9D1-739E5DDB98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091216"/>
            <a:ext cx="1711313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DEFDB7B-4AFE-4F63-B4EC-E4707CE3A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0" y="4091216"/>
            <a:ext cx="1711313" cy="187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FCE711F3-6E7D-4E07-AF98-7752F312F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608119"/>
            <a:ext cx="1713152" cy="187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9C28D95-7AE4-482B-B3D6-B41AFE939B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608119"/>
            <a:ext cx="1713152" cy="1872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BED2FE88-EF9C-41B5-A51F-250C9821C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608119"/>
            <a:ext cx="1711313" cy="1872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E26F7589-9ABC-492C-95C1-327E79B51D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23" y="4091216"/>
            <a:ext cx="1711313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7562CB64-F21B-4EB6-B15D-A3F9300965F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D5D17552-C247-4D29-BE47-4F3F434E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387C2BB-F4C5-404D-959F-4E8D1C0F2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8AB58B-F646-4429-BC09-914EB86B0B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69FFEE-9ABB-411D-BC03-E57B07E948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F512FD-5A53-40F6-A6DB-4E3C131DBAB8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7839</TotalTime>
  <Words>694</Words>
  <Application>Microsoft Office PowerPoint</Application>
  <PresentationFormat>Affichage à l'écran (4:3)</PresentationFormat>
  <Paragraphs>105</Paragraphs>
  <Slides>35</Slides>
  <Notes>13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35</vt:i4>
      </vt:variant>
    </vt:vector>
  </HeadingPairs>
  <TitlesOfParts>
    <vt:vector size="60" baseType="lpstr">
      <vt:lpstr>Dosis</vt:lpstr>
      <vt:lpstr>Calibri Light</vt:lpstr>
      <vt:lpstr>Dosis </vt:lpstr>
      <vt:lpstr>Mistral</vt:lpstr>
      <vt:lpstr>Pacifico</vt:lpstr>
      <vt:lpstr>Dosis Medium</vt:lpstr>
      <vt:lpstr>Calibri</vt:lpstr>
      <vt:lpstr>Dosis SemiBold</vt:lpstr>
      <vt:lpstr>Dosis ExtraBold</vt:lpstr>
      <vt:lpstr>Wingdings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Bonjour les enfants. Aujourd’hui, nous allons réviser les mots de vocabulaire des semaines précédentes. Soyez attentifs.</vt:lpstr>
      <vt:lpstr>Répétons ensemble : La cour – Le couloir – La cantine – Une classe – La clé – Une cloche.</vt:lpstr>
      <vt:lpstr>Pour chaque image, je vais désigner un élève pour dire le mot. C’est quel mot ? </vt:lpstr>
      <vt:lpstr>Répétons ensemble : Une glace – Une plante – Une plume – La plage – Une flûte – Le blé.</vt:lpstr>
      <vt:lpstr>Pour chaque image, je vais désigner un élève pour dire le mot. C’est quel mot ? </vt:lpstr>
      <vt:lpstr>Répétons ensemble : Dessiner – Lire – Écrire – Une histoire – Colorier – Un tricot.</vt:lpstr>
      <vt:lpstr>Pour chaque image, je vais désigner un élève pour dire le mot. C’est quel mot ? </vt:lpstr>
      <vt:lpstr>Répétons ensemble : Un bras – Le drapeau – Une prune – Drôle – Gris – Des frites.</vt:lpstr>
      <vt:lpstr>Pour chaque image, je vais désigner un élève pour dire le mot. C’est quel mot ? </vt:lpstr>
      <vt:lpstr>Répétons ensemble : La lecture – L’écriture – Le dessin – Le coloriage – Un jouet –  Des lacets. </vt:lpstr>
      <vt:lpstr>Pour chaque image, je vais désigner un élève pour dire le mot. C’est quel mot ? </vt:lpstr>
      <vt:lpstr>Répétons ensemble : Le boulanger – Le nez – Un bonnet – Violet – Le dîner – Le goûter.</vt:lpstr>
      <vt:lpstr>Pour chaque image, je vais désigner un élève pour dire le mot. C’est quel mot ? </vt:lpstr>
      <vt:lpstr>Nous allons jouer au jeu des mots invisibles. </vt:lpstr>
      <vt:lpstr>Observez bien les images. Je vais masquer deux images. Qui veut expliquer la consigne dans sa langue ? </vt:lpstr>
      <vt:lpstr>Quelles sont les images qui manquent ?</vt:lpstr>
      <vt:lpstr>Les images qui manquent sont : La cour et une flûte.</vt:lpstr>
      <vt:lpstr>Nous allons jouer au jeu des mots qui bougent. </vt:lpstr>
      <vt:lpstr>Observez bien. Je vais faire bouger 2 images. Qui veut expliquer la consigne dans sa langue ? </vt:lpstr>
      <vt:lpstr>Quelles sont les deux images qui ont bougé ? </vt:lpstr>
      <vt:lpstr> Les deux images qui ont bougé sont : La lecture et le boulanger.</vt:lpstr>
      <vt:lpstr>Plan de la séance</vt:lpstr>
      <vt:lpstr>Maintenant, on va faire des phrases avec les mots de vocabulaire. Observez ces images. Qui veut dire une phrase ? </vt:lpstr>
      <vt:lpstr>Voici une phrase correcte : À l’école, je lis des histoires. </vt:lpstr>
      <vt:lpstr>Observez ces images. Qui veut dire une phrase ? </vt:lpstr>
      <vt:lpstr>Voici une phrase correcte :  L’élève porte un bonnet violet. </vt:lpstr>
      <vt:lpstr>Observez ces images. Qui veut dire une phrase ? </vt:lpstr>
      <vt:lpstr>Voici une phrase correcte : Je dessine le drapeau du Maroc.</vt:lpstr>
      <vt:lpstr>Observez ces images. Qui veut dire une phrase ? </vt:lpstr>
      <vt:lpstr>Voici une phrase correcte : L’élève est dans le couloir. </vt:lpstr>
      <vt:lpstr>Plan de la séance</vt:lpstr>
      <vt:lpstr>Ouvrez le livret à la page 54. Vous allez faire cette activité à l’oral avec votre camarade. </vt:lpstr>
      <vt:lpstr>À tour de rôle : l’un montre une image, l’autre dit le mot. Je passe entre les rangs pour vous aider.</vt:lpstr>
      <vt:lpstr>La séance d’aujourd’hui est terminée.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32</cp:revision>
  <cp:lastPrinted>2025-08-13T10:11:39Z</cp:lastPrinted>
  <dcterms:created xsi:type="dcterms:W3CDTF">2025-08-01T12:31:49Z</dcterms:created>
  <dcterms:modified xsi:type="dcterms:W3CDTF">2026-01-12T10:13:05Z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