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</p:sldMasterIdLst>
  <p:notesMasterIdLst>
    <p:notesMasterId r:id="rId64"/>
  </p:notesMasterIdLst>
  <p:handoutMasterIdLst>
    <p:handoutMasterId r:id="rId65"/>
  </p:handoutMasterIdLst>
  <p:sldIdLst>
    <p:sldId id="779" r:id="rId4"/>
    <p:sldId id="1010" r:id="rId5"/>
    <p:sldId id="828" r:id="rId6"/>
    <p:sldId id="780" r:id="rId7"/>
    <p:sldId id="1011" r:id="rId8"/>
    <p:sldId id="1012" r:id="rId9"/>
    <p:sldId id="1013" r:id="rId10"/>
    <p:sldId id="910" r:id="rId11"/>
    <p:sldId id="914" r:id="rId12"/>
    <p:sldId id="826" r:id="rId13"/>
    <p:sldId id="915" r:id="rId14"/>
    <p:sldId id="1014" r:id="rId15"/>
    <p:sldId id="766" r:id="rId16"/>
    <p:sldId id="830" r:id="rId17"/>
    <p:sldId id="768" r:id="rId18"/>
    <p:sldId id="792" r:id="rId19"/>
    <p:sldId id="1015" r:id="rId20"/>
    <p:sldId id="912" r:id="rId21"/>
    <p:sldId id="833" r:id="rId22"/>
    <p:sldId id="930" r:id="rId23"/>
    <p:sldId id="855" r:id="rId24"/>
    <p:sldId id="835" r:id="rId25"/>
    <p:sldId id="929" r:id="rId26"/>
    <p:sldId id="858" r:id="rId27"/>
    <p:sldId id="1016" r:id="rId28"/>
    <p:sldId id="812" r:id="rId29"/>
    <p:sldId id="751" r:id="rId30"/>
    <p:sldId id="916" r:id="rId31"/>
    <p:sldId id="1018" r:id="rId32"/>
    <p:sldId id="777" r:id="rId33"/>
    <p:sldId id="917" r:id="rId34"/>
    <p:sldId id="740" r:id="rId35"/>
    <p:sldId id="940" r:id="rId36"/>
    <p:sldId id="945" r:id="rId37"/>
    <p:sldId id="845" r:id="rId38"/>
    <p:sldId id="941" r:id="rId39"/>
    <p:sldId id="935" r:id="rId40"/>
    <p:sldId id="847" r:id="rId41"/>
    <p:sldId id="848" r:id="rId42"/>
    <p:sldId id="942" r:id="rId43"/>
    <p:sldId id="849" r:id="rId44"/>
    <p:sldId id="1020" r:id="rId45"/>
    <p:sldId id="851" r:id="rId46"/>
    <p:sldId id="937" r:id="rId47"/>
    <p:sldId id="870" r:id="rId48"/>
    <p:sldId id="871" r:id="rId49"/>
    <p:sldId id="938" r:id="rId50"/>
    <p:sldId id="872" r:id="rId51"/>
    <p:sldId id="1019" r:id="rId52"/>
    <p:sldId id="926" r:id="rId53"/>
    <p:sldId id="927" r:id="rId54"/>
    <p:sldId id="925" r:id="rId55"/>
    <p:sldId id="920" r:id="rId56"/>
    <p:sldId id="911" r:id="rId57"/>
    <p:sldId id="644" r:id="rId58"/>
    <p:sldId id="875" r:id="rId59"/>
    <p:sldId id="1021" r:id="rId60"/>
    <p:sldId id="809" r:id="rId61"/>
    <p:sldId id="764" r:id="rId62"/>
    <p:sldId id="944" r:id="rId63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E898D"/>
    <a:srgbClr val="FCC302"/>
    <a:srgbClr val="156082"/>
    <a:srgbClr val="FFFEFC"/>
    <a:srgbClr val="FC8D00"/>
    <a:srgbClr val="2B7589"/>
    <a:srgbClr val="FEFEFE"/>
    <a:srgbClr val="617479"/>
    <a:srgbClr val="E7EDEE"/>
    <a:srgbClr val="17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85409" autoAdjust="0"/>
  </p:normalViewPr>
  <p:slideViewPr>
    <p:cSldViewPr snapToGrid="0">
      <p:cViewPr varScale="1">
        <p:scale>
          <a:sx n="64" d="100"/>
          <a:sy n="64" d="100"/>
        </p:scale>
        <p:origin x="118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7827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e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9.emf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8.png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emf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emf"/><Relationship Id="rId5" Type="http://schemas.openxmlformats.org/officeDocument/2006/relationships/image" Target="../media/image21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6.mp4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7282430" y="6005205"/>
            <a:ext cx="1146240" cy="288630"/>
            <a:chOff x="5350328" y="5877672"/>
            <a:chExt cx="1146240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5032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074DDC1-E231-C7C5-ED67-5865BA8B5D6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F43E9E2-63C4-0566-759D-E2C1AF422B28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MA" dirty="0">
                <a:ea typeface="DengXian" panose="02010600030101010101" pitchFamily="2" charset="-122"/>
              </a:rPr>
              <a:t>4</a:t>
            </a:r>
            <a:endParaRPr lang="fr-FR" dirty="0"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5. لديكم دقيقتان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18BF361-B4FB-33DB-1CEB-0E7335DF8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50" y="2212317"/>
            <a:ext cx="7151899" cy="3369537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4CA92A2-BF22-731F-7B96-8FD77269B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grpSp>
        <p:nvGrpSpPr>
          <p:cNvPr id="7" name="Groupe 8">
            <a:extLst>
              <a:ext uri="{FF2B5EF4-FFF2-40B4-BE49-F238E27FC236}">
                <a16:creationId xmlns:a16="http://schemas.microsoft.com/office/drawing/2014/main" id="{C255F112-160E-9C1F-FB17-FEB36A294D4D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8" name="Image 11">
              <a:extLst>
                <a:ext uri="{FF2B5EF4-FFF2-40B4-BE49-F238E27FC236}">
                  <a16:creationId xmlns:a16="http://schemas.microsoft.com/office/drawing/2014/main" id="{C6609A0C-C319-2C8B-2D10-35E936E43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8ABA4824-54B7-065B-160C-A27494610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F5CDA-7369-B56B-5601-A5ECB87BD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1497AC-4C79-CF11-68DA-F0E8A3D91407}"/>
              </a:ext>
            </a:extLst>
          </p:cNvPr>
          <p:cNvSpPr txBox="1"/>
          <p:nvPr/>
        </p:nvSpPr>
        <p:spPr>
          <a:xfrm>
            <a:off x="883498" y="917635"/>
            <a:ext cx="658835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6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 لديكم دقيقتان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E8D2D86-43BF-3A75-B4FC-CE687C1DF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98" y="2035363"/>
            <a:ext cx="7119725" cy="4016255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3FEE5A-A654-9A2A-767F-66FD84E55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41F26F99-1EDF-8E83-CE80-0A2EB0BDD44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5C98F6BA-52C6-16CA-59B7-797074966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D5E929BA-9CB5-D354-9C8F-196E3132D1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31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3" y="2239767"/>
            <a:ext cx="5072774" cy="2819009"/>
            <a:chOff x="2306078" y="2221113"/>
            <a:chExt cx="4675635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1187" y="3613190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78" y="3171187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8" y="36673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E42300CA-CCA7-8602-F173-84143066BBFD}"/>
                </a:ext>
              </a:extLst>
            </p:cNvPr>
            <p:cNvSpPr txBox="1"/>
            <p:nvPr/>
          </p:nvSpPr>
          <p:spPr>
            <a:xfrm>
              <a:off x="2359668" y="4220224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537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17567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50ED74-28A3-7916-DB25-790D5A5A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256161" y="934850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dirty="0"/>
                <a:t>9</a:t>
              </a:r>
              <a:r>
                <a:rPr lang="fr-FR" sz="2400" dirty="0"/>
                <a:t> - 2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7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23B2C6-B9A4-869D-C024-1D32198AC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uniteur.mp4">
            <a:hlinkClick r:id="" action="ppaction://media"/>
            <a:extLst>
              <a:ext uri="{FF2B5EF4-FFF2-40B4-BE49-F238E27FC236}">
                <a16:creationId xmlns:a16="http://schemas.microsoft.com/office/drawing/2014/main" id="{8E677B35-22FF-DB41-AC12-CA88DABED8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2079153"/>
            <a:ext cx="7805176" cy="43904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7" name="Picture 46" descr="A screenshot of a video game&#10;&#10;Description automatically generated">
            <a:extLst>
              <a:ext uri="{FF2B5EF4-FFF2-40B4-BE49-F238E27FC236}">
                <a16:creationId xmlns:a16="http://schemas.microsoft.com/office/drawing/2014/main" id="{5A97CB0B-CBAF-5242-76A1-EAFAEC978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0" y="2744579"/>
            <a:ext cx="7886084" cy="1368842"/>
          </a:xfrm>
          <a:prstGeom prst="rect">
            <a:avLst/>
          </a:prstGeom>
        </p:spPr>
      </p:pic>
      <p:pic>
        <p:nvPicPr>
          <p:cNvPr id="49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6CE3A8-356D-28F7-93DA-D07817E09F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15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14065" y="888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627DD9C-7EEA-09B7-2A43-50D593A5B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080" y="2744579"/>
            <a:ext cx="7886084" cy="1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3" y="2239767"/>
            <a:ext cx="5072774" cy="2819009"/>
            <a:chOff x="2306078" y="2221113"/>
            <a:chExt cx="4675635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37775" y="407498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78" y="3171187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8" y="36673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E42300CA-CCA7-8602-F173-84143066BBFD}"/>
                </a:ext>
              </a:extLst>
            </p:cNvPr>
            <p:cNvSpPr txBox="1"/>
            <p:nvPr/>
          </p:nvSpPr>
          <p:spPr>
            <a:xfrm>
              <a:off x="2359668" y="4173203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53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DB205-2F87-3315-826F-6CD6E30CF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78E55C-B089-FA34-6204-ACF293682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2285BF-7826-E926-1FF3-D7C1CE4AFD42}"/>
              </a:ext>
            </a:extLst>
          </p:cNvPr>
          <p:cNvSpPr txBox="1"/>
          <p:nvPr/>
        </p:nvSpPr>
        <p:spPr>
          <a:xfrm>
            <a:off x="2812841" y="929919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6A84EF8-B141-65F3-E90A-ADF878233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9963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F23006DE-8B22-3FA0-9BF4-5C5B89E46C3E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عدوا بـــ 10 واكتبوا العدد الناقص على الألواح.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DFEFCEC-EF65-39A2-FC79-7B67C8612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934105"/>
              </p:ext>
            </p:extLst>
          </p:nvPr>
        </p:nvGraphicFramePr>
        <p:xfrm>
          <a:off x="1219200" y="3583481"/>
          <a:ext cx="6705601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7943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1700139229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496179806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65415836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10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20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30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40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50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60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…..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4552C7B-1B7F-B6F7-43EC-555A1F0890CB}"/>
              </a:ext>
            </a:extLst>
          </p:cNvPr>
          <p:cNvCxnSpPr/>
          <p:nvPr/>
        </p:nvCxnSpPr>
        <p:spPr>
          <a:xfrm flipV="1">
            <a:off x="7441719" y="4212770"/>
            <a:ext cx="0" cy="5886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468241-846D-97B1-562D-2D81DA11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84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9AE99-5485-9146-C766-BD1E03DC0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88324B2-734E-D46F-9B4C-B9209AE41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D69B79D-E79A-E38B-CCCB-AB1FB41A644E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388474-D3C6-CA93-3149-472A7DC3A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95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B5A30-52D6-DF82-8B55-0584C67FB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DC03404-F818-A6E9-56D8-092AD6922542}"/>
              </a:ext>
            </a:extLst>
          </p:cNvPr>
          <p:cNvSpPr txBox="1"/>
          <p:nvPr/>
        </p:nvSpPr>
        <p:spPr>
          <a:xfrm>
            <a:off x="327278" y="929877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831654C-A649-5B94-A1C6-D24B6EE68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728474"/>
              </p:ext>
            </p:extLst>
          </p:nvPr>
        </p:nvGraphicFramePr>
        <p:xfrm>
          <a:off x="1219200" y="3583481"/>
          <a:ext cx="6705601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7943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1700139229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496179806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65415836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10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20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30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40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50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60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rgbClr val="C00000"/>
                          </a:solidFill>
                        </a:rPr>
                        <a:t>70</a:t>
                      </a:r>
                    </a:p>
                  </a:txBody>
                  <a:tcPr marL="100584" marR="100584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3E1742A-31B9-389C-DCBD-840FE5A64FEA}"/>
              </a:ext>
            </a:extLst>
          </p:cNvPr>
          <p:cNvCxnSpPr/>
          <p:nvPr/>
        </p:nvCxnSpPr>
        <p:spPr>
          <a:xfrm flipV="1">
            <a:off x="7409063" y="4212770"/>
            <a:ext cx="0" cy="5886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76CFA66-5781-9FE7-6860-FF3C207D7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2348" y="665982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3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C478A-E17A-EA0C-4843-3B69EE385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3">
            <a:extLst>
              <a:ext uri="{FF2B5EF4-FFF2-40B4-BE49-F238E27FC236}">
                <a16:creationId xmlns:a16="http://schemas.microsoft.com/office/drawing/2014/main" id="{5D6E2A18-8E52-D50E-0171-6AF5D8496BF5}"/>
              </a:ext>
            </a:extLst>
          </p:cNvPr>
          <p:cNvSpPr txBox="1"/>
          <p:nvPr/>
        </p:nvSpPr>
        <p:spPr>
          <a:xfrm>
            <a:off x="2417584" y="938025"/>
            <a:ext cx="497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عدوا بــــــــــــ 100 واكتبوا العدد الناقص على الألواح.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B97D678-EFC2-D99A-EC58-890357668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294977"/>
              </p:ext>
            </p:extLst>
          </p:nvPr>
        </p:nvGraphicFramePr>
        <p:xfrm>
          <a:off x="1385972" y="3583481"/>
          <a:ext cx="579555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9111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1700139229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100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21706" marR="121706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200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21706" marR="121706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300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21706" marR="121706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400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21706" marR="121706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....</a:t>
                      </a:r>
                      <a:endParaRPr lang="fr-MA" sz="40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121706" marR="121706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4561B6D-31BE-7894-38B6-7231AFA0D392}"/>
              </a:ext>
            </a:extLst>
          </p:cNvPr>
          <p:cNvCxnSpPr/>
          <p:nvPr/>
        </p:nvCxnSpPr>
        <p:spPr>
          <a:xfrm flipV="1">
            <a:off x="6581747" y="4212770"/>
            <a:ext cx="0" cy="5886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5580123-699D-B977-8519-B599EB8FC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511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B43C6-ECB1-91D5-C374-FB7EA4058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401E55-D26D-8434-0BAB-762D955B8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7BA1505-CE88-ABD4-8DD6-18D6F45F284C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77794EB-EE1E-FA06-28E7-633A1FF04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93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5D422-41CD-E64B-A070-39C4E59D2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3">
            <a:extLst>
              <a:ext uri="{FF2B5EF4-FFF2-40B4-BE49-F238E27FC236}">
                <a16:creationId xmlns:a16="http://schemas.microsoft.com/office/drawing/2014/main" id="{998E6AB2-AFE9-532B-D94E-F05BD4419DE5}"/>
              </a:ext>
            </a:extLst>
          </p:cNvPr>
          <p:cNvSpPr txBox="1"/>
          <p:nvPr/>
        </p:nvSpPr>
        <p:spPr>
          <a:xfrm>
            <a:off x="523051" y="934850"/>
            <a:ext cx="69018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kumimoji="0" lang="ar-MA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63F1078-A841-21BE-BA8A-773BB6280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285850"/>
              </p:ext>
            </p:extLst>
          </p:nvPr>
        </p:nvGraphicFramePr>
        <p:xfrm>
          <a:off x="1385972" y="3583481"/>
          <a:ext cx="579555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9111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159111">
                  <a:extLst>
                    <a:ext uri="{9D8B030D-6E8A-4147-A177-3AD203B41FA5}">
                      <a16:colId xmlns:a16="http://schemas.microsoft.com/office/drawing/2014/main" val="1700139229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100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21706" marR="121706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200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21706" marR="121706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300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21706" marR="121706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400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21706" marR="121706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rgbClr val="C00000"/>
                          </a:solidFill>
                        </a:rPr>
                        <a:t>500</a:t>
                      </a:r>
                      <a:endParaRPr lang="fr-MA" sz="4000" b="1" dirty="0">
                        <a:solidFill>
                          <a:srgbClr val="C00000"/>
                        </a:solidFill>
                      </a:endParaRPr>
                    </a:p>
                  </a:txBody>
                  <a:tcPr marL="121706" marR="121706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08F9FA4-EC3C-6B85-052B-8CF0BA8D0CA6}"/>
              </a:ext>
            </a:extLst>
          </p:cNvPr>
          <p:cNvCxnSpPr/>
          <p:nvPr/>
        </p:nvCxnSpPr>
        <p:spPr>
          <a:xfrm flipV="1">
            <a:off x="6581747" y="4212770"/>
            <a:ext cx="0" cy="5886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69C692F-204A-06CC-7A46-7D5B70F14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94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7665" y="3362146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1968285" y="3379429"/>
              <a:ext cx="37447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إكمال متسلسلات أعداد بـــــــ 10 أو بـــــــ 100 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67377" y="93485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نكمل متسلسلات بــــــــــــــــــــــ 10 أو بــــــــــــــــــــ 100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E8816E39-2C3D-BC15-F2AF-13AD5333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207D12-383A-46A0-CEBF-8AA9A4E2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3" name="N2.P1.S4.L1">
            <a:hlinkClick r:id="" action="ppaction://media"/>
            <a:extLst>
              <a:ext uri="{FF2B5EF4-FFF2-40B4-BE49-F238E27FC236}">
                <a16:creationId xmlns:a16="http://schemas.microsoft.com/office/drawing/2014/main" id="{88949D47-1B62-3556-C067-17539033C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008" y="2017881"/>
            <a:ext cx="7719379" cy="43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199267" y="9298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58D8C2-C01B-7C03-332F-3902A8671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19" y="2056787"/>
            <a:ext cx="6256562" cy="3642676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DA7A50-E684-E27C-0564-C4F2741ED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موضعة أعداد من 0 إلى 999 على المستقيم العددي</a:t>
              </a: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575013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مسائل برسم تمثيلات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516934" y="245377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من 0 إلى 999: القيمة المكانية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D695F5-2B61-BFEA-6860-A10E7F53A344}"/>
              </a:ext>
            </a:extLst>
          </p:cNvPr>
          <p:cNvGrpSpPr/>
          <p:nvPr/>
        </p:nvGrpSpPr>
        <p:grpSpPr>
          <a:xfrm>
            <a:off x="4527764" y="2433702"/>
            <a:ext cx="3765568" cy="1157973"/>
            <a:chOff x="4491471" y="2433702"/>
            <a:chExt cx="3765568" cy="115797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79CB4BD-EF73-8F0C-43A7-9E2227A9E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1471" y="2661681"/>
              <a:ext cx="3765568" cy="929994"/>
            </a:xfrm>
            <a:prstGeom prst="rect">
              <a:avLst/>
            </a:prstGeom>
          </p:spPr>
        </p:pic>
        <p:sp>
          <p:nvSpPr>
            <p:cNvPr id="17" name="Organigramme : Terminateur 21">
              <a:extLst>
                <a:ext uri="{FF2B5EF4-FFF2-40B4-BE49-F238E27FC236}">
                  <a16:creationId xmlns:a16="http://schemas.microsoft.com/office/drawing/2014/main" id="{04FBF9AC-7DF5-0E5E-97DA-301705C57978}"/>
                </a:ext>
              </a:extLst>
            </p:cNvPr>
            <p:cNvSpPr/>
            <p:nvPr/>
          </p:nvSpPr>
          <p:spPr>
            <a:xfrm>
              <a:off x="6674700" y="2433702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10CCA1-109D-C269-E81E-F71FF9407CFD}"/>
              </a:ext>
            </a:extLst>
          </p:cNvPr>
          <p:cNvSpPr txBox="1"/>
          <p:nvPr/>
        </p:nvSpPr>
        <p:spPr>
          <a:xfrm>
            <a:off x="4917165" y="2952893"/>
            <a:ext cx="2986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إكمال متسلسلات بـــــــــ 10 أو بـــــــــ 100</a:t>
            </a:r>
            <a:endParaRPr lang="ar-M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125CAE8-D02F-ABB8-DF9D-C79811141B69}"/>
              </a:ext>
            </a:extLst>
          </p:cNvPr>
          <p:cNvGrpSpPr/>
          <p:nvPr/>
        </p:nvGrpSpPr>
        <p:grpSpPr>
          <a:xfrm>
            <a:off x="2644445" y="519596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D1D32DC-CBA5-B0D9-DB51-83059FDD525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8" name="Organigramme : Terminateur 21">
              <a:extLst>
                <a:ext uri="{FF2B5EF4-FFF2-40B4-BE49-F238E27FC236}">
                  <a16:creationId xmlns:a16="http://schemas.microsoft.com/office/drawing/2014/main" id="{18096BAC-8716-62F3-9AA8-2C1BE531A6B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Espace réservé du texte 5">
              <a:extLst>
                <a:ext uri="{FF2B5EF4-FFF2-40B4-BE49-F238E27FC236}">
                  <a16:creationId xmlns:a16="http://schemas.microsoft.com/office/drawing/2014/main" id="{E3097041-BF3F-D5CE-9149-8A8C7057B8C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سنكمل متسلسلات أعداد بــــــــــــ 10 أو بــــــــــــــــــــــــ 100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24CBF1-7491-0DEE-440D-C240A1F2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03187" y="92869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النشاط خُطْوَةً خطوة مثل مجد وندى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47C07C9-0383-A7F5-0E1D-483A21448F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613159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321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421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999F1FBA-AF1F-0DD5-E02F-FCE50CF267B4}"/>
              </a:ext>
            </a:extLst>
          </p:cNvPr>
          <p:cNvSpPr txBox="1"/>
          <p:nvPr/>
        </p:nvSpPr>
        <p:spPr>
          <a:xfrm>
            <a:off x="1393371" y="4299856"/>
            <a:ext cx="279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</a:t>
            </a:r>
            <a:endParaRPr lang="fr-MA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lèche : courbe vers le bas 3">
            <a:extLst>
              <a:ext uri="{FF2B5EF4-FFF2-40B4-BE49-F238E27FC236}">
                <a16:creationId xmlns:a16="http://schemas.microsoft.com/office/drawing/2014/main" id="{29FAEFFB-3FCC-EB47-5DFB-DD0576D2F699}"/>
              </a:ext>
            </a:extLst>
          </p:cNvPr>
          <p:cNvSpPr/>
          <p:nvPr/>
        </p:nvSpPr>
        <p:spPr>
          <a:xfrm>
            <a:off x="1914228" y="2625883"/>
            <a:ext cx="1132115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rgbClr val="2B758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ECBC60-FCD4-5B8D-C2FD-BA605877C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90823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73B757-73AA-7045-1929-D6F2B262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CC2A384-7041-6A3A-EE0C-67CBC196A423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0249024-FDC7-FF2D-A758-9B3BE6D5BAB6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اتِّجَاهَ الانْتِقَالِ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66B5FD3-2767-01B6-0FB5-ED236651F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8B103CA-B46B-D6CB-2B80-8F7CB3329F37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A26F1A1-BC86-55B4-FF20-CDBCB4592016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أُحَدِّدُ النَّمَطَ 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1A22EE47-9944-D436-F0CE-1D4AF8C36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7411F4-2596-51E2-2F3E-F473195EC5FC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C24AADD-4D06-713B-CFFA-89277413CEEC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المُتَسَلْسِلَةَ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B8D342A2-E3C8-B1FC-F514-B50ED410C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987B7B8-4865-464C-DDB8-5963AF957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080847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321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421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..….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A8AD38B-D88F-BC11-6C6C-7E6DEA0DA62D}"/>
              </a:ext>
            </a:extLst>
          </p:cNvPr>
          <p:cNvSpPr txBox="1"/>
          <p:nvPr/>
        </p:nvSpPr>
        <p:spPr>
          <a:xfrm>
            <a:off x="1393371" y="4299856"/>
            <a:ext cx="279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</a:t>
            </a:r>
            <a:endParaRPr lang="fr-MA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lèche : courbe vers le bas 15">
            <a:extLst>
              <a:ext uri="{FF2B5EF4-FFF2-40B4-BE49-F238E27FC236}">
                <a16:creationId xmlns:a16="http://schemas.microsoft.com/office/drawing/2014/main" id="{5BF8577A-8776-B55D-FDB9-71B8BB0E72CF}"/>
              </a:ext>
            </a:extLst>
          </p:cNvPr>
          <p:cNvSpPr/>
          <p:nvPr/>
        </p:nvSpPr>
        <p:spPr>
          <a:xfrm>
            <a:off x="1914228" y="2625883"/>
            <a:ext cx="1132115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rgbClr val="2B758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pic>
        <p:nvPicPr>
          <p:cNvPr id="1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EBA01F2-F029-08E6-4680-D8AD1E5F3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F8A49B-1072-DB0E-5E4D-9A63A1B978F6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يحدد لنا اتجاه الانتقال في المتسلسلة؟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9C492658-A5CD-42C5-A432-943B4C5D5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446064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321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421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24" name="ZoneTexte 23">
            <a:extLst>
              <a:ext uri="{FF2B5EF4-FFF2-40B4-BE49-F238E27FC236}">
                <a16:creationId xmlns:a16="http://schemas.microsoft.com/office/drawing/2014/main" id="{9C01AAE6-833E-0B31-82B6-C1C6A548F40B}"/>
              </a:ext>
            </a:extLst>
          </p:cNvPr>
          <p:cNvSpPr txBox="1"/>
          <p:nvPr/>
        </p:nvSpPr>
        <p:spPr>
          <a:xfrm>
            <a:off x="1393371" y="4299856"/>
            <a:ext cx="279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</a:t>
            </a:r>
            <a:endParaRPr lang="fr-MA" sz="3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Flèche : courbe vers le bas 24">
            <a:extLst>
              <a:ext uri="{FF2B5EF4-FFF2-40B4-BE49-F238E27FC236}">
                <a16:creationId xmlns:a16="http://schemas.microsoft.com/office/drawing/2014/main" id="{7948232B-CF0D-E521-5F3C-7B04892A0343}"/>
              </a:ext>
            </a:extLst>
          </p:cNvPr>
          <p:cNvSpPr/>
          <p:nvPr/>
        </p:nvSpPr>
        <p:spPr>
          <a:xfrm>
            <a:off x="1914228" y="2625883"/>
            <a:ext cx="1132115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rgbClr val="2B758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CDB4834-D6D7-FD2E-2266-315E033E6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2348" y="665982"/>
            <a:ext cx="1265850" cy="962541"/>
          </a:xfrm>
          <a:prstGeom prst="ellipse">
            <a:avLst/>
          </a:prstGeom>
        </p:spPr>
      </p:pic>
      <p:grpSp>
        <p:nvGrpSpPr>
          <p:cNvPr id="4" name="Groupe 1">
            <a:extLst>
              <a:ext uri="{FF2B5EF4-FFF2-40B4-BE49-F238E27FC236}">
                <a16:creationId xmlns:a16="http://schemas.microsoft.com/office/drawing/2014/main" id="{BEE7DC7F-5C1B-1E1E-23F4-C165F22B209F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5" name="Rectangle : coins arrondis 5">
              <a:extLst>
                <a:ext uri="{FF2B5EF4-FFF2-40B4-BE49-F238E27FC236}">
                  <a16:creationId xmlns:a16="http://schemas.microsoft.com/office/drawing/2014/main" id="{A11375AF-5FCB-2D45-D7D2-2696DFEC303A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اتِّجَاهَ الانْتِقَالِ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02288CB0-F8A6-D176-3914-FF469CDCE9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8" name="Groupe 9">
            <a:extLst>
              <a:ext uri="{FF2B5EF4-FFF2-40B4-BE49-F238E27FC236}">
                <a16:creationId xmlns:a16="http://schemas.microsoft.com/office/drawing/2014/main" id="{39C6E151-DFC7-A00B-38BC-50D50DD536E6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</p:grpSpPr>
        <p:sp>
          <p:nvSpPr>
            <p:cNvPr id="9" name="Rectangle : coins arrondis 10">
              <a:extLst>
                <a:ext uri="{FF2B5EF4-FFF2-40B4-BE49-F238E27FC236}">
                  <a16:creationId xmlns:a16="http://schemas.microsoft.com/office/drawing/2014/main" id="{18DBE419-E894-0903-0D55-EB012881DB83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أُحَدِّدُ النَّمَطَ 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0F221042-1385-5BCF-AE0C-3CBFEB873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1" name="Groupe 13">
            <a:extLst>
              <a:ext uri="{FF2B5EF4-FFF2-40B4-BE49-F238E27FC236}">
                <a16:creationId xmlns:a16="http://schemas.microsoft.com/office/drawing/2014/main" id="{899114E2-815F-9BD2-7B40-2F64B3D39C12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12" name="Rectangle : coins arrondis 14">
              <a:extLst>
                <a:ext uri="{FF2B5EF4-FFF2-40B4-BE49-F238E27FC236}">
                  <a16:creationId xmlns:a16="http://schemas.microsoft.com/office/drawing/2014/main" id="{EE71AFDC-555F-903B-54EC-54EA429A5DF1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المُتَسَلْسِلَةَ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3382A4F8-1518-714F-ADE5-F157DEE5EC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D81ED-33F7-F26D-1375-F7FEB08D1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4438AA1-482B-C54F-0B9C-38A3C23A48CE}"/>
              </a:ext>
            </a:extLst>
          </p:cNvPr>
          <p:cNvSpPr txBox="1"/>
          <p:nvPr/>
        </p:nvSpPr>
        <p:spPr>
          <a:xfrm>
            <a:off x="657031" y="748835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اتجاه الانتقال في المتسلسلة هو أضيف. لأن العدد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أكبر من العدد 321 الذي انطلقت منه المتسلسلة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61A5064B-6C93-C42A-DB59-A64778319B3F}"/>
              </a:ext>
            </a:extLst>
          </p:cNvPr>
          <p:cNvGraphicFramePr>
            <a:graphicFrameLocks noGrp="1"/>
          </p:cNvGraphicFramePr>
          <p:nvPr/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321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421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25" name="Flèche : courbe vers le bas 24">
            <a:extLst>
              <a:ext uri="{FF2B5EF4-FFF2-40B4-BE49-F238E27FC236}">
                <a16:creationId xmlns:a16="http://schemas.microsoft.com/office/drawing/2014/main" id="{3FF818E5-06E6-118B-74EA-D227548AC4D1}"/>
              </a:ext>
            </a:extLst>
          </p:cNvPr>
          <p:cNvSpPr/>
          <p:nvPr/>
        </p:nvSpPr>
        <p:spPr>
          <a:xfrm>
            <a:off x="1914228" y="2636769"/>
            <a:ext cx="1132115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884EF6C-89C6-586D-CAFC-B1892279DB5E}"/>
              </a:ext>
            </a:extLst>
          </p:cNvPr>
          <p:cNvSpPr txBox="1"/>
          <p:nvPr/>
        </p:nvSpPr>
        <p:spPr>
          <a:xfrm>
            <a:off x="1393371" y="4299856"/>
            <a:ext cx="310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أُضيفُ</a:t>
            </a:r>
            <a:r>
              <a:rPr lang="ar-MA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....</a:t>
            </a:r>
            <a:endParaRPr lang="fr-MA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3BE330B-D6D6-1747-4E9C-1DE193F01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5" name="Groupe 1">
            <a:extLst>
              <a:ext uri="{FF2B5EF4-FFF2-40B4-BE49-F238E27FC236}">
                <a16:creationId xmlns:a16="http://schemas.microsoft.com/office/drawing/2014/main" id="{19B0DA9A-F368-118B-8A14-C0A2CDE2FC7B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02E3502E-68D6-48C5-BB70-CAF8DB6A51EA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اتِّجَاهَ الانْتِقَالِ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94AAAD27-B5C0-4AAF-BFF0-5B795AC46F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9" name="Groupe 9">
            <a:extLst>
              <a:ext uri="{FF2B5EF4-FFF2-40B4-BE49-F238E27FC236}">
                <a16:creationId xmlns:a16="http://schemas.microsoft.com/office/drawing/2014/main" id="{173A0EE1-F2D0-D8EE-74EC-F4C5A15BC40A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</p:grpSpPr>
        <p:sp>
          <p:nvSpPr>
            <p:cNvPr id="10" name="Rectangle : coins arrondis 10">
              <a:extLst>
                <a:ext uri="{FF2B5EF4-FFF2-40B4-BE49-F238E27FC236}">
                  <a16:creationId xmlns:a16="http://schemas.microsoft.com/office/drawing/2014/main" id="{48C5A01D-DBA1-8D5E-7CD4-026F5B680C5D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أُحَدِّدُ النَّمَطَ 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A35EA765-1F16-ACA1-360D-232AA9E5D0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2" name="Groupe 13">
            <a:extLst>
              <a:ext uri="{FF2B5EF4-FFF2-40B4-BE49-F238E27FC236}">
                <a16:creationId xmlns:a16="http://schemas.microsoft.com/office/drawing/2014/main" id="{B1700E73-126A-F9E4-848D-75C0F0755113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14" name="Rectangle : coins arrondis 14">
              <a:extLst>
                <a:ext uri="{FF2B5EF4-FFF2-40B4-BE49-F238E27FC236}">
                  <a16:creationId xmlns:a16="http://schemas.microsoft.com/office/drawing/2014/main" id="{6DB7A365-EC89-DC1E-FD91-513E721CE959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المُتَسَلْسِلَةَ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29853F37-37A5-7E59-FEBB-5075EE59E2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093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0D87C-E6C2-8982-8E4C-366A7394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4634316-22D9-3A0C-E681-613DE1788C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423984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321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421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15" name="Flèche : courbe vers le bas 14">
            <a:extLst>
              <a:ext uri="{FF2B5EF4-FFF2-40B4-BE49-F238E27FC236}">
                <a16:creationId xmlns:a16="http://schemas.microsoft.com/office/drawing/2014/main" id="{ABD37D1A-EB5E-B429-0B96-E53F3DFEBCD4}"/>
              </a:ext>
            </a:extLst>
          </p:cNvPr>
          <p:cNvSpPr/>
          <p:nvPr/>
        </p:nvSpPr>
        <p:spPr>
          <a:xfrm>
            <a:off x="1914228" y="2625883"/>
            <a:ext cx="1132115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rgbClr val="2B758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sp>
        <p:nvSpPr>
          <p:cNvPr id="17" name="ZoneTexte 2">
            <a:extLst>
              <a:ext uri="{FF2B5EF4-FFF2-40B4-BE49-F238E27FC236}">
                <a16:creationId xmlns:a16="http://schemas.microsoft.com/office/drawing/2014/main" id="{55CE4EC2-6EB1-B05D-521E-A1ECC3372029}"/>
              </a:ext>
            </a:extLst>
          </p:cNvPr>
          <p:cNvSpPr txBox="1"/>
          <p:nvPr/>
        </p:nvSpPr>
        <p:spPr>
          <a:xfrm>
            <a:off x="36961" y="939178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938F17F-90B5-FC98-082D-CA0F3717DB11}"/>
              </a:ext>
            </a:extLst>
          </p:cNvPr>
          <p:cNvSpPr txBox="1"/>
          <p:nvPr/>
        </p:nvSpPr>
        <p:spPr>
          <a:xfrm>
            <a:off x="1393371" y="4299856"/>
            <a:ext cx="310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أُضيفُ ....</a:t>
            </a:r>
            <a:endParaRPr lang="fr-MA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e 1">
            <a:extLst>
              <a:ext uri="{FF2B5EF4-FFF2-40B4-BE49-F238E27FC236}">
                <a16:creationId xmlns:a16="http://schemas.microsoft.com/office/drawing/2014/main" id="{A3689C5A-1FA0-2C0C-1997-38E2BE994063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19" name="Rectangle : coins arrondis 5">
              <a:extLst>
                <a:ext uri="{FF2B5EF4-FFF2-40B4-BE49-F238E27FC236}">
                  <a16:creationId xmlns:a16="http://schemas.microsoft.com/office/drawing/2014/main" id="{B39B120B-0C3C-5B6A-027D-0784FE405C01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اتِّجَاهَ الانْتِقَالِ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4924D083-0E89-E9EA-2D5C-FAEC69AEF5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21" name="Groupe 9">
            <a:extLst>
              <a:ext uri="{FF2B5EF4-FFF2-40B4-BE49-F238E27FC236}">
                <a16:creationId xmlns:a16="http://schemas.microsoft.com/office/drawing/2014/main" id="{57C905E6-A9CF-7D6D-396B-D852927370F1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  <a:solidFill>
            <a:srgbClr val="156082"/>
          </a:solidFill>
        </p:grpSpPr>
        <p:sp>
          <p:nvSpPr>
            <p:cNvPr id="22" name="Rectangle : coins arrondis 10">
              <a:extLst>
                <a:ext uri="{FF2B5EF4-FFF2-40B4-BE49-F238E27FC236}">
                  <a16:creationId xmlns:a16="http://schemas.microsoft.com/office/drawing/2014/main" id="{24816DF2-6647-6A16-FBE1-69EC1A55E6E8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أُحَدِّدُ النَّمَطَ 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08D9C2BB-51FF-EC9E-451B-BED2EAD633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4" name="Groupe 13">
            <a:extLst>
              <a:ext uri="{FF2B5EF4-FFF2-40B4-BE49-F238E27FC236}">
                <a16:creationId xmlns:a16="http://schemas.microsoft.com/office/drawing/2014/main" id="{DAA222ED-B3B2-A3E0-ED87-C4BF36B4FEE6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25" name="Rectangle : coins arrondis 14">
              <a:extLst>
                <a:ext uri="{FF2B5EF4-FFF2-40B4-BE49-F238E27FC236}">
                  <a16:creationId xmlns:a16="http://schemas.microsoft.com/office/drawing/2014/main" id="{62478B12-FCFF-F88D-F83B-66CB47A28260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المُتَسَلْسِلَةَ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1D04F4F6-71A0-7CE3-33AA-B3291B9B18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997CC99-3926-3C85-7F16-470876D6C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3615FB9-E968-99F7-D5F8-960FF4880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2348" y="665982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85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33073-FF4F-4FBC-C0E5-DE2A32C1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1C620DC-6AA8-A434-8DB0-56A77F8BBC20}"/>
              </a:ext>
            </a:extLst>
          </p:cNvPr>
          <p:cNvSpPr txBox="1"/>
          <p:nvPr/>
        </p:nvSpPr>
        <p:spPr>
          <a:xfrm>
            <a:off x="20256" y="94719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نمط المتسلسلة على الألواح.</a:t>
            </a: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758E2388-B3EF-E135-7629-FE467ACDA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47877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321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421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04B64139-5248-93BD-78F2-EC7C08FBD5BB}"/>
              </a:ext>
            </a:extLst>
          </p:cNvPr>
          <p:cNvSpPr txBox="1"/>
          <p:nvPr/>
        </p:nvSpPr>
        <p:spPr>
          <a:xfrm>
            <a:off x="1393371" y="4299856"/>
            <a:ext cx="310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أُضيفُ ....</a:t>
            </a:r>
            <a:endParaRPr lang="fr-MA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Flèche : courbe vers le bas 21">
            <a:extLst>
              <a:ext uri="{FF2B5EF4-FFF2-40B4-BE49-F238E27FC236}">
                <a16:creationId xmlns:a16="http://schemas.microsoft.com/office/drawing/2014/main" id="{D67F77AE-775F-387D-0484-719F5D459269}"/>
              </a:ext>
            </a:extLst>
          </p:cNvPr>
          <p:cNvSpPr/>
          <p:nvPr/>
        </p:nvSpPr>
        <p:spPr>
          <a:xfrm>
            <a:off x="1914228" y="2625883"/>
            <a:ext cx="1132115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rgbClr val="2B758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6918F4-52D5-E07F-1FBD-7981963C8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7" name="Groupe 1">
            <a:extLst>
              <a:ext uri="{FF2B5EF4-FFF2-40B4-BE49-F238E27FC236}">
                <a16:creationId xmlns:a16="http://schemas.microsoft.com/office/drawing/2014/main" id="{6662F1AE-8674-146E-1391-466BAEE208A8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8" name="Rectangle : coins arrondis 5">
              <a:extLst>
                <a:ext uri="{FF2B5EF4-FFF2-40B4-BE49-F238E27FC236}">
                  <a16:creationId xmlns:a16="http://schemas.microsoft.com/office/drawing/2014/main" id="{F57DBAB2-BDEE-71C1-9D9E-3777DC691716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اتِّجَاهَ الانْتِقَالِ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2338FE17-307F-2F0B-CFD9-1CABC5AE22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4" name="Groupe 9">
            <a:extLst>
              <a:ext uri="{FF2B5EF4-FFF2-40B4-BE49-F238E27FC236}">
                <a16:creationId xmlns:a16="http://schemas.microsoft.com/office/drawing/2014/main" id="{0ACC75A4-2E62-CB5B-9EA5-3BB599F0C1D8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  <a:solidFill>
            <a:srgbClr val="156082"/>
          </a:solidFill>
        </p:grpSpPr>
        <p:sp>
          <p:nvSpPr>
            <p:cNvPr id="16" name="Rectangle : coins arrondis 10">
              <a:extLst>
                <a:ext uri="{FF2B5EF4-FFF2-40B4-BE49-F238E27FC236}">
                  <a16:creationId xmlns:a16="http://schemas.microsoft.com/office/drawing/2014/main" id="{CE74F079-8E6A-3CBD-AB1B-AFAD10B2F36E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أُحَدِّدُ النَّمَطَ 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10DDAF3E-3F4D-2872-08AE-BE9A347958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3" name="Groupe 13">
            <a:extLst>
              <a:ext uri="{FF2B5EF4-FFF2-40B4-BE49-F238E27FC236}">
                <a16:creationId xmlns:a16="http://schemas.microsoft.com/office/drawing/2014/main" id="{6DB00471-F86A-83C8-2194-3BF48543E9A4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24" name="Rectangle : coins arrondis 14">
              <a:extLst>
                <a:ext uri="{FF2B5EF4-FFF2-40B4-BE49-F238E27FC236}">
                  <a16:creationId xmlns:a16="http://schemas.microsoft.com/office/drawing/2014/main" id="{1B75B1A0-FF7E-296F-C00C-92D05611DEBB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المُتَسَلْسِلَةَ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229896E2-812F-AFBC-0E89-A46269D682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887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27220-4FC9-9A96-3979-03A0F3E9B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25458F-0AFC-471D-2057-D8106E613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4857E7-3DE7-CAE4-89B3-6D8A59FAC680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31DE9B-7992-6CC8-1932-FC3D1D4F7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63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4D5F1-2C37-AC25-B612-0E6FDECCA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9DFA7A2-9379-67AB-1220-D81EDB1C928A}"/>
              </a:ext>
            </a:extLst>
          </p:cNvPr>
          <p:cNvSpPr txBox="1"/>
          <p:nvPr/>
        </p:nvSpPr>
        <p:spPr>
          <a:xfrm>
            <a:off x="174607" y="929877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حدد نمط المتسلسلة؟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A6D44326-C030-5F12-9B22-61C5ECEBD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140007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rgbClr val="C00000"/>
                          </a:solidFill>
                        </a:rPr>
                        <a:t>4</a:t>
                      </a:r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1C75FFFE-FD9C-FEE6-F7B4-5CE48D5E840D}"/>
              </a:ext>
            </a:extLst>
          </p:cNvPr>
          <p:cNvSpPr txBox="1"/>
          <p:nvPr/>
        </p:nvSpPr>
        <p:spPr>
          <a:xfrm>
            <a:off x="1055915" y="4299856"/>
            <a:ext cx="3439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أُضيفُ </a:t>
            </a:r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fr-MA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lèche : courbe vers le bas 19">
            <a:extLst>
              <a:ext uri="{FF2B5EF4-FFF2-40B4-BE49-F238E27FC236}">
                <a16:creationId xmlns:a16="http://schemas.microsoft.com/office/drawing/2014/main" id="{40379C64-29C8-FF30-F849-830C250321ED}"/>
              </a:ext>
            </a:extLst>
          </p:cNvPr>
          <p:cNvSpPr/>
          <p:nvPr/>
        </p:nvSpPr>
        <p:spPr>
          <a:xfrm>
            <a:off x="1632858" y="2625883"/>
            <a:ext cx="1413486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grpSp>
        <p:nvGrpSpPr>
          <p:cNvPr id="12" name="Groupe 1">
            <a:extLst>
              <a:ext uri="{FF2B5EF4-FFF2-40B4-BE49-F238E27FC236}">
                <a16:creationId xmlns:a16="http://schemas.microsoft.com/office/drawing/2014/main" id="{A7025B0A-639D-D723-772A-65A519E6B60E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21" name="Rectangle : coins arrondis 5">
              <a:extLst>
                <a:ext uri="{FF2B5EF4-FFF2-40B4-BE49-F238E27FC236}">
                  <a16:creationId xmlns:a16="http://schemas.microsoft.com/office/drawing/2014/main" id="{D4070010-A715-74BC-BB01-398F5B1A9F59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اتِّجَاهَ الانْتِقَالِ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D73D4428-9699-23DD-DBEA-DBBAD23BAF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23" name="Groupe 9">
            <a:extLst>
              <a:ext uri="{FF2B5EF4-FFF2-40B4-BE49-F238E27FC236}">
                <a16:creationId xmlns:a16="http://schemas.microsoft.com/office/drawing/2014/main" id="{6D834FF0-04D1-46EB-89BD-DFA521E1583D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  <a:solidFill>
            <a:srgbClr val="156082"/>
          </a:solidFill>
        </p:grpSpPr>
        <p:sp>
          <p:nvSpPr>
            <p:cNvPr id="24" name="Rectangle : coins arrondis 10">
              <a:extLst>
                <a:ext uri="{FF2B5EF4-FFF2-40B4-BE49-F238E27FC236}">
                  <a16:creationId xmlns:a16="http://schemas.microsoft.com/office/drawing/2014/main" id="{C87B9DE0-62ED-8DC1-DA72-4DC099FCA467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أُحَدِّدُ النَّمَطَ 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B42D23BB-DF4B-6876-F42A-638AF3DFA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6" name="Groupe 13">
            <a:extLst>
              <a:ext uri="{FF2B5EF4-FFF2-40B4-BE49-F238E27FC236}">
                <a16:creationId xmlns:a16="http://schemas.microsoft.com/office/drawing/2014/main" id="{2BA71460-3BDF-1D89-FE78-2B8F7107BE45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</p:grpSpPr>
        <p:sp>
          <p:nvSpPr>
            <p:cNvPr id="27" name="Rectangle : coins arrondis 14">
              <a:extLst>
                <a:ext uri="{FF2B5EF4-FFF2-40B4-BE49-F238E27FC236}">
                  <a16:creationId xmlns:a16="http://schemas.microsoft.com/office/drawing/2014/main" id="{83C82D25-762C-EEDD-0721-E91A5B475303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المُتَسَلْسِلَةَ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0EEC782E-1E99-FB78-AE65-385F9F4DA8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476CBFC-F028-3404-55BA-0B1A4C236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83286" y="665982"/>
            <a:ext cx="1034912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42B34-5F3A-2BAF-D379-1A9AF1B5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66DD4EB-1E70-AE85-FA28-DF9C78532D14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D95F370-DCCA-FDF3-10E0-D7F801307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735635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321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421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23" name="ZoneTexte 22">
            <a:extLst>
              <a:ext uri="{FF2B5EF4-FFF2-40B4-BE49-F238E27FC236}">
                <a16:creationId xmlns:a16="http://schemas.microsoft.com/office/drawing/2014/main" id="{EB430747-5C3B-2886-5138-E80A1AF2817E}"/>
              </a:ext>
            </a:extLst>
          </p:cNvPr>
          <p:cNvSpPr txBox="1"/>
          <p:nvPr/>
        </p:nvSpPr>
        <p:spPr>
          <a:xfrm>
            <a:off x="1055915" y="4299856"/>
            <a:ext cx="3439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أُضيفُ 100</a:t>
            </a:r>
            <a:endParaRPr lang="fr-MA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Flèche : courbe vers le bas 23">
            <a:extLst>
              <a:ext uri="{FF2B5EF4-FFF2-40B4-BE49-F238E27FC236}">
                <a16:creationId xmlns:a16="http://schemas.microsoft.com/office/drawing/2014/main" id="{555FC885-A530-7945-31DD-432CB73C3EDB}"/>
              </a:ext>
            </a:extLst>
          </p:cNvPr>
          <p:cNvSpPr/>
          <p:nvPr/>
        </p:nvSpPr>
        <p:spPr>
          <a:xfrm>
            <a:off x="1632858" y="2625883"/>
            <a:ext cx="1413486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grpSp>
        <p:nvGrpSpPr>
          <p:cNvPr id="7" name="Groupe 1">
            <a:extLst>
              <a:ext uri="{FF2B5EF4-FFF2-40B4-BE49-F238E27FC236}">
                <a16:creationId xmlns:a16="http://schemas.microsoft.com/office/drawing/2014/main" id="{F902840E-74C6-7CD3-CB51-6159BA2A0739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9" name="Rectangle : coins arrondis 5">
              <a:extLst>
                <a:ext uri="{FF2B5EF4-FFF2-40B4-BE49-F238E27FC236}">
                  <a16:creationId xmlns:a16="http://schemas.microsoft.com/office/drawing/2014/main" id="{96D6B0D1-045B-2E86-D025-1FE5EAF51EB0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اتِّجَاهَ الانْتِقَالِ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038584FE-E3F8-08DE-B839-76856AC815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1" name="Groupe 9">
            <a:extLst>
              <a:ext uri="{FF2B5EF4-FFF2-40B4-BE49-F238E27FC236}">
                <a16:creationId xmlns:a16="http://schemas.microsoft.com/office/drawing/2014/main" id="{8558FFFB-2B47-9E26-0C69-184C57FF8C67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961DDD91-2CC9-5865-4463-7EEFDAEA4F7C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أُحَدِّدُ النَّمَطَ 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1DC121D7-990A-5882-F48E-6449278F91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5" name="Groupe 13">
            <a:extLst>
              <a:ext uri="{FF2B5EF4-FFF2-40B4-BE49-F238E27FC236}">
                <a16:creationId xmlns:a16="http://schemas.microsoft.com/office/drawing/2014/main" id="{FCFF603E-BD4A-BB4B-CE1D-D30E55D0E78E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  <a:solidFill>
            <a:srgbClr val="156082"/>
          </a:solidFill>
        </p:grpSpPr>
        <p:sp>
          <p:nvSpPr>
            <p:cNvPr id="26" name="Rectangle : coins arrondis 14">
              <a:extLst>
                <a:ext uri="{FF2B5EF4-FFF2-40B4-BE49-F238E27FC236}">
                  <a16:creationId xmlns:a16="http://schemas.microsoft.com/office/drawing/2014/main" id="{25F60732-6ADD-6BF5-78CC-8EB52C006182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المُتَسَلْسِلَةَ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14F87CC8-8C35-A10C-A61C-3FD8C31CA4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C07845A-DF1B-37C7-00C8-E810D21B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4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A597236-05E6-E2DC-0E78-615E1CFFC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83286" y="665982"/>
            <a:ext cx="1034912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80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541C8069-DEAE-DDD3-684A-E6368A6ED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104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02672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78333" y="1368129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2B7589"/>
                </a:solidFill>
                <a:latin typeface="Dosis" pitchFamily="2" charset="0"/>
                <a:cs typeface="Calibri" panose="020F0502020204030204" pitchFamily="34" charset="0"/>
              </a:rPr>
              <a:t>إكمال متسلسلات بـــــــ 10 أو بـــــــــ 100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D76DD-2C67-75A7-F3D3-615F5DCD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7CCAE3B-5EE6-629F-94E5-618AD18A2248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المتسلسلة على الألواح بكتابة الأعداد الثلاثة الناقصة فقط.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E5B7A9BE-E0AA-1642-15CD-884D8F646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924613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321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421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…...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29A29432-CE93-D14B-0E41-40CA5BA51E9C}"/>
              </a:ext>
            </a:extLst>
          </p:cNvPr>
          <p:cNvSpPr txBox="1"/>
          <p:nvPr/>
        </p:nvSpPr>
        <p:spPr>
          <a:xfrm>
            <a:off x="1055915" y="4299856"/>
            <a:ext cx="3439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أُضيفُ 100</a:t>
            </a:r>
            <a:endParaRPr lang="fr-MA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lèche : courbe vers le bas 18">
            <a:extLst>
              <a:ext uri="{FF2B5EF4-FFF2-40B4-BE49-F238E27FC236}">
                <a16:creationId xmlns:a16="http://schemas.microsoft.com/office/drawing/2014/main" id="{0BC10A0D-FB70-7BB2-E6D6-EF16367D22DF}"/>
              </a:ext>
            </a:extLst>
          </p:cNvPr>
          <p:cNvSpPr/>
          <p:nvPr/>
        </p:nvSpPr>
        <p:spPr>
          <a:xfrm>
            <a:off x="1632858" y="2625883"/>
            <a:ext cx="1413486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C3B7C23-1AC3-E42B-3FF5-A54FB0F607B2}"/>
              </a:ext>
            </a:extLst>
          </p:cNvPr>
          <p:cNvCxnSpPr/>
          <p:nvPr/>
        </p:nvCxnSpPr>
        <p:spPr>
          <a:xfrm>
            <a:off x="4495801" y="2808514"/>
            <a:ext cx="0" cy="62048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F2E1DEE-836E-819E-2B04-1E971C36B84C}"/>
              </a:ext>
            </a:extLst>
          </p:cNvPr>
          <p:cNvCxnSpPr/>
          <p:nvPr/>
        </p:nvCxnSpPr>
        <p:spPr>
          <a:xfrm>
            <a:off x="5736770" y="2808512"/>
            <a:ext cx="0" cy="62048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900DB10-5523-C131-A6CA-785B9A0713A6}"/>
              </a:ext>
            </a:extLst>
          </p:cNvPr>
          <p:cNvCxnSpPr/>
          <p:nvPr/>
        </p:nvCxnSpPr>
        <p:spPr>
          <a:xfrm>
            <a:off x="7021286" y="2808513"/>
            <a:ext cx="0" cy="62048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FF3C13-AD6C-2484-6642-C15DE7965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8" name="Groupe 1">
            <a:extLst>
              <a:ext uri="{FF2B5EF4-FFF2-40B4-BE49-F238E27FC236}">
                <a16:creationId xmlns:a16="http://schemas.microsoft.com/office/drawing/2014/main" id="{D9D6105C-DFFE-1083-2BD3-D1FED433C5FF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9" name="Rectangle : coins arrondis 5">
              <a:extLst>
                <a:ext uri="{FF2B5EF4-FFF2-40B4-BE49-F238E27FC236}">
                  <a16:creationId xmlns:a16="http://schemas.microsoft.com/office/drawing/2014/main" id="{DAD587D4-DBBF-E756-2DC3-72AC92390E9E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اتِّجَاهَ الانْتِقَالِ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D27ADFBC-0078-68F2-0D97-FAB100879C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2" name="Groupe 9">
            <a:extLst>
              <a:ext uri="{FF2B5EF4-FFF2-40B4-BE49-F238E27FC236}">
                <a16:creationId xmlns:a16="http://schemas.microsoft.com/office/drawing/2014/main" id="{625942CC-7771-C70A-1628-2E5EE1944040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10">
              <a:extLst>
                <a:ext uri="{FF2B5EF4-FFF2-40B4-BE49-F238E27FC236}">
                  <a16:creationId xmlns:a16="http://schemas.microsoft.com/office/drawing/2014/main" id="{089A00BF-86BB-01F7-35CD-29FE477BDA90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أُحَدِّدُ النَّمَطَ 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18CF4684-452C-2CBB-0E26-194EAA3956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6" name="Groupe 13">
            <a:extLst>
              <a:ext uri="{FF2B5EF4-FFF2-40B4-BE49-F238E27FC236}">
                <a16:creationId xmlns:a16="http://schemas.microsoft.com/office/drawing/2014/main" id="{2948864A-F04E-6713-3762-652A5B7A3AFE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  <a:solidFill>
            <a:srgbClr val="156082"/>
          </a:solidFill>
        </p:grpSpPr>
        <p:sp>
          <p:nvSpPr>
            <p:cNvPr id="25" name="Rectangle : coins arrondis 14">
              <a:extLst>
                <a:ext uri="{FF2B5EF4-FFF2-40B4-BE49-F238E27FC236}">
                  <a16:creationId xmlns:a16="http://schemas.microsoft.com/office/drawing/2014/main" id="{BDBEFB0B-9472-C730-351E-34B4328728CD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المُتَسَلْسِلَةَ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2667975E-3C47-B1CF-C4D0-55B145BFD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631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17744-FECB-9D9E-BE18-BBFDB2DF4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52557C1-BC46-1A5A-9223-3AD6E879B829}"/>
              </a:ext>
            </a:extLst>
          </p:cNvPr>
          <p:cNvSpPr txBox="1"/>
          <p:nvPr/>
        </p:nvSpPr>
        <p:spPr>
          <a:xfrm>
            <a:off x="327278" y="899654"/>
            <a:ext cx="7043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ويشرح لنا كيف أكمل المتسلسلة؟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650D9A0A-94E1-83D9-8DD5-3F0F14569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723292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321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chemeClr val="accent1"/>
                          </a:solidFill>
                        </a:rPr>
                        <a:t>421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rgbClr val="C00000"/>
                          </a:solidFill>
                        </a:rPr>
                        <a:t>521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rgbClr val="C00000"/>
                          </a:solidFill>
                        </a:rPr>
                        <a:t>621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MA" sz="4000" b="1" dirty="0">
                          <a:solidFill>
                            <a:srgbClr val="C00000"/>
                          </a:solidFill>
                        </a:rPr>
                        <a:t>721</a:t>
                      </a: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F1BF5826-CE7F-3E8E-B505-D8B3DEBE6177}"/>
              </a:ext>
            </a:extLst>
          </p:cNvPr>
          <p:cNvSpPr txBox="1"/>
          <p:nvPr/>
        </p:nvSpPr>
        <p:spPr>
          <a:xfrm>
            <a:off x="1055915" y="4299856"/>
            <a:ext cx="3439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أُضيفُ 100</a:t>
            </a:r>
            <a:endParaRPr lang="fr-MA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lèche : courbe vers le bas 18">
            <a:extLst>
              <a:ext uri="{FF2B5EF4-FFF2-40B4-BE49-F238E27FC236}">
                <a16:creationId xmlns:a16="http://schemas.microsoft.com/office/drawing/2014/main" id="{4968DC7D-9A44-CA83-5CC1-B2ACCB4E4F60}"/>
              </a:ext>
            </a:extLst>
          </p:cNvPr>
          <p:cNvSpPr/>
          <p:nvPr/>
        </p:nvSpPr>
        <p:spPr>
          <a:xfrm>
            <a:off x="1632858" y="2625883"/>
            <a:ext cx="1413486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grpSp>
        <p:nvGrpSpPr>
          <p:cNvPr id="9" name="Groupe 1">
            <a:extLst>
              <a:ext uri="{FF2B5EF4-FFF2-40B4-BE49-F238E27FC236}">
                <a16:creationId xmlns:a16="http://schemas.microsoft.com/office/drawing/2014/main" id="{C19399C7-20B6-4EBC-4449-2A9EE6C390C1}"/>
              </a:ext>
            </a:extLst>
          </p:cNvPr>
          <p:cNvGrpSpPr/>
          <p:nvPr/>
        </p:nvGrpSpPr>
        <p:grpSpPr>
          <a:xfrm>
            <a:off x="5821827" y="1951514"/>
            <a:ext cx="2640949" cy="442468"/>
            <a:chOff x="5926069" y="1950921"/>
            <a:chExt cx="2640949" cy="442468"/>
          </a:xfrm>
        </p:grpSpPr>
        <p:sp>
          <p:nvSpPr>
            <p:cNvPr id="10" name="Rectangle : coins arrondis 5">
              <a:extLst>
                <a:ext uri="{FF2B5EF4-FFF2-40B4-BE49-F238E27FC236}">
                  <a16:creationId xmlns:a16="http://schemas.microsoft.com/office/drawing/2014/main" id="{55B8EFF5-0BAC-363F-D8F9-9BCE65F72420}"/>
                </a:ext>
              </a:extLst>
            </p:cNvPr>
            <p:cNvSpPr/>
            <p:nvPr/>
          </p:nvSpPr>
          <p:spPr>
            <a:xfrm>
              <a:off x="5926069" y="1950921"/>
              <a:ext cx="2187659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أُحَدِّدُ اتِّجَاهَ الانْتِقَالِ 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EB793A38-9B12-33D8-93D8-1302F6636D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6621" y="195299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2400" b="1" dirty="0"/>
            </a:p>
          </p:txBody>
        </p:sp>
      </p:grpSp>
      <p:grpSp>
        <p:nvGrpSpPr>
          <p:cNvPr id="12" name="Groupe 9">
            <a:extLst>
              <a:ext uri="{FF2B5EF4-FFF2-40B4-BE49-F238E27FC236}">
                <a16:creationId xmlns:a16="http://schemas.microsoft.com/office/drawing/2014/main" id="{65ADC2A3-9B88-B0E0-10AB-B943BA04FB2E}"/>
              </a:ext>
            </a:extLst>
          </p:cNvPr>
          <p:cNvGrpSpPr/>
          <p:nvPr/>
        </p:nvGrpSpPr>
        <p:grpSpPr>
          <a:xfrm>
            <a:off x="3212185" y="1951514"/>
            <a:ext cx="2339558" cy="450582"/>
            <a:chOff x="3579334" y="1923777"/>
            <a:chExt cx="2339558" cy="450582"/>
          </a:xfrm>
          <a:solidFill>
            <a:schemeClr val="bg1">
              <a:lumMod val="75000"/>
            </a:schemeClr>
          </a:solidFill>
        </p:grpSpPr>
        <p:sp>
          <p:nvSpPr>
            <p:cNvPr id="13" name="Rectangle : coins arrondis 10">
              <a:extLst>
                <a:ext uri="{FF2B5EF4-FFF2-40B4-BE49-F238E27FC236}">
                  <a16:creationId xmlns:a16="http://schemas.microsoft.com/office/drawing/2014/main" id="{83D0ED93-5AB1-C4B4-7A99-735FE3CABAB2}"/>
                </a:ext>
              </a:extLst>
            </p:cNvPr>
            <p:cNvSpPr/>
            <p:nvPr/>
          </p:nvSpPr>
          <p:spPr>
            <a:xfrm>
              <a:off x="3579334" y="1923777"/>
              <a:ext cx="1885295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أُحَدِّدُ النَّمَطَ </a:t>
              </a:r>
              <a:endPara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F3DEA2FF-D5FF-4B9A-56B4-45B25F0E2B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78495" y="1933962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5" name="Groupe 13">
            <a:extLst>
              <a:ext uri="{FF2B5EF4-FFF2-40B4-BE49-F238E27FC236}">
                <a16:creationId xmlns:a16="http://schemas.microsoft.com/office/drawing/2014/main" id="{DD94889C-05EB-29F0-7F39-913C8ED94F68}"/>
              </a:ext>
            </a:extLst>
          </p:cNvPr>
          <p:cNvGrpSpPr/>
          <p:nvPr/>
        </p:nvGrpSpPr>
        <p:grpSpPr>
          <a:xfrm>
            <a:off x="456133" y="1933936"/>
            <a:ext cx="2485968" cy="440397"/>
            <a:chOff x="265239" y="1883727"/>
            <a:chExt cx="2485968" cy="440397"/>
          </a:xfrm>
          <a:solidFill>
            <a:srgbClr val="156082"/>
          </a:solidFill>
        </p:grpSpPr>
        <p:sp>
          <p:nvSpPr>
            <p:cNvPr id="16" name="Rectangle : coins arrondis 14">
              <a:extLst>
                <a:ext uri="{FF2B5EF4-FFF2-40B4-BE49-F238E27FC236}">
                  <a16:creationId xmlns:a16="http://schemas.microsoft.com/office/drawing/2014/main" id="{5A40E394-5484-6516-4E36-CD299C2D7C54}"/>
                </a:ext>
              </a:extLst>
            </p:cNvPr>
            <p:cNvSpPr/>
            <p:nvPr/>
          </p:nvSpPr>
          <p:spPr>
            <a:xfrm>
              <a:off x="265239" y="1891120"/>
              <a:ext cx="2006305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أُكْمِلُ المُتَسَلْسِلَةَ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026847B2-8526-145B-2836-C7C4F75DDC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40BD42E-3387-E624-CA87-35762573C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83286" y="665982"/>
            <a:ext cx="1034912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53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6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EE6CAC9-314C-F25B-3BCA-B40A096B93BF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أكتبوا على الألواح نمط المتسلسلة.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E41528-B711-3DC1-0066-2F7EA83C7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4223CF4-8EA4-66AE-F9BC-37A27690A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962438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....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....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....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122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132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B1180FC3-CFF5-7768-78B9-968234C60909}"/>
              </a:ext>
            </a:extLst>
          </p:cNvPr>
          <p:cNvSpPr txBox="1"/>
          <p:nvPr/>
        </p:nvSpPr>
        <p:spPr>
          <a:xfrm>
            <a:off x="849087" y="4299856"/>
            <a:ext cx="334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</a:t>
            </a:r>
            <a:r>
              <a:rPr lang="ar-MA" sz="3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</a:t>
            </a:r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3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lèche : courbe vers le bas 7">
            <a:extLst>
              <a:ext uri="{FF2B5EF4-FFF2-40B4-BE49-F238E27FC236}">
                <a16:creationId xmlns:a16="http://schemas.microsoft.com/office/drawing/2014/main" id="{9A35A68A-9FC2-423E-3F99-0727A79EBDE0}"/>
              </a:ext>
            </a:extLst>
          </p:cNvPr>
          <p:cNvSpPr/>
          <p:nvPr/>
        </p:nvSpPr>
        <p:spPr>
          <a:xfrm flipH="1">
            <a:off x="5623642" y="2625883"/>
            <a:ext cx="1291399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E5F1F-C416-D0AA-68AA-B83C04C9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F65934-5635-7B33-FBE3-6611799CC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236182-73B4-83C1-5F4F-1B31048F4C5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4871E6-A419-0DC7-2842-B5A023473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27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7E51C-36EC-A727-1778-82E9087A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700E4C4-61D9-5939-5933-CA6CE74C7AB0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حدد نمط المتسلسلة؟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D4AE715-5FE4-E18A-7D2E-2AA0198BE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87759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....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....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....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1</a:t>
                      </a:r>
                      <a:r>
                        <a:rPr lang="ar-MA" sz="4000" b="1" dirty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1</a:t>
                      </a:r>
                      <a:r>
                        <a:rPr lang="ar-MA" sz="4000" b="1" dirty="0">
                          <a:solidFill>
                            <a:srgbClr val="C00000"/>
                          </a:solidFill>
                        </a:rPr>
                        <a:t>3</a:t>
                      </a:r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0DFA6A5D-0F53-15CC-7E9E-1F2343A00484}"/>
              </a:ext>
            </a:extLst>
          </p:cNvPr>
          <p:cNvSpPr txBox="1"/>
          <p:nvPr/>
        </p:nvSpPr>
        <p:spPr>
          <a:xfrm>
            <a:off x="849087" y="4299856"/>
            <a:ext cx="334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أتَراجَعُ بـــِــــ 10</a:t>
            </a:r>
            <a:endParaRPr lang="fr-MA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lèche : courbe vers le bas 3">
            <a:extLst>
              <a:ext uri="{FF2B5EF4-FFF2-40B4-BE49-F238E27FC236}">
                <a16:creationId xmlns:a16="http://schemas.microsoft.com/office/drawing/2014/main" id="{6E1F3D18-9F22-E91D-65DA-AF95B8A8A008}"/>
              </a:ext>
            </a:extLst>
          </p:cNvPr>
          <p:cNvSpPr/>
          <p:nvPr/>
        </p:nvSpPr>
        <p:spPr>
          <a:xfrm flipH="1">
            <a:off x="5623642" y="2625883"/>
            <a:ext cx="1291399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pic>
        <p:nvPicPr>
          <p:cNvPr id="6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9556A4D-C941-FDCF-4C02-C840A47F0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83286" y="665982"/>
            <a:ext cx="1034912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5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4BF31-BFF8-6533-8291-8B8297430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935C93F7-D709-82EE-2E5D-52C873CF03C5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المتسلسلة بكتابة الأعداد الثلاثة الناقصة على الألواح.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35941D5-F71D-5315-839A-EA2E4AE6F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335238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....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....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....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122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132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F092D93-9F08-342D-D658-F4D31DCAFB1A}"/>
              </a:ext>
            </a:extLst>
          </p:cNvPr>
          <p:cNvSpPr txBox="1"/>
          <p:nvPr/>
        </p:nvSpPr>
        <p:spPr>
          <a:xfrm>
            <a:off x="849087" y="4299856"/>
            <a:ext cx="334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أتَراجَعُ بـــِــــ 10</a:t>
            </a:r>
            <a:endParaRPr lang="fr-MA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èche : courbe vers le bas 4">
            <a:extLst>
              <a:ext uri="{FF2B5EF4-FFF2-40B4-BE49-F238E27FC236}">
                <a16:creationId xmlns:a16="http://schemas.microsoft.com/office/drawing/2014/main" id="{0523D93B-5B4A-6272-F748-EAEBAA739A1B}"/>
              </a:ext>
            </a:extLst>
          </p:cNvPr>
          <p:cNvSpPr/>
          <p:nvPr/>
        </p:nvSpPr>
        <p:spPr>
          <a:xfrm flipH="1">
            <a:off x="5623642" y="2625883"/>
            <a:ext cx="1291399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EAE2456-B49B-B2D9-42D1-49EBD0656F4E}"/>
              </a:ext>
            </a:extLst>
          </p:cNvPr>
          <p:cNvCxnSpPr/>
          <p:nvPr/>
        </p:nvCxnSpPr>
        <p:spPr>
          <a:xfrm>
            <a:off x="1861461" y="2808514"/>
            <a:ext cx="0" cy="62048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B405445-4162-7E51-62F3-46EF03E1491D}"/>
              </a:ext>
            </a:extLst>
          </p:cNvPr>
          <p:cNvCxnSpPr/>
          <p:nvPr/>
        </p:nvCxnSpPr>
        <p:spPr>
          <a:xfrm>
            <a:off x="3102430" y="2808512"/>
            <a:ext cx="0" cy="62048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399DFA8-9335-35F0-9153-5CED73F66EC7}"/>
              </a:ext>
            </a:extLst>
          </p:cNvPr>
          <p:cNvCxnSpPr/>
          <p:nvPr/>
        </p:nvCxnSpPr>
        <p:spPr>
          <a:xfrm>
            <a:off x="4386946" y="2808513"/>
            <a:ext cx="0" cy="62048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5BA427-9281-E4CA-831F-4EA115EEC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72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28D3-3EAB-14EA-7439-3B1DB4B66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5479C25-CD7B-F3BF-A8FD-3EBDC5807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7657ACC-F301-9454-2898-9201A22BACF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7C564C8-7288-CB0D-0AA7-E3C74B372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618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8C871-0C84-88C0-2097-28934B5FF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FEFC45F-323E-0EE9-61E0-8369F750AE99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A495BE8-48C0-B3B5-296A-24E727A91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822954"/>
              </p:ext>
            </p:extLst>
          </p:nvPr>
        </p:nvGraphicFramePr>
        <p:xfrm>
          <a:off x="1240281" y="3093623"/>
          <a:ext cx="6428245" cy="771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649">
                  <a:extLst>
                    <a:ext uri="{9D8B030D-6E8A-4147-A177-3AD203B41FA5}">
                      <a16:colId xmlns:a16="http://schemas.microsoft.com/office/drawing/2014/main" val="1498208983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413794212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603371459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3535623756"/>
                    </a:ext>
                  </a:extLst>
                </a:gridCol>
                <a:gridCol w="1285649">
                  <a:extLst>
                    <a:ext uri="{9D8B030D-6E8A-4147-A177-3AD203B41FA5}">
                      <a16:colId xmlns:a16="http://schemas.microsoft.com/office/drawing/2014/main" val="1517145594"/>
                    </a:ext>
                  </a:extLst>
                </a:gridCol>
              </a:tblGrid>
              <a:tr h="656966"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rgbClr val="C00000"/>
                          </a:solidFill>
                        </a:rPr>
                        <a:t>92</a:t>
                      </a:r>
                      <a:endParaRPr lang="fr-MA" sz="4000" b="1" dirty="0">
                        <a:solidFill>
                          <a:srgbClr val="C00000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rgbClr val="C00000"/>
                          </a:solidFill>
                        </a:rPr>
                        <a:t>102</a:t>
                      </a:r>
                      <a:endParaRPr lang="fr-MA" sz="4000" b="1" dirty="0">
                        <a:solidFill>
                          <a:srgbClr val="C00000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rgbClr val="C00000"/>
                          </a:solidFill>
                        </a:rPr>
                        <a:t>112</a:t>
                      </a:r>
                      <a:endParaRPr lang="fr-MA" sz="4000" b="1" dirty="0">
                        <a:solidFill>
                          <a:srgbClr val="C00000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122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4000" b="1" dirty="0">
                          <a:solidFill>
                            <a:schemeClr val="accent1"/>
                          </a:solidFill>
                        </a:rPr>
                        <a:t>132</a:t>
                      </a:r>
                      <a:endParaRPr lang="fr-MA" sz="40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161992" marR="161992" marT="80995" marB="8099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52398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721CBC00-5B48-96EE-9A66-E0DE587A7C51}"/>
              </a:ext>
            </a:extLst>
          </p:cNvPr>
          <p:cNvSpPr txBox="1"/>
          <p:nvPr/>
        </p:nvSpPr>
        <p:spPr>
          <a:xfrm>
            <a:off x="849087" y="4299856"/>
            <a:ext cx="334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اَلنَّمَطُ: </a:t>
            </a:r>
            <a:r>
              <a:rPr lang="ar-MA" sz="36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أتَراجَعُ بـــِــــ 10</a:t>
            </a:r>
            <a:endParaRPr lang="fr-MA" sz="36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lèche : courbe vers le bas 3">
            <a:extLst>
              <a:ext uri="{FF2B5EF4-FFF2-40B4-BE49-F238E27FC236}">
                <a16:creationId xmlns:a16="http://schemas.microsoft.com/office/drawing/2014/main" id="{FBB96D07-0906-E58A-DC20-583D4525FD41}"/>
              </a:ext>
            </a:extLst>
          </p:cNvPr>
          <p:cNvSpPr/>
          <p:nvPr/>
        </p:nvSpPr>
        <p:spPr>
          <a:xfrm flipH="1">
            <a:off x="5623642" y="2625883"/>
            <a:ext cx="1291399" cy="43300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tx1"/>
              </a:solidFill>
            </a:endParaRPr>
          </a:p>
        </p:txBody>
      </p:sp>
      <p:pic>
        <p:nvPicPr>
          <p:cNvPr id="6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7690D40-58BD-DA8E-69C9-56E7C1743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783286" y="665982"/>
            <a:ext cx="1034912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397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3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ACE72025-87B4-E615-1FAD-10B07C927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14" y="1028672"/>
            <a:ext cx="9144000" cy="609600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39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817225" y="2309839"/>
            <a:ext cx="2611761" cy="1328057"/>
          </a:xfrm>
          <a:prstGeom prst="roundRect">
            <a:avLst>
              <a:gd name="adj" fmla="val 601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893010-A5A4-A231-D2B6-5F2F470D9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8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F480D31-C258-E2F1-28DA-2D2FC88533FA}"/>
              </a:ext>
            </a:extLst>
          </p:cNvPr>
          <p:cNvGrpSpPr/>
          <p:nvPr/>
        </p:nvGrpSpPr>
        <p:grpSpPr>
          <a:xfrm>
            <a:off x="298636" y="869866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8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7A1F8CF-8892-B9BD-11CE-192C5288B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87" y="2449285"/>
            <a:ext cx="6034840" cy="2868541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FCB950-4F4A-014E-6487-BD11F3C027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92" y="2775857"/>
            <a:ext cx="2545951" cy="228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B9547A3-EB4E-8610-870A-19A536AFA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57" y="2422641"/>
            <a:ext cx="4700648" cy="273679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486E8D-9221-3E13-C017-19E00F175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890D99C-0708-E11A-1A18-358D58451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12" y="2114628"/>
            <a:ext cx="8231048" cy="3938301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3D064A-7C0C-671D-0D6F-F623CE462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3" name="Groupe 8">
            <a:extLst>
              <a:ext uri="{FF2B5EF4-FFF2-40B4-BE49-F238E27FC236}">
                <a16:creationId xmlns:a16="http://schemas.microsoft.com/office/drawing/2014/main" id="{A046E1A2-48AB-BDC6-DE06-09047F7B2B6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E9A7B67D-79FF-BAC7-0200-FFD88539A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3D71A395-D14A-41C6-9AB2-1CDEC70D2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73C24F0-3F73-E1BD-EB12-764C373BF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9" y="2708911"/>
            <a:ext cx="5650751" cy="2732702"/>
          </a:xfrm>
          <a:prstGeom prst="rect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6681772B-BFD9-9CA4-AFCE-83DDFDAA3533}"/>
              </a:ext>
            </a:extLst>
          </p:cNvPr>
          <p:cNvSpPr txBox="1"/>
          <p:nvPr/>
        </p:nvSpPr>
        <p:spPr>
          <a:xfrm>
            <a:off x="837475" y="800687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39 أنجزوا النشاط رقم 4 لديكم 8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1479BC-81E4-F891-27F7-2D60D61A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13" name="Groupe 8">
            <a:extLst>
              <a:ext uri="{FF2B5EF4-FFF2-40B4-BE49-F238E27FC236}">
                <a16:creationId xmlns:a16="http://schemas.microsoft.com/office/drawing/2014/main" id="{10DA9225-B308-884D-8C21-A9C76ABBC0D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4" name="Image 11">
              <a:extLst>
                <a:ext uri="{FF2B5EF4-FFF2-40B4-BE49-F238E27FC236}">
                  <a16:creationId xmlns:a16="http://schemas.microsoft.com/office/drawing/2014/main" id="{9CA70D84-39D2-C984-B20B-596F3276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2">
              <a:extLst>
                <a:ext uri="{FF2B5EF4-FFF2-40B4-BE49-F238E27FC236}">
                  <a16:creationId xmlns:a16="http://schemas.microsoft.com/office/drawing/2014/main" id="{7404194E-C8FA-6FAE-D4B8-DF368ECF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دقيقتان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F07A2B0-D874-CC71-BAAF-E0FAFBB03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06" y="1935349"/>
            <a:ext cx="8205689" cy="416230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146E09-4CA6-CFE4-6DB6-1F09966B1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C0B0D7D9-53F8-CD07-DA64-8758DB77184E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FEB1A6D5-AB4D-1498-072D-B7A790E4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525CF45F-C46A-A7FA-36D4-BBED24E40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40493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pen book with colorful writing&#10;&#10;Description automatically generated">
            <a:extLst>
              <a:ext uri="{FF2B5EF4-FFF2-40B4-BE49-F238E27FC236}">
                <a16:creationId xmlns:a16="http://schemas.microsoft.com/office/drawing/2014/main" id="{298A03D8-EA6E-BE14-6ADD-70CA498F4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132"/>
            <a:ext cx="9144000" cy="6096000"/>
          </a:xfrm>
          <a:prstGeom prst="rect">
            <a:avLst/>
          </a:prstGeom>
        </p:spPr>
      </p:pic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72144" y="882132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38 و 39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437942" y="3823166"/>
            <a:ext cx="5553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800" b="1" kern="0" dirty="0">
                <a:solidFill>
                  <a:srgbClr val="2B75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إكمال متسلسلات بـــ 10 أو بـــــ 100</a:t>
            </a:r>
            <a:endParaRPr lang="fr-FR" sz="2800" b="1" dirty="0">
              <a:solidFill>
                <a:srgbClr val="2B7589"/>
              </a:solidFill>
              <a:latin typeface="Dosi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2" y="2239767"/>
            <a:ext cx="5072775" cy="2819009"/>
            <a:chOff x="2306077" y="2221113"/>
            <a:chExt cx="4675636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1187" y="309637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77" y="3160060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8" y="3724073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2" name="ZoneTexte 16">
              <a:extLst>
                <a:ext uri="{FF2B5EF4-FFF2-40B4-BE49-F238E27FC236}">
                  <a16:creationId xmlns:a16="http://schemas.microsoft.com/office/drawing/2014/main" id="{E42300CA-CCA7-8602-F173-84143066BBFD}"/>
                </a:ext>
              </a:extLst>
            </p:cNvPr>
            <p:cNvSpPr txBox="1"/>
            <p:nvPr/>
          </p:nvSpPr>
          <p:spPr>
            <a:xfrm>
              <a:off x="2359668" y="4220224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3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ok with a cartoon character&#10;&#10;Description automatically generated">
            <a:extLst>
              <a:ext uri="{FF2B5EF4-FFF2-40B4-BE49-F238E27FC236}">
                <a16:creationId xmlns:a16="http://schemas.microsoft.com/office/drawing/2014/main" id="{F464F791-2BB7-B2BE-59A0-632B5B109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814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724913" y="920261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ص37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701366" y="3547066"/>
            <a:ext cx="2870634" cy="990599"/>
          </a:xfrm>
          <a:prstGeom prst="roundRect">
            <a:avLst>
              <a:gd name="adj" fmla="val 736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03B60D2-44F7-31FE-2F69-62619FFD3ADA}"/>
              </a:ext>
            </a:extLst>
          </p:cNvPr>
          <p:cNvSpPr/>
          <p:nvPr/>
        </p:nvSpPr>
        <p:spPr>
          <a:xfrm>
            <a:off x="1724913" y="4537665"/>
            <a:ext cx="2877628" cy="1358626"/>
          </a:xfrm>
          <a:prstGeom prst="roundRect">
            <a:avLst>
              <a:gd name="adj" fmla="val 736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63D8D8-CEB2-F6F1-2DED-AB3F25E5C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234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15417</TotalTime>
  <Words>968</Words>
  <Application>Microsoft Office PowerPoint</Application>
  <PresentationFormat>Affichage à l'écran (4:3)</PresentationFormat>
  <Paragraphs>346</Paragraphs>
  <Slides>60</Slides>
  <Notes>14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60</vt:i4>
      </vt:variant>
    </vt:vector>
  </HeadingPairs>
  <TitlesOfParts>
    <vt:vector size="70" baseType="lpstr">
      <vt:lpstr>DengXian</vt:lpstr>
      <vt:lpstr>Aptos</vt:lpstr>
      <vt:lpstr>Arial</vt:lpstr>
      <vt:lpstr>Calibri</vt:lpstr>
      <vt:lpstr>Chalkboard</vt:lpstr>
      <vt:lpstr>Dosis</vt:lpstr>
      <vt:lpstr>Effra CC Arbc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187</cp:revision>
  <cp:lastPrinted>2025-08-13T10:11:39Z</cp:lastPrinted>
  <dcterms:created xsi:type="dcterms:W3CDTF">2025-08-01T12:31:49Z</dcterms:created>
  <dcterms:modified xsi:type="dcterms:W3CDTF">2025-11-16T18:23:37Z</dcterms:modified>
</cp:coreProperties>
</file>