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5" r:id="rId17"/>
  </p:sldMasterIdLst>
  <p:notesMasterIdLst>
    <p:notesMasterId r:id="rId102"/>
  </p:notesMasterIdLst>
  <p:handoutMasterIdLst>
    <p:handoutMasterId r:id="rId103"/>
  </p:handoutMasterIdLst>
  <p:sldIdLst>
    <p:sldId id="2147482469" r:id="rId18"/>
    <p:sldId id="2147482483" r:id="rId19"/>
    <p:sldId id="2147482470" r:id="rId20"/>
    <p:sldId id="2147482516" r:id="rId21"/>
    <p:sldId id="2147482523" r:id="rId22"/>
    <p:sldId id="2147482524" r:id="rId23"/>
    <p:sldId id="2147482517" r:id="rId24"/>
    <p:sldId id="2147482468" r:id="rId25"/>
    <p:sldId id="2147482385" r:id="rId26"/>
    <p:sldId id="2147482515" r:id="rId27"/>
    <p:sldId id="2147482387" r:id="rId28"/>
    <p:sldId id="2147482388" r:id="rId29"/>
    <p:sldId id="2147482389" r:id="rId30"/>
    <p:sldId id="2147482390" r:id="rId31"/>
    <p:sldId id="2147482391" r:id="rId32"/>
    <p:sldId id="2147482392" r:id="rId33"/>
    <p:sldId id="2147482497" r:id="rId34"/>
    <p:sldId id="2147482498" r:id="rId35"/>
    <p:sldId id="2147482518" r:id="rId36"/>
    <p:sldId id="2147482394" r:id="rId37"/>
    <p:sldId id="2147482407" r:id="rId38"/>
    <p:sldId id="2147482408" r:id="rId39"/>
    <p:sldId id="2147482409" r:id="rId40"/>
    <p:sldId id="2147482491" r:id="rId41"/>
    <p:sldId id="2147482492" r:id="rId42"/>
    <p:sldId id="2147482493" r:id="rId43"/>
    <p:sldId id="2147482396" r:id="rId44"/>
    <p:sldId id="2147482499" r:id="rId45"/>
    <p:sldId id="2147482397" r:id="rId46"/>
    <p:sldId id="2147482484" r:id="rId47"/>
    <p:sldId id="2147482478" r:id="rId48"/>
    <p:sldId id="2147482495" r:id="rId49"/>
    <p:sldId id="2147482403" r:id="rId50"/>
    <p:sldId id="2147482404" r:id="rId51"/>
    <p:sldId id="2147482405" r:id="rId52"/>
    <p:sldId id="2147482482" r:id="rId53"/>
    <p:sldId id="2147482480" r:id="rId54"/>
    <p:sldId id="2147482489" r:id="rId55"/>
    <p:sldId id="2147482411" r:id="rId56"/>
    <p:sldId id="2147482412" r:id="rId57"/>
    <p:sldId id="2147482413" r:id="rId58"/>
    <p:sldId id="2147482416" r:id="rId59"/>
    <p:sldId id="2147482500" r:id="rId60"/>
    <p:sldId id="2147482501" r:id="rId61"/>
    <p:sldId id="2147482422" r:id="rId62"/>
    <p:sldId id="2147482519" r:id="rId63"/>
    <p:sldId id="2147482423" r:id="rId64"/>
    <p:sldId id="2147482424" r:id="rId65"/>
    <p:sldId id="2147482425" r:id="rId66"/>
    <p:sldId id="2147482426" r:id="rId67"/>
    <p:sldId id="2147482427" r:id="rId68"/>
    <p:sldId id="2147482431" r:id="rId69"/>
    <p:sldId id="2147482432" r:id="rId70"/>
    <p:sldId id="2147482434" r:id="rId71"/>
    <p:sldId id="2147482436" r:id="rId72"/>
    <p:sldId id="2147482438" r:id="rId73"/>
    <p:sldId id="2147482439" r:id="rId74"/>
    <p:sldId id="2147482440" r:id="rId75"/>
    <p:sldId id="2147482441" r:id="rId76"/>
    <p:sldId id="2147482502" r:id="rId77"/>
    <p:sldId id="2147482503" r:id="rId78"/>
    <p:sldId id="2147482505" r:id="rId79"/>
    <p:sldId id="2147482446" r:id="rId80"/>
    <p:sldId id="2147482520" r:id="rId81"/>
    <p:sldId id="2147482447" r:id="rId82"/>
    <p:sldId id="2147482448" r:id="rId83"/>
    <p:sldId id="2147482449" r:id="rId84"/>
    <p:sldId id="2147482450" r:id="rId85"/>
    <p:sldId id="2147482451" r:id="rId86"/>
    <p:sldId id="2147482452" r:id="rId87"/>
    <p:sldId id="2147482453" r:id="rId88"/>
    <p:sldId id="2147482454" r:id="rId89"/>
    <p:sldId id="2147482455" r:id="rId90"/>
    <p:sldId id="2147482456" r:id="rId91"/>
    <p:sldId id="2147482457" r:id="rId92"/>
    <p:sldId id="2147482507" r:id="rId93"/>
    <p:sldId id="2147482522" r:id="rId94"/>
    <p:sldId id="2147482490" r:id="rId95"/>
    <p:sldId id="2147482486" r:id="rId96"/>
    <p:sldId id="2147482459" r:id="rId97"/>
    <p:sldId id="2147482465" r:id="rId98"/>
    <p:sldId id="2147482509" r:id="rId99"/>
    <p:sldId id="2147482525" r:id="rId100"/>
    <p:sldId id="2147482487" r:id="rId101"/>
  </p:sldIdLst>
  <p:sldSz cx="9144000" cy="6858000" type="screen4x3"/>
  <p:notesSz cx="6858000" cy="9144000"/>
  <p:embeddedFontLst>
    <p:embeddedFont>
      <p:font typeface="Dosis" pitchFamily="2" charset="0"/>
      <p:regular r:id="rId104"/>
      <p:bold r:id="rId105"/>
    </p:embeddedFont>
    <p:embeddedFont>
      <p:font typeface="Dosis ExtraBold" pitchFamily="2" charset="0"/>
      <p:bold r:id="rId106"/>
    </p:embeddedFont>
    <p:embeddedFont>
      <p:font typeface="Dosis Medium" pitchFamily="2" charset="0"/>
      <p:regular r:id="rId107"/>
    </p:embeddedFont>
    <p:embeddedFont>
      <p:font typeface="Dosis SemiBold" pitchFamily="2" charset="0"/>
      <p:regular r:id="rId108"/>
      <p:bold r:id="rId109"/>
    </p:embeddedFont>
    <p:embeddedFont>
      <p:font typeface="Microsoft Uighur" panose="02000000000000000000" pitchFamily="2" charset="-78"/>
      <p:regular r:id="rId110"/>
      <p:bold r:id="rId111"/>
    </p:embeddedFont>
    <p:embeddedFont>
      <p:font typeface="Modern Love" panose="04090805081005020601" pitchFamily="82" charset="0"/>
      <p:regular r:id="rId1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424D7C"/>
    <a:srgbClr val="B9FFFC"/>
    <a:srgbClr val="454F7D"/>
    <a:srgbClr val="424D7B"/>
    <a:srgbClr val="444F7B"/>
    <a:srgbClr val="444C7B"/>
    <a:srgbClr val="424D7A"/>
    <a:srgbClr val="454F81"/>
    <a:srgbClr val="455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2" autoAdjust="0"/>
    <p:restoredTop sz="94620" autoAdjust="0"/>
  </p:normalViewPr>
  <p:slideViewPr>
    <p:cSldViewPr snapToGrid="0">
      <p:cViewPr varScale="1">
        <p:scale>
          <a:sx n="60" d="100"/>
          <a:sy n="60" d="100"/>
        </p:scale>
        <p:origin x="1262" y="53"/>
      </p:cViewPr>
      <p:guideLst/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68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presProps" Target="presProps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font" Target="fonts/font3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font" Target="fonts/font6.fntdata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font" Target="fonts/font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font" Target="fonts/font7.fntdata"/><Relationship Id="rId115" Type="http://schemas.openxmlformats.org/officeDocument/2006/relationships/theme" Target="theme/theme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5EC37A-635A-FFC1-4F85-23A75669D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C41E6E-D715-7CA6-985B-1C1FAD6B6B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4C08-0FF0-4F69-9D41-6BF411A41277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1F2732-23D4-5CFD-1EA0-877CFD56D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B875AE-F05F-0848-69E2-7E7A5B3DC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B522-ADD4-449D-920B-8B2DB9F018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978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03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Layouts/_rels/slideLayout18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Layouts/_rels/slideLayout18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4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5124" y="3028557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170706" y="5561989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937668" y="4305816"/>
            <a:ext cx="14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36191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392254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15985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6003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84048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1274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954933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7973969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50152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05061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7650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58466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184346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40239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64344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67767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39819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E4D8B0D0-F0C3-4FC3-94D6-BCF0D419E7BC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6B07F95-A5D9-6530-5B60-EE210563FC7F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D43B28-22C3-9254-D1DD-41450AA7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9734" b="-9734"/>
          <a:stretch>
            <a:fillRect/>
          </a:stretch>
        </p:blipFill>
        <p:spPr>
          <a:xfrm>
            <a:off x="7551896" y="3045833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7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17.bin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17.bin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7.bin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image" Target="../media/image17.bin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image" Target="../media/image17.bin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heme" Target="../theme/them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Relationship Id="rId1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6.xml"/><Relationship Id="rId14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7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4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  <p:sldLayoutId id="2147483871" r:id="rId14"/>
    <p:sldLayoutId id="214748387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  <p:sldLayoutId id="21474838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7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7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4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gif"/><Relationship Id="rId11" Type="http://schemas.openxmlformats.org/officeDocument/2006/relationships/image" Target="../media/image46.png"/><Relationship Id="rId5" Type="http://schemas.openxmlformats.org/officeDocument/2006/relationships/image" Target="../media/image57.png"/><Relationship Id="rId10" Type="http://schemas.openxmlformats.org/officeDocument/2006/relationships/image" Target="../media/image45.png"/><Relationship Id="rId4" Type="http://schemas.openxmlformats.org/officeDocument/2006/relationships/image" Target="../media/image56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3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8.png"/><Relationship Id="rId7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7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1.jpeg"/><Relationship Id="rId7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4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7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6.jpeg"/><Relationship Id="rId7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1.png"/><Relationship Id="rId7" Type="http://schemas.openxmlformats.org/officeDocument/2006/relationships/image" Target="../media/image4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8.png"/><Relationship Id="rId7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1.png"/><Relationship Id="rId7" Type="http://schemas.openxmlformats.org/officeDocument/2006/relationships/image" Target="../media/image4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1.png"/><Relationship Id="rId7" Type="http://schemas.openxmlformats.org/officeDocument/2006/relationships/image" Target="../media/image4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1.png"/><Relationship Id="rId7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2.png"/><Relationship Id="rId7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4.jpeg"/><Relationship Id="rId7" Type="http://schemas.openxmlformats.org/officeDocument/2006/relationships/image" Target="../media/image4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7.png"/><Relationship Id="rId7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4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88.png"/><Relationship Id="rId9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7.png"/><Relationship Id="rId7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4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88.png"/><Relationship Id="rId9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0.png"/><Relationship Id="rId7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12" Type="http://schemas.openxmlformats.org/officeDocument/2006/relationships/image" Target="../media/image3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0.png"/><Relationship Id="rId7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0.png"/><Relationship Id="rId7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3.png"/><Relationship Id="rId7" Type="http://schemas.openxmlformats.org/officeDocument/2006/relationships/image" Target="../media/image9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8.png"/><Relationship Id="rId7" Type="http://schemas.openxmlformats.org/officeDocument/2006/relationships/image" Target="../media/image4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0" Type="http://schemas.openxmlformats.org/officeDocument/2006/relationships/image" Target="../media/image35.gif"/><Relationship Id="rId4" Type="http://schemas.openxmlformats.org/officeDocument/2006/relationships/image" Target="../media/image51.png"/><Relationship Id="rId9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4.png"/><Relationship Id="rId7" Type="http://schemas.openxmlformats.org/officeDocument/2006/relationships/image" Target="../media/image4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4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2.png"/><Relationship Id="rId5" Type="http://schemas.openxmlformats.org/officeDocument/2006/relationships/image" Target="../media/image100.png"/><Relationship Id="rId10" Type="http://schemas.openxmlformats.org/officeDocument/2006/relationships/image" Target="../media/image46.png"/><Relationship Id="rId4" Type="http://schemas.openxmlformats.org/officeDocument/2006/relationships/image" Target="../media/image99.png"/><Relationship Id="rId9" Type="http://schemas.openxmlformats.org/officeDocument/2006/relationships/image" Target="../media/image45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4.png"/><Relationship Id="rId7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46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48428-3735-7A89-73F0-D217EE3A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النشيد الوطني </a:t>
            </a:r>
            <a:endParaRPr lang="fr-FR" sz="2400" dirty="0"/>
          </a:p>
        </p:txBody>
      </p:sp>
      <p:pic>
        <p:nvPicPr>
          <p:cNvPr id="16" name="FINALE - Hymne National Marocain - 1080p-251021">
            <a:hlinkClick r:id="" action="ppaction://media"/>
            <a:extLst>
              <a:ext uri="{FF2B5EF4-FFF2-40B4-BE49-F238E27FC236}">
                <a16:creationId xmlns:a16="http://schemas.microsoft.com/office/drawing/2014/main" id="{9CFE174C-94F6-173D-D004-237011C5D6B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707" y="2160588"/>
            <a:ext cx="6986587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5B2C3F-1F5F-0F90-5148-85301A646A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17418" cy="817417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7B89FB9-9CF1-28D8-D221-5B24369719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C88920B-E689-4A85-1741-59500C561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6B159B-DADB-B84F-3817-02043DE27C5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071A2FD-35B6-1F36-DE7D-ED4FBAF1780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5B48E7-A6F8-4C23-B492-28DABAAAF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5C10A4D-6EA5-E3E5-84D7-D78DE493C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E33EBF-9514-9E32-A291-C5B86CA2E5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7DF445-75A9-EED1-7F20-A63D9801EE1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44D3C9-88EC-D17D-F3B8-CAA189C3DF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69305A-C243-EFF7-2441-7F1BDE29532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B992F2-5F12-D797-1DE3-BFD43B6096D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337515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0F260-BFEB-87EB-24B7-A54B5354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212D327-96AA-070E-F18C-06222960B7C5}"/>
              </a:ext>
            </a:extLst>
          </p:cNvPr>
          <p:cNvGrpSpPr/>
          <p:nvPr/>
        </p:nvGrpSpPr>
        <p:grpSpPr>
          <a:xfrm>
            <a:off x="461639" y="2510716"/>
            <a:ext cx="8291162" cy="2332738"/>
            <a:chOff x="992297" y="2549164"/>
            <a:chExt cx="7586836" cy="2219273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5E395F1A-43EF-C139-B206-63E12071A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752" y="2572390"/>
              <a:ext cx="3414381" cy="219604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مَنْبِتَ</a:t>
              </a:r>
              <a:r>
                <a:rPr lang="fr-FR" altLang="fr-FR" sz="4800" b="1" kern="0" dirty="0">
                  <a:solidFill>
                    <a:srgbClr val="44546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  </a:t>
              </a:r>
              <a:r>
                <a:rPr lang="ar-SA" altLang="fr-FR" sz="4800" b="1" kern="0" dirty="0" err="1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</a:t>
              </a:r>
              <a:r>
                <a:rPr lang="ar-SA" altLang="fr-FR" sz="4800" b="1" kern="0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لْأَحْرا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رْ</a:t>
              </a: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kern="0" dirty="0">
                  <a:solidFill>
                    <a:srgbClr val="44546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ُنْتَدى</a:t>
              </a:r>
              <a:r>
                <a:rPr lang="fr-FR" altLang="fr-FR" sz="4800" b="1" kern="0" dirty="0">
                  <a:solidFill>
                    <a:srgbClr val="0097B2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</a:t>
              </a:r>
              <a:r>
                <a:rPr lang="ar-SA" altLang="fr-FR" sz="4800" b="1" kern="0" dirty="0">
                  <a:solidFill>
                    <a:srgbClr val="454F7D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سُّؤْد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َد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 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</a:t>
              </a:r>
              <a:r>
                <a:rPr lang="ar-M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حِما</a:t>
              </a:r>
              <a:r>
                <a:rPr lang="ar-SA" altLang="fr-FR" sz="48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هْ</a:t>
              </a:r>
              <a:endParaRPr lang="fr-FR" altLang="fr-FR" sz="48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F5141C-EDD3-B309-9EF8-E85D74403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297" y="2549164"/>
              <a:ext cx="3476867" cy="219604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rtl="1">
                <a:defRPr/>
              </a:pP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مَشْرِقَ</a:t>
              </a:r>
              <a:r>
                <a:rPr lang="fr-FR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</a:rPr>
                <a:t>   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ﭐلْأَنْوارْ</a:t>
              </a: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دُمْتَ مُنْتَداهْ وحِماهْ</a:t>
              </a:r>
              <a:endParaRPr kumimoji="0" lang="fr-FR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70A5EC4-2DE4-EB29-A1D7-71DCA88F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 الجزء الأول. أنصتوا جيدا أنطق كلمات النشيد بشكل صحيح.</a:t>
            </a:r>
          </a:p>
        </p:txBody>
      </p:sp>
      <p:pic>
        <p:nvPicPr>
          <p:cNvPr id="1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BFA4A8-576D-DDFD-EC34-3408B7EC04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28001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144F5F-0227-1E13-6515-8ADE2014F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A761A1-FDF9-9973-00AA-560B16EF52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12A739-FA84-E498-60CB-55F5B78AD6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9900D69-B8A0-042B-F390-AC12D12817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358BAE-469D-9FAF-CFA9-C662A3F33E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35F0DA-02A4-A502-07CC-365CE6D4F2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162652-38D2-73FC-6EB2-A8A320F4927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A60C92-E068-FFF1-0C51-A5F335BBCEE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86AB21-40F5-4370-5A64-D05AFA24E2C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A15A0E-E5D8-F82B-3379-94579FCA25B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0956085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52733-6E3D-C422-679C-9446BFC4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EB030-C75B-1C53-5D4C-666B3EE0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رددوا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7C2E3A0F-3671-4A9A-98DB-5E21BF64D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0" y="2696884"/>
            <a:ext cx="6840000" cy="1464231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مَنْبِتَ</a:t>
            </a: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altLang="fr-FR" sz="8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altLang="fr-FR" sz="80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M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أَحْرا</a:t>
            </a:r>
            <a:r>
              <a:rPr lang="ar-MA" altLang="fr-FR" sz="8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</a:t>
            </a:r>
            <a:endParaRPr lang="fr-FR" altLang="fr-FR" sz="8000" b="1" dirty="0">
              <a:solidFill>
                <a:srgbClr val="FF0000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6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44E640-C17A-E204-B982-F2119E6DF6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0491" cy="81049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E12813-B367-474B-C56B-C216F2F25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61BA9-25BC-BBE7-DF28-ED0CFD9200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76B02D-3E53-7052-160C-79C802A922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86E584-AE9B-2C7A-8EF3-6DD18101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248DC1-89B9-E30D-F860-F0E88A5A68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27D877-5699-5706-C980-C307A1B625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DD5F7-7B90-9AD8-2A29-24A773B4689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3762BD-C35A-5678-1D8E-47DD476368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605D7-ED9C-8F70-4937-7DBCAE9C160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0575E-7C9A-CE80-5783-0452135C62F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2280163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597B-FDC8-39DA-E94B-3F360584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FAA40-A987-71F8-3760-DA146671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رددوا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633FF6-6CF1-226B-8AD2-726C6CAB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0" y="2696884"/>
            <a:ext cx="6840000" cy="1464231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rtl="1">
              <a:defRPr/>
            </a:pPr>
            <a:r>
              <a:rPr lang="ar-S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مَشْ</a:t>
            </a:r>
            <a:r>
              <a:rPr lang="ar-M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</a:t>
            </a:r>
            <a:r>
              <a:rPr lang="ar-S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رِقَ</a:t>
            </a:r>
            <a:r>
              <a:rPr lang="fr-FR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altLang="fr-FR" sz="8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altLang="fr-FR" sz="8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altLang="fr-FR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لْأَنْوارْ</a:t>
            </a:r>
            <a:endParaRPr lang="ar-MA" altLang="fr-FR" sz="8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029D7D-75E7-E8C8-D186-63537D99E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798224" cy="79822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A6EDAF-A0FA-CB3C-FEC1-FEED4C89A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FFA2C8-214F-6CBB-E0DB-CC485DBA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B9529B-C85C-13E8-0334-A797ADA8A2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65D82A-E9D8-0217-CCFF-44C54060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84AAFB-7936-6F68-8B5F-66A7C3B5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458D32-0F86-4182-480E-BE114415ED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3D7F1C-272F-120C-65BD-A431E48BD7A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6C942-52B4-6E71-D6D9-8CFF830E7D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5F7C7D-3601-40CC-D4E4-184DB9BBA54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15487F-879B-959A-58A0-82CCECC828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04536076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8F88-85CB-9FA8-F6D4-EA7DA397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609B0-567E-A723-4B14-132FA1B4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رددوا  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ABB70BD7-D925-23AC-6891-5065AC74AF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84000"/>
            <a:ext cx="828000" cy="828000"/>
          </a:xfr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06E97B6-4316-0657-D78A-17F12BA7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0" y="2696884"/>
            <a:ext cx="6840000" cy="1464231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fr-FR" sz="80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مُنْتَدى</a:t>
            </a:r>
            <a:r>
              <a:rPr kumimoji="0" lang="ar-SA" altLang="fr-FR" sz="8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SA" altLang="fr-FR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SA" altLang="fr-FR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kumimoji="0" lang="ar-SA" altLang="fr-FR" sz="8000" b="1" i="0" u="none" strike="noStrike" kern="0" cap="none" spc="0" normalizeH="0" baseline="0" noProof="0" dirty="0" err="1">
                <a:ln>
                  <a:noFill/>
                </a:ln>
                <a:solidFill>
                  <a:srgbClr val="444F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سُّ</a:t>
            </a:r>
            <a:r>
              <a:rPr kumimoji="0" lang="ar-SA" altLang="fr-FR" sz="8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ؤْدَدِ</a:t>
            </a:r>
            <a:r>
              <a:rPr kumimoji="0" lang="ar-M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S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وَحِم</a:t>
            </a:r>
            <a:r>
              <a:rPr kumimoji="0" lang="ar-S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اه</a:t>
            </a:r>
            <a:endParaRPr kumimoji="0" lang="fr-FR" altLang="fr-FR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D4854-B801-7995-D9D1-AE84FA831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A61643-37CC-B765-2CF0-32C7418022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8019A2-22CF-A054-8E73-0331BA0B52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7F9E47-58EB-1957-3400-F478A53D70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099594-65AA-2473-F4D1-CDE32665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E3CBF7-57FB-3C4C-B049-0470FD94E6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76C254-6823-5EB1-2C94-9AB8C5FA4FA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743BB0-29F5-BD43-AB8D-84CE95C9A4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BF486-D989-A959-3672-72B76556FA4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0D3AA7-F3C4-1325-5357-A7352491B14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46397459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C232D-5428-8694-DF06-7660F4A2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0D52E-A7FE-972D-A793-9A693E7D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0805034-0A32-94E8-36FC-D1E5FC1DD3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7471" y="684000"/>
            <a:ext cx="828000" cy="828000"/>
          </a:xfr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E8D526C-4393-85D9-4F5A-24D8DB8A4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0" y="2696884"/>
            <a:ext cx="6840000" cy="1464231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دُمْتَ مُنْتَداهْ</a:t>
            </a: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</a:t>
            </a: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َحِم</a:t>
            </a: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اه</a:t>
            </a: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</a:t>
            </a:r>
            <a:endParaRPr kumimoji="0" lang="fr-FR" altLang="fr-FR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438111-5B0D-263C-35CB-35A7C6854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E2EA08-EE34-1369-4267-8866D4822F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0B2C11-BFEA-317F-2D89-6B4F3B58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DB0A69-98B6-E88B-7972-0CA3B78BD0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DEC8CB-F999-C3A9-72C8-1A16F06C56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93FCA6-16F7-7D6B-0E2D-B4A3E8939D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CC900-9610-5F48-27A0-2A24CD17C4B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24C5FC-1F29-1C63-BD27-430AF71BDB6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05782-1F68-8B09-2521-F436872AB05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61E474-A232-2698-D03F-A5D960FEEF9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15084325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E77E0-644C-344E-E4FE-4F53E93A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9687B-F24E-12CA-E070-197C58FC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لننشد معا.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6A0E90F7-D318-527E-554A-AC667F3D0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1027" y="684000"/>
            <a:ext cx="828000" cy="828000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45498C-1A7F-4104-8C88-876796222420}"/>
              </a:ext>
            </a:extLst>
          </p:cNvPr>
          <p:cNvGrpSpPr/>
          <p:nvPr/>
        </p:nvGrpSpPr>
        <p:grpSpPr>
          <a:xfrm>
            <a:off x="460926" y="2779817"/>
            <a:ext cx="8222148" cy="2348202"/>
            <a:chOff x="1004966" y="2534452"/>
            <a:chExt cx="7523685" cy="2233985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1E2A7FC-3C12-2BB8-E09B-C12E7F4C4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37" y="2572390"/>
              <a:ext cx="3355014" cy="219604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َنْبِتَ</a:t>
              </a:r>
              <a:r>
                <a:rPr lang="fr-FR" altLang="fr-FR" sz="4800" b="1" kern="0" dirty="0">
                  <a:solidFill>
                    <a:srgbClr val="44546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 </a:t>
              </a:r>
              <a:r>
                <a:rPr lang="fr-FR" altLang="fr-FR" sz="48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altLang="fr-FR" sz="4800" b="1" kern="0" dirty="0" err="1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</a:t>
              </a:r>
              <a:r>
                <a:rPr lang="ar-SA" altLang="fr-FR" sz="4800" b="1" kern="0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لْأَحْرا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رْ</a:t>
              </a: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kern="0" dirty="0">
                  <a:solidFill>
                    <a:srgbClr val="44546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ُنْتَدى</a:t>
              </a:r>
              <a:r>
                <a:rPr lang="fr-FR" altLang="fr-FR" sz="48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سُّؤْدَد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 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</a:t>
              </a:r>
              <a:r>
                <a:rPr lang="ar-M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حِما</a:t>
              </a:r>
              <a:r>
                <a:rPr lang="ar-SA" altLang="fr-FR" sz="4800" b="1" kern="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هْ</a:t>
              </a:r>
              <a:endParaRPr lang="fr-FR" altLang="fr-FR" sz="48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AFC9AF-D2FD-C285-97AD-3C19686C3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966" y="2534452"/>
              <a:ext cx="3283209" cy="219604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rtl="1">
                <a:defRPr/>
              </a:pPr>
              <a:r>
                <a:rPr lang="ar-SA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مَشْرِقَ</a:t>
              </a:r>
              <a:r>
                <a:rPr lang="fr-FR" altLang="fr-FR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</a:rPr>
                <a:t>   </a:t>
              </a: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ﭐلْأَنْوارْ</a:t>
              </a: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9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دُمْتَ مُنْتَداهْ وحِماهْ</a:t>
              </a:r>
              <a:endParaRPr kumimoji="0" lang="fr-FR" alt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424D79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E80CFE9-FCA6-6DA5-C059-AD68263B7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1D09A0-3E9E-7991-A35A-CC938DFABC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174444-7D3D-CAE4-F095-9D8DF1F6E0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C73FBF-F3B2-28A0-107A-AFEDB67794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42634E-C175-6ADE-7ECA-40A6089D65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397CFB-3AFF-5C45-9E4C-9B7A6CC6CC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4808A2-DC43-3322-03C0-D4DABCCE73D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35F61E-8966-91A3-528B-062AEF7F0AE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999BD1-6390-433D-56BC-16C9B688625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FEA41A-7F27-0722-97FA-E0DFC6A884E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03944960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19702-F2B1-DFA8-24A9-917715433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2F9F6-7B48-0C7D-2A79-740E5A68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اكتبوا الشطر الذي يبتدئ منتدى.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A6BE6F-4658-9DE3-B91D-83A200EAE1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5999" y="1368000"/>
            <a:ext cx="5132003" cy="5132003"/>
          </a:xfrm>
          <a:prstGeom prst="rect">
            <a:avLst/>
          </a:prstGeom>
        </p:spPr>
      </p:pic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E791B4-5618-4328-354F-5267858761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049824-0BFA-6706-3658-7A43C7D1A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67A20C-C1B0-9084-9A5C-EBC770FA60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880A34-9980-9A3C-3B91-914F1AFA99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0D12E9-B704-5913-8D22-676979ED070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3F82AA-0451-918A-363E-CCC7CCA0A80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0001F5-955F-2A9D-1DDD-C07A863E65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265A9-4292-523B-08B9-F5125A04F9F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2ED148-3D59-A24E-0C2C-234DEFEDC80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AB086-2147-4BBA-0C02-0A168551015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57F939-6CCF-E657-325F-003DD6B0256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75104525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B456D-A0D5-A87E-5C9C-D4600006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E95B0-8FF3-DEC3-186A-B501B7E8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D79E8BD-1FFB-ADA2-0ED1-02D1C4660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0" y="2696884"/>
            <a:ext cx="6840000" cy="1464231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دُمْتَ مُنْتَداهْ</a:t>
            </a: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</a:t>
            </a: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َحِم</a:t>
            </a:r>
            <a:r>
              <a:rPr kumimoji="0" lang="ar-S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اه</a:t>
            </a:r>
            <a:r>
              <a:rPr kumimoji="0" lang="ar-MA" alt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</a:t>
            </a:r>
            <a:endParaRPr kumimoji="0" lang="fr-FR" altLang="fr-FR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8EBAAAA-B61A-A9A5-38F3-5653B653AB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9218" cy="81921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0C7D3B-71B6-6AE4-8552-B0B36095A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FC24F3-5DEA-971D-4221-A2EA2F5F72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29688F-D14D-3C13-8986-F11EC1E3F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CF68B1-7CE6-0DAD-15E1-F2EB3EBB80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D76B5B-8772-401A-3C41-52EBF6AC88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55534D-17A1-6BAC-259D-39F8023C70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4E10E-B4EC-595B-D53D-728A01DAE8A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BC72B5-8598-E61A-9806-FBE09179CCF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6B2F3A-3F04-2F7A-E3C0-F9D40122383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D3C839-A108-BDDA-515B-2404CF801A8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01960470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5303620-E325-D6FB-C8AD-22A67F3DA025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96B7987-7EEB-DAB7-0860-C8782B0F423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معجم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42228" y="3745739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600" b="1" dirty="0">
                <a:cs typeface="Microsoft Uighur" panose="02000000000000000000" pitchFamily="2" charset="-78"/>
              </a:rPr>
              <a:t>غُرورٌ - عِتابٌ - اِحْتِرامٌ - اِعْتِذارٌ - اَلْأَسَفُ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7183246-A7AD-0F37-C9F6-C3F0B824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3D509B-13C0-EE6B-C7EF-9C35BD66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94" y="1559951"/>
            <a:ext cx="376217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607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9B3EE-84AE-8D21-0620-B9DC830E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اليوم مفردات جديدة ستجدونها في الحكاية ونص القراءة، انتبهوا جيدا.</a:t>
            </a:r>
            <a:endParaRPr lang="fr-FR" sz="2400" dirty="0"/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03A54969-DAA5-97AC-7614-A79937443105}"/>
              </a:ext>
            </a:extLst>
          </p:cNvPr>
          <p:cNvSpPr txBox="1"/>
          <p:nvPr/>
        </p:nvSpPr>
        <p:spPr>
          <a:xfrm>
            <a:off x="529863" y="2967355"/>
            <a:ext cx="808427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buFont typeface="Arial"/>
              <a:buNone/>
              <a:defRPr/>
            </a:pPr>
            <a:r>
              <a:rPr lang="ar-MA" sz="6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غُرورٌ - عِتابٌ - اِعْتِذارٌ -   اَلْأَسَفُ - احترامٌ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437433-4F5E-80B4-BC48-0B7DF05B59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4416E6-985B-BE9D-5B4F-D9137EBDB2B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5464AD-C3FF-110F-CF32-15B7D1D5F2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C7B939-9F00-29F7-070C-5F9B35BCE78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E4D254-9E52-88C9-3A3D-EAF880B651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07AFE92-7900-B8D6-83EC-7F0F0035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561C42-6035-364B-EA04-CB076BE2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0DDFBA7-6616-1E79-5321-58DE8FF2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0F5AB2E-9BB4-FFB7-9EA7-358C3257A6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2BCD2C6-C05B-8B36-770E-D5348E6695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8145A391-944D-85B7-AFDF-5E66EEFB7C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29279529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D4D68-10C3-1141-9438-DF10D2A1E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B71FE-FE6B-273A-0947-176F9CDA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 تعريف كلمة "عاتب". 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عاتَبَ أي لام برفق – نعيدُ قراءة  التعريف معا – رددوا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2A4532-CCAC-0B7B-9986-A3DFA5B0BECC}"/>
              </a:ext>
            </a:extLst>
          </p:cNvPr>
          <p:cNvSpPr txBox="1"/>
          <p:nvPr/>
        </p:nvSpPr>
        <p:spPr>
          <a:xfrm>
            <a:off x="1845262" y="2625378"/>
            <a:ext cx="5453476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7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عاتَبَ</a:t>
            </a:r>
            <a:r>
              <a:rPr lang="ar-MA" sz="7200" dirty="0">
                <a:solidFill>
                  <a:srgbClr val="424D7C"/>
                </a:solidFill>
                <a:cs typeface="Microsoft Uighur" panose="02000000000000000000" pitchFamily="2" charset="-78"/>
              </a:rPr>
              <a:t> : </a:t>
            </a:r>
            <a:r>
              <a:rPr lang="ar-MA" sz="7200" kern="1200" dirty="0">
                <a:solidFill>
                  <a:srgbClr val="424D7C"/>
                </a:solidFill>
                <a:cs typeface="Microsoft Uighur" panose="02000000000000000000" pitchFamily="2" charset="-78"/>
              </a:rPr>
              <a:t>لامَ بِرِفْقٍ.</a:t>
            </a:r>
            <a:endParaRPr lang="fr-FR" sz="7200" kern="1200" dirty="0">
              <a:solidFill>
                <a:srgbClr val="424D7C"/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FA4BFA0-EC17-EB2F-5D5D-D483FAAC08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5678" cy="84567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89A06F-7797-E047-83D5-DFDB4BD0E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6C940-5AA2-9F28-E2B2-F7414A9A4D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DC170A-3EB2-BEFD-705D-8079642A11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A3105-B934-199F-42F1-EC5CD430F4C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450F2-3A7A-025E-4340-F1202EDAB56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D66130-0C84-CBFB-2B69-3C50941FC2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2DBC3D-9620-6327-D983-B7E37E3C5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56C479-6BDA-D122-5EDD-83777514D6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23AD9D-8E7B-AB40-D160-245CBBC759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7BDE74-A11E-B18A-9F1A-56D0D2E58F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098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FDB97-4E8F-DDA8-A888-5F7B4FBD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FE14D-EA00-8984-5A96-614FDD20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سأركب "عاتب" في جملة للتعليق على هذا المشهد.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D6485A0-B94B-EF8C-22AD-D1344CDCBD53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27" y="2027238"/>
            <a:ext cx="2763546" cy="3016250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5D0EB22-FE8D-3C38-A208-2F688DD7D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ar-MA" sz="4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تُعاتِبُ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ٱلْأُمُّ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ٱبْنَها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لِأَنَّهُ يُهْمِلُ دُروسَهُ.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1D88AD-8B93-9D8D-5B85-8FEED64C6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C2139-93E2-380A-F198-D5FF7007EC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551A1-C1E6-2B11-56DC-1DC2C7FCBDB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ECD70-6CE4-AE6B-F8C1-1EDB794A6C9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90AA78-461E-7E0B-9083-8FF00F4F54E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DCCA68-D2F1-F5C3-CEC0-9FA789BF52D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769F95C-062A-73AA-647F-738830C7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32042E2-BE55-CA8F-4CD6-1F612BB38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F2D9278-48F9-919D-9B15-3959DE1108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E381D3-74FA-07ED-7784-41AA4EC139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2AC6E3-767E-9E38-64AF-16109874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65654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C3DE4-B54E-DBB4-44A6-4B0EDBBF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تعاتب الأم ابنها لأنه يهمل دروسه. من يعيد قراءة الجملة؟  </a:t>
            </a:r>
            <a:endParaRPr lang="fr-FR" sz="2400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BC2615C-1C42-B75E-98D3-08B9759E88D6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27" y="2027238"/>
            <a:ext cx="2763546" cy="301625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B8DA682-3FFA-88BA-688B-D8E8D77E8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ar-MA" sz="4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تُعاتِبُ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ٱلْأُمُّ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ٱبْنَها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لِأَنَّهُ يُهْمِلُ دُروسَهُ.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E4152D-5A9F-FB14-321F-096CA3B80D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FEACD1-088F-7E9D-AF88-117EFAA55B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F6628-4534-BFF8-6CF4-9C0E424B784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60839-4679-D9EA-EE2E-DE7B4D8ADB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FB0BB-3CF5-2960-2ECE-7FF82FEA1AB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0B5631-7B72-0E5C-4CE1-4D2549F3BB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24EC7B-1852-3368-100B-4B737B56B8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A6EDB9-B4CF-1A71-C509-DE0A198D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F40FC7-26C8-D203-E054-BF4CD0762D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1B560C-96D6-2ADD-F7C8-D833FB9243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68F29F-9973-FAEA-AFA7-14CDDC7C8D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6439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7970-EF1B-160D-AF64-20F7EEAF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0FF0F-02DE-55A6-D85E-0C5DC45E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هذا تعريف لكلمة "اِعتذر". نعيدُ قراءة  التعريف معا – رددوا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8AABB4-6C75-2637-4E14-1DF9F10E5AFB}"/>
              </a:ext>
            </a:extLst>
          </p:cNvPr>
          <p:cNvSpPr txBox="1"/>
          <p:nvPr/>
        </p:nvSpPr>
        <p:spPr>
          <a:xfrm>
            <a:off x="1823975" y="2818603"/>
            <a:ext cx="5496050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defRPr/>
            </a:pPr>
            <a:r>
              <a:rPr kumimoji="0" lang="ar-MA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اِعْتَذَرَ</a:t>
            </a:r>
            <a:r>
              <a:rPr lang="ar-MA" sz="6000" kern="0" dirty="0">
                <a:solidFill>
                  <a:srgbClr val="424D7C"/>
                </a:solidFill>
                <a:cs typeface="Microsoft Uighur" panose="02000000000000000000" pitchFamily="2" charset="-78"/>
              </a:rPr>
              <a:t>: طَلَبَ </a:t>
            </a:r>
            <a:r>
              <a:rPr lang="ar-MA" sz="6000" kern="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ٱلْعَفْوَ</a:t>
            </a:r>
            <a:r>
              <a:rPr lang="ar-MA" sz="6000" kern="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000" kern="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وٱلسَّماحَ</a:t>
            </a:r>
            <a:r>
              <a:rPr lang="ar-MA" sz="6000" kern="0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6000" kern="0" dirty="0">
              <a:solidFill>
                <a:srgbClr val="424D7C"/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E2362F-11C6-495E-59C3-25BCE305B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0491" cy="81049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E63443-CC93-969B-344C-8D26D4041A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690DB6-5CD6-AD84-416C-207CF89B89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BEFA23-D78A-A3B3-5E90-2C4C8F3F0E8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6479A7-336B-5DAF-8DCB-8A1EFC3E2B1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93B79F-241E-86DD-B61E-25195599FF8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035F2B-0EF2-BAF2-F9D5-8F17AAFD3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EB0F44-EDC6-2E75-FE54-835A1D26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BE0B6E-D9DC-88FE-15A1-99AD20285B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CB83DC-B6EA-70AA-703D-A23655ACC4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EA9A95-5569-D87D-D75B-F16008A0B7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088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09CBF-E056-7C4A-A131-44FCB149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14752-1B63-B4F6-677B-2160E1EC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سأركب جملة باستعمال "اعتذر" . من يعيد قراءة الجملة؟ </a:t>
            </a:r>
            <a:endParaRPr lang="fr-FR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freepik__a-realistic-animation-scene-inside-a-cozy-library-__99867_1">
            <a:hlinkClick r:id="" action="ppaction://media"/>
            <a:extLst>
              <a:ext uri="{FF2B5EF4-FFF2-40B4-BE49-F238E27FC236}">
                <a16:creationId xmlns:a16="http://schemas.microsoft.com/office/drawing/2014/main" id="{068D4BBA-ECB1-16B1-B482-7716F6E8ADD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388" y="1584325"/>
            <a:ext cx="4846637" cy="360045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AEE8B88-3DA6-AF51-2082-87CC7292A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2137" y="5401100"/>
            <a:ext cx="6239726" cy="662104"/>
          </a:xfrm>
        </p:spPr>
        <p:txBody>
          <a:bodyPr/>
          <a:lstStyle/>
          <a:p>
            <a:r>
              <a:rPr lang="ar-MA" sz="4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اِعْتَذَرَتِ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ٱلْفَتاةُ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لِزَميلِها بَعْدَما أَسْقَطَتْ أَدَواتِهِ.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EE38E8-6B3C-1F23-F592-9FFB14F87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8" name="Google Shape;1228;p184">
            <a:extLst>
              <a:ext uri="{FF2B5EF4-FFF2-40B4-BE49-F238E27FC236}">
                <a16:creationId xmlns:a16="http://schemas.microsoft.com/office/drawing/2014/main" id="{B697EEE1-478C-C8C8-0315-B62A10B6D0A6}"/>
              </a:ext>
            </a:extLst>
          </p:cNvPr>
          <p:cNvSpPr/>
          <p:nvPr/>
        </p:nvSpPr>
        <p:spPr>
          <a:xfrm>
            <a:off x="566859" y="5465216"/>
            <a:ext cx="7746865" cy="939464"/>
          </a:xfrm>
          <a:custGeom>
            <a:avLst/>
            <a:gdLst/>
            <a:ahLst/>
            <a:cxnLst/>
            <a:rect l="l" t="t" r="r" b="b"/>
            <a:pathLst>
              <a:path w="6108078" h="1208829" extrusionOk="0">
                <a:moveTo>
                  <a:pt x="0" y="107997"/>
                </a:moveTo>
                <a:cubicBezTo>
                  <a:pt x="9158" y="44218"/>
                  <a:pt x="39546" y="-9326"/>
                  <a:pt x="107997" y="0"/>
                </a:cubicBezTo>
                <a:cubicBezTo>
                  <a:pt x="361882" y="23538"/>
                  <a:pt x="607525" y="2656"/>
                  <a:pt x="821594" y="0"/>
                </a:cubicBezTo>
                <a:cubicBezTo>
                  <a:pt x="1035663" y="-2656"/>
                  <a:pt x="1216975" y="-22929"/>
                  <a:pt x="1594112" y="0"/>
                </a:cubicBezTo>
                <a:cubicBezTo>
                  <a:pt x="1971249" y="22929"/>
                  <a:pt x="1978317" y="-34427"/>
                  <a:pt x="2307708" y="0"/>
                </a:cubicBezTo>
                <a:cubicBezTo>
                  <a:pt x="2637099" y="34427"/>
                  <a:pt x="2682946" y="11799"/>
                  <a:pt x="2844543" y="0"/>
                </a:cubicBezTo>
                <a:cubicBezTo>
                  <a:pt x="3006141" y="-11799"/>
                  <a:pt x="3187715" y="-21087"/>
                  <a:pt x="3381377" y="0"/>
                </a:cubicBezTo>
                <a:cubicBezTo>
                  <a:pt x="3575039" y="21087"/>
                  <a:pt x="3919901" y="1969"/>
                  <a:pt x="4094974" y="0"/>
                </a:cubicBezTo>
                <a:cubicBezTo>
                  <a:pt x="4270047" y="-1969"/>
                  <a:pt x="4436711" y="10860"/>
                  <a:pt x="4572887" y="0"/>
                </a:cubicBezTo>
                <a:cubicBezTo>
                  <a:pt x="4709063" y="-10860"/>
                  <a:pt x="5017816" y="-16395"/>
                  <a:pt x="5227563" y="0"/>
                </a:cubicBezTo>
                <a:cubicBezTo>
                  <a:pt x="5437310" y="16395"/>
                  <a:pt x="5736354" y="-12117"/>
                  <a:pt x="6000081" y="0"/>
                </a:cubicBezTo>
                <a:cubicBezTo>
                  <a:pt x="6059533" y="2698"/>
                  <a:pt x="6111911" y="49206"/>
                  <a:pt x="6108078" y="107997"/>
                </a:cubicBezTo>
                <a:cubicBezTo>
                  <a:pt x="6123977" y="211468"/>
                  <a:pt x="6094613" y="449954"/>
                  <a:pt x="6108078" y="574629"/>
                </a:cubicBezTo>
                <a:cubicBezTo>
                  <a:pt x="6121543" y="699304"/>
                  <a:pt x="6088188" y="903488"/>
                  <a:pt x="6108078" y="1100832"/>
                </a:cubicBezTo>
                <a:cubicBezTo>
                  <a:pt x="6116319" y="1152913"/>
                  <a:pt x="6054205" y="1219562"/>
                  <a:pt x="6000081" y="1208829"/>
                </a:cubicBezTo>
                <a:cubicBezTo>
                  <a:pt x="5767246" y="1219044"/>
                  <a:pt x="5726384" y="1189561"/>
                  <a:pt x="5463247" y="1208829"/>
                </a:cubicBezTo>
                <a:cubicBezTo>
                  <a:pt x="5200110" y="1228097"/>
                  <a:pt x="5063216" y="1222301"/>
                  <a:pt x="4808571" y="1208829"/>
                </a:cubicBezTo>
                <a:cubicBezTo>
                  <a:pt x="4553926" y="1195357"/>
                  <a:pt x="4286608" y="1198942"/>
                  <a:pt x="4094974" y="1208829"/>
                </a:cubicBezTo>
                <a:cubicBezTo>
                  <a:pt x="3903340" y="1218716"/>
                  <a:pt x="3718634" y="1193036"/>
                  <a:pt x="3617060" y="1208829"/>
                </a:cubicBezTo>
                <a:cubicBezTo>
                  <a:pt x="3515486" y="1224622"/>
                  <a:pt x="3030913" y="1213780"/>
                  <a:pt x="2844543" y="1208829"/>
                </a:cubicBezTo>
                <a:cubicBezTo>
                  <a:pt x="2658173" y="1203878"/>
                  <a:pt x="2506989" y="1181099"/>
                  <a:pt x="2189867" y="1208829"/>
                </a:cubicBezTo>
                <a:cubicBezTo>
                  <a:pt x="1872745" y="1236559"/>
                  <a:pt x="1723243" y="1235591"/>
                  <a:pt x="1535191" y="1208829"/>
                </a:cubicBezTo>
                <a:cubicBezTo>
                  <a:pt x="1347139" y="1182067"/>
                  <a:pt x="1295032" y="1218285"/>
                  <a:pt x="1057277" y="1208829"/>
                </a:cubicBezTo>
                <a:cubicBezTo>
                  <a:pt x="819522" y="1199373"/>
                  <a:pt x="530768" y="1170180"/>
                  <a:pt x="107997" y="1208829"/>
                </a:cubicBezTo>
                <a:cubicBezTo>
                  <a:pt x="56817" y="1197344"/>
                  <a:pt x="8926" y="1165537"/>
                  <a:pt x="0" y="1100832"/>
                </a:cubicBezTo>
                <a:cubicBezTo>
                  <a:pt x="-2168" y="938569"/>
                  <a:pt x="-5580" y="811027"/>
                  <a:pt x="0" y="604415"/>
                </a:cubicBezTo>
                <a:cubicBezTo>
                  <a:pt x="5580" y="397803"/>
                  <a:pt x="-17266" y="349311"/>
                  <a:pt x="0" y="107997"/>
                </a:cubicBezTo>
                <a:close/>
              </a:path>
            </a:pathLst>
          </a:cu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1800"/>
              <a:buFont typeface="Arial"/>
              <a:buNone/>
              <a:defRPr/>
            </a:pPr>
            <a:endParaRPr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80B14-E24D-86BC-56A6-C3845964ED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260B5-D45C-B77C-3908-6DE886A81DF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2142F-6E2E-F8B8-A664-2D79C8B628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F7B59D-8436-A650-7068-E0C763EBDC1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1E3C22-852C-FBA0-5CB3-95EF4429927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A74AB6C-DBF5-604A-91EB-62E6EDB6D0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0DF119-6DCA-6D4F-80BE-0AF6F1726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B9273F-32C5-7451-979A-F816B5207D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5BCC273-A88F-F64E-ADF3-E1709ED3541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3BC1903-03A3-7EB5-0DA8-32412DA4F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039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C2B3-E3A6-440C-5018-E18800CB5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4BA4DE-D428-5748-FD19-AC6A0970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المواقف الأخرى للاعتذار؟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F637F6-820B-A431-46A0-5158607446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اِعْتَذَرَتِ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ٱلْفَتاةُ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لِزَميلِها بَعْدَما أَسْقَطَتْ أَدَواتِهِ.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E3319FD3-1C77-145E-CB1A-D749B6E957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Espace réservé de l'élément multimédia 5" descr="Une image contenant dessin humoristique, habit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D1A470-DEF7-9C5E-EBDF-7AF8551D0563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9812" y="2027238"/>
            <a:ext cx="4524375" cy="301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678CEF-39B4-67F2-8D05-074F73D39F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6C401-5A7E-4281-EDDE-874BDA767A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F54D0C-0E61-B66D-8CC6-6BAC8B9B282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99C522-A680-BFAF-2D41-37950B3C9FB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1A7A61-C18D-5D28-B302-CFBAD3D53F5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1FBCC0-1CA0-90E0-76E1-2A455634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F5C9D1-8F8B-0D0D-F7A1-8A8E41D09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94ACFB-D0B0-6517-72EE-DA385F6038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0DA675-75EB-3F82-D698-BC456B974B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C85859D-B705-5F11-4529-2D1F3DE5BC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92142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2747-6E60-C33F-220E-C70918C8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DD005-71D9-B196-3256-8A971795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تعريف لكلمة  "غرور".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نعيدُ قراءة  التعريف معا – رددوا</a:t>
            </a:r>
            <a:r>
              <a:rPr lang="fr-FR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B32BF5-CA6D-0E67-E33E-AC269435B292}"/>
              </a:ext>
            </a:extLst>
          </p:cNvPr>
          <p:cNvSpPr txBox="1"/>
          <p:nvPr/>
        </p:nvSpPr>
        <p:spPr>
          <a:xfrm>
            <a:off x="1143000" y="3116758"/>
            <a:ext cx="6929967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defRPr/>
            </a:pPr>
            <a:r>
              <a:rPr kumimoji="0" lang="ar-MA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غُرورٌ:</a:t>
            </a:r>
            <a:r>
              <a:rPr kumimoji="0" lang="ar-MA" sz="7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cs typeface="Microsoft Uighur" panose="02000000000000000000" pitchFamily="2" charset="-78"/>
              </a:rPr>
              <a:t> </a:t>
            </a:r>
            <a:r>
              <a:rPr lang="ar-MA" sz="7200" kern="0" dirty="0">
                <a:solidFill>
                  <a:srgbClr val="424D7C"/>
                </a:solidFill>
                <a:cs typeface="Microsoft Uighur" panose="02000000000000000000" pitchFamily="2" charset="-78"/>
              </a:rPr>
              <a:t>إِعْجابُ ٱلشَّخْصِ بِنَفْسِهِ.</a:t>
            </a:r>
            <a:endParaRPr lang="fr-FR" sz="7200" kern="0" dirty="0">
              <a:solidFill>
                <a:srgbClr val="424D7C"/>
              </a:solidFill>
            </a:endParaRPr>
          </a:p>
        </p:txBody>
      </p:sp>
      <p:pic>
        <p:nvPicPr>
          <p:cNvPr id="6" name="Espace réservé pour une image  21">
            <a:extLst>
              <a:ext uri="{FF2B5EF4-FFF2-40B4-BE49-F238E27FC236}">
                <a16:creationId xmlns:a16="http://schemas.microsoft.com/office/drawing/2014/main" id="{1593AB3D-235E-0263-E752-74B4A3D039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126579-0E23-065A-E320-6CE864581E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93409-EB31-DBE3-C011-76E2FBBE670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B4BB2-6C37-498C-7724-0DB580A3AB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4756E1-B2A5-D2EA-6027-21A0F9D0118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7D1EE-A7B6-6FEE-87B0-C06154FB09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65B710-8B55-7DD6-1AFF-164B5AE79F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0BF3E2-CBED-E9E7-423B-6E55460AE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EA6F13-B0C8-0A8B-F4E9-77FD4055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C40FD0-F485-DD91-AB13-0C1A1BFEC1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5A761A-FF56-0726-CF00-6BECE64325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853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4001C-17EB-7F37-4167-8B86059BA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92E873-AD26-BC28-B6EF-598ED0F4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الغرور سلوك حسن؟ لِماذا؟ 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9453B6-1743-1533-400C-0F8797CB9748}"/>
              </a:ext>
            </a:extLst>
          </p:cNvPr>
          <p:cNvSpPr txBox="1"/>
          <p:nvPr/>
        </p:nvSpPr>
        <p:spPr>
          <a:xfrm>
            <a:off x="1143000" y="3116758"/>
            <a:ext cx="6929967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defRPr/>
            </a:pPr>
            <a:r>
              <a:rPr kumimoji="0" lang="ar-MA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غُرورٌ:</a:t>
            </a:r>
            <a:r>
              <a:rPr kumimoji="0" lang="ar-MA" sz="7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cs typeface="Microsoft Uighur" panose="02000000000000000000" pitchFamily="2" charset="-78"/>
              </a:rPr>
              <a:t> </a:t>
            </a:r>
            <a:r>
              <a:rPr lang="ar-MA" sz="7200" kern="0" dirty="0">
                <a:solidFill>
                  <a:srgbClr val="424D7C"/>
                </a:solidFill>
                <a:cs typeface="Microsoft Uighur" panose="02000000000000000000" pitchFamily="2" charset="-78"/>
              </a:rPr>
              <a:t>إِعْجابُ ٱلشَّخْصِ بِنَفْسِهِ.</a:t>
            </a:r>
            <a:endParaRPr lang="fr-FR" sz="7200" kern="0" dirty="0">
              <a:solidFill>
                <a:srgbClr val="424D7C"/>
              </a:solidFill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BE637D05-51A6-6E42-C8E1-54CF21F26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6D51E0-682E-3F83-33A1-42C9A4016F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E66D9-40B7-7CDC-6771-7AF250A81A7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29BD0-0CEF-9E1E-E77D-D764DD44A2D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DEDB63-B22F-A39C-AE57-3745756184F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C7C079-94CD-9B68-D1A4-95AE7544001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124CAA-1FFA-8701-B741-CAFB5CF9A5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ABC627-CC34-85F4-56B1-CEB16FC44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9E44A9-AE94-6D3E-373C-64A324FAE0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AFBFC3-1020-476D-333E-A6E640CD1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E7333FE-0125-B07C-E02F-7A4922652B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19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5570-0613-2D6B-A9AC-841B4CD6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0C3A8-C4C0-F114-66BE-7EA308E9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طفل معجب بنفسه. نقول: شعر الطفل بالغرور أمام زملائه.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freepik__a-dynamic-animation-unfolds-as-the-confident-boy-a__78980">
            <a:hlinkClick r:id="" action="ppaction://media"/>
            <a:extLst>
              <a:ext uri="{FF2B5EF4-FFF2-40B4-BE49-F238E27FC236}">
                <a16:creationId xmlns:a16="http://schemas.microsoft.com/office/drawing/2014/main" id="{73651036-FC47-2A3E-CDCD-0044685CE05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2263" y="1439863"/>
            <a:ext cx="5961062" cy="3960812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F17D8E-E67C-9DF1-D5AB-16AC49C2B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شَعَرَ </a:t>
            </a:r>
            <a:r>
              <a:rPr lang="ar-MA" sz="4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ٱلطِّفْلُ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بِ</a:t>
            </a:r>
            <a:r>
              <a:rPr lang="ar-MA" sz="4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الْغُرورِ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أَمامَ زُمَلائِهِ.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DBA0D7C-1440-78EA-7250-98AEBB77CBE2}"/>
              </a:ext>
            </a:extLst>
          </p:cNvPr>
          <p:cNvGrpSpPr/>
          <p:nvPr/>
        </p:nvGrpSpPr>
        <p:grpSpPr>
          <a:xfrm>
            <a:off x="425222" y="5490000"/>
            <a:ext cx="7809344" cy="1332928"/>
            <a:chOff x="237564" y="1197197"/>
            <a:chExt cx="5220120" cy="1562090"/>
          </a:xfrm>
        </p:grpSpPr>
        <p:sp>
          <p:nvSpPr>
            <p:cNvPr id="18" name="Google Shape;1228;p184">
              <a:extLst>
                <a:ext uri="{FF2B5EF4-FFF2-40B4-BE49-F238E27FC236}">
                  <a16:creationId xmlns:a16="http://schemas.microsoft.com/office/drawing/2014/main" id="{6D1449E1-6C71-E836-D618-48A59A993547}"/>
                </a:ext>
              </a:extLst>
            </p:cNvPr>
            <p:cNvSpPr/>
            <p:nvPr/>
          </p:nvSpPr>
          <p:spPr>
            <a:xfrm>
              <a:off x="576469" y="1197197"/>
              <a:ext cx="4881215" cy="1337967"/>
            </a:xfrm>
            <a:custGeom>
              <a:avLst/>
              <a:gdLst/>
              <a:ahLst/>
              <a:cxnLst/>
              <a:rect l="l" t="t" r="r" b="b"/>
              <a:pathLst>
                <a:path w="6108078" h="1208829" extrusionOk="0">
                  <a:moveTo>
                    <a:pt x="0" y="107997"/>
                  </a:moveTo>
                  <a:cubicBezTo>
                    <a:pt x="9158" y="44218"/>
                    <a:pt x="39546" y="-9326"/>
                    <a:pt x="107997" y="0"/>
                  </a:cubicBezTo>
                  <a:cubicBezTo>
                    <a:pt x="361882" y="23538"/>
                    <a:pt x="607525" y="2656"/>
                    <a:pt x="821594" y="0"/>
                  </a:cubicBezTo>
                  <a:cubicBezTo>
                    <a:pt x="1035663" y="-2656"/>
                    <a:pt x="1216975" y="-22929"/>
                    <a:pt x="1594112" y="0"/>
                  </a:cubicBezTo>
                  <a:cubicBezTo>
                    <a:pt x="1971249" y="22929"/>
                    <a:pt x="1978317" y="-34427"/>
                    <a:pt x="2307708" y="0"/>
                  </a:cubicBezTo>
                  <a:cubicBezTo>
                    <a:pt x="2637099" y="34427"/>
                    <a:pt x="2682946" y="11799"/>
                    <a:pt x="2844543" y="0"/>
                  </a:cubicBezTo>
                  <a:cubicBezTo>
                    <a:pt x="3006141" y="-11799"/>
                    <a:pt x="3187715" y="-21087"/>
                    <a:pt x="3381377" y="0"/>
                  </a:cubicBezTo>
                  <a:cubicBezTo>
                    <a:pt x="3575039" y="21087"/>
                    <a:pt x="3919901" y="1969"/>
                    <a:pt x="4094974" y="0"/>
                  </a:cubicBezTo>
                  <a:cubicBezTo>
                    <a:pt x="4270047" y="-1969"/>
                    <a:pt x="4436711" y="10860"/>
                    <a:pt x="4572887" y="0"/>
                  </a:cubicBezTo>
                  <a:cubicBezTo>
                    <a:pt x="4709063" y="-10860"/>
                    <a:pt x="5017816" y="-16395"/>
                    <a:pt x="5227563" y="0"/>
                  </a:cubicBezTo>
                  <a:cubicBezTo>
                    <a:pt x="5437310" y="16395"/>
                    <a:pt x="5736354" y="-12117"/>
                    <a:pt x="6000081" y="0"/>
                  </a:cubicBezTo>
                  <a:cubicBezTo>
                    <a:pt x="6059533" y="2698"/>
                    <a:pt x="6111911" y="49206"/>
                    <a:pt x="6108078" y="107997"/>
                  </a:cubicBezTo>
                  <a:cubicBezTo>
                    <a:pt x="6123977" y="211468"/>
                    <a:pt x="6094613" y="449954"/>
                    <a:pt x="6108078" y="574629"/>
                  </a:cubicBezTo>
                  <a:cubicBezTo>
                    <a:pt x="6121543" y="699304"/>
                    <a:pt x="6088188" y="903488"/>
                    <a:pt x="6108078" y="1100832"/>
                  </a:cubicBezTo>
                  <a:cubicBezTo>
                    <a:pt x="6116319" y="1152913"/>
                    <a:pt x="6054205" y="1219562"/>
                    <a:pt x="6000081" y="1208829"/>
                  </a:cubicBezTo>
                  <a:cubicBezTo>
                    <a:pt x="5767246" y="1219044"/>
                    <a:pt x="5726384" y="1189561"/>
                    <a:pt x="5463247" y="1208829"/>
                  </a:cubicBezTo>
                  <a:cubicBezTo>
                    <a:pt x="5200110" y="1228097"/>
                    <a:pt x="5063216" y="1222301"/>
                    <a:pt x="4808571" y="1208829"/>
                  </a:cubicBezTo>
                  <a:cubicBezTo>
                    <a:pt x="4553926" y="1195357"/>
                    <a:pt x="4286608" y="1198942"/>
                    <a:pt x="4094974" y="1208829"/>
                  </a:cubicBezTo>
                  <a:cubicBezTo>
                    <a:pt x="3903340" y="1218716"/>
                    <a:pt x="3718634" y="1193036"/>
                    <a:pt x="3617060" y="1208829"/>
                  </a:cubicBezTo>
                  <a:cubicBezTo>
                    <a:pt x="3515486" y="1224622"/>
                    <a:pt x="3030913" y="1213780"/>
                    <a:pt x="2844543" y="1208829"/>
                  </a:cubicBezTo>
                  <a:cubicBezTo>
                    <a:pt x="2658173" y="1203878"/>
                    <a:pt x="2506989" y="1181099"/>
                    <a:pt x="2189867" y="1208829"/>
                  </a:cubicBezTo>
                  <a:cubicBezTo>
                    <a:pt x="1872745" y="1236559"/>
                    <a:pt x="1723243" y="1235591"/>
                    <a:pt x="1535191" y="1208829"/>
                  </a:cubicBezTo>
                  <a:cubicBezTo>
                    <a:pt x="1347139" y="1182067"/>
                    <a:pt x="1295032" y="1218285"/>
                    <a:pt x="1057277" y="1208829"/>
                  </a:cubicBezTo>
                  <a:cubicBezTo>
                    <a:pt x="819522" y="1199373"/>
                    <a:pt x="530768" y="1170180"/>
                    <a:pt x="107997" y="1208829"/>
                  </a:cubicBezTo>
                  <a:cubicBezTo>
                    <a:pt x="56817" y="1197344"/>
                    <a:pt x="8926" y="1165537"/>
                    <a:pt x="0" y="1100832"/>
                  </a:cubicBezTo>
                  <a:cubicBezTo>
                    <a:pt x="-2168" y="938569"/>
                    <a:pt x="-5580" y="811027"/>
                    <a:pt x="0" y="604415"/>
                  </a:cubicBezTo>
                  <a:cubicBezTo>
                    <a:pt x="5580" y="397803"/>
                    <a:pt x="-17266" y="349311"/>
                    <a:pt x="0" y="107997"/>
                  </a:cubicBezTo>
                  <a:close/>
                </a:path>
              </a:pathLst>
            </a:custGeom>
            <a:noFill/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27;p184">
              <a:extLst>
                <a:ext uri="{FF2B5EF4-FFF2-40B4-BE49-F238E27FC236}">
                  <a16:creationId xmlns:a16="http://schemas.microsoft.com/office/drawing/2014/main" id="{B2C49F10-1579-8944-EF27-C1C4B67A8EB9}"/>
                </a:ext>
              </a:extLst>
            </p:cNvPr>
            <p:cNvSpPr txBox="1"/>
            <p:nvPr/>
          </p:nvSpPr>
          <p:spPr>
            <a:xfrm>
              <a:off x="237564" y="1857607"/>
              <a:ext cx="5220120" cy="901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 rtl="1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6" name="Espace réservé pour une image  21">
            <a:extLst>
              <a:ext uri="{FF2B5EF4-FFF2-40B4-BE49-F238E27FC236}">
                <a16:creationId xmlns:a16="http://schemas.microsoft.com/office/drawing/2014/main" id="{EACFAF66-125C-374D-A999-5430F401DB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000BE-5ECF-BA67-6B2C-C542D79E3D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CB563-98AD-FA8A-F845-A5E71EC105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BA6CD-FC4F-A83D-BB5A-F39D26E8D7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5263B4-F904-455A-AA96-EFB3BC6B286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4D25E-0C22-71B8-3FD1-175C5A47E94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5EB247-BEDC-4770-05F7-9580342C41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A89489-D62F-C6C9-5A12-FA54CD016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136EF1-A785-85DA-B1F4-230C1606498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8F684E-49F3-DDD5-D343-076EB6FEB7D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0EBA98-2837-08D8-1E8F-8CA464B70E7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993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/>
              <a:t>هيكلة حصص الأسبوع التربوي الأول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 (25د)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: استثمار النص 50 د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18D14-24EB-6C5C-88B7-8982B1B7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75122-494B-67A8-A25F-714FD285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لماذا شعر هذا الطفل بالغرور؟  اختر جوابك وعلل اختيارك. 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4B210757-C1C7-C062-5A9B-E82C537D02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9" name="Google Shape;1227;p184">
            <a:extLst>
              <a:ext uri="{FF2B5EF4-FFF2-40B4-BE49-F238E27FC236}">
                <a16:creationId xmlns:a16="http://schemas.microsoft.com/office/drawing/2014/main" id="{B3C1C2A3-300A-57F9-485E-8422E86B7EC0}"/>
              </a:ext>
            </a:extLst>
          </p:cNvPr>
          <p:cNvSpPr txBox="1"/>
          <p:nvPr/>
        </p:nvSpPr>
        <p:spPr>
          <a:xfrm>
            <a:off x="992594" y="1814163"/>
            <a:ext cx="7158812" cy="1021512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>
                <a:solidFill>
                  <a:srgbClr val="404A7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شَعَرَ ٱلطِّفْلُ بِ</a:t>
            </a:r>
            <a:r>
              <a:rPr lang="ar-MA" sz="5400" b="1" kern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الْغُرور</a:t>
            </a:r>
            <a:r>
              <a:rPr lang="ar-MA" sz="5400" b="1" kern="0">
                <a:solidFill>
                  <a:srgbClr val="00ACA4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ِ</a:t>
            </a:r>
            <a:r>
              <a:rPr lang="ar-MA" sz="5400" b="1" kern="0">
                <a:solidFill>
                  <a:srgbClr val="00206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5400" b="1" kern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أَمامَ زُمَلائِهِ:</a:t>
            </a:r>
            <a:endParaRPr lang="ar-MA" sz="54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0D3E50F-3A48-3103-E117-3E19556EFCD9}"/>
              </a:ext>
            </a:extLst>
          </p:cNvPr>
          <p:cNvSpPr txBox="1"/>
          <p:nvPr/>
        </p:nvSpPr>
        <p:spPr>
          <a:xfrm>
            <a:off x="1623484" y="3207372"/>
            <a:ext cx="58970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1. لِأَنَّهُ أذْكى واحِدٍ فيهم.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2. لِأَنَّهُ يَظُنُّ أَنَّهُ أَذْكى مِنَ الْجَميعِ.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A6860F-CE5E-7E91-A450-AFE48BAB72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FCDD1-8335-9F58-8B2E-3D148DDD25A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2C5B09-6F77-C70F-6F1F-D5E650C8D5A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A870B-11AD-F60A-DF53-F39473F5098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BAC7B-A38D-E3B5-88B7-3FD43E98D2F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0A9855-EFE0-688E-B841-F5446A9E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81A394-4F58-DE73-8001-2B24F1467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9C3D21-687B-E18F-DFAD-E466033ED9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B2887C-6A23-845D-7DC6-DAF07A134C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F8B98B-9ADC-572D-2A8B-C82F60E3C6A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19990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1EC66-A495-582B-8A5D-C4A20DF7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يعلق على هذا المشهد باستعمال الكلمات الثلاث : عاتب – غرور – اعتذر  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2538E9-C3BE-9876-E5B5-69B1D2A8634D}"/>
              </a:ext>
            </a:extLst>
          </p:cNvPr>
          <p:cNvSpPr/>
          <p:nvPr/>
        </p:nvSpPr>
        <p:spPr>
          <a:xfrm>
            <a:off x="4034228" y="5593825"/>
            <a:ext cx="117827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غُرورٌ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0F71B7-FA8B-B2B8-5AEC-160464382CC2}"/>
              </a:ext>
            </a:extLst>
          </p:cNvPr>
          <p:cNvSpPr/>
          <p:nvPr/>
        </p:nvSpPr>
        <p:spPr>
          <a:xfrm>
            <a:off x="6019814" y="5593823"/>
            <a:ext cx="1220369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عاتَبَ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6DBDC2-DFE1-1D9A-8C0A-EA0890D888DC}"/>
              </a:ext>
            </a:extLst>
          </p:cNvPr>
          <p:cNvSpPr/>
          <p:nvPr/>
        </p:nvSpPr>
        <p:spPr>
          <a:xfrm>
            <a:off x="2006543" y="5593824"/>
            <a:ext cx="1220369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اِعْتَذَرَ</a:t>
            </a:r>
          </a:p>
        </p:txBody>
      </p:sp>
      <p:pic>
        <p:nvPicPr>
          <p:cNvPr id="4" name="Espace réservé pour une image  21" descr="Une image contenant habits, garç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178F07-B7FE-8574-7735-09C3E6A68E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0" y="1860911"/>
            <a:ext cx="32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id="{0BD97E10-5C40-DCD1-5457-793D74D0E6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581293-806C-AB31-29FB-35F110CEFF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8F75F-BCA2-329E-3100-84C81057AD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C0A357-8C44-BE67-8F14-481142C4ADD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4571-F249-5439-45EC-F775F511FB2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E2DBD-57DB-AF64-75E4-A469755AD5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BE792E-B424-2810-AC06-AD7A90391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0AC2B21-2C21-6F90-DF3C-2A1E8637D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0DD0B5-2B43-F2BA-8E9D-8AB3642218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6B4DE1-58BA-BD91-73EF-F0F8B16CEE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2F246FF-376A-63C4-40FC-6917636096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83151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779F2-48CD-7006-B72E-155B3821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B48B7-9E3A-9BA4-EB3F-233E97DF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الجملة؟  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5AE030D-715D-40F5-D416-610222BA198B}"/>
              </a:ext>
            </a:extLst>
          </p:cNvPr>
          <p:cNvGrpSpPr/>
          <p:nvPr/>
        </p:nvGrpSpPr>
        <p:grpSpPr>
          <a:xfrm>
            <a:off x="277238" y="5393844"/>
            <a:ext cx="8589523" cy="1000617"/>
            <a:chOff x="345788" y="431702"/>
            <a:chExt cx="5393415" cy="1337967"/>
          </a:xfrm>
        </p:grpSpPr>
        <p:sp>
          <p:nvSpPr>
            <p:cNvPr id="7" name="Google Shape;1228;p184">
              <a:extLst>
                <a:ext uri="{FF2B5EF4-FFF2-40B4-BE49-F238E27FC236}">
                  <a16:creationId xmlns:a16="http://schemas.microsoft.com/office/drawing/2014/main" id="{0364111A-62E7-A002-173E-FC313FA5F884}"/>
                </a:ext>
              </a:extLst>
            </p:cNvPr>
            <p:cNvSpPr/>
            <p:nvPr/>
          </p:nvSpPr>
          <p:spPr>
            <a:xfrm>
              <a:off x="568850" y="431702"/>
              <a:ext cx="4881215" cy="1337967"/>
            </a:xfrm>
            <a:custGeom>
              <a:avLst/>
              <a:gdLst/>
              <a:ahLst/>
              <a:cxnLst/>
              <a:rect l="l" t="t" r="r" b="b"/>
              <a:pathLst>
                <a:path w="6108078" h="1208829" extrusionOk="0">
                  <a:moveTo>
                    <a:pt x="0" y="107997"/>
                  </a:moveTo>
                  <a:cubicBezTo>
                    <a:pt x="9158" y="44218"/>
                    <a:pt x="39546" y="-9326"/>
                    <a:pt x="107997" y="0"/>
                  </a:cubicBezTo>
                  <a:cubicBezTo>
                    <a:pt x="361882" y="23538"/>
                    <a:pt x="607525" y="2656"/>
                    <a:pt x="821594" y="0"/>
                  </a:cubicBezTo>
                  <a:cubicBezTo>
                    <a:pt x="1035663" y="-2656"/>
                    <a:pt x="1216975" y="-22929"/>
                    <a:pt x="1594112" y="0"/>
                  </a:cubicBezTo>
                  <a:cubicBezTo>
                    <a:pt x="1971249" y="22929"/>
                    <a:pt x="1978317" y="-34427"/>
                    <a:pt x="2307708" y="0"/>
                  </a:cubicBezTo>
                  <a:cubicBezTo>
                    <a:pt x="2637099" y="34427"/>
                    <a:pt x="2682946" y="11799"/>
                    <a:pt x="2844543" y="0"/>
                  </a:cubicBezTo>
                  <a:cubicBezTo>
                    <a:pt x="3006141" y="-11799"/>
                    <a:pt x="3187715" y="-21087"/>
                    <a:pt x="3381377" y="0"/>
                  </a:cubicBezTo>
                  <a:cubicBezTo>
                    <a:pt x="3575039" y="21087"/>
                    <a:pt x="3919901" y="1969"/>
                    <a:pt x="4094974" y="0"/>
                  </a:cubicBezTo>
                  <a:cubicBezTo>
                    <a:pt x="4270047" y="-1969"/>
                    <a:pt x="4436711" y="10860"/>
                    <a:pt x="4572887" y="0"/>
                  </a:cubicBezTo>
                  <a:cubicBezTo>
                    <a:pt x="4709063" y="-10860"/>
                    <a:pt x="5017816" y="-16395"/>
                    <a:pt x="5227563" y="0"/>
                  </a:cubicBezTo>
                  <a:cubicBezTo>
                    <a:pt x="5437310" y="16395"/>
                    <a:pt x="5736354" y="-12117"/>
                    <a:pt x="6000081" y="0"/>
                  </a:cubicBezTo>
                  <a:cubicBezTo>
                    <a:pt x="6059533" y="2698"/>
                    <a:pt x="6111911" y="49206"/>
                    <a:pt x="6108078" y="107997"/>
                  </a:cubicBezTo>
                  <a:cubicBezTo>
                    <a:pt x="6123977" y="211468"/>
                    <a:pt x="6094613" y="449954"/>
                    <a:pt x="6108078" y="574629"/>
                  </a:cubicBezTo>
                  <a:cubicBezTo>
                    <a:pt x="6121543" y="699304"/>
                    <a:pt x="6088188" y="903488"/>
                    <a:pt x="6108078" y="1100832"/>
                  </a:cubicBezTo>
                  <a:cubicBezTo>
                    <a:pt x="6116319" y="1152913"/>
                    <a:pt x="6054205" y="1219562"/>
                    <a:pt x="6000081" y="1208829"/>
                  </a:cubicBezTo>
                  <a:cubicBezTo>
                    <a:pt x="5767246" y="1219044"/>
                    <a:pt x="5726384" y="1189561"/>
                    <a:pt x="5463247" y="1208829"/>
                  </a:cubicBezTo>
                  <a:cubicBezTo>
                    <a:pt x="5200110" y="1228097"/>
                    <a:pt x="5063216" y="1222301"/>
                    <a:pt x="4808571" y="1208829"/>
                  </a:cubicBezTo>
                  <a:cubicBezTo>
                    <a:pt x="4553926" y="1195357"/>
                    <a:pt x="4286608" y="1198942"/>
                    <a:pt x="4094974" y="1208829"/>
                  </a:cubicBezTo>
                  <a:cubicBezTo>
                    <a:pt x="3903340" y="1218716"/>
                    <a:pt x="3718634" y="1193036"/>
                    <a:pt x="3617060" y="1208829"/>
                  </a:cubicBezTo>
                  <a:cubicBezTo>
                    <a:pt x="3515486" y="1224622"/>
                    <a:pt x="3030913" y="1213780"/>
                    <a:pt x="2844543" y="1208829"/>
                  </a:cubicBezTo>
                  <a:cubicBezTo>
                    <a:pt x="2658173" y="1203878"/>
                    <a:pt x="2506989" y="1181099"/>
                    <a:pt x="2189867" y="1208829"/>
                  </a:cubicBezTo>
                  <a:cubicBezTo>
                    <a:pt x="1872745" y="1236559"/>
                    <a:pt x="1723243" y="1235591"/>
                    <a:pt x="1535191" y="1208829"/>
                  </a:cubicBezTo>
                  <a:cubicBezTo>
                    <a:pt x="1347139" y="1182067"/>
                    <a:pt x="1295032" y="1218285"/>
                    <a:pt x="1057277" y="1208829"/>
                  </a:cubicBezTo>
                  <a:cubicBezTo>
                    <a:pt x="819522" y="1199373"/>
                    <a:pt x="530768" y="1170180"/>
                    <a:pt x="107997" y="1208829"/>
                  </a:cubicBezTo>
                  <a:cubicBezTo>
                    <a:pt x="56817" y="1197344"/>
                    <a:pt x="8926" y="1165537"/>
                    <a:pt x="0" y="1100832"/>
                  </a:cubicBezTo>
                  <a:cubicBezTo>
                    <a:pt x="-2168" y="938569"/>
                    <a:pt x="-5580" y="811027"/>
                    <a:pt x="0" y="604415"/>
                  </a:cubicBezTo>
                  <a:cubicBezTo>
                    <a:pt x="5580" y="397803"/>
                    <a:pt x="-17266" y="349311"/>
                    <a:pt x="0" y="107997"/>
                  </a:cubicBezTo>
                  <a:close/>
                </a:path>
              </a:pathLst>
            </a:custGeom>
            <a:noFill/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27;p184">
              <a:extLst>
                <a:ext uri="{FF2B5EF4-FFF2-40B4-BE49-F238E27FC236}">
                  <a16:creationId xmlns:a16="http://schemas.microsoft.com/office/drawing/2014/main" id="{9BDB69CC-079A-3C0B-4877-D6CEF01264FB}"/>
                </a:ext>
              </a:extLst>
            </p:cNvPr>
            <p:cNvSpPr txBox="1"/>
            <p:nvPr/>
          </p:nvSpPr>
          <p:spPr>
            <a:xfrm>
              <a:off x="345788" y="627438"/>
              <a:ext cx="5393415" cy="1028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342900" rtl="1"/>
              <a:r>
                <a:rPr lang="ar-MA" sz="4000" dirty="0">
                  <a:solidFill>
                    <a:prstClr val="black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4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عاتَب</a:t>
              </a:r>
              <a:r>
                <a:rPr lang="ar-MA" sz="4400" dirty="0">
                  <a:solidFill>
                    <a:srgbClr val="00ACA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َ</a:t>
              </a: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400" dirty="0">
                  <a:solidFill>
                    <a:srgbClr val="444F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الْأُسْتاذُ التَّلْميذَ عَلى </a:t>
              </a:r>
              <a:r>
                <a:rPr lang="ar-MA" sz="44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غُرورِه</a:t>
              </a:r>
              <a:r>
                <a:rPr lang="ar-MA" sz="4400" dirty="0">
                  <a:solidFill>
                    <a:srgbClr val="00ACA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ِ</a:t>
              </a: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40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وَطَلَبَ مِنْهُ </a:t>
              </a:r>
              <a:r>
                <a:rPr lang="ar-MA" sz="44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الاِعْتِذارَ</a:t>
              </a: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40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لِزُمَلائِهِ.</a:t>
              </a:r>
              <a:endPara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12" name="Espace réservé pour une image  21" descr="Une image contenant habits, garç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F40847-0A96-EC66-9692-8ED660989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0" y="1860911"/>
            <a:ext cx="32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B0B0A18C-AE35-9F2E-3ACD-E355B7E83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87E67F-F383-B490-5FF9-7C101F1D03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9F90D5-C73F-6453-3234-35E4A95D1BF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DC78A7-F7B1-E788-9038-E79FF3CB2D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E62BD3-3C3A-594F-A453-CF601528EF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D97976-E192-B4A8-5688-EC46EF68AF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97DE787-ABE7-E404-6257-E7471E9A15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8DB142-DD77-B618-B06A-6D51803AD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B8B292-ECBD-CFE9-33CE-E8CECE323E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C00E134-5F97-93A5-F4D7-73BBFC48ED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CD71496-DB5B-9100-2AEE-3A691D3D65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0851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A7F-037B-5222-8090-124ACBC4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CA2D-1E83-DA0F-4A90-80DD1227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كلمة "أسفٌ". من يقرأ تعريف الكلمة؟ </a:t>
            </a:r>
            <a:r>
              <a:rPr lang="ar-MA" sz="2400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معا التعريف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D3ECDB-DB18-92FE-8D8D-3FA86A6202E1}"/>
              </a:ext>
            </a:extLst>
          </p:cNvPr>
          <p:cNvSpPr txBox="1"/>
          <p:nvPr/>
        </p:nvSpPr>
        <p:spPr>
          <a:xfrm>
            <a:off x="1680162" y="3163012"/>
            <a:ext cx="5783676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6000" dirty="0">
                <a:solidFill>
                  <a:srgbClr val="FF0000"/>
                </a:solidFill>
                <a:cs typeface="Microsoft Uighur" panose="02000000000000000000" pitchFamily="2" charset="-78"/>
              </a:rPr>
              <a:t>أَسَفٌ</a:t>
            </a:r>
            <a:r>
              <a:rPr lang="ar-MA" sz="6000" dirty="0">
                <a:solidFill>
                  <a:srgbClr val="444F7B"/>
                </a:solidFill>
                <a:cs typeface="Microsoft Uighur" panose="02000000000000000000" pitchFamily="2" charset="-78"/>
              </a:rPr>
              <a:t> : </a:t>
            </a:r>
            <a:r>
              <a:rPr lang="ar-MA" sz="6000" kern="1200" dirty="0">
                <a:solidFill>
                  <a:srgbClr val="444F7B"/>
                </a:solidFill>
                <a:cs typeface="Microsoft Uighur" panose="02000000000000000000" pitchFamily="2" charset="-78"/>
              </a:rPr>
              <a:t>شُعورٌ بِٱلْحُزْنِ </a:t>
            </a:r>
            <a:r>
              <a:rPr lang="ar-MA" sz="6000" kern="1200" dirty="0" err="1">
                <a:solidFill>
                  <a:srgbClr val="444F7B"/>
                </a:solidFill>
                <a:cs typeface="Microsoft Uighur" panose="02000000000000000000" pitchFamily="2" charset="-78"/>
              </a:rPr>
              <a:t>وَٱلنَّدَمِ</a:t>
            </a:r>
            <a:r>
              <a:rPr lang="ar-MA" sz="6000" dirty="0">
                <a:solidFill>
                  <a:srgbClr val="444F7B"/>
                </a:solidFill>
                <a:cs typeface="Microsoft Uighur" panose="02000000000000000000" pitchFamily="2" charset="-78"/>
              </a:rPr>
              <a:t>.</a:t>
            </a:r>
            <a:endParaRPr lang="fr-FR" sz="6000" kern="1200" dirty="0">
              <a:solidFill>
                <a:srgbClr val="444F7B"/>
              </a:solidFill>
            </a:endParaRPr>
          </a:p>
        </p:txBody>
      </p:sp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8F88046B-5D4C-B787-28B7-5E68B81AB4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03A6B-EA2D-0161-FB83-230351A1E1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55C76-861A-4D70-D41F-8251764E9A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6E4A7A-70AD-7B5F-CA96-A1C3693C41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B50AD-FF52-3106-E255-191D24E99E1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56E2F-792E-F47E-6427-D3F14337D0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0E9C92-C611-0251-D3A4-11EA01800C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06B623-FE3B-4551-09A9-CF4EA1E47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7F50F3-0946-CBF2-2966-A9449A6515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61A20F-16D2-92F0-97D0-A7658C9749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499FC3-B5B5-1FB5-FF35-F480345AC4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836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A364E-6136-729B-93BF-66E703C8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سأعلق عن الصورة  بجملة أستعمل فيها  كلمة "أسف".</a:t>
            </a:r>
            <a:endParaRPr lang="fr-FR" sz="2400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B1B896F-E54A-A646-AC56-B65546F183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0" y="2096786"/>
            <a:ext cx="32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ce réservé pour une image  21">
            <a:extLst>
              <a:ext uri="{FF2B5EF4-FFF2-40B4-BE49-F238E27FC236}">
                <a16:creationId xmlns:a16="http://schemas.microsoft.com/office/drawing/2014/main" id="{885E3DFE-9ED7-6C17-7CE6-8D252328FD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C18368-D1D3-923F-7BF0-5DD15DE01A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650D6-FC26-5B23-07B3-F3D0E37756E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13DDE-CFEF-1A28-ADE0-15EA68D2210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BEE760-AF2F-58A8-DFAA-FF47580BFF3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800EE-E604-C5A4-204E-3FA903CC92E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589318-17D8-BE4F-0A00-DBC7DE4212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10F096-824C-47CC-5AE8-92414B186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334976-13D0-E0EE-B8E2-C4BC7A63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E5063C-A5BF-2CD6-6211-787AF9C3F26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24D228-1B80-A7A6-212E-6DFE9219E55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75507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2B9E7-36FD-9C0A-F48F-39E950B9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يعيد قراءة الجملة؟ </a:t>
            </a:r>
            <a:endParaRPr lang="fr-FR" sz="2400" b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6A626E8-1B55-96E5-B45A-E49E44F131FD}"/>
              </a:ext>
            </a:extLst>
          </p:cNvPr>
          <p:cNvGrpSpPr/>
          <p:nvPr/>
        </p:nvGrpSpPr>
        <p:grpSpPr>
          <a:xfrm>
            <a:off x="931333" y="5671977"/>
            <a:ext cx="7281333" cy="1000617"/>
            <a:chOff x="360463" y="1197197"/>
            <a:chExt cx="5393415" cy="1337967"/>
          </a:xfrm>
        </p:grpSpPr>
        <p:sp>
          <p:nvSpPr>
            <p:cNvPr id="9" name="Google Shape;1228;p184">
              <a:extLst>
                <a:ext uri="{FF2B5EF4-FFF2-40B4-BE49-F238E27FC236}">
                  <a16:creationId xmlns:a16="http://schemas.microsoft.com/office/drawing/2014/main" id="{5B7E35C2-1635-72CB-52BE-0DDE0A43BA65}"/>
                </a:ext>
              </a:extLst>
            </p:cNvPr>
            <p:cNvSpPr/>
            <p:nvPr/>
          </p:nvSpPr>
          <p:spPr>
            <a:xfrm>
              <a:off x="576469" y="1197197"/>
              <a:ext cx="4881215" cy="1337967"/>
            </a:xfrm>
            <a:custGeom>
              <a:avLst/>
              <a:gdLst/>
              <a:ahLst/>
              <a:cxnLst/>
              <a:rect l="l" t="t" r="r" b="b"/>
              <a:pathLst>
                <a:path w="6108078" h="1208829" extrusionOk="0">
                  <a:moveTo>
                    <a:pt x="0" y="107997"/>
                  </a:moveTo>
                  <a:cubicBezTo>
                    <a:pt x="9158" y="44218"/>
                    <a:pt x="39546" y="-9326"/>
                    <a:pt x="107997" y="0"/>
                  </a:cubicBezTo>
                  <a:cubicBezTo>
                    <a:pt x="361882" y="23538"/>
                    <a:pt x="607525" y="2656"/>
                    <a:pt x="821594" y="0"/>
                  </a:cubicBezTo>
                  <a:cubicBezTo>
                    <a:pt x="1035663" y="-2656"/>
                    <a:pt x="1216975" y="-22929"/>
                    <a:pt x="1594112" y="0"/>
                  </a:cubicBezTo>
                  <a:cubicBezTo>
                    <a:pt x="1971249" y="22929"/>
                    <a:pt x="1978317" y="-34427"/>
                    <a:pt x="2307708" y="0"/>
                  </a:cubicBezTo>
                  <a:cubicBezTo>
                    <a:pt x="2637099" y="34427"/>
                    <a:pt x="2682946" y="11799"/>
                    <a:pt x="2844543" y="0"/>
                  </a:cubicBezTo>
                  <a:cubicBezTo>
                    <a:pt x="3006141" y="-11799"/>
                    <a:pt x="3187715" y="-21087"/>
                    <a:pt x="3381377" y="0"/>
                  </a:cubicBezTo>
                  <a:cubicBezTo>
                    <a:pt x="3575039" y="21087"/>
                    <a:pt x="3919901" y="1969"/>
                    <a:pt x="4094974" y="0"/>
                  </a:cubicBezTo>
                  <a:cubicBezTo>
                    <a:pt x="4270047" y="-1969"/>
                    <a:pt x="4436711" y="10860"/>
                    <a:pt x="4572887" y="0"/>
                  </a:cubicBezTo>
                  <a:cubicBezTo>
                    <a:pt x="4709063" y="-10860"/>
                    <a:pt x="5017816" y="-16395"/>
                    <a:pt x="5227563" y="0"/>
                  </a:cubicBezTo>
                  <a:cubicBezTo>
                    <a:pt x="5437310" y="16395"/>
                    <a:pt x="5736354" y="-12117"/>
                    <a:pt x="6000081" y="0"/>
                  </a:cubicBezTo>
                  <a:cubicBezTo>
                    <a:pt x="6059533" y="2698"/>
                    <a:pt x="6111911" y="49206"/>
                    <a:pt x="6108078" y="107997"/>
                  </a:cubicBezTo>
                  <a:cubicBezTo>
                    <a:pt x="6123977" y="211468"/>
                    <a:pt x="6094613" y="449954"/>
                    <a:pt x="6108078" y="574629"/>
                  </a:cubicBezTo>
                  <a:cubicBezTo>
                    <a:pt x="6121543" y="699304"/>
                    <a:pt x="6088188" y="903488"/>
                    <a:pt x="6108078" y="1100832"/>
                  </a:cubicBezTo>
                  <a:cubicBezTo>
                    <a:pt x="6116319" y="1152913"/>
                    <a:pt x="6054205" y="1219562"/>
                    <a:pt x="6000081" y="1208829"/>
                  </a:cubicBezTo>
                  <a:cubicBezTo>
                    <a:pt x="5767246" y="1219044"/>
                    <a:pt x="5726384" y="1189561"/>
                    <a:pt x="5463247" y="1208829"/>
                  </a:cubicBezTo>
                  <a:cubicBezTo>
                    <a:pt x="5200110" y="1228097"/>
                    <a:pt x="5063216" y="1222301"/>
                    <a:pt x="4808571" y="1208829"/>
                  </a:cubicBezTo>
                  <a:cubicBezTo>
                    <a:pt x="4553926" y="1195357"/>
                    <a:pt x="4286608" y="1198942"/>
                    <a:pt x="4094974" y="1208829"/>
                  </a:cubicBezTo>
                  <a:cubicBezTo>
                    <a:pt x="3903340" y="1218716"/>
                    <a:pt x="3718634" y="1193036"/>
                    <a:pt x="3617060" y="1208829"/>
                  </a:cubicBezTo>
                  <a:cubicBezTo>
                    <a:pt x="3515486" y="1224622"/>
                    <a:pt x="3030913" y="1213780"/>
                    <a:pt x="2844543" y="1208829"/>
                  </a:cubicBezTo>
                  <a:cubicBezTo>
                    <a:pt x="2658173" y="1203878"/>
                    <a:pt x="2506989" y="1181099"/>
                    <a:pt x="2189867" y="1208829"/>
                  </a:cubicBezTo>
                  <a:cubicBezTo>
                    <a:pt x="1872745" y="1236559"/>
                    <a:pt x="1723243" y="1235591"/>
                    <a:pt x="1535191" y="1208829"/>
                  </a:cubicBezTo>
                  <a:cubicBezTo>
                    <a:pt x="1347139" y="1182067"/>
                    <a:pt x="1295032" y="1218285"/>
                    <a:pt x="1057277" y="1208829"/>
                  </a:cubicBezTo>
                  <a:cubicBezTo>
                    <a:pt x="819522" y="1199373"/>
                    <a:pt x="530768" y="1170180"/>
                    <a:pt x="107997" y="1208829"/>
                  </a:cubicBezTo>
                  <a:cubicBezTo>
                    <a:pt x="56817" y="1197344"/>
                    <a:pt x="8926" y="1165537"/>
                    <a:pt x="0" y="1100832"/>
                  </a:cubicBezTo>
                  <a:cubicBezTo>
                    <a:pt x="-2168" y="938569"/>
                    <a:pt x="-5580" y="811027"/>
                    <a:pt x="0" y="604415"/>
                  </a:cubicBezTo>
                  <a:cubicBezTo>
                    <a:pt x="5580" y="397803"/>
                    <a:pt x="-17266" y="349311"/>
                    <a:pt x="0" y="107997"/>
                  </a:cubicBezTo>
                  <a:close/>
                </a:path>
              </a:pathLst>
            </a:custGeom>
            <a:noFill/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27;p184">
              <a:extLst>
                <a:ext uri="{FF2B5EF4-FFF2-40B4-BE49-F238E27FC236}">
                  <a16:creationId xmlns:a16="http://schemas.microsoft.com/office/drawing/2014/main" id="{0C69F32F-21DC-BE08-47D2-3173AC2D5EAF}"/>
                </a:ext>
              </a:extLst>
            </p:cNvPr>
            <p:cNvSpPr txBox="1"/>
            <p:nvPr/>
          </p:nvSpPr>
          <p:spPr>
            <a:xfrm>
              <a:off x="360463" y="1197197"/>
              <a:ext cx="5393415" cy="111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شَعَرَ مَجْدٌ بِ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ٱلْأَسَفِ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04A7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عَلى حالِ ٱلْكَلْبِ ٱلْجَريحِ.</a:t>
              </a:r>
            </a:p>
          </p:txBody>
        </p:sp>
      </p:grpSp>
      <p:pic>
        <p:nvPicPr>
          <p:cNvPr id="6" name="Espace réservé pour une image  6">
            <a:extLst>
              <a:ext uri="{FF2B5EF4-FFF2-40B4-BE49-F238E27FC236}">
                <a16:creationId xmlns:a16="http://schemas.microsoft.com/office/drawing/2014/main" id="{D0FE5B48-1C08-04A9-3E34-57EE475BC9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0" y="2096786"/>
            <a:ext cx="32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id="{81B1EBF7-285D-0878-BAA0-3217BE782F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77F97E-EF62-6724-D867-4CB67E96A5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6833D4-D96E-1896-5E0E-9D1A2BDBE5D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82BA1-A888-2A2F-4A06-AA2A96C935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D5BF95-7BD3-62FE-9339-01CDF6ED518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0325B-0225-2F4E-0269-CDCDF711DB5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98A6D26-CCA8-557F-07EE-C3D5F27F3F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94147A-0418-5F33-D19E-23996716B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85BFBB-26C6-E647-B4BE-83848F02F3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518EAB-D786-D0A6-EF7F-B4A6979A7F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359C8F-9AD8-59EF-AD16-D92D701F581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80813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C92C8-128C-59B9-0DC4-6CB09F9C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تعريف كلمة "احترم"  - رددوا التعريف </a:t>
            </a:r>
            <a:endParaRPr lang="fr-FR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F3569B-838C-E9F9-6ED3-A0626B4A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692" y="3535693"/>
            <a:ext cx="7582616" cy="662104"/>
          </a:xfrm>
        </p:spPr>
        <p:txBody>
          <a:bodyPr/>
          <a:lstStyle/>
          <a:p>
            <a:r>
              <a:rPr lang="ar-MA" sz="6000" dirty="0">
                <a:solidFill>
                  <a:srgbClr val="FF0000"/>
                </a:solidFill>
                <a:cs typeface="Microsoft Uighur" panose="02000000000000000000" pitchFamily="2" charset="-78"/>
              </a:rPr>
              <a:t>اِحْتَرَمَ </a:t>
            </a:r>
            <a:r>
              <a:rPr lang="ar-MA" b="0" dirty="0">
                <a:solidFill>
                  <a:srgbClr val="FF0000"/>
                </a:solidFill>
                <a:cs typeface="Microsoft Uighur" panose="02000000000000000000" pitchFamily="2" charset="-78"/>
              </a:rPr>
              <a:t>(شَخْصاً / شيئا) : </a:t>
            </a:r>
            <a:r>
              <a:rPr lang="ar-MA" sz="6000" b="0" dirty="0">
                <a:ln>
                  <a:noFill/>
                </a:ln>
                <a:solidFill>
                  <a:srgbClr val="424D7C"/>
                </a:solidFill>
                <a:cs typeface="Microsoft Uighur" panose="02000000000000000000" pitchFamily="2" charset="-78"/>
              </a:rPr>
              <a:t>قَدَّرَهُ </a:t>
            </a:r>
            <a:r>
              <a:rPr lang="ar-MA" sz="6000" b="0" dirty="0" err="1">
                <a:ln>
                  <a:noFill/>
                </a:ln>
                <a:solidFill>
                  <a:srgbClr val="424D7C"/>
                </a:solidFill>
                <a:cs typeface="Microsoft Uighur" panose="02000000000000000000" pitchFamily="2" charset="-78"/>
              </a:rPr>
              <a:t>وَٱعْتَرَفَ</a:t>
            </a:r>
            <a:r>
              <a:rPr lang="ar-MA" sz="6000" b="0" dirty="0">
                <a:ln>
                  <a:noFill/>
                </a:ln>
                <a:solidFill>
                  <a:srgbClr val="424D7C"/>
                </a:solidFill>
                <a:cs typeface="Microsoft Uighur" panose="02000000000000000000" pitchFamily="2" charset="-78"/>
              </a:rPr>
              <a:t> بِقيمَتِهِ. </a:t>
            </a:r>
            <a:r>
              <a:rPr lang="ar-MA" sz="60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endParaRPr lang="fr-FR" sz="6000" dirty="0">
              <a:solidFill>
                <a:srgbClr val="424D7C"/>
              </a:solidFill>
            </a:endParaRPr>
          </a:p>
        </p:txBody>
      </p:sp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81837F79-CBE5-431A-3238-9477DE119C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CAD6B1-7AC3-7788-A797-6034234079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045B5-F2BA-56F2-4C20-25F257975F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8392B9-05EB-260A-68E9-E321EF7FA3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735CCD-AC20-F735-0D89-EA82F943DD4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7AD54-EA64-739F-8429-2E26FA28254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F6274F-0D5E-C8AE-77C9-CABF3493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2BBA0D-C400-C070-8F4D-308A01DE7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9547C4-7DD4-5823-B777-94C7512941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DCCDD71-60CD-654E-E2EE-83E7CFF6DF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05D868-A6BE-FFC0-B736-D32ED9DAFD6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226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A07B-BD76-4B74-B247-A7BD4268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213D0-8355-B8E4-9755-ECDC8948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هذه صورة.  سأعلق على المشهدِ  باستعمال كلمة "احترم".</a:t>
            </a:r>
            <a:endParaRPr lang="fr-FR" sz="2400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9656E9-E7FA-43B5-F3DD-F3137E0A4555}"/>
              </a:ext>
            </a:extLst>
          </p:cNvPr>
          <p:cNvGrpSpPr/>
          <p:nvPr/>
        </p:nvGrpSpPr>
        <p:grpSpPr>
          <a:xfrm>
            <a:off x="2020059" y="5567777"/>
            <a:ext cx="5103881" cy="830956"/>
            <a:chOff x="34627" y="1197197"/>
            <a:chExt cx="5423057" cy="1416988"/>
          </a:xfrm>
        </p:grpSpPr>
        <p:sp>
          <p:nvSpPr>
            <p:cNvPr id="18" name="Google Shape;1228;p184">
              <a:extLst>
                <a:ext uri="{FF2B5EF4-FFF2-40B4-BE49-F238E27FC236}">
                  <a16:creationId xmlns:a16="http://schemas.microsoft.com/office/drawing/2014/main" id="{1A0CA746-07C0-22D8-420E-4C5FA1F7E691}"/>
                </a:ext>
              </a:extLst>
            </p:cNvPr>
            <p:cNvSpPr/>
            <p:nvPr/>
          </p:nvSpPr>
          <p:spPr>
            <a:xfrm>
              <a:off x="576469" y="1197197"/>
              <a:ext cx="4881215" cy="1337967"/>
            </a:xfrm>
            <a:custGeom>
              <a:avLst/>
              <a:gdLst/>
              <a:ahLst/>
              <a:cxnLst/>
              <a:rect l="l" t="t" r="r" b="b"/>
              <a:pathLst>
                <a:path w="6108078" h="1208829" extrusionOk="0">
                  <a:moveTo>
                    <a:pt x="0" y="107997"/>
                  </a:moveTo>
                  <a:cubicBezTo>
                    <a:pt x="9158" y="44218"/>
                    <a:pt x="39546" y="-9326"/>
                    <a:pt x="107997" y="0"/>
                  </a:cubicBezTo>
                  <a:cubicBezTo>
                    <a:pt x="361882" y="23538"/>
                    <a:pt x="607525" y="2656"/>
                    <a:pt x="821594" y="0"/>
                  </a:cubicBezTo>
                  <a:cubicBezTo>
                    <a:pt x="1035663" y="-2656"/>
                    <a:pt x="1216975" y="-22929"/>
                    <a:pt x="1594112" y="0"/>
                  </a:cubicBezTo>
                  <a:cubicBezTo>
                    <a:pt x="1971249" y="22929"/>
                    <a:pt x="1978317" y="-34427"/>
                    <a:pt x="2307708" y="0"/>
                  </a:cubicBezTo>
                  <a:cubicBezTo>
                    <a:pt x="2637099" y="34427"/>
                    <a:pt x="2682946" y="11799"/>
                    <a:pt x="2844543" y="0"/>
                  </a:cubicBezTo>
                  <a:cubicBezTo>
                    <a:pt x="3006141" y="-11799"/>
                    <a:pt x="3187715" y="-21087"/>
                    <a:pt x="3381377" y="0"/>
                  </a:cubicBezTo>
                  <a:cubicBezTo>
                    <a:pt x="3575039" y="21087"/>
                    <a:pt x="3919901" y="1969"/>
                    <a:pt x="4094974" y="0"/>
                  </a:cubicBezTo>
                  <a:cubicBezTo>
                    <a:pt x="4270047" y="-1969"/>
                    <a:pt x="4436711" y="10860"/>
                    <a:pt x="4572887" y="0"/>
                  </a:cubicBezTo>
                  <a:cubicBezTo>
                    <a:pt x="4709063" y="-10860"/>
                    <a:pt x="5017816" y="-16395"/>
                    <a:pt x="5227563" y="0"/>
                  </a:cubicBezTo>
                  <a:cubicBezTo>
                    <a:pt x="5437310" y="16395"/>
                    <a:pt x="5736354" y="-12117"/>
                    <a:pt x="6000081" y="0"/>
                  </a:cubicBezTo>
                  <a:cubicBezTo>
                    <a:pt x="6059533" y="2698"/>
                    <a:pt x="6111911" y="49206"/>
                    <a:pt x="6108078" y="107997"/>
                  </a:cubicBezTo>
                  <a:cubicBezTo>
                    <a:pt x="6123977" y="211468"/>
                    <a:pt x="6094613" y="449954"/>
                    <a:pt x="6108078" y="574629"/>
                  </a:cubicBezTo>
                  <a:cubicBezTo>
                    <a:pt x="6121543" y="699304"/>
                    <a:pt x="6088188" y="903488"/>
                    <a:pt x="6108078" y="1100832"/>
                  </a:cubicBezTo>
                  <a:cubicBezTo>
                    <a:pt x="6116319" y="1152913"/>
                    <a:pt x="6054205" y="1219562"/>
                    <a:pt x="6000081" y="1208829"/>
                  </a:cubicBezTo>
                  <a:cubicBezTo>
                    <a:pt x="5767246" y="1219044"/>
                    <a:pt x="5726384" y="1189561"/>
                    <a:pt x="5463247" y="1208829"/>
                  </a:cubicBezTo>
                  <a:cubicBezTo>
                    <a:pt x="5200110" y="1228097"/>
                    <a:pt x="5063216" y="1222301"/>
                    <a:pt x="4808571" y="1208829"/>
                  </a:cubicBezTo>
                  <a:cubicBezTo>
                    <a:pt x="4553926" y="1195357"/>
                    <a:pt x="4286608" y="1198942"/>
                    <a:pt x="4094974" y="1208829"/>
                  </a:cubicBezTo>
                  <a:cubicBezTo>
                    <a:pt x="3903340" y="1218716"/>
                    <a:pt x="3718634" y="1193036"/>
                    <a:pt x="3617060" y="1208829"/>
                  </a:cubicBezTo>
                  <a:cubicBezTo>
                    <a:pt x="3515486" y="1224622"/>
                    <a:pt x="3030913" y="1213780"/>
                    <a:pt x="2844543" y="1208829"/>
                  </a:cubicBezTo>
                  <a:cubicBezTo>
                    <a:pt x="2658173" y="1203878"/>
                    <a:pt x="2506989" y="1181099"/>
                    <a:pt x="2189867" y="1208829"/>
                  </a:cubicBezTo>
                  <a:cubicBezTo>
                    <a:pt x="1872745" y="1236559"/>
                    <a:pt x="1723243" y="1235591"/>
                    <a:pt x="1535191" y="1208829"/>
                  </a:cubicBezTo>
                  <a:cubicBezTo>
                    <a:pt x="1347139" y="1182067"/>
                    <a:pt x="1295032" y="1218285"/>
                    <a:pt x="1057277" y="1208829"/>
                  </a:cubicBezTo>
                  <a:cubicBezTo>
                    <a:pt x="819522" y="1199373"/>
                    <a:pt x="530768" y="1170180"/>
                    <a:pt x="107997" y="1208829"/>
                  </a:cubicBezTo>
                  <a:cubicBezTo>
                    <a:pt x="56817" y="1197344"/>
                    <a:pt x="8926" y="1165537"/>
                    <a:pt x="0" y="1100832"/>
                  </a:cubicBezTo>
                  <a:cubicBezTo>
                    <a:pt x="-2168" y="938569"/>
                    <a:pt x="-5580" y="811027"/>
                    <a:pt x="0" y="604415"/>
                  </a:cubicBezTo>
                  <a:cubicBezTo>
                    <a:pt x="5580" y="397803"/>
                    <a:pt x="-17266" y="349311"/>
                    <a:pt x="0" y="107997"/>
                  </a:cubicBezTo>
                  <a:close/>
                </a:path>
              </a:pathLst>
            </a:custGeom>
            <a:noFill/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27;p184">
              <a:extLst>
                <a:ext uri="{FF2B5EF4-FFF2-40B4-BE49-F238E27FC236}">
                  <a16:creationId xmlns:a16="http://schemas.microsoft.com/office/drawing/2014/main" id="{B717C760-80DB-02BF-10FE-0B3DA4E3DACD}"/>
                </a:ext>
              </a:extLst>
            </p:cNvPr>
            <p:cNvSpPr txBox="1"/>
            <p:nvPr/>
          </p:nvSpPr>
          <p:spPr>
            <a:xfrm>
              <a:off x="34627" y="1197197"/>
              <a:ext cx="5393415" cy="1416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 defTabSz="914400" rtl="1">
                <a:buClr>
                  <a:srgbClr val="000000"/>
                </a:buClr>
                <a:buSzPts val="3600"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اَلاِبْنُ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يَحْتَرِم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ACA4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ُ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والِدَتَهُ</a:t>
              </a:r>
              <a:r>
                <a:rPr lang="ar-MA" sz="4800" b="1" kern="0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  <a:endPara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5" name="Espace réservé pour une image  4" descr="Une image contenant dessin humoristique, habits, dessin, Dessin animé&#10;&#10;Le contenu généré par l’IA peut être incorrect.">
            <a:extLst>
              <a:ext uri="{FF2B5EF4-FFF2-40B4-BE49-F238E27FC236}">
                <a16:creationId xmlns:a16="http://schemas.microsoft.com/office/drawing/2014/main" id="{4FC9F4F5-49BC-B869-4507-B303DD476A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0" y="1989000"/>
            <a:ext cx="32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50134B07-A131-4AFE-6E2F-28C075A64A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C268A1-DA13-B1B9-2ECD-F6AB753D18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6FDA6-D530-DF4B-E3FC-59DA567280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BBE6E-8C3F-23F5-4557-0CC51E38FD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A26D-482D-8BDB-23C7-08D21E7A5EB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AEFDE-0B3C-5419-489C-6E266A6C51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74789B-08D9-83D5-65AA-F75E6FAA96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5A6ABA-900F-4004-AFFE-579C31CFF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4B6B76-2B2E-D9F3-ED81-06C74D3CBD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CAF0FB-CFC1-AB6A-BCD1-892CD77D68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E15265-5004-BC3F-EAF2-E35E577DCC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614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87A79-4AA0-C723-C80E-65B76385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BB958-4379-10ED-AE55-C92F4C8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يركب جملة أخرى باستعمال كلمة "احترم " للتعليق على المشهد؟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21512D12-CEFE-F486-2054-DB5B098CC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5E15600D-AEDC-E813-FDE5-A585309B3A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CB22BA-21FD-BD94-80D8-167D89D2FE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EF95B-819C-D9AD-D589-19841C7A4BE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78BEF5-4A64-C3FC-2546-6EADACE7B5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97058-BD0B-5580-ED71-5A67674023C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3BB6C-EADD-2344-AD59-73AEF6B08E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8F63585-CDF8-0247-D19A-85CC401CE3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06A038-C693-0CE2-0382-1B882FEC9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B940E7-6536-15F7-98DA-EBC5CB5775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2118A5-05FF-27B5-E5C4-1F6891D1EB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4F6FD5-FBB9-938F-8517-C214C63E62C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23929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id="{77C9D27C-85A5-3788-EEE7-5F8B6D3B0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761" y="1980000"/>
            <a:ext cx="2674479" cy="41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BEBAA5-EE5A-F7F8-1C26-C2297F2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15190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كراساتكم، أنجزوا النشاط – لديكم دقيقة 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5BFF79D-F710-22FF-1692-ACB623012744}"/>
              </a:ext>
            </a:extLst>
          </p:cNvPr>
          <p:cNvSpPr/>
          <p:nvPr/>
        </p:nvSpPr>
        <p:spPr>
          <a:xfrm>
            <a:off x="3226912" y="2351831"/>
            <a:ext cx="2674479" cy="16859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D6BA5DC8-74A6-B387-BBDF-A29D398C4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411" y="675825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2F32EE-F2A4-DD9F-B8D7-0441C3B3F1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C3CC1-C995-ED50-5C20-64B6FECE892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53334-DB22-9810-4000-015AD5BBF3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C0511-261D-4952-CA81-9B5329E8497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89AE43-F7D2-42D2-1D85-AC6A439E32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0572B0-5661-03A8-6D9A-C056BABE96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B91B28-F858-916C-0C72-9623A6D5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D36FB9-E5B7-0021-3DCB-8F38E4741F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D60506-03C8-ABDC-CC91-A55DE474CA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64A71D-C655-C076-365A-BE84A4D91F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90860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ar-MA" sz="1600" b="1" dirty="0">
                <a:cs typeface="Microsoft Uighur" panose="02000000000000000000" pitchFamily="2" charset="-78"/>
              </a:rPr>
              <a:t>غُرورٌ - عِتابٌ - اِحْتِرامٌ - اِعْتِذارٌ - اَلْأَسَفُ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ar-MA" b="1" dirty="0">
                <a:cs typeface="Microsoft Uighur" panose="02000000000000000000" pitchFamily="2" charset="-78"/>
              </a:rPr>
              <a:t>الكلمات البصرية (ثُمَّ- لَكِنَّ - لِماذا-  حَتّى - هَلْ-نَحْوَ - حينَ) القراءة المشتركة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550988" y="2933700"/>
            <a:ext cx="468312" cy="468313"/>
          </a:xfrm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698CE619-0A2C-E099-388A-0C14BBD42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5429250"/>
            <a:ext cx="468312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ar-MA" b="1" dirty="0">
                <a:cs typeface="Microsoft Uighur" panose="02000000000000000000" pitchFamily="2" charset="-78"/>
              </a:rPr>
              <a:t>سِرُّ </a:t>
            </a:r>
            <a:r>
              <a:rPr lang="ar-MA" b="1" dirty="0" err="1">
                <a:cs typeface="Microsoft Uighur" panose="02000000000000000000" pitchFamily="2" charset="-78"/>
              </a:rPr>
              <a:t>ٱلصَّداقَةِ</a:t>
            </a:r>
            <a:r>
              <a:rPr lang="ar-MA" b="1" dirty="0">
                <a:cs typeface="Microsoft Uighur" panose="02000000000000000000" pitchFamily="2" charset="-78"/>
              </a:rPr>
              <a:t>: التوقع/ التحقق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4210050"/>
            <a:ext cx="468312" cy="468313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النشيد الوطني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E18D3-E765-373D-C630-A727BF25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BFA4F-F5E1-5BB9-3437-C9DF7CB8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ناقشوا إجاباتكم 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F0EA3D-6E13-387A-EB00-8D012A731D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0157" y="2154767"/>
            <a:ext cx="5841710" cy="3594100"/>
          </a:xfrm>
          <a:prstGeom prst="roundRect">
            <a:avLst>
              <a:gd name="adj" fmla="val 8460"/>
            </a:avLst>
          </a:prstGeom>
          <a:ln>
            <a:solidFill>
              <a:srgbClr val="0097B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5FA509FF-B860-5F9B-0C91-5936B60CA3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3269E6-7490-4A4B-BE7C-D7094D7720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9110F-2A7C-AA0B-432F-5B42D5FDE0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B02C1D-236A-E7DC-E138-3B457927E6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60B062-6D20-7D02-5390-75C87ADD37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F4CC01-61D5-39A1-F111-CD72C9DCA5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CB4BDD-FF43-B60D-D8BD-576462A239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F3C1EA-06FC-E4F5-5198-7AF752951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2C8CA3-40A5-313B-F508-9926C13C6E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499DC-35FF-D1A2-D38F-1DAD6796CA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45A82A-CF00-B637-882D-B2A2109E5AD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2234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2B02-1044-1B4C-2F88-ABE70E1BA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F7E0B-B1DE-AA49-13EA-177AD21E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endParaRPr lang="fr-FR" sz="2400" dirty="0"/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C57BE1-0DCA-464F-166F-E9B34AB48F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C873496-1F85-6BE8-7305-DFCCCDB52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0157" y="2154767"/>
            <a:ext cx="5841710" cy="3594100"/>
          </a:xfrm>
          <a:prstGeom prst="roundRect">
            <a:avLst>
              <a:gd name="adj" fmla="val 8460"/>
            </a:avLst>
          </a:prstGeom>
          <a:ln>
            <a:solidFill>
              <a:srgbClr val="0097B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5C1DE581-9B6A-14F7-74BE-F466BCFAD031}"/>
              </a:ext>
            </a:extLst>
          </p:cNvPr>
          <p:cNvSpPr/>
          <p:nvPr/>
        </p:nvSpPr>
        <p:spPr>
          <a:xfrm>
            <a:off x="3949700" y="3534833"/>
            <a:ext cx="2463800" cy="613834"/>
          </a:xfrm>
          <a:custGeom>
            <a:avLst/>
            <a:gdLst>
              <a:gd name="connsiteX0" fmla="*/ 2463800 w 2463800"/>
              <a:gd name="connsiteY0" fmla="*/ 0 h 613834"/>
              <a:gd name="connsiteX1" fmla="*/ 0 w 2463800"/>
              <a:gd name="connsiteY1" fmla="*/ 613834 h 613834"/>
              <a:gd name="connsiteX2" fmla="*/ 0 w 2463800"/>
              <a:gd name="connsiteY2" fmla="*/ 613834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800" h="613834" extrusionOk="0">
                <a:moveTo>
                  <a:pt x="2463800" y="0"/>
                </a:moveTo>
                <a:cubicBezTo>
                  <a:pt x="2090372" y="177544"/>
                  <a:pt x="794359" y="250055"/>
                  <a:pt x="0" y="613834"/>
                </a:cubicBezTo>
                <a:lnTo>
                  <a:pt x="0" y="613834"/>
                </a:lnTo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929763864">
                  <a:custGeom>
                    <a:avLst/>
                    <a:gdLst>
                      <a:gd name="connsiteX0" fmla="*/ 2463800 w 2463800"/>
                      <a:gd name="connsiteY0" fmla="*/ 0 h 613834"/>
                      <a:gd name="connsiteX1" fmla="*/ 0 w 2463800"/>
                      <a:gd name="connsiteY1" fmla="*/ 613834 h 613834"/>
                      <a:gd name="connsiteX2" fmla="*/ 0 w 2463800"/>
                      <a:gd name="connsiteY2" fmla="*/ 613834 h 61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63800" h="613834">
                        <a:moveTo>
                          <a:pt x="2463800" y="0"/>
                        </a:moveTo>
                        <a:lnTo>
                          <a:pt x="0" y="613834"/>
                        </a:lnTo>
                        <a:lnTo>
                          <a:pt x="0" y="613834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7C9065A5-38AC-7CD6-8ECD-BEC2E7431B3D}"/>
              </a:ext>
            </a:extLst>
          </p:cNvPr>
          <p:cNvSpPr/>
          <p:nvPr/>
        </p:nvSpPr>
        <p:spPr>
          <a:xfrm>
            <a:off x="3894666" y="4169827"/>
            <a:ext cx="2463800" cy="613834"/>
          </a:xfrm>
          <a:custGeom>
            <a:avLst/>
            <a:gdLst>
              <a:gd name="connsiteX0" fmla="*/ 2463800 w 2463800"/>
              <a:gd name="connsiteY0" fmla="*/ 0 h 613834"/>
              <a:gd name="connsiteX1" fmla="*/ 0 w 2463800"/>
              <a:gd name="connsiteY1" fmla="*/ 613834 h 613834"/>
              <a:gd name="connsiteX2" fmla="*/ 0 w 2463800"/>
              <a:gd name="connsiteY2" fmla="*/ 613834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800" h="613834" extrusionOk="0">
                <a:moveTo>
                  <a:pt x="2463800" y="0"/>
                </a:moveTo>
                <a:cubicBezTo>
                  <a:pt x="2090372" y="177544"/>
                  <a:pt x="794359" y="250055"/>
                  <a:pt x="0" y="613834"/>
                </a:cubicBezTo>
                <a:lnTo>
                  <a:pt x="0" y="613834"/>
                </a:lnTo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929763864">
                  <a:custGeom>
                    <a:avLst/>
                    <a:gdLst>
                      <a:gd name="connsiteX0" fmla="*/ 2463800 w 2463800"/>
                      <a:gd name="connsiteY0" fmla="*/ 0 h 613834"/>
                      <a:gd name="connsiteX1" fmla="*/ 0 w 2463800"/>
                      <a:gd name="connsiteY1" fmla="*/ 613834 h 613834"/>
                      <a:gd name="connsiteX2" fmla="*/ 0 w 2463800"/>
                      <a:gd name="connsiteY2" fmla="*/ 613834 h 61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63800" h="613834">
                        <a:moveTo>
                          <a:pt x="2463800" y="0"/>
                        </a:moveTo>
                        <a:lnTo>
                          <a:pt x="0" y="613834"/>
                        </a:lnTo>
                        <a:lnTo>
                          <a:pt x="0" y="613834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A873411F-009A-2C97-E364-6AFCBF4E9882}"/>
              </a:ext>
            </a:extLst>
          </p:cNvPr>
          <p:cNvSpPr/>
          <p:nvPr/>
        </p:nvSpPr>
        <p:spPr>
          <a:xfrm>
            <a:off x="3975101" y="4741329"/>
            <a:ext cx="2463800" cy="613834"/>
          </a:xfrm>
          <a:custGeom>
            <a:avLst/>
            <a:gdLst>
              <a:gd name="connsiteX0" fmla="*/ 2463800 w 2463800"/>
              <a:gd name="connsiteY0" fmla="*/ 0 h 613834"/>
              <a:gd name="connsiteX1" fmla="*/ 0 w 2463800"/>
              <a:gd name="connsiteY1" fmla="*/ 613834 h 613834"/>
              <a:gd name="connsiteX2" fmla="*/ 0 w 2463800"/>
              <a:gd name="connsiteY2" fmla="*/ 613834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800" h="613834" extrusionOk="0">
                <a:moveTo>
                  <a:pt x="2463800" y="0"/>
                </a:moveTo>
                <a:cubicBezTo>
                  <a:pt x="2090372" y="177544"/>
                  <a:pt x="794359" y="250055"/>
                  <a:pt x="0" y="613834"/>
                </a:cubicBezTo>
                <a:lnTo>
                  <a:pt x="0" y="613834"/>
                </a:lnTo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929763864">
                  <a:custGeom>
                    <a:avLst/>
                    <a:gdLst>
                      <a:gd name="connsiteX0" fmla="*/ 2463800 w 2463800"/>
                      <a:gd name="connsiteY0" fmla="*/ 0 h 613834"/>
                      <a:gd name="connsiteX1" fmla="*/ 0 w 2463800"/>
                      <a:gd name="connsiteY1" fmla="*/ 613834 h 613834"/>
                      <a:gd name="connsiteX2" fmla="*/ 0 w 2463800"/>
                      <a:gd name="connsiteY2" fmla="*/ 613834 h 61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63800" h="613834">
                        <a:moveTo>
                          <a:pt x="2463800" y="0"/>
                        </a:moveTo>
                        <a:lnTo>
                          <a:pt x="0" y="613834"/>
                        </a:lnTo>
                        <a:lnTo>
                          <a:pt x="0" y="613834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ECAD1C87-1A3E-5ABF-063E-648CDEC9E8A1}"/>
              </a:ext>
            </a:extLst>
          </p:cNvPr>
          <p:cNvSpPr/>
          <p:nvPr/>
        </p:nvSpPr>
        <p:spPr>
          <a:xfrm flipV="1">
            <a:off x="3953936" y="2929474"/>
            <a:ext cx="2404530" cy="2468026"/>
          </a:xfrm>
          <a:custGeom>
            <a:avLst/>
            <a:gdLst>
              <a:gd name="connsiteX0" fmla="*/ 2404530 w 2404530"/>
              <a:gd name="connsiteY0" fmla="*/ 0 h 2468026"/>
              <a:gd name="connsiteX1" fmla="*/ 0 w 2404530"/>
              <a:gd name="connsiteY1" fmla="*/ 2468026 h 2468026"/>
              <a:gd name="connsiteX2" fmla="*/ 0 w 2404530"/>
              <a:gd name="connsiteY2" fmla="*/ 2468026 h 246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4530" h="2468026" extrusionOk="0">
                <a:moveTo>
                  <a:pt x="2404530" y="0"/>
                </a:moveTo>
                <a:cubicBezTo>
                  <a:pt x="1650609" y="891337"/>
                  <a:pt x="358388" y="1869530"/>
                  <a:pt x="0" y="2468026"/>
                </a:cubicBezTo>
                <a:lnTo>
                  <a:pt x="0" y="2468026"/>
                </a:lnTo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929763864">
                  <a:custGeom>
                    <a:avLst/>
                    <a:gdLst>
                      <a:gd name="connsiteX0" fmla="*/ 2463800 w 2463800"/>
                      <a:gd name="connsiteY0" fmla="*/ 0 h 613834"/>
                      <a:gd name="connsiteX1" fmla="*/ 0 w 2463800"/>
                      <a:gd name="connsiteY1" fmla="*/ 613834 h 613834"/>
                      <a:gd name="connsiteX2" fmla="*/ 0 w 2463800"/>
                      <a:gd name="connsiteY2" fmla="*/ 613834 h 61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63800" h="613834">
                        <a:moveTo>
                          <a:pt x="2463800" y="0"/>
                        </a:moveTo>
                        <a:lnTo>
                          <a:pt x="0" y="613834"/>
                        </a:lnTo>
                        <a:lnTo>
                          <a:pt x="0" y="613834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37980-F8B2-77CF-FDEA-9F4B52AAE1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DFE99-AB78-928E-ABA1-891EEF6107A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2EDBD-D46D-6DC9-B4EA-C97F2CA5FA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53E9EA-6C7A-852D-0612-CB03984CFDB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DC14BB-6FA8-D5C5-8479-F6E40EB001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7F1016-8F4E-06C7-5A96-BC6260B1A9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7564D2-EF56-7134-1A20-79DADC85B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0C65A0-08FE-1F74-4CA2-9E58F9785B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FFDCBB-5DF0-F01E-7949-64683C75A1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D9ADDB-E80F-E716-F607-47C39E3F58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47047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id="{C2413406-9804-D823-3A00-456E34B3A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761" y="1980000"/>
            <a:ext cx="2674479" cy="41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D55BF8-345F-BB2D-E7BA-E009AF48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النشاط "أتدرب مع زملائي" الصفحة 8. من يقرأ التعليمة؟ أنجزوا – معكم دقيقتان 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AC953A8-7407-5542-8C1C-0E560EA049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58833"/>
            <a:ext cx="828000" cy="828000"/>
          </a:xfrm>
        </p:spPr>
      </p:pic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78307894-5812-9881-4C74-47C9B1850507}"/>
              </a:ext>
            </a:extLst>
          </p:cNvPr>
          <p:cNvSpPr/>
          <p:nvPr/>
        </p:nvSpPr>
        <p:spPr>
          <a:xfrm>
            <a:off x="6149677" y="4387584"/>
            <a:ext cx="636104" cy="19878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7712B41-392E-0598-A9CE-82AC813D1315}"/>
              </a:ext>
            </a:extLst>
          </p:cNvPr>
          <p:cNvSpPr/>
          <p:nvPr/>
        </p:nvSpPr>
        <p:spPr>
          <a:xfrm>
            <a:off x="3216654" y="3929341"/>
            <a:ext cx="2674479" cy="11152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CB0B64-D256-7AD2-F66C-523F09AA30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CFCE77-7202-24EA-420F-DBD270466E0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4AB99-79E4-4871-1D74-28C6232E59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39D79-F61B-9A5F-1C5A-3288F072654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7E759-7C29-1D4F-D995-D1267FC8BAF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D99111-5609-206D-9341-323C9ACF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D72D37-37DF-DFAF-B42F-9EEF9C9CB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6869DB-8C04-AA0A-33DB-BEB4376990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DE9D1C1-8ABE-1CB1-9996-CA018E6D2A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41539B-7BDD-D3DC-36F8-7DC6203B70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18743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AE521-15DC-E968-4C8A-15560F0F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0DEE6-2CED-40F6-A1A3-028311A2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ناقشوا إجاباتكم   - أمامكم دقيقة 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E1323C-227C-0CB7-F958-BBADB0F473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000" y="2196000"/>
            <a:ext cx="7313075" cy="3560234"/>
          </a:xfrm>
          <a:prstGeom prst="roundRect">
            <a:avLst>
              <a:gd name="adj" fmla="val 8460"/>
            </a:avLst>
          </a:prstGeom>
          <a:ln>
            <a:solidFill>
              <a:srgbClr val="0097B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Espace réservé pour une image  21">
            <a:extLst>
              <a:ext uri="{FF2B5EF4-FFF2-40B4-BE49-F238E27FC236}">
                <a16:creationId xmlns:a16="http://schemas.microsoft.com/office/drawing/2014/main" id="{B06DD8F0-6A7A-02F6-D14A-DB2F5FB5CE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F2AEAE-DD59-FE0D-3E76-606DB5443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7304F3-2626-22DA-5099-7F270D2776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60D99-9A20-47F6-C312-73F45366A37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5837A5-1B59-3CF2-C09E-EE0239C4A0B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03B5DD-16DA-A3B7-2BBB-1CBB34ABC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EA4DE7-469D-99D7-9E18-EC864375DC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C2642E-5B92-03E3-1DDE-36BB40422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BBF77F-F378-0F8F-054E-2427D89AF3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0892AB-BB62-29A5-2723-33208A7E57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ADDAC83-14D1-44C5-6D5E-4A63273F0C5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69364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105C-ED0B-DC00-A4C4-DCA8B59DF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C88B6-F55F-DECE-B6C4-353B3D7C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سأعين من يقرأ الجمل موظفا الكلمة المناسبة.  هل أنتم متفقون  </a:t>
            </a:r>
            <a:endParaRPr lang="fr-FR" sz="24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EB7214B-3584-B452-1781-FE6D5C0DC15D}"/>
              </a:ext>
            </a:extLst>
          </p:cNvPr>
          <p:cNvGrpSpPr/>
          <p:nvPr/>
        </p:nvGrpSpPr>
        <p:grpSpPr>
          <a:xfrm>
            <a:off x="936000" y="2196000"/>
            <a:ext cx="7313075" cy="3560234"/>
            <a:chOff x="949329" y="2171699"/>
            <a:chExt cx="7313075" cy="356023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72E8E09-D110-CF4A-3DA2-D8FB18CB1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9329" y="2171699"/>
              <a:ext cx="7313075" cy="3560234"/>
            </a:xfrm>
            <a:prstGeom prst="roundRect">
              <a:avLst>
                <a:gd name="adj" fmla="val 8460"/>
              </a:avLst>
            </a:prstGeom>
            <a:ln>
              <a:solidFill>
                <a:srgbClr val="0097B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Google Shape;1373;p22">
              <a:extLst>
                <a:ext uri="{FF2B5EF4-FFF2-40B4-BE49-F238E27FC236}">
                  <a16:creationId xmlns:a16="http://schemas.microsoft.com/office/drawing/2014/main" id="{0FFF860B-474E-7B03-71CB-FBAED5699376}"/>
                </a:ext>
              </a:extLst>
            </p:cNvPr>
            <p:cNvSpPr txBox="1"/>
            <p:nvPr/>
          </p:nvSpPr>
          <p:spPr>
            <a:xfrm>
              <a:off x="5896843" y="3146860"/>
              <a:ext cx="89036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 defTabSz="914400" rtl="1"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اَلْغُرورُ</a:t>
              </a:r>
              <a:endParaRPr sz="2400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1373;p22">
              <a:extLst>
                <a:ext uri="{FF2B5EF4-FFF2-40B4-BE49-F238E27FC236}">
                  <a16:creationId xmlns:a16="http://schemas.microsoft.com/office/drawing/2014/main" id="{A0EC5E5F-2468-2E60-E58D-947F04087E15}"/>
                </a:ext>
              </a:extLst>
            </p:cNvPr>
            <p:cNvSpPr txBox="1"/>
            <p:nvPr/>
          </p:nvSpPr>
          <p:spPr>
            <a:xfrm>
              <a:off x="5297331" y="3628671"/>
              <a:ext cx="143493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 defTabSz="914400" rtl="1"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ٱلْأَسَفِ</a:t>
              </a:r>
              <a:endParaRPr sz="2400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8" name="Google Shape;1373;p22">
              <a:extLst>
                <a:ext uri="{FF2B5EF4-FFF2-40B4-BE49-F238E27FC236}">
                  <a16:creationId xmlns:a16="http://schemas.microsoft.com/office/drawing/2014/main" id="{B138C246-7E01-65BD-1DB3-295E922F1BC3}"/>
                </a:ext>
              </a:extLst>
            </p:cNvPr>
            <p:cNvSpPr txBox="1"/>
            <p:nvPr/>
          </p:nvSpPr>
          <p:spPr>
            <a:xfrm>
              <a:off x="2980004" y="4067501"/>
              <a:ext cx="143493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 defTabSz="914400" rtl="1"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نَحْتَرِمَهُمْ</a:t>
              </a:r>
              <a:endParaRPr sz="2400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9" name="Google Shape;1373;p22">
              <a:extLst>
                <a:ext uri="{FF2B5EF4-FFF2-40B4-BE49-F238E27FC236}">
                  <a16:creationId xmlns:a16="http://schemas.microsoft.com/office/drawing/2014/main" id="{240903C6-45C9-DAA7-363C-109B47DDFD39}"/>
                </a:ext>
              </a:extLst>
            </p:cNvPr>
            <p:cNvSpPr txBox="1"/>
            <p:nvPr/>
          </p:nvSpPr>
          <p:spPr>
            <a:xfrm>
              <a:off x="3330518" y="4521220"/>
              <a:ext cx="143493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 defTabSz="914400" rtl="1"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أُعاتِبُها</a:t>
              </a:r>
              <a:endParaRPr sz="2400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0" name="Google Shape;1373;p22">
              <a:extLst>
                <a:ext uri="{FF2B5EF4-FFF2-40B4-BE49-F238E27FC236}">
                  <a16:creationId xmlns:a16="http://schemas.microsoft.com/office/drawing/2014/main" id="{596843B7-D30B-F9B5-BCC0-1C06C5F9B20F}"/>
                </a:ext>
              </a:extLst>
            </p:cNvPr>
            <p:cNvSpPr txBox="1"/>
            <p:nvPr/>
          </p:nvSpPr>
          <p:spPr>
            <a:xfrm>
              <a:off x="3026262" y="4970415"/>
              <a:ext cx="143493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 defTabSz="914400" rtl="1">
                <a:buClr>
                  <a:srgbClr val="000000"/>
                </a:buClr>
                <a:buSzPts val="1800"/>
                <a:buFont typeface="Arial"/>
                <a:buNone/>
                <a:defRPr/>
              </a:pPr>
              <a:r>
                <a:rPr lang="ar-MA" sz="3600" b="1" kern="0" dirty="0" err="1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ٱعْتِذاري</a:t>
              </a:r>
              <a:endParaRPr sz="2400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114C5838-6901-4B59-4C03-150979C78C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60EA51-45BC-7744-F8D2-899DF3BB38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F997F-09FA-B07F-6F9D-30C2D55CC7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FA99C6-B187-903C-E77D-7573B5DDEC2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CA6E9-7468-7776-1CC9-E8B5AAF74C2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A35E5-334B-0FAA-4F3B-B7109822651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CDCA53-29FE-2D0C-53EC-7F5D06F4B7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093EF6-224E-21F6-5F1E-4BE0922A6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F35451-9171-3841-E3A7-B2C8474921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4ABE52-CB43-772C-C6A0-960601628D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ADC311-F4A2-9453-F8FB-2D153ACC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97612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DB9E-E54F-5571-D998-87386F09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id="{61905B27-1A27-9DA0-C4E1-65E2D0542E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761" y="1980000"/>
            <a:ext cx="2674479" cy="41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E799CBF-EA65-1ACA-871E-0234149F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7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كل واحد منكم ينتج جملة باستعمال الكلمات الثلاث فيها. معكم دقيقتان.  </a:t>
            </a:r>
            <a:br>
              <a:rPr lang="ar-MA" sz="27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b="1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  إنجازات المتعلمين.</a:t>
            </a:r>
            <a:endParaRPr lang="fr-FR" i="1" dirty="0"/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F289050C-3BE3-9DC1-1FAE-072F0D70E1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C3066173-91A3-CEE5-C4AD-F0A6B489FB64}"/>
              </a:ext>
            </a:extLst>
          </p:cNvPr>
          <p:cNvSpPr/>
          <p:nvPr/>
        </p:nvSpPr>
        <p:spPr>
          <a:xfrm>
            <a:off x="6288712" y="5332753"/>
            <a:ext cx="636104" cy="19878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D431FA2-C77F-DC10-29C0-1535D036623E}"/>
              </a:ext>
            </a:extLst>
          </p:cNvPr>
          <p:cNvSpPr/>
          <p:nvPr/>
        </p:nvSpPr>
        <p:spPr>
          <a:xfrm>
            <a:off x="3216654" y="4982966"/>
            <a:ext cx="2692586" cy="89835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82A84-49A6-3D45-A0B5-1CC86914DA3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54FF4-6334-6533-37EC-10E6B3D5DE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0A1FFE-100A-2BB7-6789-35509B0A5F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D8727B-0481-92CF-F6F4-EEB45B64F8A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02C38-2057-19AC-82C8-C232FD3EE61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14F4B57-7DAE-067C-1F17-B191DDBAC1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7525C2-8103-49BC-434D-4BB61BFE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7DCD2B-1FBD-79A5-F296-33ED1565E9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CA46C0-E0C0-5F72-CF4A-097A3887D4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725816-D382-C900-6791-D4F6E219C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7640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5597A-CB81-7FB9-2C06-CDBE3BE0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70E95-8FC4-D26C-1B8A-7D1A29B39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28" y="13779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استماع وتحدث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0ABC5391-4E3B-16CB-0F82-46CECC2F3CF0}"/>
              </a:ext>
            </a:extLst>
          </p:cNvPr>
          <p:cNvSpPr txBox="1">
            <a:spLocks/>
          </p:cNvSpPr>
          <p:nvPr/>
        </p:nvSpPr>
        <p:spPr>
          <a:xfrm>
            <a:off x="1842228" y="3745739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cs typeface="Microsoft Uighur" panose="02000000000000000000" pitchFamily="2" charset="-78"/>
              </a:rPr>
              <a:t>سِرُّ </a:t>
            </a:r>
            <a:r>
              <a:rPr lang="ar-MA" sz="2400" b="1" dirty="0" err="1">
                <a:cs typeface="Microsoft Uighur" panose="02000000000000000000" pitchFamily="2" charset="-78"/>
              </a:rPr>
              <a:t>ٱلصَّداقَةِ</a:t>
            </a:r>
            <a:r>
              <a:rPr lang="ar-MA" sz="2400" b="1" dirty="0">
                <a:cs typeface="Microsoft Uighur" panose="02000000000000000000" pitchFamily="2" charset="-78"/>
              </a:rPr>
              <a:t>: التوقع/ التحقق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749660FC-5A3F-2E5A-49AD-83F9DD8EA1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328106-0A5D-6612-DFF9-6D1C9D4A0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027" y="1555968"/>
            <a:ext cx="369290" cy="3692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32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D336-9BB8-E038-5290-AA1AB398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على حكاية جديدة. قبل ذلك، هذه كلمات ستساعدنا على فهم الحكاية. من يقرأ؟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EDEC6B-42F6-BEB6-55DA-E275079598F4}"/>
              </a:ext>
            </a:extLst>
          </p:cNvPr>
          <p:cNvSpPr txBox="1"/>
          <p:nvPr/>
        </p:nvSpPr>
        <p:spPr>
          <a:xfrm>
            <a:off x="502140" y="3010820"/>
            <a:ext cx="81397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اَلْمَوَدَّةُ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اَلْغَيْرَةُ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اَلْأَنانِيُّ- اَلْفُضولُ</a:t>
            </a:r>
            <a:endParaRPr kumimoji="0" lang="fr-MA" sz="6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79DE2AB2-5096-4F16-4297-979E88E9E1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144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86567-B534-A3C0-F04D-125159EB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المقصود ب"الفضول"؟</a:t>
            </a:r>
            <a:endParaRPr lang="fr-FR" sz="20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248E266-4CAF-3618-1455-A1D3DA13231A}"/>
              </a:ext>
            </a:extLst>
          </p:cNvPr>
          <p:cNvSpPr/>
          <p:nvPr/>
        </p:nvSpPr>
        <p:spPr>
          <a:xfrm>
            <a:off x="841444" y="5050514"/>
            <a:ext cx="7702879" cy="117522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اَلْفُضولُ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:حُبُّ ٱلاطِّلاعِ وَٱلرَّغْبَةُ في مَعْرِفَةِ شَيْءٍ جَديدٍ. 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A0A3218-F89F-28A9-A1E7-9B4D3019B5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pic>
        <p:nvPicPr>
          <p:cNvPr id="20" name="Espace réservé pour une image  5">
            <a:extLst>
              <a:ext uri="{FF2B5EF4-FFF2-40B4-BE49-F238E27FC236}">
                <a16:creationId xmlns:a16="http://schemas.microsoft.com/office/drawing/2014/main" id="{749A966D-26AB-E5BA-C8C4-BB9F8F27A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66" r="-4666"/>
          <a:stretch>
            <a:fillRect/>
          </a:stretch>
        </p:blipFill>
        <p:spPr>
          <a:xfrm>
            <a:off x="3131212" y="1800000"/>
            <a:ext cx="2881577" cy="2880000"/>
          </a:xfrm>
          <a:prstGeom prst="roundRect">
            <a:avLst>
              <a:gd name="adj" fmla="val 5224"/>
            </a:avLst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4FDC8A-58B5-0F38-C597-ED4D477BDB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6D8B0-3A81-B767-5C45-39C5FC1848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4B697-1F5D-2093-C719-783C076DC26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0EAE5-6BA4-4B8F-ACEE-661594C3ECB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ECC-F220-2747-80B2-1F8CB026F1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C30AB6-EF60-E8F7-A804-D82ABD5D15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496CF3-E78C-68B4-2E01-6C8743CF70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E0C7CA-C127-AD31-A48E-A4591140C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7533C-FA3E-155A-2DD3-AED680D4F4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2EB9DF-382F-0368-AA18-0E4DFB0691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86322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05E48-3002-DFBE-1AE9-F20800D6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"الغيرة"؟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D072E69-2AD7-7044-45A3-A74977FF19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5750" y="684214"/>
            <a:ext cx="828000" cy="827999"/>
          </a:xfr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A57C587-4BEF-C3BF-1AC3-C5DC1F08E540}"/>
              </a:ext>
            </a:extLst>
          </p:cNvPr>
          <p:cNvSpPr/>
          <p:nvPr/>
        </p:nvSpPr>
        <p:spPr>
          <a:xfrm>
            <a:off x="398067" y="5309786"/>
            <a:ext cx="8288731" cy="8640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اَلْغَيْرَةُ: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3F4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شُعورٌ بِٱلْقَلَقِ وَٱلْخَوْفِ مِنْ خُسْرانِ شَيْءٍ عَزيزٍ.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3F4A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kumimoji="0" lang="ar-MA" sz="4800" b="0" i="0" u="none" strike="noStrike" kern="0" cap="none" spc="0" normalizeH="0" baseline="0" noProof="0" dirty="0">
              <a:ln>
                <a:noFill/>
              </a:ln>
              <a:solidFill>
                <a:srgbClr val="3F4A7A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Espace réservé pour une image  7">
            <a:extLst>
              <a:ext uri="{FF2B5EF4-FFF2-40B4-BE49-F238E27FC236}">
                <a16:creationId xmlns:a16="http://schemas.microsoft.com/office/drawing/2014/main" id="{A3FF17B4-E86A-20E7-285B-FF0238F36F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605" r="-41605"/>
          <a:stretch>
            <a:fillRect/>
          </a:stretch>
        </p:blipFill>
        <p:spPr>
          <a:xfrm>
            <a:off x="2189527" y="1800000"/>
            <a:ext cx="4764947" cy="2841972"/>
          </a:xfrm>
          <a:prstGeom prst="roundRect">
            <a:avLst>
              <a:gd name="adj" fmla="val 4922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03AAE-F318-A924-29FE-93F3665C3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CAC0F-8C34-C5F8-97E1-4246A827DFE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6179A-554D-C54B-CB3E-9D209E43066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0F0E4-2994-24A3-2CF4-7EEA77FBCF6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0AC57-44AD-6E54-21E6-2EECF01A2E2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10B1AE-86BB-CE62-5838-33A3794FF2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439A09-DF41-3742-03C2-E36BCE1B9E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2E4A1D-2512-6E13-683E-CAEE26F01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ED1608-BE5D-67A5-F5A8-A839CF243A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6D4F56-5807-7664-CDBD-C8D28B4D7A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57157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وتوظيف مفردات المعجم؛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34373"/>
              <a:ext cx="49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توقع مضمون الحكاية والتحقق منه وفهم المعنى العام للحكاية؛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الكلمات البصرية ونص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BBA3-F147-BB16-DBF5-48C64B58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4C915-A408-1BE3-6BE8-E2938BE8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"الأناني"؟</a:t>
            </a:r>
            <a:b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الأستاذ مثالا: طفل يحتفظ باللعب كلها له ولا يتقاسمها مع غيره.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613F890-77D0-8004-027A-7A6BAB0158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4DB23F8-B4EF-E48F-43DB-611C60ECBD3F}"/>
              </a:ext>
            </a:extLst>
          </p:cNvPr>
          <p:cNvSpPr/>
          <p:nvPr/>
        </p:nvSpPr>
        <p:spPr>
          <a:xfrm>
            <a:off x="611999" y="5111666"/>
            <a:ext cx="7651534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اَلْأَنانِيّ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 مَنْ يُحِبُّ نَفْسَهُ حُبّاً مُفْرِطاً وَلا يُفَكِّرُ في غَيْرِهِ.</a:t>
            </a:r>
            <a:endParaRPr kumimoji="0" lang="ar-MA" sz="40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47479F-A1AD-4C9A-46C0-7D98829F1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27" r="-20427"/>
          <a:stretch>
            <a:fillRect/>
          </a:stretch>
        </p:blipFill>
        <p:spPr>
          <a:xfrm>
            <a:off x="2715627" y="1800000"/>
            <a:ext cx="3712746" cy="28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715F05-5DD4-7DA4-27D0-9695E7FFE3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95741-1405-2C8C-9CE2-AF451C6A5CD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FD11D6-A779-A9CD-F269-66673F501F7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53E06-4AD4-4A0A-B86F-79D9EE41BA5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9CA64-4472-A79B-9A71-521B6002CE3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CAA3D5-7810-A6A3-17BC-4AB8FFC519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726EEE-AC0B-6605-B69B-EB55AFE37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EB08C4-B83C-83B8-AD7D-B12FCE307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9DF81C-A31A-6E3A-DBC7-F731BCD1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3E3336-312A-9313-F960-C0675DC872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49632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3E86-B327-1205-3A77-85DC387B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CA44C-50A3-7E81-9E6F-CD3F5C6B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"مودة"؟</a:t>
            </a:r>
            <a:b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أمثلة: شخص يعامل الناس بمودة.</a:t>
            </a:r>
            <a:endParaRPr lang="ar-MA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9C8BE4C8-B14A-916B-BB7A-CBEE0890D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A99D95-EE8E-9773-AB09-37ECAFF3A923}"/>
              </a:ext>
            </a:extLst>
          </p:cNvPr>
          <p:cNvSpPr txBox="1"/>
          <p:nvPr/>
        </p:nvSpPr>
        <p:spPr>
          <a:xfrm>
            <a:off x="2577148" y="2887642"/>
            <a:ext cx="3989704" cy="12258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مَوَدَّة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مَحَبَّةٌ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3CE90-5210-717E-D88D-137D5D1FBE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12817-0C3C-ABFE-F5FC-8BC9E3F584B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EA059-B90E-9541-D793-C4FBCF949A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EE008-417E-18DA-D0DB-3FC8C56FA19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D6465-652B-7261-6BEE-2EF44E3DD5D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45F921-B4D4-AD1F-10EE-6BEC2DFA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A844FE-2EBB-7EE4-C2C2-E3FF13B0FF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4401A2-383F-5119-5157-306FB99E0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0B59D4-6080-F883-C8E6-F526E15A49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2EF45C-60C7-73D6-57CA-600539067E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99151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A1D99-DD33-A41B-F95D-BD5383A2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24923-DC31-0C03-3440-44FD3D20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سنكتشف حكاية اليوم. سيكون عليكم توقع مضمونها. عنوان حكايتنا هو: سِرُّ ٱلصَّداقَةِ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3A68B4FB-B698-BE42-99E2-251A819EF791}"/>
              </a:ext>
            </a:extLst>
          </p:cNvPr>
          <p:cNvSpPr txBox="1">
            <a:spLocks/>
          </p:cNvSpPr>
          <p:nvPr/>
        </p:nvSpPr>
        <p:spPr>
          <a:xfrm>
            <a:off x="2600738" y="17364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4">
            <a:extLst>
              <a:ext uri="{FF2B5EF4-FFF2-40B4-BE49-F238E27FC236}">
                <a16:creationId xmlns:a16="http://schemas.microsoft.com/office/drawing/2014/main" id="{2DA9DFC3-CEA0-774E-AB6A-F3F1E2803262}"/>
              </a:ext>
            </a:extLst>
          </p:cNvPr>
          <p:cNvSpPr txBox="1">
            <a:spLocks/>
          </p:cNvSpPr>
          <p:nvPr/>
        </p:nvSpPr>
        <p:spPr>
          <a:xfrm>
            <a:off x="2600738" y="17364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pic>
        <p:nvPicPr>
          <p:cNvPr id="7" name="Espace réservé pour une image  33">
            <a:extLst>
              <a:ext uri="{FF2B5EF4-FFF2-40B4-BE49-F238E27FC236}">
                <a16:creationId xmlns:a16="http://schemas.microsoft.com/office/drawing/2014/main" id="{8750C39E-0641-EA70-2D6E-A90A9ADF25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4048" y="2437654"/>
            <a:ext cx="3255904" cy="3687653"/>
          </a:xfrm>
          <a:prstGeom prst="rect">
            <a:avLst/>
          </a:prstGeom>
        </p:spPr>
      </p:pic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8151D519-8479-24BE-5E07-750C3FB142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BF4CB1-D33E-C852-E9D6-368B45AF0B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830CC-F932-E9C2-3CFF-81F0106B1B9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8E674A-ACE9-5ED1-A3C1-77F866EBBB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F8B73F-3F0D-2E6B-E7BF-69953B8C2C9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D5E4C-DC28-CC11-F50B-F9E09C853D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022EAA4-B00F-033C-0279-2FC34300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8541F8-B810-6891-AC50-E8A659069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845336-6431-F056-8AC4-97378D533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3A3631-6EC8-55C3-7B47-E4BAF29976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E5CF919-7AF6-2CED-D49C-4E6726FCA5D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14756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0BE77-3E61-91BC-F67B-DC8EE3DF2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899B5-9192-4E71-E4D8-52498CC8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العنوان والصورة .  كل واحد منكم يقول توقعه حول مضمون الحكاية لزميله </a:t>
            </a:r>
          </a:p>
        </p:txBody>
      </p:sp>
      <p:pic>
        <p:nvPicPr>
          <p:cNvPr id="28" name="Espace réservé pour une image  26">
            <a:extLst>
              <a:ext uri="{FF2B5EF4-FFF2-40B4-BE49-F238E27FC236}">
                <a16:creationId xmlns:a16="http://schemas.microsoft.com/office/drawing/2014/main" id="{9F9BE4C7-760F-CB07-E7B6-3B69792E66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437654"/>
            <a:ext cx="5400000" cy="3600000"/>
          </a:xfrm>
        </p:spPr>
      </p:pic>
      <p:sp>
        <p:nvSpPr>
          <p:cNvPr id="29" name="Google Shape;1519;p67">
            <a:extLst>
              <a:ext uri="{FF2B5EF4-FFF2-40B4-BE49-F238E27FC236}">
                <a16:creationId xmlns:a16="http://schemas.microsoft.com/office/drawing/2014/main" id="{BF6B9D4E-E7EF-05CC-D586-3DDDC7A16355}"/>
              </a:ext>
            </a:extLst>
          </p:cNvPr>
          <p:cNvSpPr/>
          <p:nvPr/>
        </p:nvSpPr>
        <p:spPr>
          <a:xfrm>
            <a:off x="3184176" y="1704227"/>
            <a:ext cx="2621400" cy="600600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SA" sz="4800" b="1" kern="100" dirty="0">
                <a:solidFill>
                  <a:srgbClr val="FFFFFF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F00240AF-FB40-C3BB-FACC-CB2E92AE29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61ADE8-BE68-1D09-01CB-9F012423CB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B29173-B1AE-50B7-001C-48ED194D9D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C6367-281F-E0E8-F94A-34047BD0A4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82290-A2A7-E5E9-0610-5EA821FF296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3637C-313E-70D9-F1D2-1CA548CFCC6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993C29-E133-D548-5EF2-29562FBDCB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24692-D13B-5C2F-ED2F-CAA289E5A9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632F17-39DF-9465-73AF-736ECA59D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D5AF4A-6D83-E37E-90F8-4D993C5A41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AFD470-118E-2B8F-F478-0B73689F2E8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7775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3B4E-3F7F-DE3D-AE08-26D07970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77808-4831-E0D1-E217-89FCE1D6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انتباه، نمر إلى تقاسم التوقعات. من يريد أن يعرض توقعه موضحا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جعله يتوقع  ذلك؟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C763623-ECF9-819C-9F00-5F37865E22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pic>
        <p:nvPicPr>
          <p:cNvPr id="31" name="Espace réservé pour une image  26">
            <a:extLst>
              <a:ext uri="{FF2B5EF4-FFF2-40B4-BE49-F238E27FC236}">
                <a16:creationId xmlns:a16="http://schemas.microsoft.com/office/drawing/2014/main" id="{EAFDDD5C-581F-ACCE-3CB7-66C1EB0F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54000" y="2437654"/>
            <a:ext cx="5436000" cy="3624000"/>
          </a:xfrm>
          <a:prstGeom prst="roundRect">
            <a:avLst/>
          </a:prstGeom>
        </p:spPr>
      </p:pic>
      <p:sp>
        <p:nvSpPr>
          <p:cNvPr id="32" name="Google Shape;1519;p67">
            <a:extLst>
              <a:ext uri="{FF2B5EF4-FFF2-40B4-BE49-F238E27FC236}">
                <a16:creationId xmlns:a16="http://schemas.microsoft.com/office/drawing/2014/main" id="{664D4155-B3B5-3A3F-E312-B1773956285E}"/>
              </a:ext>
            </a:extLst>
          </p:cNvPr>
          <p:cNvSpPr/>
          <p:nvPr/>
        </p:nvSpPr>
        <p:spPr>
          <a:xfrm>
            <a:off x="3184176" y="1704227"/>
            <a:ext cx="2621400" cy="600600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SA" sz="4800" b="1" kern="100" dirty="0">
                <a:solidFill>
                  <a:srgbClr val="FFFFFF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E88A98-F901-82B5-43B4-1670223815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8301F-0E20-E321-2AFE-138FAA0DCD6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1AE3B-F9E9-FC76-CBEC-8416DFA186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F5B0E-FEE6-4F3F-98D1-2E19414EEF1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FB77B-AD26-247D-00F1-0668E87F506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27B497-3E66-2D1A-4240-6DEA528648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87917-010A-F7A2-59BA-F2BC59CFF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BEFE0E-09A0-452F-14A6-D1FCB513B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F6E103-5C3B-67D0-C708-3A859B3AB5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22D40E-9F26-94B1-5734-F681DEACB4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93510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8BF2A-2B9F-ECBD-B239-E30D7679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تستمعون للحكاية وتتحققون من توقعاتكم. أنصتوا جيدا.</a:t>
            </a:r>
            <a:endParaRPr lang="fr-FR" sz="2400" dirty="0"/>
          </a:p>
        </p:txBody>
      </p:sp>
      <p:pic>
        <p:nvPicPr>
          <p:cNvPr id="6" name="Sirrou Sada9a">
            <a:hlinkClick r:id="" action="ppaction://media"/>
            <a:extLst>
              <a:ext uri="{FF2B5EF4-FFF2-40B4-BE49-F238E27FC236}">
                <a16:creationId xmlns:a16="http://schemas.microsoft.com/office/drawing/2014/main" id="{7579FED0-40F1-3CA2-2857-C3F18BEFC69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space réservé pour une image  15">
            <a:extLst>
              <a:ext uri="{FF2B5EF4-FFF2-40B4-BE49-F238E27FC236}">
                <a16:creationId xmlns:a16="http://schemas.microsoft.com/office/drawing/2014/main" id="{0AB0F3C0-857A-7C19-492D-DD83848061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9951A4-3138-EA2C-1898-C21BEA02C0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9049FD-3082-28C1-A1B4-BA5FD998162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B3AD08-B6F5-62FD-D8CE-5701F7AB5B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74505D-C387-2BAF-0A3D-FD640CFC232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034DE-32CC-6A0A-BB63-C70E704F3EC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4F3B9A-1F83-7C6F-EB81-C2610DCF46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D31D9D-E40D-880D-B1C7-D956F3350C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F055F4-B457-A6A5-5431-16A657589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636267-BA74-F292-497C-D569F41F163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498BDF-A8DB-C4B8-4FE2-0E2FD1B6F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86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138E-BF51-F6E4-1CED-9960A512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CA022-1A33-9E5E-A7D0-D9EBFD5F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الاستماع للحكاية، من كان توقعه قريبا من مضمون الحكاية؟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6CAFDA9-CD67-7AD0-851F-BAD2FFC764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75611"/>
            <a:ext cx="828000" cy="828000"/>
          </a:xfrm>
        </p:spPr>
      </p:pic>
      <p:sp>
        <p:nvSpPr>
          <p:cNvPr id="17" name="Google Shape;1519;p67">
            <a:extLst>
              <a:ext uri="{FF2B5EF4-FFF2-40B4-BE49-F238E27FC236}">
                <a16:creationId xmlns:a16="http://schemas.microsoft.com/office/drawing/2014/main" id="{C63198FD-032E-5381-C267-3FB38B4EEF03}"/>
              </a:ext>
            </a:extLst>
          </p:cNvPr>
          <p:cNvSpPr/>
          <p:nvPr/>
        </p:nvSpPr>
        <p:spPr>
          <a:xfrm>
            <a:off x="3184176" y="1704227"/>
            <a:ext cx="2621400" cy="600600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SA" sz="4800" b="1" kern="100" dirty="0">
                <a:solidFill>
                  <a:srgbClr val="FFFFFF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pic>
        <p:nvPicPr>
          <p:cNvPr id="6" name="Espace réservé pour une image  26">
            <a:extLst>
              <a:ext uri="{FF2B5EF4-FFF2-40B4-BE49-F238E27FC236}">
                <a16:creationId xmlns:a16="http://schemas.microsoft.com/office/drawing/2014/main" id="{8C598345-214D-1177-D284-36FB472B47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54000" y="2437654"/>
            <a:ext cx="5436000" cy="3624000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786990-C120-4F07-E902-1CF325700A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9633D-1BB7-E438-1E97-51973DE02C3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C11141-6D88-8279-1FC8-553BFFE98BB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85C996-0306-4263-081A-0E897873A10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EC0C1-B767-FAC7-05C2-D017C873CBA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8D2724D-E514-4B8B-B3EF-07A74028D6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BF292F-A9F7-31F6-44E6-F4F1571B8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AEAB40-B590-F0A2-5A55-98AF935A5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D69E5A-2A86-CE59-6067-D0AF15DA2E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6876C-9D74-57C0-18BE-83EAA29A15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49610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BF7B-5B3A-627D-2A2F-4465CB91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96D70-AA11-2F1E-D2A0-00AEA201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تسميع الحكاية، ارفعوا أيديكم عندما تسمعون كلمات من معجم الحكاية.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Sirrou Sada9a">
            <a:hlinkClick r:id="" action="ppaction://media"/>
            <a:extLst>
              <a:ext uri="{FF2B5EF4-FFF2-40B4-BE49-F238E27FC236}">
                <a16:creationId xmlns:a16="http://schemas.microsoft.com/office/drawing/2014/main" id="{B469521E-B16E-4813-AD8D-356A51708A0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713" y="2465388"/>
            <a:ext cx="5362575" cy="301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673CC7-DBE8-B935-7128-B89C9B854F16}"/>
              </a:ext>
            </a:extLst>
          </p:cNvPr>
          <p:cNvSpPr txBox="1"/>
          <p:nvPr/>
        </p:nvSpPr>
        <p:spPr>
          <a:xfrm>
            <a:off x="339638" y="1595774"/>
            <a:ext cx="8464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اَلْمَوَدَّةُ – اَلْغَيْرَةُ – اَلْأَنانِيُّ- اَلْفُضولُ</a:t>
            </a:r>
            <a:endParaRPr lang="f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0F101816-3EAF-1EC2-18FD-BE5ADC2042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5AA88-CD03-1726-73A4-146FAA895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9212B-0323-9F9E-CC6D-601ECA3ECC3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E2BBF-5DC4-DE78-3F20-5C3E6E24CD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5ADB83-8121-E58F-D921-CB4CC555141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90F5E-CB71-0955-ACC5-D891A0B01FF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7504B2-51C4-BEE1-F43D-65EF12CD53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7E21CB-5D85-E698-AD2C-B9DD18A95D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5F0B4D-987C-2137-5623-1ECF8108F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A8D61D-70E5-2D2F-0D04-DE534535118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DE8A12-1E41-A841-797D-D0E5C4F3B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097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C9894-17C6-4F96-4DC8-1C6A2207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للتحقق من الفهم . سأطرح عليكم أسئلة حول عناصر حكاية سر الصداقة </a:t>
            </a:r>
            <a:endParaRPr lang="fr-FR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AC8962-8352-0ED4-DF52-6A838019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2" y="2192866"/>
            <a:ext cx="7171856" cy="3106322"/>
          </a:xfrm>
          <a:prstGeom prst="rect">
            <a:avLst/>
          </a:prstGeom>
        </p:spPr>
      </p:pic>
      <p:pic>
        <p:nvPicPr>
          <p:cNvPr id="7" name="Espace réservé pour une image  15">
            <a:extLst>
              <a:ext uri="{FF2B5EF4-FFF2-40B4-BE49-F238E27FC236}">
                <a16:creationId xmlns:a16="http://schemas.microsoft.com/office/drawing/2014/main" id="{09D8DF33-76C6-9315-5CBA-EADDB43225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D15CCA-202A-AE69-308E-2F8BD6D6F3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28C47-8B67-86EC-6698-087242984B7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0D5E0-00BD-A4B5-9B87-C95CD006C0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6CFD4-F25F-1E1F-0DC2-F8A5AF2270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4A72BA-2627-A3F4-D797-B251A45D34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3EE0008-54F4-EC42-C286-B3FDCBE65B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9729D5-B5F1-8BB9-CE26-BA4163CF8F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773089-A99D-6758-9BDC-112E54736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28F0BD-BD26-1793-C0F5-08EDF6F7D4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9D7590-5280-FDCD-1CF6-2D09C2E62A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37874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6B148-FA8D-D383-A7FD-69B13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 </a:t>
            </a:r>
            <a:r>
              <a:rPr lang="ar-MA" sz="24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ٱلشَّخْصِيّاتُ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ٱلْمَذْكورَةُ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ٱلْحِكايَةِ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CAD6D0B-2E52-B6FE-5B38-139860998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2" y="2192866"/>
            <a:ext cx="7171856" cy="3106322"/>
          </a:xfrm>
          <a:prstGeom prst="rect">
            <a:avLst/>
          </a:prstGeom>
        </p:spPr>
      </p:pic>
      <p:pic>
        <p:nvPicPr>
          <p:cNvPr id="6" name="Image 5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60AD13F1-AA6D-F0A4-EE15-48A838B415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13" name="Espace réservé pour une image  15">
            <a:extLst>
              <a:ext uri="{FF2B5EF4-FFF2-40B4-BE49-F238E27FC236}">
                <a16:creationId xmlns:a16="http://schemas.microsoft.com/office/drawing/2014/main" id="{7304EA6B-8459-F0B9-4C91-08CEE27758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06838A-5B82-6EE4-F21A-54B7D2FCCD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4E9E6-5950-A827-B41F-61D33D52575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F1847E-A88B-5214-7EAE-13F28A7174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3FFFA-6615-FC36-A523-1E5F309FF16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6A586-B09B-EB97-0EDA-F57412586B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CA74EE-AA6B-AB85-CE94-FF76D0140C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66D471-7231-2A01-76FD-A188C45D12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A737809-9647-8494-15A8-99D60E050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BE5C3B-464F-350A-AA95-750F151AC6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43264F-E897-0215-6545-7A1694D6860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2346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182B9DC4-CB8F-8D16-7F00-ED7C9789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zm-Arab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</a:t>
            </a:r>
            <a:r>
              <a:rPr lang="tzm-Arab-MA" dirty="0"/>
              <a:t> </a:t>
            </a:r>
            <a:r>
              <a:rPr lang="tzm-Arab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بكم,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tzm-Arab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حصة</a:t>
            </a:r>
            <a:r>
              <a:rPr lang="tzm-Arab-MA" dirty="0"/>
              <a:t> </a:t>
            </a:r>
            <a:r>
              <a:rPr lang="tzm-Arab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اللغة</a:t>
            </a:r>
            <a:r>
              <a:rPr lang="tzm-Arab-MA" dirty="0"/>
              <a:t> </a:t>
            </a:r>
            <a:r>
              <a:rPr lang="tzm-Arab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العربية</a:t>
            </a:r>
            <a:r>
              <a:rPr lang="tzm-Arab-MA" dirty="0"/>
              <a:t>.</a:t>
            </a:r>
            <a:endParaRPr lang="fr-FR" dirty="0"/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43E2622A-2936-7214-906B-6AFB86373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46849" cy="846849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6E80BC-F2F7-A2E5-5F81-5F7CC1FF2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C02159-DB34-C772-5263-83E1B8FA40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2E141D-3A26-5A6B-21B7-77CB065CEC6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1A2BC3-F1BA-E35E-4F59-7D6AE5C9393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2D9DDA-C42A-E8CC-19F8-F1AC331BC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585563-205A-C214-E3EA-251DCD936D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56EEF5-CAA9-E165-62B1-8D9CA658CA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4F90E9-FF71-7049-CC4B-B1DF6AE125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FBE7B6-C8D9-F95A-8721-F2A15EAD5E8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8E662-8648-1B6C-726F-EF2FA84045A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CD9B26-9FEF-C291-D20D-E6CDC0B43EF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46488704-6CF5-A1A8-8150-295941FB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44F376DA-9CCC-2834-079C-D996827AF2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06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5463-4420-DE97-4635-1A30812C3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D89FE-FF1D-93AC-518E-A01F5CDF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نعم هذه شخصيات الحكاية. من الشخصية الخيالية من بينها؟ </a:t>
            </a:r>
            <a:endParaRPr lang="fr-FR" sz="2400" dirty="0"/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F76188CE-3CAD-BC6A-5D54-498DF3B76515}"/>
              </a:ext>
            </a:extLst>
          </p:cNvPr>
          <p:cNvSpPr txBox="1"/>
          <p:nvPr/>
        </p:nvSpPr>
        <p:spPr>
          <a:xfrm>
            <a:off x="1560139" y="2644190"/>
            <a:ext cx="643019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شَخْصِيّاتُ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ٱلْحِكايَةِ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: </a:t>
            </a:r>
          </a:p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                       وليد   -  فاتن - الملاك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9F703CA-4C67-7951-ECF4-350AE5E466A1}"/>
              </a:ext>
            </a:extLst>
          </p:cNvPr>
          <p:cNvSpPr/>
          <p:nvPr/>
        </p:nvSpPr>
        <p:spPr>
          <a:xfrm>
            <a:off x="1493301" y="3248227"/>
            <a:ext cx="1524038" cy="106256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pour une image  15">
            <a:extLst>
              <a:ext uri="{FF2B5EF4-FFF2-40B4-BE49-F238E27FC236}">
                <a16:creationId xmlns:a16="http://schemas.microsoft.com/office/drawing/2014/main" id="{E93F4483-CE04-318F-9FD0-49D081302A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84FE10-2B4E-6CE2-9676-F0152CB270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03B9B-BF8F-F036-5A64-F92DE5B6698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ECA6F-304E-30F3-7760-A483431A00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8A220-446D-EE63-F18B-177AE44D34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73270-E1D4-817F-E06D-3A4CC0D95CD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491D8F3-410C-E9C4-81E2-07D4CA2BDF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E04F7D-103B-6E00-CE50-D598F22C9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ED2752-D901-A86C-8403-16DE953A1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E9E827-F156-CB16-0581-1ACFD195DB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AFE5297-529D-CDEF-6B6B-3DC796777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25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6B787-CCC1-2C90-BFAD-2015A436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في أي زمن وقعت أحداث الحكاية؟  وأين؟ </a:t>
            </a:r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D00A48-480A-F878-FFE1-07ED8A74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0" y="2159000"/>
            <a:ext cx="7230500" cy="31317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BDC8EF-8BEC-C2F6-F8D8-E0D8346E8AD7}"/>
              </a:ext>
            </a:extLst>
          </p:cNvPr>
          <p:cNvSpPr txBox="1"/>
          <p:nvPr/>
        </p:nvSpPr>
        <p:spPr>
          <a:xfrm>
            <a:off x="1329266" y="3013501"/>
            <a:ext cx="1481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وليد   -  فاتن - الملاك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BBCB2F97-DBB9-6E21-5022-16D73AAE7A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183" y="2713253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ADD93899-B8F7-FE03-DABC-4AAFE5B110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7CF4C9-21A3-D65A-1433-ACD98B6BC7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71F7A-C443-8E91-0479-1D53EA5168B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3875F4-F637-A757-0658-162B2628CB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F16AA6-F57C-33E1-8560-DDCA0552D0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AA4BEF-FE4B-A1AD-96E4-7C8CE2C931F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CF415AD-8479-C108-70D6-036C526BF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3D7DB91-A241-518D-DFA6-E1D26BB33D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EF682AB-7304-BE93-7BB6-BE556E843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39296B-CED4-36D4-E4AB-7197A4C0863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1C6E6CE-6E35-FA09-A452-E4EAEE0FA8E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431805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4EB8F-9A50-D8BC-CEC2-55F95283F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73EA7-4DAF-0F47-A391-E7047A68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يذكرنا بحدث البداية؟  ماذا حدث بعد ذلك؟ كيف انتهت الحكاية؟ </a:t>
            </a:r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C5D052-0A5F-FAD3-F904-847A9711D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0" y="2159000"/>
            <a:ext cx="7230500" cy="31317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0A6FFD-B2BB-87F5-CB95-D014343D06C4}"/>
              </a:ext>
            </a:extLst>
          </p:cNvPr>
          <p:cNvSpPr txBox="1"/>
          <p:nvPr/>
        </p:nvSpPr>
        <p:spPr>
          <a:xfrm>
            <a:off x="1329266" y="3013501"/>
            <a:ext cx="1481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وليد   -  فاتن - الملاك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17" name="Image 16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0EC4B84B-F888-93DF-EBE5-7A0CADBEB8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069" y="3844498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DACBB6B0-49ED-A009-0B8C-3192A6B39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B894D3-478F-DAF3-48B5-F59C81B00C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783097-9627-141B-B8B8-90E119841D6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7473B8-C4EA-862A-559C-9D996891665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7698E-263C-4161-8156-FBFC106DE17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4B59A6-599E-0BC4-2D6B-FE76ABBBCCC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E793A7B-8367-9DD0-4D1F-1AB72F55C2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4CC5E3-1B19-521F-AB13-D03CFDD338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8A70738-5BA4-3513-E53A-12A1368F0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AC9D21B-1875-0C73-C2AA-C6710480DC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243DE0-F70B-DE98-B787-698450E19A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62158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2CC6-AFBE-FCA7-F4B9-5C479B1E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 سنتابع حكايتنا غدا.</a:t>
            </a:r>
            <a:endParaRPr lang="fr-FR" sz="2400" dirty="0"/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DD002F3-E9DE-AC12-C70A-0F64439850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325" y="684213"/>
            <a:ext cx="783281" cy="78466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080D48-D38D-687D-F358-8CE2DE1E91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71A2F-E563-3890-BDB1-2C2885ACC59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4C9A4-4D6B-8C6C-0DDB-77C968BFF9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FE627-6C65-77E9-54CD-28B886E939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639FF-6350-3857-26C9-520CC838F2C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A47112-F7ED-8D4D-922F-1846425A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858AD2-E144-1C62-8BA8-AF5B09ED9F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0B6D88-56E5-E8EC-09E0-DFCE511E9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219732-DB77-A2D6-AA4D-2704C57274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E5834D-3646-E273-B097-0E092A75E1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Google Shape;1519;p67">
            <a:extLst>
              <a:ext uri="{FF2B5EF4-FFF2-40B4-BE49-F238E27FC236}">
                <a16:creationId xmlns:a16="http://schemas.microsoft.com/office/drawing/2014/main" id="{1457519E-85A3-5C9C-9083-E1DDCCA8B4CF}"/>
              </a:ext>
            </a:extLst>
          </p:cNvPr>
          <p:cNvSpPr/>
          <p:nvPr/>
        </p:nvSpPr>
        <p:spPr>
          <a:xfrm>
            <a:off x="3261300" y="1704227"/>
            <a:ext cx="2621400" cy="600600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SA" sz="4800" b="1" kern="100" dirty="0">
                <a:solidFill>
                  <a:srgbClr val="FFFFFF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pic>
        <p:nvPicPr>
          <p:cNvPr id="26" name="Espace réservé pour une image  26">
            <a:extLst>
              <a:ext uri="{FF2B5EF4-FFF2-40B4-BE49-F238E27FC236}">
                <a16:creationId xmlns:a16="http://schemas.microsoft.com/office/drawing/2014/main" id="{5C2BC270-2E05-7488-5282-B72F7EB324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54000" y="2437654"/>
            <a:ext cx="5436000" cy="362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6666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96ECE-9F8D-DFBD-E22F-A1DF0C4B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557DF-EC5C-69EA-11B5-FEC6B258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9343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قراءة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994937D-D723-C613-9AFF-FFB494D0205F}"/>
              </a:ext>
            </a:extLst>
          </p:cNvPr>
          <p:cNvSpPr txBox="1">
            <a:spLocks/>
          </p:cNvSpPr>
          <p:nvPr/>
        </p:nvSpPr>
        <p:spPr>
          <a:xfrm>
            <a:off x="1842228" y="3745739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cs typeface="Microsoft Uighur" panose="02000000000000000000" pitchFamily="2" charset="-78"/>
              </a:rPr>
              <a:t>الكلمات البصرية (ثُمَّ- لَكِنَّ - لِماذا-  حَتّى - هَلْ-نَحْوَ - حينَ) القراءة المشتركة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5385E5DB-097D-2630-44A9-3A6CA7377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40F314-913B-4D94-5848-028567EC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143" y="163382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118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نصادفها كثيرا. ستساعدنا على القراءة بسرعة.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FEB0B6-A46D-D520-EAC1-04A1AE171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Google Shape;1666;p201">
            <a:extLst>
              <a:ext uri="{FF2B5EF4-FFF2-40B4-BE49-F238E27FC236}">
                <a16:creationId xmlns:a16="http://schemas.microsoft.com/office/drawing/2014/main" id="{C08E8BF8-942E-7D22-B63C-E6FF6AAA72AA}"/>
              </a:ext>
            </a:extLst>
          </p:cNvPr>
          <p:cNvSpPr/>
          <p:nvPr/>
        </p:nvSpPr>
        <p:spPr>
          <a:xfrm>
            <a:off x="6850205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22E79B91-2133-3277-DB1C-7EBD7B760EE6}"/>
              </a:ext>
            </a:extLst>
          </p:cNvPr>
          <p:cNvSpPr/>
          <p:nvPr/>
        </p:nvSpPr>
        <p:spPr>
          <a:xfrm>
            <a:off x="4800293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9" name="Google Shape;1668;p201">
            <a:extLst>
              <a:ext uri="{FF2B5EF4-FFF2-40B4-BE49-F238E27FC236}">
                <a16:creationId xmlns:a16="http://schemas.microsoft.com/office/drawing/2014/main" id="{82008250-1D5C-1883-0CDA-3514AAEB3D7A}"/>
              </a:ext>
            </a:extLst>
          </p:cNvPr>
          <p:cNvSpPr/>
          <p:nvPr/>
        </p:nvSpPr>
        <p:spPr>
          <a:xfrm>
            <a:off x="275038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0" name="Google Shape;1669;p201">
            <a:extLst>
              <a:ext uri="{FF2B5EF4-FFF2-40B4-BE49-F238E27FC236}">
                <a16:creationId xmlns:a16="http://schemas.microsoft.com/office/drawing/2014/main" id="{7B5E8E8B-D63C-1186-39BB-AA953FEDF530}"/>
              </a:ext>
            </a:extLst>
          </p:cNvPr>
          <p:cNvSpPr/>
          <p:nvPr/>
        </p:nvSpPr>
        <p:spPr>
          <a:xfrm>
            <a:off x="700469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670;p201">
            <a:extLst>
              <a:ext uri="{FF2B5EF4-FFF2-40B4-BE49-F238E27FC236}">
                <a16:creationId xmlns:a16="http://schemas.microsoft.com/office/drawing/2014/main" id="{7382E971-257F-70B6-BA4C-D6E6FC0966A7}"/>
              </a:ext>
            </a:extLst>
          </p:cNvPr>
          <p:cNvSpPr/>
          <p:nvPr/>
        </p:nvSpPr>
        <p:spPr>
          <a:xfrm>
            <a:off x="3847019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3FA55D3D-55AB-690B-77CC-05581A4E2288}"/>
              </a:ext>
            </a:extLst>
          </p:cNvPr>
          <p:cNvSpPr/>
          <p:nvPr/>
        </p:nvSpPr>
        <p:spPr>
          <a:xfrm>
            <a:off x="6291846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3" name="Google Shape;1672;p201">
            <a:extLst>
              <a:ext uri="{FF2B5EF4-FFF2-40B4-BE49-F238E27FC236}">
                <a16:creationId xmlns:a16="http://schemas.microsoft.com/office/drawing/2014/main" id="{E6C7F383-6F22-3696-7627-F6A48F9DBCFE}"/>
              </a:ext>
            </a:extLst>
          </p:cNvPr>
          <p:cNvSpPr/>
          <p:nvPr/>
        </p:nvSpPr>
        <p:spPr>
          <a:xfrm>
            <a:off x="1402192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2B2ED-2899-2349-920E-75EF03C3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تابعوا معي.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5005DBC1-0531-97F5-9AD2-5BFACF91FB8B}"/>
              </a:ext>
            </a:extLst>
          </p:cNvPr>
          <p:cNvSpPr/>
          <p:nvPr/>
        </p:nvSpPr>
        <p:spPr>
          <a:xfrm>
            <a:off x="6850205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6" name="Google Shape;1667;p201">
            <a:extLst>
              <a:ext uri="{FF2B5EF4-FFF2-40B4-BE49-F238E27FC236}">
                <a16:creationId xmlns:a16="http://schemas.microsoft.com/office/drawing/2014/main" id="{B6FAAD3C-58BA-C34A-1DB2-D766D5D67FC0}"/>
              </a:ext>
            </a:extLst>
          </p:cNvPr>
          <p:cNvSpPr/>
          <p:nvPr/>
        </p:nvSpPr>
        <p:spPr>
          <a:xfrm>
            <a:off x="4800293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7" name="Google Shape;1668;p201">
            <a:extLst>
              <a:ext uri="{FF2B5EF4-FFF2-40B4-BE49-F238E27FC236}">
                <a16:creationId xmlns:a16="http://schemas.microsoft.com/office/drawing/2014/main" id="{32C49D31-0F56-E1A0-67D0-4380FCA17F2D}"/>
              </a:ext>
            </a:extLst>
          </p:cNvPr>
          <p:cNvSpPr/>
          <p:nvPr/>
        </p:nvSpPr>
        <p:spPr>
          <a:xfrm>
            <a:off x="275038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8" name="Google Shape;1669;p201">
            <a:extLst>
              <a:ext uri="{FF2B5EF4-FFF2-40B4-BE49-F238E27FC236}">
                <a16:creationId xmlns:a16="http://schemas.microsoft.com/office/drawing/2014/main" id="{1DF9944D-A381-018B-3914-CAC1D306FB68}"/>
              </a:ext>
            </a:extLst>
          </p:cNvPr>
          <p:cNvSpPr/>
          <p:nvPr/>
        </p:nvSpPr>
        <p:spPr>
          <a:xfrm>
            <a:off x="700469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1670;p201">
            <a:extLst>
              <a:ext uri="{FF2B5EF4-FFF2-40B4-BE49-F238E27FC236}">
                <a16:creationId xmlns:a16="http://schemas.microsoft.com/office/drawing/2014/main" id="{FA185FB9-8141-FD68-40A5-8F28F7CC47F0}"/>
              </a:ext>
            </a:extLst>
          </p:cNvPr>
          <p:cNvSpPr/>
          <p:nvPr/>
        </p:nvSpPr>
        <p:spPr>
          <a:xfrm>
            <a:off x="3847019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id="{46E1BE23-7A3C-FA07-4896-FAD7052EB5A3}"/>
              </a:ext>
            </a:extLst>
          </p:cNvPr>
          <p:cNvSpPr/>
          <p:nvPr/>
        </p:nvSpPr>
        <p:spPr>
          <a:xfrm>
            <a:off x="6291846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1" name="Google Shape;1672;p201">
            <a:extLst>
              <a:ext uri="{FF2B5EF4-FFF2-40B4-BE49-F238E27FC236}">
                <a16:creationId xmlns:a16="http://schemas.microsoft.com/office/drawing/2014/main" id="{D9FBD5F8-AAA4-5DDF-5F83-4F62217C0B29}"/>
              </a:ext>
            </a:extLst>
          </p:cNvPr>
          <p:cNvSpPr/>
          <p:nvPr/>
        </p:nvSpPr>
        <p:spPr>
          <a:xfrm>
            <a:off x="1402192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pic>
        <p:nvPicPr>
          <p:cNvPr id="13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899005-2EA4-4F79-544D-A4FF8E02EE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FDE02A-81BE-5A7C-50F3-37F1108036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4E3A1-6E6A-414A-2C5A-515E7B127FB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442F60-8F99-5228-5C3B-53ECEEF4E1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38D606-71D6-A9C4-7BD7-A7FE79EF5BF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2B922-6218-5C42-1FDB-11FFF586234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B27E79-F8A1-E413-1879-EA03F0BC6C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41F394-6743-96BA-ADC5-F63AD900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1EA8A6-CF98-D359-3399-660DF7B258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A055A7-D66C-B5C4-7E47-960E05198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290B0D-A8C0-49DF-3AFD-52A274E070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399113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2D1E-2445-7800-4D65-E4CAAA871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65022-12BA-25CC-A535-D37EAAC7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ستقرؤون الكلمات قبل أن تختفي. من يقرأ؟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D9D9459-FF6F-90C6-94F0-8431B727C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58833"/>
            <a:ext cx="828000" cy="828000"/>
          </a:xfrm>
        </p:spPr>
      </p:pic>
      <p:sp>
        <p:nvSpPr>
          <p:cNvPr id="12" name="Google Shape;1666;p201">
            <a:extLst>
              <a:ext uri="{FF2B5EF4-FFF2-40B4-BE49-F238E27FC236}">
                <a16:creationId xmlns:a16="http://schemas.microsoft.com/office/drawing/2014/main" id="{DD776318-93D7-BA0F-645F-D32BD89057DE}"/>
              </a:ext>
            </a:extLst>
          </p:cNvPr>
          <p:cNvSpPr/>
          <p:nvPr/>
        </p:nvSpPr>
        <p:spPr>
          <a:xfrm>
            <a:off x="6830275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FDD3AC62-62FD-23E0-C3FE-32160443106F}"/>
              </a:ext>
            </a:extLst>
          </p:cNvPr>
          <p:cNvSpPr/>
          <p:nvPr/>
        </p:nvSpPr>
        <p:spPr>
          <a:xfrm>
            <a:off x="4780363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0A59E012-EB10-9EAF-C118-18D5FD11082D}"/>
              </a:ext>
            </a:extLst>
          </p:cNvPr>
          <p:cNvSpPr/>
          <p:nvPr/>
        </p:nvSpPr>
        <p:spPr>
          <a:xfrm>
            <a:off x="273045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E7BF6824-BBA9-8199-8E09-5803C0469FAF}"/>
              </a:ext>
            </a:extLst>
          </p:cNvPr>
          <p:cNvSpPr/>
          <p:nvPr/>
        </p:nvSpPr>
        <p:spPr>
          <a:xfrm>
            <a:off x="69074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41ADF69C-CD16-07A0-07E2-7129935C2C2E}"/>
              </a:ext>
            </a:extLst>
          </p:cNvPr>
          <p:cNvSpPr/>
          <p:nvPr/>
        </p:nvSpPr>
        <p:spPr>
          <a:xfrm>
            <a:off x="3755146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E78000F9-44A1-DF3A-23ED-380578FB8B9D}"/>
              </a:ext>
            </a:extLst>
          </p:cNvPr>
          <p:cNvSpPr/>
          <p:nvPr/>
        </p:nvSpPr>
        <p:spPr>
          <a:xfrm>
            <a:off x="6271916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id="{AE32F0AC-8F95-3085-2ED6-EC7D29866CC7}"/>
              </a:ext>
            </a:extLst>
          </p:cNvPr>
          <p:cNvSpPr/>
          <p:nvPr/>
        </p:nvSpPr>
        <p:spPr>
          <a:xfrm>
            <a:off x="1382262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94A967-F7E2-7AF2-250D-E24EF74752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8F4F5-C2A5-1D40-42CD-F30A9887089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BC44F0-9CF8-9B68-D9C8-3C2F127EF5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5F9A4-DBAD-031B-8C52-01BD94D5C69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55C7DF-748B-9506-EEBE-6D95256FDB3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DCE757B-AFAC-B011-9AD9-A96951966B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D627B16-A401-C67C-63B5-9C2954945D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AE4A61-1FAB-2EDC-80E6-AFD68A8A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E8084A-099B-335A-BA33-0F95170F3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05DBFC-2BD8-06CF-F97C-E1644885FB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472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42F4-6415-6C4C-D735-CC5E12D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9FCF0-B331-9C12-0E9E-55C3C21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294258D-49F4-926F-BCE0-7D641DCB19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2638" y="667222"/>
            <a:ext cx="828000" cy="828000"/>
          </a:xfrm>
        </p:spPr>
      </p:pic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A1066CA1-C15B-7306-3A6D-8EB1550E47C3}"/>
              </a:ext>
            </a:extLst>
          </p:cNvPr>
          <p:cNvSpPr/>
          <p:nvPr/>
        </p:nvSpPr>
        <p:spPr>
          <a:xfrm>
            <a:off x="700183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4C889BCF-13F9-C27D-AA22-125C5580CBBC}"/>
              </a:ext>
            </a:extLst>
          </p:cNvPr>
          <p:cNvSpPr/>
          <p:nvPr/>
        </p:nvSpPr>
        <p:spPr>
          <a:xfrm>
            <a:off x="6293143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0B44BCB9-26D5-6D02-B48E-76300E5B6E79}"/>
              </a:ext>
            </a:extLst>
          </p:cNvPr>
          <p:cNvSpPr/>
          <p:nvPr/>
        </p:nvSpPr>
        <p:spPr>
          <a:xfrm>
            <a:off x="1154396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E5A2D4A6-5171-20C7-BE4F-070891CCCB06}"/>
              </a:ext>
            </a:extLst>
          </p:cNvPr>
          <p:cNvSpPr/>
          <p:nvPr/>
        </p:nvSpPr>
        <p:spPr>
          <a:xfrm>
            <a:off x="6827150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30CA9EA4-A89C-94E7-F263-232745731F9B}"/>
              </a:ext>
            </a:extLst>
          </p:cNvPr>
          <p:cNvSpPr/>
          <p:nvPr/>
        </p:nvSpPr>
        <p:spPr>
          <a:xfrm>
            <a:off x="2707067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6FA23540-2BD9-ECE1-766C-D0CF993FE21B}"/>
              </a:ext>
            </a:extLst>
          </p:cNvPr>
          <p:cNvSpPr/>
          <p:nvPr/>
        </p:nvSpPr>
        <p:spPr>
          <a:xfrm>
            <a:off x="3748365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id="{008CEFD9-82BB-AD8E-5DFA-18B8FAC08108}"/>
              </a:ext>
            </a:extLst>
          </p:cNvPr>
          <p:cNvSpPr/>
          <p:nvPr/>
        </p:nvSpPr>
        <p:spPr>
          <a:xfrm>
            <a:off x="4713952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C3C38-0919-93E1-5C7C-552F3726A8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B23E9-3A21-01B0-429E-27946AA8A48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2F127-E876-03C9-2F70-49F07CC4F9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BC359B-1E8E-0A1E-FC1E-4763827DD3D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C481F-9A7E-9D83-D2CE-7DC3890124A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6E87E5-5370-1D31-C46D-F2494F3B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807C02-F4E8-14CD-E253-135FAF8B9D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52AA11-D3B4-03CB-C3B3-12E32B2ED9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AF74CA-3137-8AE0-1C66-ADEFE00E8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D12484-222C-2899-167D-39548B0067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96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DFA2D-AA15-EB7C-B0BC-62CC9064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666B8-1820-886E-A26C-6712E2A9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03095ED-5687-52C5-4024-EFD890AC28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500C9AAA-9D7A-DB82-1717-C902CA04B390}"/>
              </a:ext>
            </a:extLst>
          </p:cNvPr>
          <p:cNvSpPr/>
          <p:nvPr/>
        </p:nvSpPr>
        <p:spPr>
          <a:xfrm>
            <a:off x="3687000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D81A6D2B-75B8-BD02-2ADA-CDF9E1DA4A07}"/>
              </a:ext>
            </a:extLst>
          </p:cNvPr>
          <p:cNvSpPr/>
          <p:nvPr/>
        </p:nvSpPr>
        <p:spPr>
          <a:xfrm>
            <a:off x="2740024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FAD0D0BC-05CF-718D-7892-DE18D8ED24AE}"/>
              </a:ext>
            </a:extLst>
          </p:cNvPr>
          <p:cNvSpPr/>
          <p:nvPr/>
        </p:nvSpPr>
        <p:spPr>
          <a:xfrm>
            <a:off x="679905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D9F2A3F5-57AD-F1E9-8693-36C48E7DF2DB}"/>
              </a:ext>
            </a:extLst>
          </p:cNvPr>
          <p:cNvSpPr/>
          <p:nvPr/>
        </p:nvSpPr>
        <p:spPr>
          <a:xfrm>
            <a:off x="1354579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576E08B3-AD47-4314-4E7E-E7B699AA63C8}"/>
              </a:ext>
            </a:extLst>
          </p:cNvPr>
          <p:cNvSpPr/>
          <p:nvPr/>
        </p:nvSpPr>
        <p:spPr>
          <a:xfrm>
            <a:off x="6032618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B21E09F0-6B4E-B368-024C-2AB056A22E07}"/>
              </a:ext>
            </a:extLst>
          </p:cNvPr>
          <p:cNvSpPr/>
          <p:nvPr/>
        </p:nvSpPr>
        <p:spPr>
          <a:xfrm>
            <a:off x="755075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id="{FCB8D471-0707-3125-6990-914BDC6954B8}"/>
              </a:ext>
            </a:extLst>
          </p:cNvPr>
          <p:cNvSpPr/>
          <p:nvPr/>
        </p:nvSpPr>
        <p:spPr>
          <a:xfrm>
            <a:off x="4814102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84BF7D-B143-01BA-8455-FA396AB789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AB69B-2143-B21C-AA99-90143978166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0E646-C14F-82E7-9D54-A3FF3745926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ABCB4B-6569-8BBC-66D4-3E6AAA2C332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9FCA3-2DE4-C2B9-8141-830AAB11DC1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9263DE-090E-D231-5CB6-DB47FF2ED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47CA53-7C38-6D7B-5262-34C5818F7D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B604A2-68AB-03E3-9717-103285E9CB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B38AD7-718B-27D0-F38E-0CE2C9A6B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61C334-7627-F173-3177-E3284DDD36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242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MA" dirty="0">
                <a:cs typeface="Microsoft Uighur" panose="02000000000000000000" pitchFamily="2" charset="-78"/>
              </a:rPr>
              <a:t> النشاط الاعتيادي</a:t>
            </a:r>
            <a:endParaRPr lang="fr-MA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600" b="1" dirty="0">
                <a:cs typeface="Microsoft Uighur" panose="02000000000000000000" pitchFamily="2" charset="-78"/>
              </a:rPr>
              <a:t>النشيد الوطني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9279" y="1075086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B4FA5B5A-3269-2506-38B5-16FFEC585DB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2EAA487-620C-3120-7009-F4A1F0A33B7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7183246-A7AD-0F37-C9F6-C3F0B824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CAAA-0FAD-05F1-15C9-B4B900BBB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52551-6336-F198-5FCB-2868D8DC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262555BC-5297-93D8-CBC0-731A691C1A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67222"/>
            <a:ext cx="828000" cy="828000"/>
          </a:xfrm>
        </p:spPr>
      </p:pic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BCF404C2-F8CB-FEB4-91BE-5789C11F9A21}"/>
              </a:ext>
            </a:extLst>
          </p:cNvPr>
          <p:cNvSpPr/>
          <p:nvPr/>
        </p:nvSpPr>
        <p:spPr>
          <a:xfrm>
            <a:off x="6069662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294CD2C3-F6AE-F550-FE58-0538B7B4F25A}"/>
              </a:ext>
            </a:extLst>
          </p:cNvPr>
          <p:cNvSpPr/>
          <p:nvPr/>
        </p:nvSpPr>
        <p:spPr>
          <a:xfrm>
            <a:off x="6713479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966262C5-C4DD-F15F-A75F-A6ADF6F3F2AC}"/>
              </a:ext>
            </a:extLst>
          </p:cNvPr>
          <p:cNvSpPr/>
          <p:nvPr/>
        </p:nvSpPr>
        <p:spPr>
          <a:xfrm>
            <a:off x="1490338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1A62536B-FA9E-4507-213F-FBA0FA45BCB6}"/>
              </a:ext>
            </a:extLst>
          </p:cNvPr>
          <p:cNvSpPr/>
          <p:nvPr/>
        </p:nvSpPr>
        <p:spPr>
          <a:xfrm>
            <a:off x="62217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B8663544-575B-5562-7663-C7DBA27B09BF}"/>
              </a:ext>
            </a:extLst>
          </p:cNvPr>
          <p:cNvSpPr/>
          <p:nvPr/>
        </p:nvSpPr>
        <p:spPr>
          <a:xfrm>
            <a:off x="3744000" y="432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3BF9F01B-F0A4-E326-B82B-D5E0B1FA235C}"/>
              </a:ext>
            </a:extLst>
          </p:cNvPr>
          <p:cNvSpPr/>
          <p:nvPr/>
        </p:nvSpPr>
        <p:spPr>
          <a:xfrm>
            <a:off x="4692781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id="{86A8ACB4-2531-B7E9-0543-213B855FDBFF}"/>
              </a:ext>
            </a:extLst>
          </p:cNvPr>
          <p:cNvSpPr/>
          <p:nvPr/>
        </p:nvSpPr>
        <p:spPr>
          <a:xfrm>
            <a:off x="2642869" y="2880000"/>
            <a:ext cx="1584000" cy="851297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3CFE64-FCF3-7212-B3E1-6C9176A695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B98610-FA3D-8D6D-107F-CBFA692A44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D05FC-8988-AC44-DF9B-8192CF3A878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A5F8F-BAB5-03DC-1DD4-379FA9C8ACE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CC755-56D3-9A53-DDAE-89E0017FF63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6FDF6C-DD93-7D2A-CFF7-0797AF9396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405E71-2992-5E84-CE1A-CF8102B7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D0E04E-EFBE-69C0-0F45-1B268EAC2A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C4181F3-55AC-FBF2-DD6F-C52C3D3F7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32E3A80-092C-C42B-E9DA-345D52BE7D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560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F6E8B-9AA0-C325-B239-A667AEFE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نمر إلى نشاط القراءة المشتركة.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2F9D57BB-54BC-AB64-4306-6A1F15676D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EA533C-3D34-F3F9-DE9D-05A9235C46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B7A3C-B7A6-2E85-684C-37BF55789C5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F79DE-8F05-6212-DB43-793BFB1D552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4A655-BBCB-41A2-EFFF-4DE61B182C1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4EAFD-969D-F54A-EE6B-35538A21DD4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03F8E0-888E-73C0-6AE5-448BA692F9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3EF282-B286-ED3A-97E5-293C1E99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5F839C-D4DB-EBAD-BDA8-04CC301DA5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C7AB53-0227-E2FF-B31B-92060917E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A52C37-BDD2-7725-EC83-9E92DFB89D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5A6E381B-107F-65D7-6818-2EB6683C57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9181" y="2213551"/>
            <a:ext cx="3272116" cy="3272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6544786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3FA16-1950-DDE5-179B-4B5BC182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 : coins arrondis 14">
            <a:extLst>
              <a:ext uri="{FF2B5EF4-FFF2-40B4-BE49-F238E27FC236}">
                <a16:creationId xmlns:a16="http://schemas.microsoft.com/office/drawing/2014/main" id="{EFAB3214-C863-466B-E033-AC3DAECB4CFE}"/>
              </a:ext>
            </a:extLst>
          </p:cNvPr>
          <p:cNvSpPr/>
          <p:nvPr/>
        </p:nvSpPr>
        <p:spPr>
          <a:xfrm>
            <a:off x="637602" y="1886360"/>
            <a:ext cx="7868795" cy="4141789"/>
          </a:xfrm>
          <a:custGeom>
            <a:avLst/>
            <a:gdLst>
              <a:gd name="connsiteX0" fmla="*/ 0 w 7868795"/>
              <a:gd name="connsiteY0" fmla="*/ 215166 h 4141789"/>
              <a:gd name="connsiteX1" fmla="*/ 215166 w 7868795"/>
              <a:gd name="connsiteY1" fmla="*/ 0 h 4141789"/>
              <a:gd name="connsiteX2" fmla="*/ 817005 w 7868795"/>
              <a:gd name="connsiteY2" fmla="*/ 0 h 4141789"/>
              <a:gd name="connsiteX3" fmla="*/ 1270075 w 7868795"/>
              <a:gd name="connsiteY3" fmla="*/ 0 h 4141789"/>
              <a:gd name="connsiteX4" fmla="*/ 1946299 w 7868795"/>
              <a:gd name="connsiteY4" fmla="*/ 0 h 4141789"/>
              <a:gd name="connsiteX5" fmla="*/ 2696908 w 7868795"/>
              <a:gd name="connsiteY5" fmla="*/ 0 h 4141789"/>
              <a:gd name="connsiteX6" fmla="*/ 3224362 w 7868795"/>
              <a:gd name="connsiteY6" fmla="*/ 0 h 4141789"/>
              <a:gd name="connsiteX7" fmla="*/ 4049356 w 7868795"/>
              <a:gd name="connsiteY7" fmla="*/ 0 h 4141789"/>
              <a:gd name="connsiteX8" fmla="*/ 4799964 w 7868795"/>
              <a:gd name="connsiteY8" fmla="*/ 0 h 4141789"/>
              <a:gd name="connsiteX9" fmla="*/ 5327419 w 7868795"/>
              <a:gd name="connsiteY9" fmla="*/ 0 h 4141789"/>
              <a:gd name="connsiteX10" fmla="*/ 5854873 w 7868795"/>
              <a:gd name="connsiteY10" fmla="*/ 0 h 4141789"/>
              <a:gd name="connsiteX11" fmla="*/ 6679867 w 7868795"/>
              <a:gd name="connsiteY11" fmla="*/ 0 h 4141789"/>
              <a:gd name="connsiteX12" fmla="*/ 7653629 w 7868795"/>
              <a:gd name="connsiteY12" fmla="*/ 0 h 4141789"/>
              <a:gd name="connsiteX13" fmla="*/ 7868795 w 7868795"/>
              <a:gd name="connsiteY13" fmla="*/ 215166 h 4141789"/>
              <a:gd name="connsiteX14" fmla="*/ 7868795 w 7868795"/>
              <a:gd name="connsiteY14" fmla="*/ 870857 h 4141789"/>
              <a:gd name="connsiteX15" fmla="*/ 7868795 w 7868795"/>
              <a:gd name="connsiteY15" fmla="*/ 1452318 h 4141789"/>
              <a:gd name="connsiteX16" fmla="*/ 7868795 w 7868795"/>
              <a:gd name="connsiteY16" fmla="*/ 2108009 h 4141789"/>
              <a:gd name="connsiteX17" fmla="*/ 7868795 w 7868795"/>
              <a:gd name="connsiteY17" fmla="*/ 2726585 h 4141789"/>
              <a:gd name="connsiteX18" fmla="*/ 7868795 w 7868795"/>
              <a:gd name="connsiteY18" fmla="*/ 3270932 h 4141789"/>
              <a:gd name="connsiteX19" fmla="*/ 7868795 w 7868795"/>
              <a:gd name="connsiteY19" fmla="*/ 3926623 h 4141789"/>
              <a:gd name="connsiteX20" fmla="*/ 7653629 w 7868795"/>
              <a:gd name="connsiteY20" fmla="*/ 4141789 h 4141789"/>
              <a:gd name="connsiteX21" fmla="*/ 6828636 w 7868795"/>
              <a:gd name="connsiteY21" fmla="*/ 4141789 h 4141789"/>
              <a:gd name="connsiteX22" fmla="*/ 6375566 w 7868795"/>
              <a:gd name="connsiteY22" fmla="*/ 4141789 h 4141789"/>
              <a:gd name="connsiteX23" fmla="*/ 5848111 w 7868795"/>
              <a:gd name="connsiteY23" fmla="*/ 4141789 h 4141789"/>
              <a:gd name="connsiteX24" fmla="*/ 5023118 w 7868795"/>
              <a:gd name="connsiteY24" fmla="*/ 4141789 h 4141789"/>
              <a:gd name="connsiteX25" fmla="*/ 4272509 w 7868795"/>
              <a:gd name="connsiteY25" fmla="*/ 4141789 h 4141789"/>
              <a:gd name="connsiteX26" fmla="*/ 3521901 w 7868795"/>
              <a:gd name="connsiteY26" fmla="*/ 4141789 h 4141789"/>
              <a:gd name="connsiteX27" fmla="*/ 2845677 w 7868795"/>
              <a:gd name="connsiteY27" fmla="*/ 4141789 h 4141789"/>
              <a:gd name="connsiteX28" fmla="*/ 2020684 w 7868795"/>
              <a:gd name="connsiteY28" fmla="*/ 4141789 h 4141789"/>
              <a:gd name="connsiteX29" fmla="*/ 1195691 w 7868795"/>
              <a:gd name="connsiteY29" fmla="*/ 4141789 h 4141789"/>
              <a:gd name="connsiteX30" fmla="*/ 215166 w 7868795"/>
              <a:gd name="connsiteY30" fmla="*/ 4141789 h 4141789"/>
              <a:gd name="connsiteX31" fmla="*/ 0 w 7868795"/>
              <a:gd name="connsiteY31" fmla="*/ 3926623 h 4141789"/>
              <a:gd name="connsiteX32" fmla="*/ 0 w 7868795"/>
              <a:gd name="connsiteY32" fmla="*/ 3270932 h 4141789"/>
              <a:gd name="connsiteX33" fmla="*/ 0 w 7868795"/>
              <a:gd name="connsiteY33" fmla="*/ 2763700 h 4141789"/>
              <a:gd name="connsiteX34" fmla="*/ 0 w 7868795"/>
              <a:gd name="connsiteY34" fmla="*/ 2256467 h 4141789"/>
              <a:gd name="connsiteX35" fmla="*/ 0 w 7868795"/>
              <a:gd name="connsiteY35" fmla="*/ 1675006 h 4141789"/>
              <a:gd name="connsiteX36" fmla="*/ 0 w 7868795"/>
              <a:gd name="connsiteY36" fmla="*/ 1093544 h 4141789"/>
              <a:gd name="connsiteX37" fmla="*/ 0 w 7868795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8795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474153" y="-27043"/>
                  <a:pt x="586626" y="-1715"/>
                  <a:pt x="817005" y="0"/>
                </a:cubicBezTo>
                <a:cubicBezTo>
                  <a:pt x="1047384" y="1715"/>
                  <a:pt x="1096468" y="-18088"/>
                  <a:pt x="1270075" y="0"/>
                </a:cubicBezTo>
                <a:cubicBezTo>
                  <a:pt x="1443682" y="18088"/>
                  <a:pt x="1640684" y="24371"/>
                  <a:pt x="1946299" y="0"/>
                </a:cubicBezTo>
                <a:cubicBezTo>
                  <a:pt x="2251914" y="-24371"/>
                  <a:pt x="2436993" y="9311"/>
                  <a:pt x="2696908" y="0"/>
                </a:cubicBezTo>
                <a:cubicBezTo>
                  <a:pt x="2956823" y="-9311"/>
                  <a:pt x="3020908" y="5166"/>
                  <a:pt x="3224362" y="0"/>
                </a:cubicBezTo>
                <a:cubicBezTo>
                  <a:pt x="3427816" y="-5166"/>
                  <a:pt x="3652745" y="-36903"/>
                  <a:pt x="4049356" y="0"/>
                </a:cubicBezTo>
                <a:cubicBezTo>
                  <a:pt x="4445967" y="36903"/>
                  <a:pt x="4610214" y="20554"/>
                  <a:pt x="4799964" y="0"/>
                </a:cubicBezTo>
                <a:cubicBezTo>
                  <a:pt x="4989714" y="-20554"/>
                  <a:pt x="5188513" y="4095"/>
                  <a:pt x="5327419" y="0"/>
                </a:cubicBezTo>
                <a:cubicBezTo>
                  <a:pt x="5466326" y="-4095"/>
                  <a:pt x="5639974" y="9602"/>
                  <a:pt x="5854873" y="0"/>
                </a:cubicBezTo>
                <a:cubicBezTo>
                  <a:pt x="6069772" y="-9602"/>
                  <a:pt x="6452013" y="25447"/>
                  <a:pt x="6679867" y="0"/>
                </a:cubicBezTo>
                <a:cubicBezTo>
                  <a:pt x="6907721" y="-25447"/>
                  <a:pt x="7308782" y="-19743"/>
                  <a:pt x="7653629" y="0"/>
                </a:cubicBezTo>
                <a:cubicBezTo>
                  <a:pt x="7774374" y="28619"/>
                  <a:pt x="7858877" y="77693"/>
                  <a:pt x="7868795" y="215166"/>
                </a:cubicBezTo>
                <a:cubicBezTo>
                  <a:pt x="7901090" y="393992"/>
                  <a:pt x="7836381" y="686793"/>
                  <a:pt x="7868795" y="870857"/>
                </a:cubicBezTo>
                <a:cubicBezTo>
                  <a:pt x="7901209" y="1054921"/>
                  <a:pt x="7870297" y="1196666"/>
                  <a:pt x="7868795" y="1452318"/>
                </a:cubicBezTo>
                <a:cubicBezTo>
                  <a:pt x="7867293" y="1707970"/>
                  <a:pt x="7855598" y="1825227"/>
                  <a:pt x="7868795" y="2108009"/>
                </a:cubicBezTo>
                <a:cubicBezTo>
                  <a:pt x="7881992" y="2390791"/>
                  <a:pt x="7839779" y="2430488"/>
                  <a:pt x="7868795" y="2726585"/>
                </a:cubicBezTo>
                <a:cubicBezTo>
                  <a:pt x="7897811" y="3022682"/>
                  <a:pt x="7868342" y="3088531"/>
                  <a:pt x="7868795" y="3270932"/>
                </a:cubicBezTo>
                <a:cubicBezTo>
                  <a:pt x="7869248" y="3453333"/>
                  <a:pt x="7877573" y="3627333"/>
                  <a:pt x="7868795" y="3926623"/>
                </a:cubicBezTo>
                <a:cubicBezTo>
                  <a:pt x="7873947" y="4049258"/>
                  <a:pt x="7786026" y="4141884"/>
                  <a:pt x="7653629" y="4141789"/>
                </a:cubicBezTo>
                <a:cubicBezTo>
                  <a:pt x="7435355" y="4174080"/>
                  <a:pt x="7126568" y="4151619"/>
                  <a:pt x="6828636" y="4141789"/>
                </a:cubicBezTo>
                <a:cubicBezTo>
                  <a:pt x="6530704" y="4131959"/>
                  <a:pt x="6505378" y="4133344"/>
                  <a:pt x="6375566" y="4141789"/>
                </a:cubicBezTo>
                <a:cubicBezTo>
                  <a:pt x="6245754" y="4150235"/>
                  <a:pt x="5963540" y="4165662"/>
                  <a:pt x="5848111" y="4141789"/>
                </a:cubicBezTo>
                <a:cubicBezTo>
                  <a:pt x="5732682" y="4117916"/>
                  <a:pt x="5296052" y="4126947"/>
                  <a:pt x="5023118" y="4141789"/>
                </a:cubicBezTo>
                <a:cubicBezTo>
                  <a:pt x="4750184" y="4156631"/>
                  <a:pt x="4517276" y="4163101"/>
                  <a:pt x="4272509" y="4141789"/>
                </a:cubicBezTo>
                <a:cubicBezTo>
                  <a:pt x="4027742" y="4120477"/>
                  <a:pt x="3777094" y="4162534"/>
                  <a:pt x="3521901" y="4141789"/>
                </a:cubicBezTo>
                <a:cubicBezTo>
                  <a:pt x="3266708" y="4121044"/>
                  <a:pt x="3177240" y="4119570"/>
                  <a:pt x="2845677" y="4141789"/>
                </a:cubicBezTo>
                <a:cubicBezTo>
                  <a:pt x="2514114" y="4164008"/>
                  <a:pt x="2281359" y="4174102"/>
                  <a:pt x="2020684" y="4141789"/>
                </a:cubicBezTo>
                <a:cubicBezTo>
                  <a:pt x="1760009" y="4109476"/>
                  <a:pt x="1580905" y="4164847"/>
                  <a:pt x="1195691" y="4141789"/>
                </a:cubicBezTo>
                <a:cubicBezTo>
                  <a:pt x="810477" y="4118731"/>
                  <a:pt x="586308" y="4123857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صَّداقَـــ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صَديقَتـــــــــي سارَةُ فَتاةٌ رائِعَــ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ةٌ!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AA1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كَيْفَ لا وَهِيَ تُشارِكُني حُلْوَ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لْأَيّامِ وَمُرَّها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نَلْعَبُ مَعاً فـــــــــي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لْمَدْرَسَــ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وَنَدْرُسُ سَوِيّاً في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لْمَكْتَبَــ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fr-FR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يا لَها مِنْ صَداقَةٍ جَميلَـ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ـةٍ!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عِنْدَما أَحْزَنُ تُواسينــــــــــ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وَعِنْدَمـــــا أَفْرَحُ تَفْرَحُ مَعـــــي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نَتَشارَكُ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ٱلْأَسْرارَ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وَٱلْأَحْلا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وَنَتَساعَدُ فـــــي  حَلِّ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ٱلْواجِبا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E2533D16-4AE2-DE7D-11A5-BE43C46C20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94C26E-C04F-C1CB-2F72-81ADA9337B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98285-572E-B949-5997-6C987E94EA0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713119-3C91-6028-6BBA-046E58002E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79163-7518-A4ED-54DC-6383041D53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C04D9-432C-6C75-14C0-312084E269C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C1429F-DC55-14A4-8310-68824ED0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9EBC04-3323-CEF9-6D66-48E8824964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CEADB4-C149-9EFE-F850-091DF96F50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83F8F5-BE70-2355-898C-8CDE8DB6F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E286D0-926A-8C0E-B1C9-E7D67ECEA4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115934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أولا . انتبهوا للوصل. أقف على الحرف الأخير ساكنا. كما أقرأ التاء المربوطة في نهاية الجملة هاء.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 : coins arrondis 14">
            <a:extLst>
              <a:ext uri="{FF2B5EF4-FFF2-40B4-BE49-F238E27FC236}">
                <a16:creationId xmlns:a16="http://schemas.microsoft.com/office/drawing/2014/main" id="{67A239AD-1A34-640B-8047-D667FA8548ED}"/>
              </a:ext>
            </a:extLst>
          </p:cNvPr>
          <p:cNvSpPr/>
          <p:nvPr/>
        </p:nvSpPr>
        <p:spPr>
          <a:xfrm>
            <a:off x="637602" y="1886360"/>
            <a:ext cx="7868795" cy="4141789"/>
          </a:xfrm>
          <a:custGeom>
            <a:avLst/>
            <a:gdLst>
              <a:gd name="connsiteX0" fmla="*/ 0 w 7868795"/>
              <a:gd name="connsiteY0" fmla="*/ 215166 h 4141789"/>
              <a:gd name="connsiteX1" fmla="*/ 215166 w 7868795"/>
              <a:gd name="connsiteY1" fmla="*/ 0 h 4141789"/>
              <a:gd name="connsiteX2" fmla="*/ 817005 w 7868795"/>
              <a:gd name="connsiteY2" fmla="*/ 0 h 4141789"/>
              <a:gd name="connsiteX3" fmla="*/ 1270075 w 7868795"/>
              <a:gd name="connsiteY3" fmla="*/ 0 h 4141789"/>
              <a:gd name="connsiteX4" fmla="*/ 1946299 w 7868795"/>
              <a:gd name="connsiteY4" fmla="*/ 0 h 4141789"/>
              <a:gd name="connsiteX5" fmla="*/ 2696908 w 7868795"/>
              <a:gd name="connsiteY5" fmla="*/ 0 h 4141789"/>
              <a:gd name="connsiteX6" fmla="*/ 3224362 w 7868795"/>
              <a:gd name="connsiteY6" fmla="*/ 0 h 4141789"/>
              <a:gd name="connsiteX7" fmla="*/ 4049356 w 7868795"/>
              <a:gd name="connsiteY7" fmla="*/ 0 h 4141789"/>
              <a:gd name="connsiteX8" fmla="*/ 4799964 w 7868795"/>
              <a:gd name="connsiteY8" fmla="*/ 0 h 4141789"/>
              <a:gd name="connsiteX9" fmla="*/ 5327419 w 7868795"/>
              <a:gd name="connsiteY9" fmla="*/ 0 h 4141789"/>
              <a:gd name="connsiteX10" fmla="*/ 5854873 w 7868795"/>
              <a:gd name="connsiteY10" fmla="*/ 0 h 4141789"/>
              <a:gd name="connsiteX11" fmla="*/ 6679867 w 7868795"/>
              <a:gd name="connsiteY11" fmla="*/ 0 h 4141789"/>
              <a:gd name="connsiteX12" fmla="*/ 7653629 w 7868795"/>
              <a:gd name="connsiteY12" fmla="*/ 0 h 4141789"/>
              <a:gd name="connsiteX13" fmla="*/ 7868795 w 7868795"/>
              <a:gd name="connsiteY13" fmla="*/ 215166 h 4141789"/>
              <a:gd name="connsiteX14" fmla="*/ 7868795 w 7868795"/>
              <a:gd name="connsiteY14" fmla="*/ 870857 h 4141789"/>
              <a:gd name="connsiteX15" fmla="*/ 7868795 w 7868795"/>
              <a:gd name="connsiteY15" fmla="*/ 1452318 h 4141789"/>
              <a:gd name="connsiteX16" fmla="*/ 7868795 w 7868795"/>
              <a:gd name="connsiteY16" fmla="*/ 2108009 h 4141789"/>
              <a:gd name="connsiteX17" fmla="*/ 7868795 w 7868795"/>
              <a:gd name="connsiteY17" fmla="*/ 2726585 h 4141789"/>
              <a:gd name="connsiteX18" fmla="*/ 7868795 w 7868795"/>
              <a:gd name="connsiteY18" fmla="*/ 3270932 h 4141789"/>
              <a:gd name="connsiteX19" fmla="*/ 7868795 w 7868795"/>
              <a:gd name="connsiteY19" fmla="*/ 3926623 h 4141789"/>
              <a:gd name="connsiteX20" fmla="*/ 7653629 w 7868795"/>
              <a:gd name="connsiteY20" fmla="*/ 4141789 h 4141789"/>
              <a:gd name="connsiteX21" fmla="*/ 6828636 w 7868795"/>
              <a:gd name="connsiteY21" fmla="*/ 4141789 h 4141789"/>
              <a:gd name="connsiteX22" fmla="*/ 6375566 w 7868795"/>
              <a:gd name="connsiteY22" fmla="*/ 4141789 h 4141789"/>
              <a:gd name="connsiteX23" fmla="*/ 5848111 w 7868795"/>
              <a:gd name="connsiteY23" fmla="*/ 4141789 h 4141789"/>
              <a:gd name="connsiteX24" fmla="*/ 5023118 w 7868795"/>
              <a:gd name="connsiteY24" fmla="*/ 4141789 h 4141789"/>
              <a:gd name="connsiteX25" fmla="*/ 4272509 w 7868795"/>
              <a:gd name="connsiteY25" fmla="*/ 4141789 h 4141789"/>
              <a:gd name="connsiteX26" fmla="*/ 3521901 w 7868795"/>
              <a:gd name="connsiteY26" fmla="*/ 4141789 h 4141789"/>
              <a:gd name="connsiteX27" fmla="*/ 2845677 w 7868795"/>
              <a:gd name="connsiteY27" fmla="*/ 4141789 h 4141789"/>
              <a:gd name="connsiteX28" fmla="*/ 2020684 w 7868795"/>
              <a:gd name="connsiteY28" fmla="*/ 4141789 h 4141789"/>
              <a:gd name="connsiteX29" fmla="*/ 1195691 w 7868795"/>
              <a:gd name="connsiteY29" fmla="*/ 4141789 h 4141789"/>
              <a:gd name="connsiteX30" fmla="*/ 215166 w 7868795"/>
              <a:gd name="connsiteY30" fmla="*/ 4141789 h 4141789"/>
              <a:gd name="connsiteX31" fmla="*/ 0 w 7868795"/>
              <a:gd name="connsiteY31" fmla="*/ 3926623 h 4141789"/>
              <a:gd name="connsiteX32" fmla="*/ 0 w 7868795"/>
              <a:gd name="connsiteY32" fmla="*/ 3270932 h 4141789"/>
              <a:gd name="connsiteX33" fmla="*/ 0 w 7868795"/>
              <a:gd name="connsiteY33" fmla="*/ 2763700 h 4141789"/>
              <a:gd name="connsiteX34" fmla="*/ 0 w 7868795"/>
              <a:gd name="connsiteY34" fmla="*/ 2256467 h 4141789"/>
              <a:gd name="connsiteX35" fmla="*/ 0 w 7868795"/>
              <a:gd name="connsiteY35" fmla="*/ 1675006 h 4141789"/>
              <a:gd name="connsiteX36" fmla="*/ 0 w 7868795"/>
              <a:gd name="connsiteY36" fmla="*/ 1093544 h 4141789"/>
              <a:gd name="connsiteX37" fmla="*/ 0 w 7868795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8795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474153" y="-27043"/>
                  <a:pt x="586626" y="-1715"/>
                  <a:pt x="817005" y="0"/>
                </a:cubicBezTo>
                <a:cubicBezTo>
                  <a:pt x="1047384" y="1715"/>
                  <a:pt x="1096468" y="-18088"/>
                  <a:pt x="1270075" y="0"/>
                </a:cubicBezTo>
                <a:cubicBezTo>
                  <a:pt x="1443682" y="18088"/>
                  <a:pt x="1640684" y="24371"/>
                  <a:pt x="1946299" y="0"/>
                </a:cubicBezTo>
                <a:cubicBezTo>
                  <a:pt x="2251914" y="-24371"/>
                  <a:pt x="2436993" y="9311"/>
                  <a:pt x="2696908" y="0"/>
                </a:cubicBezTo>
                <a:cubicBezTo>
                  <a:pt x="2956823" y="-9311"/>
                  <a:pt x="3020908" y="5166"/>
                  <a:pt x="3224362" y="0"/>
                </a:cubicBezTo>
                <a:cubicBezTo>
                  <a:pt x="3427816" y="-5166"/>
                  <a:pt x="3652745" y="-36903"/>
                  <a:pt x="4049356" y="0"/>
                </a:cubicBezTo>
                <a:cubicBezTo>
                  <a:pt x="4445967" y="36903"/>
                  <a:pt x="4610214" y="20554"/>
                  <a:pt x="4799964" y="0"/>
                </a:cubicBezTo>
                <a:cubicBezTo>
                  <a:pt x="4989714" y="-20554"/>
                  <a:pt x="5188513" y="4095"/>
                  <a:pt x="5327419" y="0"/>
                </a:cubicBezTo>
                <a:cubicBezTo>
                  <a:pt x="5466326" y="-4095"/>
                  <a:pt x="5639974" y="9602"/>
                  <a:pt x="5854873" y="0"/>
                </a:cubicBezTo>
                <a:cubicBezTo>
                  <a:pt x="6069772" y="-9602"/>
                  <a:pt x="6452013" y="25447"/>
                  <a:pt x="6679867" y="0"/>
                </a:cubicBezTo>
                <a:cubicBezTo>
                  <a:pt x="6907721" y="-25447"/>
                  <a:pt x="7308782" y="-19743"/>
                  <a:pt x="7653629" y="0"/>
                </a:cubicBezTo>
                <a:cubicBezTo>
                  <a:pt x="7774374" y="28619"/>
                  <a:pt x="7858877" y="77693"/>
                  <a:pt x="7868795" y="215166"/>
                </a:cubicBezTo>
                <a:cubicBezTo>
                  <a:pt x="7901090" y="393992"/>
                  <a:pt x="7836381" y="686793"/>
                  <a:pt x="7868795" y="870857"/>
                </a:cubicBezTo>
                <a:cubicBezTo>
                  <a:pt x="7901209" y="1054921"/>
                  <a:pt x="7870297" y="1196666"/>
                  <a:pt x="7868795" y="1452318"/>
                </a:cubicBezTo>
                <a:cubicBezTo>
                  <a:pt x="7867293" y="1707970"/>
                  <a:pt x="7855598" y="1825227"/>
                  <a:pt x="7868795" y="2108009"/>
                </a:cubicBezTo>
                <a:cubicBezTo>
                  <a:pt x="7881992" y="2390791"/>
                  <a:pt x="7839779" y="2430488"/>
                  <a:pt x="7868795" y="2726585"/>
                </a:cubicBezTo>
                <a:cubicBezTo>
                  <a:pt x="7897811" y="3022682"/>
                  <a:pt x="7868342" y="3088531"/>
                  <a:pt x="7868795" y="3270932"/>
                </a:cubicBezTo>
                <a:cubicBezTo>
                  <a:pt x="7869248" y="3453333"/>
                  <a:pt x="7877573" y="3627333"/>
                  <a:pt x="7868795" y="3926623"/>
                </a:cubicBezTo>
                <a:cubicBezTo>
                  <a:pt x="7873947" y="4049258"/>
                  <a:pt x="7786026" y="4141884"/>
                  <a:pt x="7653629" y="4141789"/>
                </a:cubicBezTo>
                <a:cubicBezTo>
                  <a:pt x="7435355" y="4174080"/>
                  <a:pt x="7126568" y="4151619"/>
                  <a:pt x="6828636" y="4141789"/>
                </a:cubicBezTo>
                <a:cubicBezTo>
                  <a:pt x="6530704" y="4131959"/>
                  <a:pt x="6505378" y="4133344"/>
                  <a:pt x="6375566" y="4141789"/>
                </a:cubicBezTo>
                <a:cubicBezTo>
                  <a:pt x="6245754" y="4150235"/>
                  <a:pt x="5963540" y="4165662"/>
                  <a:pt x="5848111" y="4141789"/>
                </a:cubicBezTo>
                <a:cubicBezTo>
                  <a:pt x="5732682" y="4117916"/>
                  <a:pt x="5296052" y="4126947"/>
                  <a:pt x="5023118" y="4141789"/>
                </a:cubicBezTo>
                <a:cubicBezTo>
                  <a:pt x="4750184" y="4156631"/>
                  <a:pt x="4517276" y="4163101"/>
                  <a:pt x="4272509" y="4141789"/>
                </a:cubicBezTo>
                <a:cubicBezTo>
                  <a:pt x="4027742" y="4120477"/>
                  <a:pt x="3777094" y="4162534"/>
                  <a:pt x="3521901" y="4141789"/>
                </a:cubicBezTo>
                <a:cubicBezTo>
                  <a:pt x="3266708" y="4121044"/>
                  <a:pt x="3177240" y="4119570"/>
                  <a:pt x="2845677" y="4141789"/>
                </a:cubicBezTo>
                <a:cubicBezTo>
                  <a:pt x="2514114" y="4164008"/>
                  <a:pt x="2281359" y="4174102"/>
                  <a:pt x="2020684" y="4141789"/>
                </a:cubicBezTo>
                <a:cubicBezTo>
                  <a:pt x="1760009" y="4109476"/>
                  <a:pt x="1580905" y="4164847"/>
                  <a:pt x="1195691" y="4141789"/>
                </a:cubicBezTo>
                <a:cubicBezTo>
                  <a:pt x="810477" y="4118731"/>
                  <a:pt x="586308" y="4123857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صَّداقَـــ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صَديقَتـــــــــي سارَةُ فَتاةٌ رائِعَــ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ةٌ!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AA1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كَيْفَ لا وَهِيَ تُشارِكُني حُلْوَ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لْأَيّامِ وَمُرَّها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نَلْعَبُ مَعاً فـــــــــي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لْمَدْرَسَــ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وَنَدْرُسُ سَوِيّاً في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لْمَكْتَبَــ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fr-FR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يا لَها مِنْ صَداقَةٍ جَميلَـ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ـةٍ!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عِنْدَما أَحْزَنُ تُواسينــــــــــ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وَعِنْدَمـــــا أَفْرَحُ تَفْرَحُ مَعـــــي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نَتَشارَكُ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ٱلْأَسْرارَ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وَٱلْأَحْلا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وَنَتَساعَدُ فـــــي  حَلِّ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ٱلْواجِبا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097565-1F72-E027-AB1B-ADCC3DF20F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9FEC9-D465-5484-4395-C2C0861835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75922-DB5A-D7F5-2B62-3ED9934B3E8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1FD96F-5F33-AE93-F739-093EC12B09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D939BA-E3B6-1C0D-ACD1-44B6F1C00E5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9FE08E-A5DC-348D-19CD-DF8F676A9CF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E77E2E-61D2-8D7E-29E1-64554B6B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81CED7-3992-F47B-3A6E-4961CC20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DEC559-E7F5-3045-0020-59BBF1920E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C03502-F63B-8A38-CBDA-382B1BE63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E61965-5D02-1198-13CC-7DB5002E49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F616-85AE-2179-523E-7E63305E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A723DB-0837-E548-1580-691C06F4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صديقكم سيقرأ – وأنتم ترددون وراءه</a:t>
            </a:r>
            <a:endParaRPr lang="fr-FR" sz="2000" dirty="0"/>
          </a:p>
        </p:txBody>
      </p:sp>
      <p:sp>
        <p:nvSpPr>
          <p:cNvPr id="3" name="Rectangle : coins arrondis 14">
            <a:extLst>
              <a:ext uri="{FF2B5EF4-FFF2-40B4-BE49-F238E27FC236}">
                <a16:creationId xmlns:a16="http://schemas.microsoft.com/office/drawing/2014/main" id="{59C3C6F2-C909-5ECA-3F03-26BDED19A8A0}"/>
              </a:ext>
            </a:extLst>
          </p:cNvPr>
          <p:cNvSpPr/>
          <p:nvPr/>
        </p:nvSpPr>
        <p:spPr>
          <a:xfrm>
            <a:off x="637602" y="1886360"/>
            <a:ext cx="7868795" cy="4141789"/>
          </a:xfrm>
          <a:custGeom>
            <a:avLst/>
            <a:gdLst>
              <a:gd name="connsiteX0" fmla="*/ 0 w 7868795"/>
              <a:gd name="connsiteY0" fmla="*/ 215166 h 4141789"/>
              <a:gd name="connsiteX1" fmla="*/ 215166 w 7868795"/>
              <a:gd name="connsiteY1" fmla="*/ 0 h 4141789"/>
              <a:gd name="connsiteX2" fmla="*/ 817005 w 7868795"/>
              <a:gd name="connsiteY2" fmla="*/ 0 h 4141789"/>
              <a:gd name="connsiteX3" fmla="*/ 1270075 w 7868795"/>
              <a:gd name="connsiteY3" fmla="*/ 0 h 4141789"/>
              <a:gd name="connsiteX4" fmla="*/ 1946299 w 7868795"/>
              <a:gd name="connsiteY4" fmla="*/ 0 h 4141789"/>
              <a:gd name="connsiteX5" fmla="*/ 2696908 w 7868795"/>
              <a:gd name="connsiteY5" fmla="*/ 0 h 4141789"/>
              <a:gd name="connsiteX6" fmla="*/ 3224362 w 7868795"/>
              <a:gd name="connsiteY6" fmla="*/ 0 h 4141789"/>
              <a:gd name="connsiteX7" fmla="*/ 4049356 w 7868795"/>
              <a:gd name="connsiteY7" fmla="*/ 0 h 4141789"/>
              <a:gd name="connsiteX8" fmla="*/ 4799964 w 7868795"/>
              <a:gd name="connsiteY8" fmla="*/ 0 h 4141789"/>
              <a:gd name="connsiteX9" fmla="*/ 5327419 w 7868795"/>
              <a:gd name="connsiteY9" fmla="*/ 0 h 4141789"/>
              <a:gd name="connsiteX10" fmla="*/ 5854873 w 7868795"/>
              <a:gd name="connsiteY10" fmla="*/ 0 h 4141789"/>
              <a:gd name="connsiteX11" fmla="*/ 6679867 w 7868795"/>
              <a:gd name="connsiteY11" fmla="*/ 0 h 4141789"/>
              <a:gd name="connsiteX12" fmla="*/ 7653629 w 7868795"/>
              <a:gd name="connsiteY12" fmla="*/ 0 h 4141789"/>
              <a:gd name="connsiteX13" fmla="*/ 7868795 w 7868795"/>
              <a:gd name="connsiteY13" fmla="*/ 215166 h 4141789"/>
              <a:gd name="connsiteX14" fmla="*/ 7868795 w 7868795"/>
              <a:gd name="connsiteY14" fmla="*/ 870857 h 4141789"/>
              <a:gd name="connsiteX15" fmla="*/ 7868795 w 7868795"/>
              <a:gd name="connsiteY15" fmla="*/ 1452318 h 4141789"/>
              <a:gd name="connsiteX16" fmla="*/ 7868795 w 7868795"/>
              <a:gd name="connsiteY16" fmla="*/ 2108009 h 4141789"/>
              <a:gd name="connsiteX17" fmla="*/ 7868795 w 7868795"/>
              <a:gd name="connsiteY17" fmla="*/ 2726585 h 4141789"/>
              <a:gd name="connsiteX18" fmla="*/ 7868795 w 7868795"/>
              <a:gd name="connsiteY18" fmla="*/ 3270932 h 4141789"/>
              <a:gd name="connsiteX19" fmla="*/ 7868795 w 7868795"/>
              <a:gd name="connsiteY19" fmla="*/ 3926623 h 4141789"/>
              <a:gd name="connsiteX20" fmla="*/ 7653629 w 7868795"/>
              <a:gd name="connsiteY20" fmla="*/ 4141789 h 4141789"/>
              <a:gd name="connsiteX21" fmla="*/ 6828636 w 7868795"/>
              <a:gd name="connsiteY21" fmla="*/ 4141789 h 4141789"/>
              <a:gd name="connsiteX22" fmla="*/ 6375566 w 7868795"/>
              <a:gd name="connsiteY22" fmla="*/ 4141789 h 4141789"/>
              <a:gd name="connsiteX23" fmla="*/ 5848111 w 7868795"/>
              <a:gd name="connsiteY23" fmla="*/ 4141789 h 4141789"/>
              <a:gd name="connsiteX24" fmla="*/ 5023118 w 7868795"/>
              <a:gd name="connsiteY24" fmla="*/ 4141789 h 4141789"/>
              <a:gd name="connsiteX25" fmla="*/ 4272509 w 7868795"/>
              <a:gd name="connsiteY25" fmla="*/ 4141789 h 4141789"/>
              <a:gd name="connsiteX26" fmla="*/ 3521901 w 7868795"/>
              <a:gd name="connsiteY26" fmla="*/ 4141789 h 4141789"/>
              <a:gd name="connsiteX27" fmla="*/ 2845677 w 7868795"/>
              <a:gd name="connsiteY27" fmla="*/ 4141789 h 4141789"/>
              <a:gd name="connsiteX28" fmla="*/ 2020684 w 7868795"/>
              <a:gd name="connsiteY28" fmla="*/ 4141789 h 4141789"/>
              <a:gd name="connsiteX29" fmla="*/ 1195691 w 7868795"/>
              <a:gd name="connsiteY29" fmla="*/ 4141789 h 4141789"/>
              <a:gd name="connsiteX30" fmla="*/ 215166 w 7868795"/>
              <a:gd name="connsiteY30" fmla="*/ 4141789 h 4141789"/>
              <a:gd name="connsiteX31" fmla="*/ 0 w 7868795"/>
              <a:gd name="connsiteY31" fmla="*/ 3926623 h 4141789"/>
              <a:gd name="connsiteX32" fmla="*/ 0 w 7868795"/>
              <a:gd name="connsiteY32" fmla="*/ 3270932 h 4141789"/>
              <a:gd name="connsiteX33" fmla="*/ 0 w 7868795"/>
              <a:gd name="connsiteY33" fmla="*/ 2763700 h 4141789"/>
              <a:gd name="connsiteX34" fmla="*/ 0 w 7868795"/>
              <a:gd name="connsiteY34" fmla="*/ 2256467 h 4141789"/>
              <a:gd name="connsiteX35" fmla="*/ 0 w 7868795"/>
              <a:gd name="connsiteY35" fmla="*/ 1675006 h 4141789"/>
              <a:gd name="connsiteX36" fmla="*/ 0 w 7868795"/>
              <a:gd name="connsiteY36" fmla="*/ 1093544 h 4141789"/>
              <a:gd name="connsiteX37" fmla="*/ 0 w 7868795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8795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474153" y="-27043"/>
                  <a:pt x="586626" y="-1715"/>
                  <a:pt x="817005" y="0"/>
                </a:cubicBezTo>
                <a:cubicBezTo>
                  <a:pt x="1047384" y="1715"/>
                  <a:pt x="1096468" y="-18088"/>
                  <a:pt x="1270075" y="0"/>
                </a:cubicBezTo>
                <a:cubicBezTo>
                  <a:pt x="1443682" y="18088"/>
                  <a:pt x="1640684" y="24371"/>
                  <a:pt x="1946299" y="0"/>
                </a:cubicBezTo>
                <a:cubicBezTo>
                  <a:pt x="2251914" y="-24371"/>
                  <a:pt x="2436993" y="9311"/>
                  <a:pt x="2696908" y="0"/>
                </a:cubicBezTo>
                <a:cubicBezTo>
                  <a:pt x="2956823" y="-9311"/>
                  <a:pt x="3020908" y="5166"/>
                  <a:pt x="3224362" y="0"/>
                </a:cubicBezTo>
                <a:cubicBezTo>
                  <a:pt x="3427816" y="-5166"/>
                  <a:pt x="3652745" y="-36903"/>
                  <a:pt x="4049356" y="0"/>
                </a:cubicBezTo>
                <a:cubicBezTo>
                  <a:pt x="4445967" y="36903"/>
                  <a:pt x="4610214" y="20554"/>
                  <a:pt x="4799964" y="0"/>
                </a:cubicBezTo>
                <a:cubicBezTo>
                  <a:pt x="4989714" y="-20554"/>
                  <a:pt x="5188513" y="4095"/>
                  <a:pt x="5327419" y="0"/>
                </a:cubicBezTo>
                <a:cubicBezTo>
                  <a:pt x="5466326" y="-4095"/>
                  <a:pt x="5639974" y="9602"/>
                  <a:pt x="5854873" y="0"/>
                </a:cubicBezTo>
                <a:cubicBezTo>
                  <a:pt x="6069772" y="-9602"/>
                  <a:pt x="6452013" y="25447"/>
                  <a:pt x="6679867" y="0"/>
                </a:cubicBezTo>
                <a:cubicBezTo>
                  <a:pt x="6907721" y="-25447"/>
                  <a:pt x="7308782" y="-19743"/>
                  <a:pt x="7653629" y="0"/>
                </a:cubicBezTo>
                <a:cubicBezTo>
                  <a:pt x="7774374" y="28619"/>
                  <a:pt x="7858877" y="77693"/>
                  <a:pt x="7868795" y="215166"/>
                </a:cubicBezTo>
                <a:cubicBezTo>
                  <a:pt x="7901090" y="393992"/>
                  <a:pt x="7836381" y="686793"/>
                  <a:pt x="7868795" y="870857"/>
                </a:cubicBezTo>
                <a:cubicBezTo>
                  <a:pt x="7901209" y="1054921"/>
                  <a:pt x="7870297" y="1196666"/>
                  <a:pt x="7868795" y="1452318"/>
                </a:cubicBezTo>
                <a:cubicBezTo>
                  <a:pt x="7867293" y="1707970"/>
                  <a:pt x="7855598" y="1825227"/>
                  <a:pt x="7868795" y="2108009"/>
                </a:cubicBezTo>
                <a:cubicBezTo>
                  <a:pt x="7881992" y="2390791"/>
                  <a:pt x="7839779" y="2430488"/>
                  <a:pt x="7868795" y="2726585"/>
                </a:cubicBezTo>
                <a:cubicBezTo>
                  <a:pt x="7897811" y="3022682"/>
                  <a:pt x="7868342" y="3088531"/>
                  <a:pt x="7868795" y="3270932"/>
                </a:cubicBezTo>
                <a:cubicBezTo>
                  <a:pt x="7869248" y="3453333"/>
                  <a:pt x="7877573" y="3627333"/>
                  <a:pt x="7868795" y="3926623"/>
                </a:cubicBezTo>
                <a:cubicBezTo>
                  <a:pt x="7873947" y="4049258"/>
                  <a:pt x="7786026" y="4141884"/>
                  <a:pt x="7653629" y="4141789"/>
                </a:cubicBezTo>
                <a:cubicBezTo>
                  <a:pt x="7435355" y="4174080"/>
                  <a:pt x="7126568" y="4151619"/>
                  <a:pt x="6828636" y="4141789"/>
                </a:cubicBezTo>
                <a:cubicBezTo>
                  <a:pt x="6530704" y="4131959"/>
                  <a:pt x="6505378" y="4133344"/>
                  <a:pt x="6375566" y="4141789"/>
                </a:cubicBezTo>
                <a:cubicBezTo>
                  <a:pt x="6245754" y="4150235"/>
                  <a:pt x="5963540" y="4165662"/>
                  <a:pt x="5848111" y="4141789"/>
                </a:cubicBezTo>
                <a:cubicBezTo>
                  <a:pt x="5732682" y="4117916"/>
                  <a:pt x="5296052" y="4126947"/>
                  <a:pt x="5023118" y="4141789"/>
                </a:cubicBezTo>
                <a:cubicBezTo>
                  <a:pt x="4750184" y="4156631"/>
                  <a:pt x="4517276" y="4163101"/>
                  <a:pt x="4272509" y="4141789"/>
                </a:cubicBezTo>
                <a:cubicBezTo>
                  <a:pt x="4027742" y="4120477"/>
                  <a:pt x="3777094" y="4162534"/>
                  <a:pt x="3521901" y="4141789"/>
                </a:cubicBezTo>
                <a:cubicBezTo>
                  <a:pt x="3266708" y="4121044"/>
                  <a:pt x="3177240" y="4119570"/>
                  <a:pt x="2845677" y="4141789"/>
                </a:cubicBezTo>
                <a:cubicBezTo>
                  <a:pt x="2514114" y="4164008"/>
                  <a:pt x="2281359" y="4174102"/>
                  <a:pt x="2020684" y="4141789"/>
                </a:cubicBezTo>
                <a:cubicBezTo>
                  <a:pt x="1760009" y="4109476"/>
                  <a:pt x="1580905" y="4164847"/>
                  <a:pt x="1195691" y="4141789"/>
                </a:cubicBezTo>
                <a:cubicBezTo>
                  <a:pt x="810477" y="4118731"/>
                  <a:pt x="586308" y="4123857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صَّداقَـــ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صَديقَتـــــــــي سارَةُ فَتاةٌ رائِعَــ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ةٌ!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AA1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كَيْفَ لا وَهِيَ تُشارِكُني حُلْوَ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لْأَيّامِ وَمُرَّها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نَلْعَبُ مَعاً فـــــــــي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لْمَدْرَسَــ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وَنَدْرُسُ سَوِيّاً في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لْمَكْتَبَــ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fr-FR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يا لَها مِنْ صَداقَةٍ جَميلَـ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ـةٍ!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عِنْدَما أَحْزَنُ تُواسينــــــــــ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وَعِنْدَمـــــا أَفْرَحُ تَفْرَحُ مَعـــــي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نَتَشارَكُ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ٱلْأَسْرارَ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وَٱلْأَحْلا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وَنَتَساعَدُ فـــــي  حَلِّ 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ٱلْواجِبا</a:t>
            </a:r>
            <a:r>
              <a:rPr kumimoji="0" lang="ar-MA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4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1D9770-1E73-CF3E-53D6-725020961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558405-B32E-5DA3-DFC8-16FFB1BCB1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A147E-02BB-C2ED-E70B-A5DF7E7E65C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2C2FF-C28C-5FC1-8D52-FA606EB39B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6B5F0-27F8-4614-3E5F-74120CB60C4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B71903-B0DD-8BB6-B94F-186C2C8EFC9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A202A52-86EF-3125-595B-A6EEF106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344A8F-172F-20A9-5AB7-B154107F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676B5B-F4C8-7653-D068-4577D0DE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2934C6-06FF-27AA-F219-B8A7CCC62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9E6A17-6C7E-334A-1E24-254795D1BE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85878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962D7-F930-9795-02D1-675CFC64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379A7-9BFB-1B96-7226-A51C7CA5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خذوا كراساتكم – كل واحد يتدرب على قراءة الفقرة بقراءة هامسة. سأمر بين الصفوف لأستمع لقراءاتكم. معكم 3 دقائق </a:t>
            </a:r>
            <a:endParaRPr kumimoji="0" lang="ar-MA" sz="2400" b="0" i="1" u="none" strike="noStrike" kern="0" cap="none" spc="0" normalizeH="0" baseline="0" noProof="0" dirty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8C79C9-AB84-DBE8-11B4-9F1B4C29D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108" y="1980000"/>
            <a:ext cx="2697729" cy="414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72F7B5A-5943-8216-967C-0DD7139CB2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B3867C-3720-4CA7-34C7-DC9876BD52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E3C05B-247D-51C5-8EB7-163101B042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53B6FE-E32E-0E9B-AA0A-DE5C5259DA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8829A-4F69-9409-D564-3FDB4CAD9E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72DA26-DFA5-9D85-DB84-4CCB6664A9F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A5E0DDC-8B3E-458E-FCC7-6834CD6D4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5CA2EE-DD78-12A9-2FAA-BAEFB83872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5B7093D-41E2-FC46-2905-21CD162AF3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F33E0E-73AB-BCD4-52B6-88810543B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C8D2C12-685D-DBCC-BE50-C7EB2E8CB8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402019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F8C6-FB0D-DFA5-60E2-63CD6951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1F666-AA87-6205-3BE7-AF9C5A07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700" b="1" i="0" u="none" strike="noStrike" kern="0" cap="none" spc="0" normalizeH="0" baseline="0" noProof="0" dirty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الآن تحدي القراءة في  ثنائيات  ، للفوز عليكما القراءة  قراءة معبرة وبصوت واحد. </a:t>
            </a:r>
            <a:endParaRPr kumimoji="0" lang="ar-MA" sz="1400" b="0" i="1" u="none" strike="noStrike" kern="0" cap="none" spc="0" normalizeH="0" baseline="0" noProof="0" dirty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6A211-5ED1-B5D2-4DEC-2E2F6046AF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DD4712-61D3-9E18-62D5-01F1A9E295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31E37-5E23-F869-7104-783E527397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1846D-1A3C-8462-4CCC-B8B63814A09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A5245-2519-A016-C304-56E79B4FBD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48DBBFF-B01C-52A0-69B9-C2309582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0DD144B-DF23-210D-DC91-322A4531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E9198A-9283-04DD-B898-78283633F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9CC8375-02E2-C2AE-AAF6-307585F2B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AFA8EF-4529-D62D-EA7F-789FC0CD93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EC5B03C-6CF1-8EF8-B8DD-9351B86FC3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097" y="2456330"/>
            <a:ext cx="7065806" cy="328108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Espace réservé pour une image  2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B32A839-3B33-CF20-4040-5B4EDFAF3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5345" y="684000"/>
            <a:ext cx="819137" cy="819137"/>
          </a:xfrm>
        </p:spPr>
      </p:pic>
    </p:spTree>
    <p:extLst>
      <p:ext uri="{BB962C8B-B14F-4D97-AF65-F5344CB8AC3E}">
        <p14:creationId xmlns:p14="http://schemas.microsoft.com/office/powerpoint/2010/main" val="2396684690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C949D-8117-ED81-FDE4-C8125889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D49F6-A4D5-0090-1495-88F65E76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0713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/>
              <a:t>اختتام الحصة</a:t>
            </a:r>
            <a:endParaRPr lang="fr-MA" sz="4400" dirty="0"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6D7C7C-509D-473F-EE87-5ED54A0BA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848" y="166071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37F5982D-69EF-E437-7F7A-940A0C7115D9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FC941B6-8C35-16C5-E759-99D84D8A976A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73A0A5-FB79-1B9B-724D-A2D8B7C41C58}"/>
              </a:ext>
            </a:extLst>
          </p:cNvPr>
          <p:cNvSpPr txBox="1"/>
          <p:nvPr/>
        </p:nvSpPr>
        <p:spPr>
          <a:xfrm>
            <a:off x="753847" y="4347113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7DB90F-B2E6-7910-1AD6-262985516D56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</p:spTree>
    <p:extLst>
      <p:ext uri="{BB962C8B-B14F-4D97-AF65-F5344CB8AC3E}">
        <p14:creationId xmlns:p14="http://schemas.microsoft.com/office/powerpoint/2010/main" val="1100206735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 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AF83B08-D39F-70F7-BE7D-DE34A4E9F214}"/>
              </a:ext>
            </a:extLst>
          </p:cNvPr>
          <p:cNvSpPr/>
          <p:nvPr/>
        </p:nvSpPr>
        <p:spPr>
          <a:xfrm>
            <a:off x="3611184" y="3089279"/>
            <a:ext cx="1980000" cy="1980000"/>
          </a:xfrm>
          <a:prstGeom prst="ellipse">
            <a:avLst/>
          </a:prstGeom>
          <a:solidFill>
            <a:srgbClr val="424D7B"/>
          </a:solidFill>
          <a:ln w="28575" cap="flat" cmpd="sng" algn="ctr">
            <a:solidFill>
              <a:srgbClr val="424D7B"/>
            </a:solidFill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تَعَلَّمْتُ في هذِهِ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8D29E-271A-DF16-1684-44EC12842C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3BDC8-099D-A39D-28F0-F3344A6B5C5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2C735C-B16D-629A-8BDB-1B2F159376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983B08-94B9-7A08-99A7-F2E8109BC99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70022-DB33-5663-1AA6-0F6F181F3E1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51126F-6E82-7C7C-9587-0D3A0D2C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ECC5FC-C820-5C6E-E5EB-36FCA37C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3F1C30-5E16-5B5A-039A-CE3492E0D7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3C5FDB-FC64-6330-FA00-04C24E4044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FF6E3-D3DB-E716-69E4-24E8A7C50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FD88A46-087E-AB12-B1EB-EB88D79B1C1A}"/>
              </a:ext>
            </a:extLst>
          </p:cNvPr>
          <p:cNvSpPr/>
          <p:nvPr/>
        </p:nvSpPr>
        <p:spPr>
          <a:xfrm>
            <a:off x="5781304" y="2173148"/>
            <a:ext cx="2880000" cy="1620000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مُفْرَداتٍ جَديدَةٍ:</a:t>
            </a:r>
          </a:p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غُرورٌ – عِتابٌ – اِعْتِذارٌ -   اِحْتِرامٌ - اَلْأَسَفُ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381ACC-9115-4D80-2956-9337E3E55F56}"/>
              </a:ext>
            </a:extLst>
          </p:cNvPr>
          <p:cNvCxnSpPr>
            <a:cxnSpLocks/>
            <a:stCxn id="5" idx="7"/>
            <a:endCxn id="15" idx="1"/>
          </p:cNvCxnSpPr>
          <p:nvPr/>
        </p:nvCxnSpPr>
        <p:spPr>
          <a:xfrm flipV="1">
            <a:off x="5301220" y="2983148"/>
            <a:ext cx="480084" cy="396095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30E73AA-24B7-EC9F-1D31-4735C2FC01B9}"/>
              </a:ext>
            </a:extLst>
          </p:cNvPr>
          <p:cNvSpPr/>
          <p:nvPr/>
        </p:nvSpPr>
        <p:spPr>
          <a:xfrm>
            <a:off x="5781304" y="4259279"/>
            <a:ext cx="2880000" cy="1620000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تَعَرَّفْنا حِكايَةً جَديدَةً:</a:t>
            </a:r>
          </a:p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سِرُّ ٱلصَّداقَةِ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225352-66D2-349B-0849-677E9581FF69}"/>
              </a:ext>
            </a:extLst>
          </p:cNvPr>
          <p:cNvCxnSpPr>
            <a:cxnSpLocks/>
            <a:stCxn id="5" idx="5"/>
            <a:endCxn id="18" idx="1"/>
          </p:cNvCxnSpPr>
          <p:nvPr/>
        </p:nvCxnSpPr>
        <p:spPr>
          <a:xfrm>
            <a:off x="5301220" y="4779315"/>
            <a:ext cx="480084" cy="289964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AEF7694-CC70-AF10-FB2A-7062DE71ECEF}"/>
              </a:ext>
            </a:extLst>
          </p:cNvPr>
          <p:cNvSpPr/>
          <p:nvPr/>
        </p:nvSpPr>
        <p:spPr>
          <a:xfrm>
            <a:off x="550768" y="2173148"/>
            <a:ext cx="2887185" cy="1620000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تَدَرَّبْنا عَلى قِراءَةِ كَلِماتٍ بَصَرِيَّةٍ جَديدَةٍ:</a:t>
            </a:r>
          </a:p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ثُمَّ- لَكِنَّ – لِماذا-  حَتّى -  هَلْ-نَحْوَ </a:t>
            </a:r>
            <a:r>
              <a:rPr lang="ar-MA" sz="2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 حينَ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0786566-2F63-CBF5-3FA0-C7A16A6A6F7E}"/>
              </a:ext>
            </a:extLst>
          </p:cNvPr>
          <p:cNvCxnSpPr>
            <a:cxnSpLocks/>
            <a:stCxn id="5" idx="1"/>
            <a:endCxn id="20" idx="3"/>
          </p:cNvCxnSpPr>
          <p:nvPr/>
        </p:nvCxnSpPr>
        <p:spPr>
          <a:xfrm flipH="1" flipV="1">
            <a:off x="3437953" y="2983148"/>
            <a:ext cx="463195" cy="396095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0C45278-E9D3-12F8-840B-01408C2EAF8F}"/>
              </a:ext>
            </a:extLst>
          </p:cNvPr>
          <p:cNvSpPr/>
          <p:nvPr/>
        </p:nvSpPr>
        <p:spPr>
          <a:xfrm>
            <a:off x="535580" y="4345375"/>
            <a:ext cx="2880000" cy="1620000"/>
          </a:xfrm>
          <a:prstGeom prst="roundRect">
            <a:avLst/>
          </a:prstGeom>
          <a:solidFill>
            <a:srgbClr val="00ACA4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تَدَرَّبْنا عَلى ٱلْقِراءَةِ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بِٱسْتِرْسالٍ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وَٱلْوَقْفِ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على ساكن.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13C0178-FEB8-9C57-21DF-36505759461B}"/>
              </a:ext>
            </a:extLst>
          </p:cNvPr>
          <p:cNvCxnSpPr>
            <a:cxnSpLocks/>
            <a:stCxn id="5" idx="3"/>
            <a:endCxn id="22" idx="3"/>
          </p:cNvCxnSpPr>
          <p:nvPr/>
        </p:nvCxnSpPr>
        <p:spPr>
          <a:xfrm flipH="1">
            <a:off x="3415580" y="4779315"/>
            <a:ext cx="485568" cy="376060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BD470-6927-2FE2-2978-5DC350EA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الواجبات المنزلية</a:t>
            </a:r>
            <a:r>
              <a:rPr lang="f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1" name="Image 10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8B2B3B92-6138-EA8D-ECFF-DF25F1905B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1" y="1722027"/>
            <a:ext cx="3918857" cy="3918857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E38047D4-0CAE-DD87-614C-BB3552E8ECA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233545-950A-CE7F-FCF1-E9771BC2B5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7C693E-3E22-51DB-016C-B395F922EC0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B8AC8-74D0-E676-CBE2-7EEB3F9D43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C06098-5479-F42F-93BF-8B7D5774D7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F93F8-AFA4-1BDE-E998-3EBE5E8D0CB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D839B1-35A7-4E08-966D-66D65089F7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E0F048-2C21-0B5C-C366-3F283A4153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4F3708-4D45-DFA9-06CA-C5707B0319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37CB50F-3245-E0F2-F4D3-E8573A1504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24BE2A-8829-2753-A6B6-659F8592D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73434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على الطاولة في القمطر.</a:t>
            </a:r>
            <a:endParaRPr lang="fr-FR" sz="2400" dirty="0"/>
          </a:p>
        </p:txBody>
      </p:sp>
      <p:pic>
        <p:nvPicPr>
          <p:cNvPr id="22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6854F4A0-0545-1DEE-B6A5-5CF59206522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492CD6-2050-AAE9-EC93-1413C9A18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12AF99-B012-1FF6-D7B9-E865B3A029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95E574-9B12-99A7-1433-855D7D2B9E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101512-D3C6-FE53-5F88-175F831F14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68641D-9572-E436-382B-864D3524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79AB85-6AEA-F79D-CDA2-E5A0008DD3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A9962-3794-3D3D-C84F-AFD12D2F44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106C9-DA92-ED3D-CF47-98BF5F3DC8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376EE-F7B4-3EF0-5E4E-6C6CEF0FB17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A54607-B3D2-59F3-2F1D-97FE4B2EF7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5FC3A26-2287-582A-A9CD-92EB33F925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4" name="Espace réservé pour une image  17">
            <a:extLst>
              <a:ext uri="{FF2B5EF4-FFF2-40B4-BE49-F238E27FC236}">
                <a16:creationId xmlns:a16="http://schemas.microsoft.com/office/drawing/2014/main" id="{489E5E19-D47E-66D3-AA08-1799D281B1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المطلوب في الصفحة 10. </a:t>
            </a:r>
            <a:endParaRPr lang="fr-FR" sz="20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DA381B-7842-F7E4-3A42-B211DA1DD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134" y="1980000"/>
            <a:ext cx="2697733" cy="414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8E1057-BBD0-9BA8-E786-A22BF3CEE3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B242A-0B01-599C-F22D-42217465F0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7B743-92CC-DD38-68A2-99E3EC7EC1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0AB58-E78C-3558-53D6-9D1416CEE02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0F9E9-B1F6-5EEF-E55D-5C3A51D493E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2DC997-4884-2140-B058-235E9BC3A8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F443E4-B261-A9C3-A30E-11B4FF63A4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24CD7-300D-CE37-CBB1-7C5F764EA2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CA1A9D-CC60-A44E-461C-AAFC7DEBE1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64CF217-B2F8-8D63-7013-A9AC0FFC5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A406C87C-F0F9-5738-D298-9971EEA7C4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325" y="684213"/>
            <a:ext cx="898525" cy="900112"/>
          </a:xfrm>
        </p:spPr>
      </p:pic>
      <p:pic>
        <p:nvPicPr>
          <p:cNvPr id="1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8FF9652-59A3-E766-F69A-C549D7901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3269709" y="2822290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B6A8CA-5D1B-0485-BAD9-DE4EC6716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0EA3F-6A69-90FB-B050-B3EBB86A64A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4F0FB-9B28-756A-4273-9E7DDF3693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E21DB-DE12-91EB-C16E-B422791ADDB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4CD0F-27BC-580A-3786-F3BF3D9DECE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CDD8B4-15BC-05E8-6185-0A852C724B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8E7F9B-F7D4-2439-E7DE-A7485B05DA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E9BBC8-88F1-5598-3542-04F53853293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8C2E04-3C63-8DBB-A10D-9288F33245D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6E3045-16C3-D55D-A307-39B94066CC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64BB017-1484-1D16-3CDD-D92599EA879F}"/>
              </a:ext>
            </a:extLst>
          </p:cNvPr>
          <p:cNvSpPr txBox="1"/>
          <p:nvPr/>
        </p:nvSpPr>
        <p:spPr>
          <a:xfrm>
            <a:off x="753847" y="4347113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0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الواجب المنزلي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94DB71B-C138-5625-FCB6-7D75ECFFE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041" y="3054370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0512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A03AB3CD-1EA9-2E7A-7F6D-BC599E049228}"/>
              </a:ext>
            </a:extLst>
          </p:cNvPr>
          <p:cNvPicPr>
            <a:picLocks noGrp="1" noChangeAspect="1"/>
          </p:cNvPicPr>
          <p:nvPr>
            <p:ph type="pic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" b="3"/>
          <a:stretch/>
        </p:blipFill>
        <p:spPr>
          <a:xfrm>
            <a:off x="1052512" y="14493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7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dirty="0">
                <a:cs typeface="Microsoft Uighur" panose="02000000000000000000" pitchFamily="2" charset="-78"/>
              </a:rPr>
              <a:t> اليوم سوف تتدربون على إنشاد نشيدنا الوطني بشكل جيد.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قفوا واعتدلوا ، لنستمع لنشيدنا الوطني.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0145F2-8852-1168-3FBD-F88434D848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"/>
          <a:stretch>
            <a:fillRect/>
          </a:stretch>
        </p:blipFill>
        <p:spPr>
          <a:xfrm>
            <a:off x="3496409" y="1911838"/>
            <a:ext cx="5072799" cy="4122108"/>
          </a:xfrm>
          <a:prstGeom prst="rect">
            <a:avLst/>
          </a:prstGeom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1C32E55F-CFD2-5BE6-D3EE-8B9515C173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61" r="-4661"/>
          <a:stretch>
            <a:fillRect/>
          </a:stretch>
        </p:blipFill>
        <p:spPr>
          <a:xfrm>
            <a:off x="673558" y="2134052"/>
            <a:ext cx="2881313" cy="28797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95AA59-8E32-0487-219C-85CCD36D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49ED29-6BB0-32DD-F938-EEB3F5902A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4B5DE6-E354-8213-24A3-1FCD0C3E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3CA350-6E34-D6D4-81F4-9B5B411A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4E48B2-D29F-4EC9-386C-887A2EAA96A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A68DD86-D58D-89CC-C5AD-6AB38C0798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9C9EA-481E-3129-A1CC-AAE8C6E27ED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1E5703-749B-DB85-374F-AE3EEA2D05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669CAA-C266-A037-B90A-D7669FC4749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471012-11D3-9879-71BE-8B38E5BA918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</p:spTree>
    <p:extLst>
      <p:ext uri="{BB962C8B-B14F-4D97-AF65-F5344CB8AC3E}">
        <p14:creationId xmlns:p14="http://schemas.microsoft.com/office/powerpoint/2010/main" val="490627963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22893</TotalTime>
  <Words>2107</Words>
  <Application>Microsoft Office PowerPoint</Application>
  <PresentationFormat>Affichage à l'écran (4:3)</PresentationFormat>
  <Paragraphs>603</Paragraphs>
  <Slides>84</Slides>
  <Notes>1</Notes>
  <HiddenSlides>0</HiddenSlides>
  <MMClips>10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84</vt:i4>
      </vt:variant>
    </vt:vector>
  </HeadingPairs>
  <TitlesOfParts>
    <vt:vector size="111" baseType="lpstr">
      <vt:lpstr>Dosis ExtraBold</vt:lpstr>
      <vt:lpstr>Wingdings</vt:lpstr>
      <vt:lpstr>Dosis SemiBold</vt:lpstr>
      <vt:lpstr>Calibri Light</vt:lpstr>
      <vt:lpstr>Arial</vt:lpstr>
      <vt:lpstr>Dosis</vt:lpstr>
      <vt:lpstr>Calibri</vt:lpstr>
      <vt:lpstr>Microsoft Uighur</vt:lpstr>
      <vt:lpstr>Modern Love</vt:lpstr>
      <vt:lpstr>Dosis Medium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3_Env-Enseignant</vt:lpstr>
      <vt:lpstr>Présentation PowerPoint</vt:lpstr>
      <vt:lpstr>Présentation PowerPoint</vt:lpstr>
      <vt:lpstr>هيكلة حصص الأسبوع التربوي الأول</vt:lpstr>
      <vt:lpstr>هيكلة حصة اليوم</vt:lpstr>
      <vt:lpstr>عند نهاية الحصة</vt:lpstr>
      <vt:lpstr>مرحبا بكم, سنبدأ حصة اللغة العربية.</vt:lpstr>
      <vt:lpstr> النشاط الاعتيادي</vt:lpstr>
      <vt:lpstr>ضعوا اللوحة والكراسة على الطاولة في القمطر.</vt:lpstr>
      <vt:lpstr> اليوم سوف تتدربون على إنشاد نشيدنا الوطني بشكل جيد. قفوا واعتدلوا ، لنستمع لنشيدنا الوطني.</vt:lpstr>
      <vt:lpstr>عرض النشيد الوطني </vt:lpstr>
      <vt:lpstr>سأقرأ الآن الجزء الأول. أنصتوا جيدا أنطق كلمات النشيد بشكل صحيح.</vt:lpstr>
      <vt:lpstr>من يقرأ؟  رددوا </vt:lpstr>
      <vt:lpstr>من يقرأ؟ رددوا </vt:lpstr>
      <vt:lpstr>من يقرأ؟ رددوا  </vt:lpstr>
      <vt:lpstr>من يقرأ؟ رددوا </vt:lpstr>
      <vt:lpstr>لننشد معا.</vt:lpstr>
      <vt:lpstr>خذوا ألواحكم. اكتبوا الشطر الذي يبتدئ منتدى.</vt:lpstr>
      <vt:lpstr>صححوا </vt:lpstr>
      <vt:lpstr>معجم</vt:lpstr>
      <vt:lpstr>ستتعلمون اليوم مفردات جديدة ستجدونها في الحكاية ونص القراءة، انتبهوا جيدا.</vt:lpstr>
      <vt:lpstr>نبدأ ب تعريف كلمة "عاتب".  عاتَبَ أي لام برفق – نعيدُ قراءة  التعريف معا – رددوا </vt:lpstr>
      <vt:lpstr> سأركب "عاتب" في جملة للتعليق على هذا المشهد.</vt:lpstr>
      <vt:lpstr>تعاتب الأم ابنها لأنه يهمل دروسه. من يعيد قراءة الجملة؟  </vt:lpstr>
      <vt:lpstr>والآن هذا تعريف لكلمة "اِعتذر". نعيدُ قراءة  التعريف معا – رددوا </vt:lpstr>
      <vt:lpstr>سأركب جملة باستعمال "اعتذر" . من يعيد قراءة الجملة؟ </vt:lpstr>
      <vt:lpstr>ما المواقف الأخرى للاعتذار؟  </vt:lpstr>
      <vt:lpstr> هذا تعريف لكلمة  "غرور". نعيدُ قراءة  التعريف معا – رددوا   </vt:lpstr>
      <vt:lpstr>  هل الغرور سلوك حسن؟ لِماذا؟ </vt:lpstr>
      <vt:lpstr>هذا طفل معجب بنفسه. نقول: شعر الطفل بالغرور أمام زملائه.</vt:lpstr>
      <vt:lpstr> لماذا شعر هذا الطفل بالغرور؟  اختر جوابك وعلل اختيارك. </vt:lpstr>
      <vt:lpstr>من يعلق على هذا المشهد باستعمال الكلمات الثلاث : عاتب – غرور – اعتذر  </vt:lpstr>
      <vt:lpstr>من يقرأ الجملة؟  </vt:lpstr>
      <vt:lpstr>نمر إلى كلمة "أسفٌ". من يقرأ تعريف الكلمة؟ رددوا معا التعريف </vt:lpstr>
      <vt:lpstr>سأعلق عن الصورة  بجملة أستعمل فيها  كلمة "أسف".</vt:lpstr>
      <vt:lpstr>من يعيد قراءة الجملة؟ </vt:lpstr>
      <vt:lpstr>هذا تعريف كلمة "احترم"  - رددوا التعريف </vt:lpstr>
      <vt:lpstr>هذه صورة.  سأعلق على المشهدِ  باستعمال كلمة "احترم".</vt:lpstr>
      <vt:lpstr>من يركب جملة أخرى باستعمال كلمة "احترم " للتعليق على المشهد؟</vt:lpstr>
      <vt:lpstr>خذوا كراساتكم، أنجزوا النشاط – لديكم دقيقة </vt:lpstr>
      <vt:lpstr>انتهى الوقت – في ثنائيات ناقشوا إجاباتكم </vt:lpstr>
      <vt:lpstr>صححوا. </vt:lpstr>
      <vt:lpstr>نمر إلى النشاط "أتدرب مع زملائي" الصفحة 8. من يقرأ التعليمة؟ أنجزوا – معكم دقيقتان </vt:lpstr>
      <vt:lpstr>انتهى الوقت – في ثنائيات ناقشوا إجاباتكم   - أمامكم دقيقة </vt:lpstr>
      <vt:lpstr>انتهى الوقت – سأعين من يقرأ الجمل موظفا الكلمة المناسبة.  هل أنتم متفقون  </vt:lpstr>
      <vt:lpstr> الآن؛ كل واحد منكم ينتج جملة باستعمال الكلمات الثلاث فيها. معكم دقيقتان.   يمر الأستاذ بين الصفوف ويصحح كتابيا  إنجازات المتعلمين.</vt:lpstr>
      <vt:lpstr>استماع وتحدث</vt:lpstr>
      <vt:lpstr>سنتعرف اليوم على حكاية جديدة. قبل ذلك، هذه كلمات ستساعدنا على فهم الحكاية. من يقرأ؟</vt:lpstr>
      <vt:lpstr>انتبهوا، من يقرأ المقصود ب"الفضول"؟</vt:lpstr>
      <vt:lpstr>من يقرأ معنى كلمة "الغيرة"؟</vt:lpstr>
      <vt:lpstr>من يقرأ معنى "الأناني"؟ يقدم الأستاذ مثالا: طفل يحتفظ باللعب كلها له ولا يتقاسمها مع غيره.</vt:lpstr>
      <vt:lpstr>من يقرأ معنى "مودة"؟ يقدم أمثلة: شخص يعامل الناس بمودة.</vt:lpstr>
      <vt:lpstr> الآن سنكتشف حكاية اليوم. سيكون عليكم توقع مضمونها. عنوان حكايتنا هو: سِرُّ ٱلصَّداقَةِ</vt:lpstr>
      <vt:lpstr> لاحظوا العنوان والصورة .  كل واحد منكم يقول توقعه حول مضمون الحكاية لزميله </vt:lpstr>
      <vt:lpstr>انتباه، نمر إلى تقاسم التوقعات. من يريد أن يعرض توقعه موضحا ما الذي جعله يتوقع  ذلك؟</vt:lpstr>
      <vt:lpstr>والآن تستمعون للحكاية وتتحققون من توقعاتكم. أنصتوا جيدا.</vt:lpstr>
      <vt:lpstr>بعد الاستماع للحكاية، من كان توقعه قريبا من مضمون الحكاية؟ </vt:lpstr>
      <vt:lpstr>سأعيد تسميع الحكاية، ارفعوا أيديكم عندما تسمعون كلمات من معجم الحكاية. </vt:lpstr>
      <vt:lpstr>للتحقق من الفهم . سأطرح عليكم أسئلة حول عناصر حكاية سر الصداقة </vt:lpstr>
      <vt:lpstr>مَن ٱلشَّخْصِيّاتُ ٱلْمَذْكورَةُ في ٱلْحِكايَةِ؟</vt:lpstr>
      <vt:lpstr>نعم هذه شخصيات الحكاية. من الشخصية الخيالية من بينها؟ </vt:lpstr>
      <vt:lpstr>في أي زمن وقعت أحداث الحكاية؟  وأين؟ </vt:lpstr>
      <vt:lpstr>من يذكرنا بحدث البداية؟  ماذا حدث بعد ذلك؟ كيف انتهت الحكاية؟ </vt:lpstr>
      <vt:lpstr>أحسنتم جميعا سنتابع حكايتنا غدا.</vt:lpstr>
      <vt:lpstr>قراءة</vt:lpstr>
      <vt:lpstr>ستتدربون على قراءة  كلمات نصادفها كثيرا. ستساعدنا على القراءة بسرعة. </vt:lpstr>
      <vt:lpstr>سأقرأ الكلمات تابعوا معي.  </vt:lpstr>
      <vt:lpstr>الآن دوركم. ستقرؤون الكلمات قبل أن تختفي. من يقرأ؟ </vt:lpstr>
      <vt:lpstr>من يقرأ؟ </vt:lpstr>
      <vt:lpstr>من يقرأ؟ </vt:lpstr>
      <vt:lpstr>من يقرأ؟ </vt:lpstr>
      <vt:lpstr>الآن، نمر إلى نشاط القراءة المشتركة.</vt:lpstr>
      <vt:lpstr>ستتدربون في هذه الحصة على قراءة فقرة بدقة وسرعة..</vt:lpstr>
      <vt:lpstr>سأقرأ أولا . انتبهوا للوصل. أقف على الحرف الأخير ساكنا. كما أقرأ التاء المربوطة في نهاية الجملة هاء. </vt:lpstr>
      <vt:lpstr>اَلآن صديقكم سيقرأ – وأنتم ترددون وراءه</vt:lpstr>
      <vt:lpstr>خذوا كراساتكم – كل واحد يتدرب على قراءة الفقرة بقراءة هامسة. سأمر بين الصفوف لأستمع لقراءاتكم. معكم 3 دقائق </vt:lpstr>
      <vt:lpstr>الآن تحدي القراءة في  ثنائيات  ، للفوز عليكما القراءة  قراءة معبرة وبصوت واحد. </vt:lpstr>
      <vt:lpstr>اختتام الحصة</vt:lpstr>
      <vt:lpstr>ماذا تعلمتم اليوم؟ </vt:lpstr>
      <vt:lpstr>سجلوا الواجبات المنزلية.</vt:lpstr>
      <vt:lpstr>أنجزوا المطلوب في الصفحة 10. </vt:lpstr>
      <vt:lpstr>أبطال الحصة هم ........................................................................... </vt:lpstr>
      <vt:lpstr>اختــتام الحــصة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zohra elalami</dc:creator>
  <cp:lastModifiedBy>zohra elalami</cp:lastModifiedBy>
  <cp:revision>1</cp:revision>
  <dcterms:created xsi:type="dcterms:W3CDTF">2023-09-20T21:35:22Z</dcterms:created>
  <dcterms:modified xsi:type="dcterms:W3CDTF">2025-10-25T15:16:02Z</dcterms:modified>
</cp:coreProperties>
</file>