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763" r:id="rId6"/>
  </p:sldMasterIdLst>
  <p:notesMasterIdLst>
    <p:notesMasterId r:id="rId74"/>
  </p:notesMasterIdLst>
  <p:sldIdLst>
    <p:sldId id="2147482366" r:id="rId7"/>
    <p:sldId id="2147482642" r:id="rId8"/>
    <p:sldId id="2147482617" r:id="rId9"/>
    <p:sldId id="2147482469" r:id="rId10"/>
    <p:sldId id="2147482516" r:id="rId11"/>
    <p:sldId id="2147482615" r:id="rId12"/>
    <p:sldId id="2147482480" r:id="rId13"/>
    <p:sldId id="2134806929" r:id="rId14"/>
    <p:sldId id="2147482639" r:id="rId15"/>
    <p:sldId id="2134806773" r:id="rId16"/>
    <p:sldId id="2147482481" r:id="rId17"/>
    <p:sldId id="2134806896" r:id="rId18"/>
    <p:sldId id="2147482630" r:id="rId19"/>
    <p:sldId id="2147482353" r:id="rId20"/>
    <p:sldId id="2147482632" r:id="rId21"/>
    <p:sldId id="2147482354" r:id="rId22"/>
    <p:sldId id="2147482356" r:id="rId23"/>
    <p:sldId id="2134806903" r:id="rId24"/>
    <p:sldId id="2134806905" r:id="rId25"/>
    <p:sldId id="2134806906" r:id="rId26"/>
    <p:sldId id="2134806908" r:id="rId27"/>
    <p:sldId id="2134806909" r:id="rId28"/>
    <p:sldId id="2134806911" r:id="rId29"/>
    <p:sldId id="2147482640" r:id="rId30"/>
    <p:sldId id="2134806145" r:id="rId31"/>
    <p:sldId id="2134806657" r:id="rId32"/>
    <p:sldId id="2147482348" r:id="rId33"/>
    <p:sldId id="2147482361" r:id="rId34"/>
    <p:sldId id="2147482362" r:id="rId35"/>
    <p:sldId id="2134806195" r:id="rId36"/>
    <p:sldId id="2147482351" r:id="rId37"/>
    <p:sldId id="2147482495" r:id="rId38"/>
    <p:sldId id="2147482633" r:id="rId39"/>
    <p:sldId id="2147482343" r:id="rId40"/>
    <p:sldId id="2134806714" r:id="rId41"/>
    <p:sldId id="2134806715" r:id="rId42"/>
    <p:sldId id="2134806716" r:id="rId43"/>
    <p:sldId id="2134806717" r:id="rId44"/>
    <p:sldId id="2134806718" r:id="rId45"/>
    <p:sldId id="2134806923" r:id="rId46"/>
    <p:sldId id="2147482492" r:id="rId47"/>
    <p:sldId id="2147482493" r:id="rId48"/>
    <p:sldId id="2147482641" r:id="rId49"/>
    <p:sldId id="2134806538" r:id="rId50"/>
    <p:sldId id="2147482364" r:id="rId51"/>
    <p:sldId id="2147482340" r:id="rId52"/>
    <p:sldId id="2147482341" r:id="rId53"/>
    <p:sldId id="2134806915" r:id="rId54"/>
    <p:sldId id="2147482631" r:id="rId55"/>
    <p:sldId id="2147482509" r:id="rId56"/>
    <p:sldId id="2147482497" r:id="rId57"/>
    <p:sldId id="2147482498" r:id="rId58"/>
    <p:sldId id="2147482499" r:id="rId59"/>
    <p:sldId id="2147482502" r:id="rId60"/>
    <p:sldId id="2147482634" r:id="rId61"/>
    <p:sldId id="2147482635" r:id="rId62"/>
    <p:sldId id="2147482503" r:id="rId63"/>
    <p:sldId id="2147482636" r:id="rId64"/>
    <p:sldId id="2147482508" r:id="rId65"/>
    <p:sldId id="2134806930" r:id="rId66"/>
    <p:sldId id="2147482344" r:id="rId67"/>
    <p:sldId id="2134806938" r:id="rId68"/>
    <p:sldId id="2147482627" r:id="rId69"/>
    <p:sldId id="2134806936" r:id="rId70"/>
    <p:sldId id="2134806939" r:id="rId71"/>
    <p:sldId id="2147482629" r:id="rId72"/>
    <p:sldId id="2147482628" r:id="rId73"/>
  </p:sldIdLst>
  <p:sldSz cx="9144000" cy="6858000" type="screen4x3"/>
  <p:notesSz cx="6858000" cy="9144000"/>
  <p:embeddedFontLst>
    <p:embeddedFont>
      <p:font typeface="Dosis" pitchFamily="2" charset="0"/>
      <p:regular r:id="rId75"/>
      <p:bold r:id="rId76"/>
    </p:embeddedFont>
    <p:embeddedFont>
      <p:font typeface="Dosis ExtraBold" panose="020F0502020204030204" pitchFamily="2" charset="0"/>
      <p:bold r:id="rId77"/>
    </p:embeddedFont>
    <p:embeddedFont>
      <p:font typeface="Dosis Medium" panose="020F0502020204030204" pitchFamily="2" charset="0"/>
      <p:regular r:id="rId78"/>
    </p:embeddedFont>
    <p:embeddedFont>
      <p:font typeface="Dosis SemiBold" panose="020F0502020204030204" pitchFamily="2" charset="0"/>
      <p:regular r:id="rId79"/>
      <p:bold r:id="rId80"/>
    </p:embeddedFont>
    <p:embeddedFont>
      <p:font typeface="Microsoft Uighur" panose="02000000000000000000" pitchFamily="2" charset="-78"/>
      <p:regular r:id="rId81"/>
      <p:bold r:id="rId82"/>
    </p:embeddedFont>
    <p:embeddedFont>
      <p:font typeface="Modern Love" panose="020F0502020204030204" pitchFamily="82" charset="0"/>
      <p:regular r:id="rId8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4E7FBD"/>
    <a:srgbClr val="936D93"/>
    <a:srgbClr val="ECF8FB"/>
    <a:srgbClr val="257390"/>
    <a:srgbClr val="424D7A"/>
    <a:srgbClr val="424D7B"/>
    <a:srgbClr val="106585"/>
    <a:srgbClr val="000000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94673" autoAdjust="0"/>
  </p:normalViewPr>
  <p:slideViewPr>
    <p:cSldViewPr snapToGrid="0">
      <p:cViewPr varScale="1">
        <p:scale>
          <a:sx n="75" d="100"/>
          <a:sy n="75" d="100"/>
        </p:scale>
        <p:origin x="1526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presProps" Target="pres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3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font" Target="fonts/font6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2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tableStyles" Target="tableStyles.xml"/><Relationship Id="rId61" Type="http://schemas.openxmlformats.org/officeDocument/2006/relationships/slide" Target="slides/slide55.xml"/><Relationship Id="rId82" Type="http://schemas.openxmlformats.org/officeDocument/2006/relationships/font" Target="fonts/font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09.571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1,'4'0,"1"0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12.473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80 75,'4'0,"1"-4,3-1,1-3,3-1,2 2,-1-3,-2-2,0 0,-1 6,-7 4,-7 7,-7 5,-5 2,0 2,-1 2,2 3,1-2,1-1,1-2,-3 0,-1-3,1 5,3-4,8-9,5-7,5-4,2-4,3-4,4-3,3 2,2 0,1 3,2 3,-8 5,-10 2,-9 3,-5 4,-3 6,-1 6,-2-1,3 2,2 1,0-1,1 3,2-5,3-5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27.882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24 281,'0'0,"0"-3,4 9,1 12,-1 17,0 7,-1 7,2 7,1 5,-1 0,-1 1,-1 0,-2-1,0-9,-1-9,0-7,3-7,2-1,3-5,1-2,-1-2,-3-7,-1-17,-2-16,-5-11,-2-8,-4-8,0 0,1 4,2 7,2 1,2 3,1 4,1 3,0 2,1 1,-1 1,0 1,-3-8,-2-2,0-4,2 0,0 3,1 3,1 2,1 3,0 1,0 1,0 0,1-3,-5 2,-1 1,0 2,2-1,-4 0,1 7,0 10,2 9,1 12,2 6,0 3,1 1,0-8,4-7,1-9,0-13,3-5,0-3,-2-3,-1-1,-2 7,-1 9,-2 14,0 9,0 5,0 3,0 1,-1-1,1 0,0-8,4-15,1-11,-1-9,4 0,-1-5,0-2,-2-1,-2 0,2 5,1 10,-1 10,-1 13,-1 8,-2 5,-4 1,-2 0,0 0,-3-5,3-5,4-11,0-8,6-8,1-7,0-6,-1-4,2 3,0 2,-1 2,2 3,-1 10,0 9,-3 12,-1 7,-2 5,0 2,-1-1,0 0,-1-9,1-11,-4-6,-1-7,0-6,-2-2,-1-4,1-4,-1 3,-4 0,8 5,16 7,9 13,6 6,1 1,-4 2,-2-1,-1-3,0-3,-5-11,-4-7,-4-7,-4-3,-2-2,-2-1,-4 3,-6 6,0-2,-3 1,-3 4,1 0,0 2,-6 3,-2 10,2 8,2 3,3 2,1-2,3 1,3 2,4 1,2 6,2 2,5-4,1-12,5-8,-1-9,-1-6,-2-5,-2-3,-5-2,-7 3,-6 5,-3 5,-4 4,3 7,3 7,6 6,3 5,3 6,2 2,5-3,5-5,6-7,3-4,3-5,5-2,-2-9,-5-7,-9 0,-7-2,-7 2,-7 3,-6 5,-3 2,-2 7,3 10,4 6,9 1,9-3,7-4,7-5,0-10,4-5,-1-5,-4-4,-8 1,-10 3,-8 4,-6 4,0 6,2 10,4 7,7 1,8-3,4-12,6-6,2-7,-6-2,-5-3,-7 2,-7 2,-3 7,2 11,1 8,6 1,4-9,8-7,3-6,-1-7,-6-1,-8 1,-7 4,-2 6,0 11,3 7,6 2,11-10,4-10,0-9,-7-2,-7 1,-8 3,-5 2,-6 7,3 10,2 8,9 0,8-2,9-5,5-3,4-4,-1-10,-5-7,-7-5,-10 0,-7 3,-6 1,-4 2,-3 4,4 6,0 4,4 5,4 10,8 4,8 0,7-5,5-4,4-5,2-3,-3-10,-5-7,-5-6,-8 1,-8 3,-3 0,-4 4,0-1,-1 1,-2 3,-2 3,2 6,0 3,3 4,3 5,4 8,3 3,5-1,10-6,7-5,4-5,1-10,-2-10,-6-5,-5-4,-9 2,-4 1,-6 3,-5 4,-4 9,0 8,0 3,3 4,3 8,5 4,5-3,8-4,6-5,5-5,3-10,2-6,-4-4,-4-5,-5-1,-8-3,-8-1,-7 4,-5 4,1 10,-1 4,3 8,4 5,4 5,6-1,4 5,6-2,4-4,4-4,-1-8,-3-8,-4-7,-3-5,-3-4,-6-2,-6 3,-1-2,-3 2,0 8,0 7,1 7,3 8,3 5,2 4,3 3,4-2,6-6,5-3,4-6,-1-5,-4-8,-3-6,-8-1,-8 3,-6 3,-2 7,2 7,3 7,3 9,6 0,7-2,6-6,1-7,-2-10,-3-7,-7-2,-7 1,-3 7,-1 11,6 5,7 0,6-5,10-7,0-8,-2-6,-9 1,-5-3,-8 2,-6 4,-2 8,2 7,2 8,6 1,3-5,2-8,1-7,-5-4,-6 2,-5 1,-1 6,2 8,7 2,3 3,7 1,5-3,1-5,-1-9,-3-6,-7-2,-6 2,-7 2,-2 7,3 8,6 2,4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7:39.634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46 92 0,'14'-34'0,"22"36"0,-64-25 0,41-10 0,-43 52 0,1-42 0,39 58 0,-41-15 0,67-18 0,-27 33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8:08.9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108 104 24575,'4'-1'0,"0"-1"0,-1 0 0,1 0 0,0-1 0,0 1 0,-1-1 0,0 1 0,1-1 0,-1 0 0,0-1 0,0 1 0,-1 0 0,1-1 0,-1 1 0,4-8 0,-6 10 0,1 0 0,-1 0 0,0 0 0,1 0 0,-1 0 0,0 0 0,0 0 0,0 0 0,0 0 0,0 1 0,0-1 0,0 0 0,0 0 0,0 0 0,0 0 0,-1 0 0,1 0 0,0 0 0,-1 0 0,1 0 0,0 0 0,-1 1 0,1-1 0,-1 0 0,1 0 0,-1 1 0,0-1 0,1 0 0,-2 0 0,0-1 0,-1 1 0,1 0 0,0-1 0,-1 1 0,0 0 0,1 0 0,-1 0 0,1 1 0,-1-1 0,-4 0 0,3 1 0,-1-1 0,1 1 0,-1 0 0,1 0 0,0 0 0,-1 1 0,1-1 0,0 1 0,-1 0 0,1 1 0,0-1 0,0 1 0,-7 3 0,10-4 0,0-1 0,1 1 0,-1 0 0,0-1 0,1 1 0,-1 0 0,0 0 0,1-1 0,-1 1 0,1 0 0,-1 0 0,1 0 0,-1 0 0,1 0 0,0 0 0,-1 0 0,1 0 0,0 0 0,0 0 0,0 0 0,0 0 0,0 0 0,0 0 0,0 0 0,0 0 0,1 1 0,-1 0 0,1-1 0,0 1 0,0-1 0,0 0 0,0 0 0,1 1 0,-1-1 0,0 0 0,1 0 0,-1 0 0,0 0 0,1 0 0,-1-1 0,3 2 0,3 1 0,1 0 0,-1-1 0,1 0 0,0 0 0,9 1 0,25-5 0,-54 2 0,0-1 0,-1 0 0,1-1 0,0-1 0,-23-7 0,36 7 0,-1 3 0,0 0 0,1-1 0,-1 1 0,0 0 0,0 0 0,0 0 0,1 0 0,-1-1 0,0 1 0,0 0 0,0 0 0,0-1 0,1 1 0,-1 0 0,0 0 0,0 0 0,0-1 0,0 1 0,0 0 0,0 0 0,0-1 0,0 1 0,0 0 0,0 0 0,0-1 0,0 1 0,0 0 0,0-1 0,0 1 0,0 0 0,0 0 0,0-1 0,0 1 0,0 0 0,0 0 0,0 0 0,-1-1 0,1 1 0,0 0 0,0 0 0,0-1 0,0 1 0,-1 0 0,1 0 0,0 0 0,0 0 0,0-1 0,-1 1 0,1 0 0,0 0 0,0 0 0,-1 0 0,1 0 0,0 0 0,0 0 0,-1 0 0,1 0 0,0-1 0,0 1 0,-1 0 0,1 0 0,-1 1 0,-66-52 0,92 57 0,22 6 0,-46-11 0,1 0 0,0-1 0,-1 1 0,1 0 0,-1 0 0,1 0 0,-1 0 0,1 0 0,-1 1 0,0-1 0,1 0 0,-1 1 0,0-1 0,0 1 0,0-1 0,0 1 0,0-1 0,-1 1 0,1 0 0,0-1 0,-1 1 0,1 3 0,0-4-5,-1 1 0,0-1 0,0 1 0,1-1-1,-1 0 1,1 1 0,-1-1 0,1 0 0,0 0 0,-1 1-1,1-1 1,0 0 0,0 0 0,0 0 0,0 0 0,0 0 0,0 0-1,0 0 1,0 0 0,0 0 0,1-1 0,-1 1 0,0 0-1,1-1 1,-1 1 0,0-1 0,1 1 0,-1-1 0,0 0-1,1 0 1,2 1 0,9 3-1195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28/10/2025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75633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696482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7257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84225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083621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9084778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115207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996875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51733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69957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274876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03796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904240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2378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45327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757444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496" y="4453837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168419" y="3100065"/>
            <a:ext cx="1258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6589204" y="3144699"/>
            <a:ext cx="53640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5227AF-D1A4-D964-E22D-953C22830963}"/>
              </a:ext>
            </a:extLst>
          </p:cNvPr>
          <p:cNvSpPr txBox="1"/>
          <p:nvPr userDrawn="1"/>
        </p:nvSpPr>
        <p:spPr>
          <a:xfrm>
            <a:off x="1927940" y="434684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7539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604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0053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866582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DFCEB7-C262-8E01-8E9E-64D03ED1F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49" y="31050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7.bin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7.bin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28/10/2025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84" r:id="rId13"/>
    <p:sldLayoutId id="2147483777" r:id="rId14"/>
    <p:sldLayoutId id="2147483778" r:id="rId15"/>
    <p:sldLayoutId id="21474837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8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8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8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8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3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5.jpeg"/><Relationship Id="rId7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38.png"/><Relationship Id="rId4" Type="http://schemas.openxmlformats.org/officeDocument/2006/relationships/image" Target="../media/image56.jpeg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5.jpeg"/><Relationship Id="rId7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9.jpeg"/><Relationship Id="rId7" Type="http://schemas.openxmlformats.org/officeDocument/2006/relationships/image" Target="../media/image3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5.jpeg"/><Relationship Id="rId7" Type="http://schemas.openxmlformats.org/officeDocument/2006/relationships/image" Target="../media/image3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3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3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5.png"/><Relationship Id="rId5" Type="http://schemas.openxmlformats.org/officeDocument/2006/relationships/image" Target="../media/image54.png"/><Relationship Id="rId10" Type="http://schemas.openxmlformats.org/officeDocument/2006/relationships/image" Target="../media/image25.gif"/><Relationship Id="rId4" Type="http://schemas.openxmlformats.org/officeDocument/2006/relationships/image" Target="../media/image70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3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3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38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3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3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3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13" Type="http://schemas.openxmlformats.org/officeDocument/2006/relationships/customXml" Target="../ink/ink4.xml"/><Relationship Id="rId18" Type="http://schemas.openxmlformats.org/officeDocument/2006/relationships/image" Target="../media/image69.png"/><Relationship Id="rId21" Type="http://schemas.openxmlformats.org/officeDocument/2006/relationships/image" Target="../media/image37.png"/><Relationship Id="rId12" Type="http://schemas.openxmlformats.org/officeDocument/2006/relationships/image" Target="../media/image660.png"/><Relationship Id="rId17" Type="http://schemas.openxmlformats.org/officeDocument/2006/relationships/image" Target="../media/image80.png"/><Relationship Id="rId2" Type="http://schemas.openxmlformats.org/officeDocument/2006/relationships/customXml" Target="../ink/ink1.xml"/><Relationship Id="rId16" Type="http://schemas.openxmlformats.org/officeDocument/2006/relationships/image" Target="../media/image680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6.xml"/><Relationship Id="rId11" Type="http://schemas.openxmlformats.org/officeDocument/2006/relationships/customXml" Target="../ink/ink3.xml"/><Relationship Id="rId15" Type="http://schemas.openxmlformats.org/officeDocument/2006/relationships/customXml" Target="../ink/ink5.xml"/><Relationship Id="rId10" Type="http://schemas.openxmlformats.org/officeDocument/2006/relationships/image" Target="../media/image650.png"/><Relationship Id="rId19" Type="http://schemas.openxmlformats.org/officeDocument/2006/relationships/image" Target="../media/image35.png"/><Relationship Id="rId9" Type="http://schemas.openxmlformats.org/officeDocument/2006/relationships/customXml" Target="../ink/ink2.xml"/><Relationship Id="rId14" Type="http://schemas.openxmlformats.org/officeDocument/2006/relationships/image" Target="../media/image670.png"/><Relationship Id="rId22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25.gif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gif"/><Relationship Id="rId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3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8CC01-8650-004D-A7F0-622BFED1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cs typeface="Microsoft Uighur" panose="02000000000000000000" pitchFamily="2" charset="-78"/>
              </a:rPr>
              <a:t>نصحح الواجب المنزلي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سأتنقل لأرى إنجازاتكم. من يقرأ جمله؟ 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508;p66">
            <a:extLst>
              <a:ext uri="{FF2B5EF4-FFF2-40B4-BE49-F238E27FC236}">
                <a16:creationId xmlns:a16="http://schemas.microsoft.com/office/drawing/2014/main" id="{28932AE9-1D0F-45DC-CDB6-7FA6F7C1B776}"/>
              </a:ext>
            </a:extLst>
          </p:cNvPr>
          <p:cNvSpPr txBox="1"/>
          <p:nvPr/>
        </p:nvSpPr>
        <p:spPr>
          <a:xfrm>
            <a:off x="1459290" y="2530040"/>
            <a:ext cx="6135772" cy="309867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A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أُرَكِّبُ ٱلْكَلِماتِ ٱلتّالِيَةَ في جُمَلٍ: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A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-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عاتَبَ – اِقْتَرَفَ - اَلْأَنانِيُّ- اَلْفُضولُ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6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510F8D-608B-0FE4-9B72-F15169E2B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Espace réservé pour une image  3">
            <a:extLst>
              <a:ext uri="{FF2B5EF4-FFF2-40B4-BE49-F238E27FC236}">
                <a16:creationId xmlns:a16="http://schemas.microsoft.com/office/drawing/2014/main" id="{D91FF4FF-D5CB-6BBF-FE15-4A3BF2EE70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326" y="2525074"/>
            <a:ext cx="828000" cy="82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89381B-83B4-287C-763F-450449577F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8E2C55-EBC0-2369-8ABD-D218B967DB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4D8D0C-5E9C-0E9D-DE27-39C395478D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0F7D19-430C-A364-D0FF-0E676A396D3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34C1C1-8A5F-20CB-C4A6-4EF018F0954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605A7D-C85D-ECF7-5D7F-CEF12FFFBD61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F41675-8FA6-CDEF-9FDE-3028DCD21EDF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F4E126-2F80-203D-C84C-D3614855EAB0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6147495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420D3-92FE-0AB4-6240-7D8C41D7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68C29AF-0D3B-B5D6-F674-593AC1693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792576" y="2930854"/>
            <a:ext cx="3558848" cy="3558848"/>
          </a:xfrm>
          <a:prstGeom prst="rect">
            <a:avLst/>
          </a:prstGeom>
        </p:spPr>
      </p:pic>
      <p:grpSp>
        <p:nvGrpSpPr>
          <p:cNvPr id="14" name="Google Shape;646;p152">
            <a:extLst>
              <a:ext uri="{FF2B5EF4-FFF2-40B4-BE49-F238E27FC236}">
                <a16:creationId xmlns:a16="http://schemas.microsoft.com/office/drawing/2014/main" id="{BCBD8114-B90A-C68B-214A-02D626CFF44B}"/>
              </a:ext>
            </a:extLst>
          </p:cNvPr>
          <p:cNvGrpSpPr/>
          <p:nvPr/>
        </p:nvGrpSpPr>
        <p:grpSpPr>
          <a:xfrm>
            <a:off x="2219850" y="1409916"/>
            <a:ext cx="4863746" cy="1509340"/>
            <a:chOff x="1841956" y="2811974"/>
            <a:chExt cx="5272663" cy="3049297"/>
          </a:xfrm>
          <a:noFill/>
        </p:grpSpPr>
        <p:grpSp>
          <p:nvGrpSpPr>
            <p:cNvPr id="15" name="Google Shape;647;p152">
              <a:extLst>
                <a:ext uri="{FF2B5EF4-FFF2-40B4-BE49-F238E27FC236}">
                  <a16:creationId xmlns:a16="http://schemas.microsoft.com/office/drawing/2014/main" id="{86CD7F71-CAD2-EF31-BBA4-DE274FB55577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  <a:grpFill/>
          </p:grpSpPr>
          <p:sp>
            <p:nvSpPr>
              <p:cNvPr id="18" name="Google Shape;648;p152">
                <a:extLst>
                  <a:ext uri="{FF2B5EF4-FFF2-40B4-BE49-F238E27FC236}">
                    <a16:creationId xmlns:a16="http://schemas.microsoft.com/office/drawing/2014/main" id="{4D097A88-23DD-39DA-76CC-D000E07E9E6A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19" name="Google Shape;649;p152">
                <a:extLst>
                  <a:ext uri="{FF2B5EF4-FFF2-40B4-BE49-F238E27FC236}">
                    <a16:creationId xmlns:a16="http://schemas.microsoft.com/office/drawing/2014/main" id="{8686E240-4163-478A-A607-FD0EFDD4226D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0" name="Google Shape;650;p152">
                <a:extLst>
                  <a:ext uri="{FF2B5EF4-FFF2-40B4-BE49-F238E27FC236}">
                    <a16:creationId xmlns:a16="http://schemas.microsoft.com/office/drawing/2014/main" id="{510CD958-857C-D091-7CFA-47FAFFAE9A6E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  <p:sp>
            <p:nvSpPr>
              <p:cNvPr id="21" name="Google Shape;651;p152">
                <a:extLst>
                  <a:ext uri="{FF2B5EF4-FFF2-40B4-BE49-F238E27FC236}">
                    <a16:creationId xmlns:a16="http://schemas.microsoft.com/office/drawing/2014/main" id="{8D9AD70A-CF43-CD9B-8AD7-5CC4BA354984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grpFill/>
              <a:ln w="53475" cap="rnd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Arial"/>
                  <a:cs typeface="Microsoft Uighur" panose="02000000000000000000" pitchFamily="2" charset="-78"/>
                  <a:sym typeface="Arial"/>
                </a:endParaRPr>
              </a:p>
            </p:txBody>
          </p:sp>
        </p:grpSp>
        <p:sp>
          <p:nvSpPr>
            <p:cNvPr id="16" name="Google Shape;652;p152">
              <a:extLst>
                <a:ext uri="{FF2B5EF4-FFF2-40B4-BE49-F238E27FC236}">
                  <a16:creationId xmlns:a16="http://schemas.microsoft.com/office/drawing/2014/main" id="{9F21A6DE-4216-9F0E-1C88-CC2DED6E56AA}"/>
                </a:ext>
              </a:extLst>
            </p:cNvPr>
            <p:cNvSpPr/>
            <p:nvPr/>
          </p:nvSpPr>
          <p:spPr>
            <a:xfrm>
              <a:off x="2059355" y="3052889"/>
              <a:ext cx="4924404" cy="2632258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لُعْبَةُ </a:t>
              </a:r>
              <a:r>
                <a:rPr kumimoji="0" lang="ar-MA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ٱلْمُفْرَداتِ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7" name="Google Shape;653;p152">
              <a:extLst>
                <a:ext uri="{FF2B5EF4-FFF2-40B4-BE49-F238E27FC236}">
                  <a16:creationId xmlns:a16="http://schemas.microsoft.com/office/drawing/2014/main" id="{5613A688-65D1-4419-DBBC-91AEBE6AF634}"/>
                </a:ext>
              </a:extLst>
            </p:cNvPr>
            <p:cNvSpPr/>
            <p:nvPr/>
          </p:nvSpPr>
          <p:spPr>
            <a:xfrm>
              <a:off x="1841956" y="2811974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grpFill/>
            <a:ln w="26725" cap="flat" cmpd="sng">
              <a:noFill/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85E6034-1B25-DAE1-F955-ADF5AC219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"/>
              </a:rPr>
              <a:t> اخترت لكم اليوم لعبة المفردات. ستتدربون على تركيب كلمات انطلاقا من مقاطع.</a:t>
            </a:r>
            <a:endParaRPr lang="fr-FR" sz="2400" dirty="0"/>
          </a:p>
        </p:txBody>
      </p:sp>
      <p:pic>
        <p:nvPicPr>
          <p:cNvPr id="4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FD3525-B92A-1C20-8F1D-2C1637C98B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313DEA-5D8D-89F0-CC34-0969F17EC0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978E65-D3AF-2FE7-48F2-7DF003DB48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F0B229-EA27-1D24-6C6D-53F403D904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715ACD-7EE7-39A3-D1D8-79909F271A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EBDAB-F178-4FB2-16F4-0CAE5E017FC6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F15E8F-B685-7326-C288-3F7E3144437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794020-196E-E7D0-AFFA-FDE65B849F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9E09E7-E85D-6BBA-9295-DA3A2BF7166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95522443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855B-E2F9-04B4-3279-BB2373AC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E5A365-2C27-2949-8B60-630DD414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سأبدأ أولا. هذه مقاطع كلمة ضمنها مقطع زائد. </a:t>
            </a:r>
            <a:endParaRPr lang="fr-FR" sz="2400" dirty="0"/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9E166F7-3144-1736-AB7A-F87D641252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312988"/>
              </p:ext>
            </p:extLst>
          </p:nvPr>
        </p:nvGraphicFramePr>
        <p:xfrm>
          <a:off x="967276" y="2742499"/>
          <a:ext cx="7209448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15663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28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نٌ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 err="1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دا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قَـ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صَـ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ةٌ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pic>
        <p:nvPicPr>
          <p:cNvPr id="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F94F068-7B31-70E7-7987-71578BD10D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36363" cy="8363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9F2023-A531-71A6-56A5-E4B00C3998A2}"/>
              </a:ext>
            </a:extLst>
          </p:cNvPr>
          <p:cNvSpPr txBox="1"/>
          <p:nvPr/>
        </p:nvSpPr>
        <p:spPr>
          <a:xfrm>
            <a:off x="1946396" y="2801471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6C8C1C-1836-94D5-1756-CC9081855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77A115C-7845-8141-7566-AF6AA6B5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CE8037-2FAA-2930-B03F-2B389DB4E1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CC0310-A04A-A53F-5719-D09FCDC0A8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3E158DE-BA7E-623D-3D3F-668B943C66C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DCA0A9-FDAE-DB74-DA02-4D0D6EFD5F7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9863E5-978A-7735-CC3D-0A5DF8DDB86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1CF8F4-B909-2F31-8C3C-473582DC0B76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50621436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2FF3B-F5F4-DB8F-00C0-EED1086D7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047D02-953C-86FD-09C3-855F0389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أرتبُ المقاطع لتكوين كلمة ذات معنى </a:t>
            </a:r>
            <a:endParaRPr lang="fr-FR" sz="2400" dirty="0"/>
          </a:p>
        </p:txBody>
      </p:sp>
      <p:pic>
        <p:nvPicPr>
          <p:cNvPr id="25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7D9719-E526-F589-6875-2A5ABF73AD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E6D318-8AFB-5706-7DB0-706CC5200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451120"/>
              </p:ext>
            </p:extLst>
          </p:nvPr>
        </p:nvGraphicFramePr>
        <p:xfrm>
          <a:off x="967276" y="2742499"/>
          <a:ext cx="7209448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15663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938757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endParaRPr lang="fr-FR" sz="28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نٌ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 err="1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دا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قَـ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صَـ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ةٌ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3152738C-FEAD-AC00-1F4A-1A69B63BFA48}"/>
              </a:ext>
            </a:extLst>
          </p:cNvPr>
          <p:cNvSpPr txBox="1"/>
          <p:nvPr/>
        </p:nvSpPr>
        <p:spPr>
          <a:xfrm>
            <a:off x="6439154" y="2985654"/>
            <a:ext cx="665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صَـ</a:t>
            </a:r>
            <a:endParaRPr lang="fr-MA" sz="6600" b="1" dirty="0">
              <a:solidFill>
                <a:srgbClr val="C00000"/>
              </a:solidFill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A934F4-DF9D-E4AC-8F0A-85DB40FB0ED4}"/>
              </a:ext>
            </a:extLst>
          </p:cNvPr>
          <p:cNvSpPr txBox="1"/>
          <p:nvPr/>
        </p:nvSpPr>
        <p:spPr>
          <a:xfrm>
            <a:off x="4591049" y="2986536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66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دا</a:t>
            </a:r>
            <a:endParaRPr lang="fr-MA" sz="6600" b="1" dirty="0">
              <a:solidFill>
                <a:srgbClr val="C00000"/>
              </a:solidFill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1AE87B-68FE-8637-F998-3B5CD52627E4}"/>
              </a:ext>
            </a:extLst>
          </p:cNvPr>
          <p:cNvSpPr txBox="1"/>
          <p:nvPr/>
        </p:nvSpPr>
        <p:spPr>
          <a:xfrm>
            <a:off x="1648077" y="2985281"/>
            <a:ext cx="5966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ــةٌ</a:t>
            </a:r>
            <a:endParaRPr lang="fr-MA" sz="6600" b="1" dirty="0">
              <a:solidFill>
                <a:srgbClr val="C00000"/>
              </a:solidFill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B0B981-35E6-FBD1-3AF7-5CA426C3BA8F}"/>
              </a:ext>
            </a:extLst>
          </p:cNvPr>
          <p:cNvSpPr txBox="1"/>
          <p:nvPr/>
        </p:nvSpPr>
        <p:spPr>
          <a:xfrm>
            <a:off x="5612743" y="2984550"/>
            <a:ext cx="4395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قَـ</a:t>
            </a:r>
            <a:endParaRPr lang="fr-MA" sz="6600" b="1" dirty="0">
              <a:solidFill>
                <a:srgbClr val="C00000"/>
              </a:solidFill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7289F63-726B-D760-751A-3903D4CD6FD7}"/>
              </a:ext>
            </a:extLst>
          </p:cNvPr>
          <p:cNvSpPr txBox="1"/>
          <p:nvPr/>
        </p:nvSpPr>
        <p:spPr>
          <a:xfrm>
            <a:off x="7496478" y="2984550"/>
            <a:ext cx="4283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ةٌ</a:t>
            </a:r>
            <a:endParaRPr lang="fr-MA" sz="6600" b="1" dirty="0">
              <a:solidFill>
                <a:srgbClr val="C00000"/>
              </a:solidFill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D8BA6F-3990-B00B-20FE-1496E2DAA9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681D21-B436-3F9D-A731-8D150E0736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4687C1-11BB-B060-84A7-C1F2D984D4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8B1356D-EB2A-CAD9-5514-A596C23396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237BD87-264B-7D6A-CE64-D470EF5F13ED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20065D-F7CF-8604-3094-594C35C4D331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F7E443-F88D-514A-F71D-8D0EB9720619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FEAA70-F68B-962E-0EB1-B14F1DF7EE49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16983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-0.41059 -0.0004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-0.25173 -0.000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-0.39236 0.00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1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63542 -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8" grpId="0"/>
      <p:bldP spid="8" grpId="1"/>
      <p:bldP spid="11" grpId="0"/>
      <p:bldP spid="11" grpId="1"/>
      <p:bldP spid="11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78E11-D4F1-210F-4C4A-FF53549C5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122204-7E50-5547-A1AF-BB7D43C9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الجواب هو.</a:t>
            </a:r>
            <a:endParaRPr lang="fr-FR" sz="2400" dirty="0"/>
          </a:p>
        </p:txBody>
      </p:sp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1638ACF-ECD2-78DD-91B4-1B90DBFBEA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7382" y="666796"/>
            <a:ext cx="828000" cy="827999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186BBD4-0051-1939-81CA-258A754EBC5F}"/>
              </a:ext>
            </a:extLst>
          </p:cNvPr>
          <p:cNvSpPr txBox="1"/>
          <p:nvPr/>
        </p:nvSpPr>
        <p:spPr>
          <a:xfrm>
            <a:off x="3794383" y="3143893"/>
            <a:ext cx="1678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7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صَداقَةٌ</a:t>
            </a:r>
            <a:endParaRPr lang="fr-MA" sz="72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9B74AE-5BE9-01D4-5DE1-0A60897810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23E237-2104-3B07-F5C6-BF7C204ED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BC7BFE-879E-6BF1-C922-99C4C0461A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18FAC4-A714-0DFA-AAC2-BBB0590F01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F1DADA-378F-9D34-F834-F987D97DC165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232898-B9AC-01CF-FF04-9765D2A33F2B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874D4-C934-9A64-962A-F22FC6F5E4F5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33D028-06AC-EE71-6D08-5351ACFE5CD5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424945894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C728-C366-02A4-4110-DC85B039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C548147-E33E-C6A9-716A-FFB3985D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</a:t>
            </a:r>
            <a:endParaRPr lang="fr-FR" sz="2400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7E6B695E-1079-6D8B-C891-BA31BC20D2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761" y="719512"/>
            <a:ext cx="828000" cy="828000"/>
          </a:xfrm>
        </p:spPr>
      </p:pic>
      <p:pic>
        <p:nvPicPr>
          <p:cNvPr id="11" name="Espace réservé pour une image  13">
            <a:extLst>
              <a:ext uri="{FF2B5EF4-FFF2-40B4-BE49-F238E27FC236}">
                <a16:creationId xmlns:a16="http://schemas.microsoft.com/office/drawing/2014/main" id="{DAB8BBF7-F97D-3285-4FEE-4F825C454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2899" y="1819835"/>
            <a:ext cx="3945196" cy="378003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F3696E5-EF10-B25F-10B9-7227592ACF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7608DF7-5452-36E2-9212-E5AECE46AC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B6817-FF98-5364-43C9-7C167AB0EF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B2AC1E-3D5C-20E2-202A-6B87D54501F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810B35-3859-EB1E-1250-782B6A4745BC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27F0F1-5452-0069-5142-448A937711E3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E8D62C-BE83-ABAF-B3DA-F2581006EC2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54A96B-21D7-69AF-E98C-40198312BA0C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55781325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12DE4-709B-5A19-594C-F7F897959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AF90653-6B31-88BA-29EB-87708D3D8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817859"/>
              </p:ext>
            </p:extLst>
          </p:nvPr>
        </p:nvGraphicFramePr>
        <p:xfrm>
          <a:off x="965593" y="2742499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اِحْـ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ـرا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مٌ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ـتـِ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ةٌ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0" name="Titre 9">
            <a:extLst>
              <a:ext uri="{FF2B5EF4-FFF2-40B4-BE49-F238E27FC236}">
                <a16:creationId xmlns:a16="http://schemas.microsoft.com/office/drawing/2014/main" id="{AA17CCB2-6FB9-D740-86FF-2633D9058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باستعمال أربع بطاقات فقط ركبوا كلمة. معكم 30 ثانية قبل رفع الألواح. </a:t>
            </a:r>
            <a:endParaRPr lang="fr-FR" sz="2400" dirty="0"/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452FC1E-B498-4DC1-F24D-D9C5FDBAA0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6493" y="666244"/>
            <a:ext cx="828000" cy="828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5EB655F-5B72-1595-4B56-74FB2C026E5F}"/>
              </a:ext>
            </a:extLst>
          </p:cNvPr>
          <p:cNvSpPr txBox="1"/>
          <p:nvPr/>
        </p:nvSpPr>
        <p:spPr>
          <a:xfrm>
            <a:off x="1946396" y="2801471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7215AC-D7F8-85DD-92C4-57B3D0AB9B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803ADC-E08E-63B3-E8B6-CAB84F324C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855E66-B316-EC3E-D9C1-088743EF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CD69F6-61AB-2AD0-EEED-2BF9CCD94F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D5D98C-58AA-60EA-E76F-67168E406BB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81F4AF-0A04-0D1F-C3EE-9EA405AD14ED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E11CDD-91FF-5BC3-319D-C56ADE61FEB8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0AE0FE-56E9-12A7-3E9F-B8B7781AC522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421768207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D871E-376E-3031-D289-F483CCFA7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8D753D8-D005-3F4E-AD08-332B7C29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وجد الكلمة التي نبحث عنها؟ نعم إنها احترام </a:t>
            </a:r>
            <a:endParaRPr lang="fr-FR" sz="2400" dirty="0"/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39CC6D51-C3B3-88CE-A217-69A0E211DA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75122"/>
            <a:ext cx="828000" cy="828000"/>
          </a:xfr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BC7AEAD-7D64-C0F1-1461-71335513C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460248"/>
              </p:ext>
            </p:extLst>
          </p:nvPr>
        </p:nvGraphicFramePr>
        <p:xfrm>
          <a:off x="965593" y="2742499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ctr"/>
                      <a:r>
                        <a:rPr lang="ar-MA" sz="44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............</a:t>
                      </a:r>
                      <a:endParaRPr lang="fr-FR" sz="4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اِحْـ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ـرا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مٌ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ـتـِ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0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ةٌ</a:t>
                      </a:r>
                      <a:endParaRPr lang="fr-FR" sz="60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4CFD31F-4A81-D2ED-9ED4-7895DA4208E0}"/>
              </a:ext>
            </a:extLst>
          </p:cNvPr>
          <p:cNvSpPr txBox="1"/>
          <p:nvPr/>
        </p:nvSpPr>
        <p:spPr>
          <a:xfrm>
            <a:off x="1328584" y="2967335"/>
            <a:ext cx="145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اِحْتِرامٌ</a:t>
            </a:r>
            <a:endParaRPr kumimoji="0" lang="fr-FR" sz="5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E456AA8-D98D-C155-A14F-407E0D031E0B}"/>
              </a:ext>
            </a:extLst>
          </p:cNvPr>
          <p:cNvGrpSpPr/>
          <p:nvPr/>
        </p:nvGrpSpPr>
        <p:grpSpPr>
          <a:xfrm>
            <a:off x="7194176" y="2796988"/>
            <a:ext cx="980864" cy="1318513"/>
            <a:chOff x="7194176" y="2796988"/>
            <a:chExt cx="980864" cy="1318513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611892B6-AA76-7C70-F976-940F521CEB2D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2D676CC-833B-0B0C-8235-96F04E429C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0C53431-8B6D-58A7-1BF4-F05A0DEAAC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C3681F-4B9B-43D3-F9DC-EB9D0BDCEF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0BB09F-F2B9-E4CA-999A-EAA0045DD4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B2D1EC-27B8-518A-FBF4-96F7FCDEEC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5F0AD5-9F9E-3111-1689-47BE1A6FE3E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8E77E3-2DF7-A106-89AC-DBC0A60654DE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C269CC-1409-3AA6-C9EF-9D4E450A6F7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F230B-7359-F3BC-A99F-D068A675DDEF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837074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057A2-9148-3C12-4782-DC5F5C03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F685419-3CD4-FDE4-0263-DC2D7104B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378812"/>
              </p:ext>
            </p:extLst>
          </p:nvPr>
        </p:nvGraphicFramePr>
        <p:xfrm>
          <a:off x="965593" y="2742499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48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...........</a:t>
                      </a:r>
                      <a:endParaRPr lang="fr-FR" sz="4800" dirty="0">
                        <a:solidFill>
                          <a:srgbClr val="424D7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نِــ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ـرا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أَ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ــيٌّ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 err="1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نا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D87443C7-6F50-EE4C-A981-9D4CAAC5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ركبوا كلمة لها معنى. انتبهوا هناك مقطع زائد. </a:t>
            </a:r>
            <a:endParaRPr lang="fr-FR" sz="2400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F9F63EFE-85D7-0203-B107-BFBBEA6969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4134" y="704850"/>
            <a:ext cx="828000" cy="828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E069452-8FAD-2DD5-7832-DA8D9DA42364}"/>
              </a:ext>
            </a:extLst>
          </p:cNvPr>
          <p:cNvSpPr txBox="1"/>
          <p:nvPr/>
        </p:nvSpPr>
        <p:spPr>
          <a:xfrm>
            <a:off x="1658069" y="2742499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6E7CF3-3E64-4286-4B88-5C65D1E1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28DE77-F2CF-0478-E1EF-F9CC3EC7A5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632587-993B-8F91-1618-674B924579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9571D3-FAAD-E878-8E76-0D3B0C52D0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32BC41-5F24-C2C5-735D-A84ABA45E5D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D53D4A-C5FD-C409-0978-7178C5CFB0CC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EFA456-09A4-BDBC-5B5E-175A503234AD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B70F3-ADEB-821C-00E0-17D1A4378A6A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8666998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7B23B-F6DB-9C7A-D6D1-0E7F0605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479999E-5653-3E50-3E18-BADBA1A4E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14568"/>
              </p:ext>
            </p:extLst>
          </p:nvPr>
        </p:nvGraphicFramePr>
        <p:xfrm>
          <a:off x="965593" y="2742499"/>
          <a:ext cx="7209447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9842">
                  <a:extLst>
                    <a:ext uri="{9D8B030D-6E8A-4147-A177-3AD203B41FA5}">
                      <a16:colId xmlns:a16="http://schemas.microsoft.com/office/drawing/2014/main" val="29723291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548315278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1112765651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74908050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232801690"/>
                    </a:ext>
                  </a:extLst>
                </a:gridCol>
                <a:gridCol w="1029921">
                  <a:extLst>
                    <a:ext uri="{9D8B030D-6E8A-4147-A177-3AD203B41FA5}">
                      <a16:colId xmlns:a16="http://schemas.microsoft.com/office/drawing/2014/main" val="396257746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48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...........</a:t>
                      </a:r>
                      <a:endParaRPr lang="fr-FR" sz="4800" dirty="0">
                        <a:solidFill>
                          <a:srgbClr val="424D7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نِــ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ـرا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أَ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ــيٌّ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ar-MA" sz="1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6600" dirty="0" err="1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نا</a:t>
                      </a:r>
                      <a:endParaRPr lang="fr-FR" sz="6600" dirty="0">
                        <a:solidFill>
                          <a:srgbClr val="424D7C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290291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CD565AC8-170E-776C-E304-E5893A21885F}"/>
              </a:ext>
            </a:extLst>
          </p:cNvPr>
          <p:cNvSpPr txBox="1"/>
          <p:nvPr/>
        </p:nvSpPr>
        <p:spPr>
          <a:xfrm>
            <a:off x="1228866" y="2878035"/>
            <a:ext cx="1455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أَنانِيٌّ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7FB0D34-8A15-DA45-88FD-FE7ABB67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</a:t>
            </a:r>
            <a:endParaRPr lang="fr-FR"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Espace réservé pour une image  19">
            <a:extLst>
              <a:ext uri="{FF2B5EF4-FFF2-40B4-BE49-F238E27FC236}">
                <a16:creationId xmlns:a16="http://schemas.microsoft.com/office/drawing/2014/main" id="{B337552B-F462-E451-F6FF-FF5D0C732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7561" y="684213"/>
            <a:ext cx="828000" cy="82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487EDE3-ECFE-973B-4724-A37CFA6A6309}"/>
              </a:ext>
            </a:extLst>
          </p:cNvPr>
          <p:cNvGrpSpPr/>
          <p:nvPr/>
        </p:nvGrpSpPr>
        <p:grpSpPr>
          <a:xfrm>
            <a:off x="4073361" y="2796988"/>
            <a:ext cx="980864" cy="1318513"/>
            <a:chOff x="7194176" y="2796988"/>
            <a:chExt cx="980864" cy="131851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7B4D2B6B-2FF9-DAD3-BE4E-97D0B4608706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4E82431D-1090-E7D3-D374-D8D1C5F92F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FE4BBA1F-F702-8EBC-61E0-43766E58C1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2E2BE76-A6B7-5EFB-71F4-C5C8F4348B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1B2301-B1AB-9395-6610-2DCEA83F46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566E93-DF36-672A-1B7F-117867F181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91D75-D5D8-F09E-9750-A15149B42A38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3BA95A-FC91-8D4B-6CD6-393F7A260E77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EF8826-10FD-1A6D-0FD1-3DC1A071413E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6A3E06-E8A6-6D76-B957-8DD4205FC2D5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130001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F0536-A10F-A792-609C-8085D3B28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E778B8C-8E18-BE06-4154-7F5C1A5E0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29411"/>
              </p:ext>
            </p:extLst>
          </p:nvPr>
        </p:nvGraphicFramePr>
        <p:xfrm>
          <a:off x="967275" y="2697480"/>
          <a:ext cx="7209450" cy="1476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03150">
                  <a:extLst>
                    <a:ext uri="{9D8B030D-6E8A-4147-A177-3AD203B41FA5}">
                      <a16:colId xmlns:a16="http://schemas.microsoft.com/office/drawing/2014/main" val="2293912955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3757823165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2146672889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4241157051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4094057355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pPr algn="r"/>
                      <a:endParaRPr lang="ar-MA" sz="3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ctr"/>
                      <a:r>
                        <a:rPr lang="ar-MA" sz="36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……………</a:t>
                      </a:r>
                      <a:endParaRPr lang="fr-MA" sz="36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لٌ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فُــ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ـضو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dirty="0">
                          <a:solidFill>
                            <a:srgbClr val="424D7C"/>
                          </a:solidFill>
                          <a:latin typeface="Microsoft Uighur" panose="02000000000000000000" pitchFamily="2" charset="-78"/>
                          <a:cs typeface="Microsoft Uighur" panose="02000000000000000000" pitchFamily="2" charset="-78"/>
                        </a:rPr>
                        <a:t>خو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059436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37389894-28B7-D547-877C-779CB1AD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ركبوا كلمة لها معنى. انتبهوا هناك مقطع زائد. </a:t>
            </a:r>
            <a:endParaRPr lang="fr-FR" sz="2400" dirty="0"/>
          </a:p>
        </p:txBody>
      </p:sp>
      <p:pic>
        <p:nvPicPr>
          <p:cNvPr id="2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09FE9A-9799-17EA-1553-085E73CB07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091" y="675505"/>
            <a:ext cx="828000" cy="827999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ADA58F-1160-784B-A221-462CCF70817F}"/>
              </a:ext>
            </a:extLst>
          </p:cNvPr>
          <p:cNvSpPr txBox="1"/>
          <p:nvPr/>
        </p:nvSpPr>
        <p:spPr>
          <a:xfrm>
            <a:off x="1946396" y="2801471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325D38-B80F-454C-A9BD-E3D6CD2D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8DC6D4-7A94-301B-6A0A-6B14CB8767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A3BED8-45F0-04F5-4AA0-3B4B160A67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D353890-733F-FF3E-8A55-75FF4811A4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BA873A-8332-F65D-8EC0-B0CAF9364069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D9C712-0B17-0E4A-2853-91ED566C3775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067709-3266-B3E8-7D76-79DE2E27FE72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ACD3A-EC5D-EC7A-F244-36A241330794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03525403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B703C-7AA4-7D86-1BCF-F6F6A0B12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3886FC7-2397-621E-E84D-D53916895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015953"/>
              </p:ext>
            </p:extLst>
          </p:nvPr>
        </p:nvGraphicFramePr>
        <p:xfrm>
          <a:off x="967275" y="2644046"/>
          <a:ext cx="7209450" cy="1476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03150">
                  <a:extLst>
                    <a:ext uri="{9D8B030D-6E8A-4147-A177-3AD203B41FA5}">
                      <a16:colId xmlns:a16="http://schemas.microsoft.com/office/drawing/2014/main" val="2293912955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3757823165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2146672889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4241157051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4094057355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pPr algn="r"/>
                      <a:endParaRPr lang="ar-MA" sz="2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لٌ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kern="12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فُــ</a:t>
                      </a:r>
                      <a:endParaRPr lang="fr-MA" sz="6000" b="1" kern="1200" dirty="0">
                        <a:solidFill>
                          <a:srgbClr val="424D7C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ـضو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kern="12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خو</a:t>
                      </a:r>
                      <a:endParaRPr lang="fr-MA" sz="6000" b="1" kern="1200" dirty="0">
                        <a:solidFill>
                          <a:srgbClr val="424D7C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059436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91758E12-06A4-0709-A652-314B4B7F7E97}"/>
              </a:ext>
            </a:extLst>
          </p:cNvPr>
          <p:cNvSpPr txBox="1"/>
          <p:nvPr/>
        </p:nvSpPr>
        <p:spPr>
          <a:xfrm>
            <a:off x="1431286" y="2705083"/>
            <a:ext cx="1455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فُضولٌ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A77C5D0-79C2-1D40-8159-78B65C6AC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صححوا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07BFEA9-CADC-4861-4012-F7BE53BD98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8639" y="728390"/>
            <a:ext cx="828000" cy="828000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61FE5E0-46DA-239C-09B5-54A1FB927987}"/>
              </a:ext>
            </a:extLst>
          </p:cNvPr>
          <p:cNvGrpSpPr/>
          <p:nvPr/>
        </p:nvGrpSpPr>
        <p:grpSpPr>
          <a:xfrm>
            <a:off x="7098639" y="2687805"/>
            <a:ext cx="980864" cy="1318513"/>
            <a:chOff x="7194176" y="2796988"/>
            <a:chExt cx="980864" cy="131851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272FCDE-084A-4310-6D9A-54A0509004DD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37E86140-1AA3-95CD-AA63-836B42EEAA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66EE53D2-D4EA-DEAD-8AB2-37D7ABECAD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AF4CD8-E465-839C-7BDA-83404A4897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3AAD9E-717F-B645-10A9-D9A025324C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83FF86-CA66-CCFA-5686-2327186964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FAE2AC-F11F-CF35-C1CB-0E872EB32B77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7E378F-D221-B893-D0DA-DB71ACD3CD95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FFD9F-FC49-A966-3EEC-8F2CC0D6363C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CD95FB-9B37-A6D3-2EC8-46733BC7A3C3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549925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CEDAB-15DE-CD4B-A6D6-EDFB9A05A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8D7CA439-E298-F1CB-3208-39AC057C1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030765"/>
              </p:ext>
            </p:extLst>
          </p:nvPr>
        </p:nvGraphicFramePr>
        <p:xfrm>
          <a:off x="967275" y="2962291"/>
          <a:ext cx="7209450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03150">
                  <a:extLst>
                    <a:ext uri="{9D8B030D-6E8A-4147-A177-3AD203B41FA5}">
                      <a16:colId xmlns:a16="http://schemas.microsoft.com/office/drawing/2014/main" val="2293912955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3757823165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2146672889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4241157051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409405735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r"/>
                      <a:endParaRPr lang="ar-MA" sz="2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r"/>
                      <a:r>
                        <a:rPr lang="ar-MA" sz="24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………………………</a:t>
                      </a:r>
                      <a:endParaRPr lang="fr-MA" sz="2400" dirty="0">
                        <a:solidFill>
                          <a:srgbClr val="424D7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ــتا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kern="12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بٌ</a:t>
                      </a:r>
                      <a:endParaRPr lang="fr-MA" sz="6000" b="1" kern="1200" dirty="0">
                        <a:solidFill>
                          <a:srgbClr val="424D7C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غِـ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kern="12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عِـ</a:t>
                      </a:r>
                      <a:endParaRPr lang="fr-MA" sz="6000" b="1" kern="1200" dirty="0">
                        <a:solidFill>
                          <a:srgbClr val="424D7C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059436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C35C9252-6C54-B741-832B-A118F95A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ركبوا  كلمة لها معنى.  انتبهوا هناك مقطع زائد. </a:t>
            </a:r>
            <a:endParaRPr lang="fr-FR" sz="2400" dirty="0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021CE129-17F6-77FC-01F1-D0D4614302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8639" y="710634"/>
            <a:ext cx="828000" cy="828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CEAF8E0-7E5E-CF14-057F-8780AC937EE8}"/>
              </a:ext>
            </a:extLst>
          </p:cNvPr>
          <p:cNvSpPr txBox="1"/>
          <p:nvPr/>
        </p:nvSpPr>
        <p:spPr>
          <a:xfrm>
            <a:off x="1807361" y="2875002"/>
            <a:ext cx="1358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6600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0C3269-7C6E-9B3D-F701-7AD90438CB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744E81-240D-98DF-E69F-F2F9991DD6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FCB6FA-D3CD-B341-E5EF-4D4C508EB1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09B156-9889-E5B2-4DAD-0F893144D7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F4AC4B-04B4-AFEC-30C3-46FF9B5456E2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6609DE-DFF6-EAA9-469E-36E90ACFA09F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08E7E-7E98-48E0-9ED4-9815F9B7B206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CAD89A-B7FF-6DD1-2537-88461A4195A9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97123337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26EF5-1D54-81B8-9AF2-8FF46B08F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B1832BD-69A3-5513-A096-EB782FCB1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041500"/>
              </p:ext>
            </p:extLst>
          </p:nvPr>
        </p:nvGraphicFramePr>
        <p:xfrm>
          <a:off x="967275" y="2962291"/>
          <a:ext cx="7209450" cy="13730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03150">
                  <a:extLst>
                    <a:ext uri="{9D8B030D-6E8A-4147-A177-3AD203B41FA5}">
                      <a16:colId xmlns:a16="http://schemas.microsoft.com/office/drawing/2014/main" val="2293912955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3757823165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2146672889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4241157051"/>
                    </a:ext>
                  </a:extLst>
                </a:gridCol>
                <a:gridCol w="1201575">
                  <a:extLst>
                    <a:ext uri="{9D8B030D-6E8A-4147-A177-3AD203B41FA5}">
                      <a16:colId xmlns:a16="http://schemas.microsoft.com/office/drawing/2014/main" val="4094057355"/>
                    </a:ext>
                  </a:extLst>
                </a:gridCol>
              </a:tblGrid>
              <a:tr h="1373002">
                <a:tc>
                  <a:txBody>
                    <a:bodyPr/>
                    <a:lstStyle/>
                    <a:p>
                      <a:pPr algn="r"/>
                      <a:endParaRPr lang="ar-MA" sz="24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  <a:p>
                      <a:pPr algn="r"/>
                      <a:r>
                        <a:rPr lang="ar-MA" sz="2400" dirty="0">
                          <a:solidFill>
                            <a:srgbClr val="424D7C"/>
                          </a:solidFill>
                          <a:cs typeface="Microsoft Uighur" panose="02000000000000000000" pitchFamily="2" charset="-78"/>
                        </a:rPr>
                        <a:t>………………………</a:t>
                      </a:r>
                      <a:endParaRPr lang="fr-MA" sz="2400" dirty="0">
                        <a:solidFill>
                          <a:srgbClr val="424D7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ــتا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kern="12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بٌ</a:t>
                      </a:r>
                      <a:endParaRPr lang="fr-MA" sz="6000" b="1" kern="1200" dirty="0">
                        <a:solidFill>
                          <a:srgbClr val="424D7C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غِـ</a:t>
                      </a:r>
                      <a:endParaRPr lang="fr-MA" sz="6000" dirty="0">
                        <a:solidFill>
                          <a:srgbClr val="424D7C"/>
                        </a:solidFill>
                        <a:latin typeface="Microsoft Uighur" panose="02000000000000000000" pitchFamily="2" charset="-78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MA" sz="6000" b="1" kern="1200" dirty="0">
                          <a:solidFill>
                            <a:srgbClr val="424D7C"/>
                          </a:solidFill>
                          <a:effectLst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عِـ</a:t>
                      </a:r>
                      <a:endParaRPr lang="fr-MA" sz="6000" b="1" kern="1200" dirty="0">
                        <a:solidFill>
                          <a:srgbClr val="424D7C"/>
                        </a:solidFill>
                        <a:effectLst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059436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6C204E3F-76F1-AC34-9B2E-A6169FE11458}"/>
              </a:ext>
            </a:extLst>
          </p:cNvPr>
          <p:cNvSpPr txBox="1"/>
          <p:nvPr/>
        </p:nvSpPr>
        <p:spPr>
          <a:xfrm>
            <a:off x="1451619" y="3202857"/>
            <a:ext cx="1455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عِتابٌ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F536E0-90FA-D946-BC7A-062A0AD6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صححوا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DB2013AA-B908-6183-B6E3-4098A2B5A3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2005" y="710634"/>
            <a:ext cx="828000" cy="828000"/>
          </a:xfr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AB3E5B9-C646-03E0-3B55-4EB8CC90F827}"/>
              </a:ext>
            </a:extLst>
          </p:cNvPr>
          <p:cNvGrpSpPr/>
          <p:nvPr/>
        </p:nvGrpSpPr>
        <p:grpSpPr>
          <a:xfrm>
            <a:off x="5847588" y="2988057"/>
            <a:ext cx="980864" cy="1318513"/>
            <a:chOff x="7194176" y="2796988"/>
            <a:chExt cx="980864" cy="1318513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512F36FD-A791-068D-5111-148387C1B98E}"/>
                </a:ext>
              </a:extLst>
            </p:cNvPr>
            <p:cNvCxnSpPr>
              <a:cxnSpLocks/>
            </p:cNvCxnSpPr>
            <p:nvPr/>
          </p:nvCxnSpPr>
          <p:spPr>
            <a:xfrm>
              <a:off x="7194176" y="2796988"/>
              <a:ext cx="980864" cy="13185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5F63B256-D9BD-932A-DFCA-A2D5899632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4518" y="2814266"/>
              <a:ext cx="913734" cy="12601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F0F050E-81C1-2F7B-14C7-7BD0FBAA9C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9B2B60F-1737-330F-CAA6-6DAD56DE73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60942C-0A57-85D9-6DBE-2D95F6C827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720D28-69F4-877A-C410-812D2978EF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0D691B-7346-BA5B-95D8-C5F1D857060B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E7A106-39DB-412C-5428-63D4AAC841E2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2A4F38-6579-20AE-6D4C-C948A2FE31B9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5FC1D8-D256-1860-984B-3F5DC7C8CF5E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85526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7283C-AFA1-9C70-1B62-12D92CC0D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7;p130">
            <a:extLst>
              <a:ext uri="{FF2B5EF4-FFF2-40B4-BE49-F238E27FC236}">
                <a16:creationId xmlns:a16="http://schemas.microsoft.com/office/drawing/2014/main" id="{F56429D0-CC76-F835-071D-62EEB9B47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92682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C1065FF3-DA34-416B-2347-440F94D6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52632"/>
            <a:ext cx="7886700" cy="720000"/>
          </a:xfrm>
        </p:spPr>
        <p:txBody>
          <a:bodyPr/>
          <a:lstStyle/>
          <a:p>
            <a:r>
              <a:rPr lang="ar-MA" dirty="0"/>
              <a:t>استماع وتحدث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9986783-6E38-79B0-BAF6-9C22C78AFF1A}"/>
              </a:ext>
            </a:extLst>
          </p:cNvPr>
          <p:cNvGrpSpPr/>
          <p:nvPr/>
        </p:nvGrpSpPr>
        <p:grpSpPr>
          <a:xfrm>
            <a:off x="1887677" y="3601289"/>
            <a:ext cx="5368645" cy="1013653"/>
            <a:chOff x="1748749" y="1791236"/>
            <a:chExt cx="5368645" cy="10136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C101538-767E-52CC-78B9-82D2ED288D6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286FB59-2323-0DD2-43A9-936AB31AE03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BBE8A3B-94BF-6018-616A-0C0DF8F4AB9C}"/>
              </a:ext>
            </a:extLst>
          </p:cNvPr>
          <p:cNvSpPr txBox="1">
            <a:spLocks/>
          </p:cNvSpPr>
          <p:nvPr/>
        </p:nvSpPr>
        <p:spPr>
          <a:xfrm>
            <a:off x="2144576" y="390762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سِرُّ </a:t>
            </a:r>
            <a:r>
              <a:rPr lang="ar-MA" sz="16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ٱلصَّداقَةِ</a:t>
            </a: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: السرد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A58144-6853-3EC2-CBC7-3CDDEA80546F}"/>
              </a:ext>
            </a:extLst>
          </p:cNvPr>
          <p:cNvSpPr txBox="1"/>
          <p:nvPr/>
        </p:nvSpPr>
        <p:spPr>
          <a:xfrm>
            <a:off x="4934359" y="3515652"/>
            <a:ext cx="169629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- 02</a:t>
            </a:r>
            <a:r>
              <a:rPr lang="ar-MA" dirty="0"/>
              <a:t>استماع وتحدث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9CE853-CE4D-F744-7D5C-3CFCE8535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6719921" y="3653618"/>
            <a:ext cx="536400" cy="540000"/>
          </a:xfrm>
          <a:prstGeom prst="rect">
            <a:avLst/>
          </a:prstGeom>
        </p:spPr>
      </p:pic>
      <p:pic>
        <p:nvPicPr>
          <p:cNvPr id="6" name="Espace réservé pour une image  21">
            <a:extLst>
              <a:ext uri="{FF2B5EF4-FFF2-40B4-BE49-F238E27FC236}">
                <a16:creationId xmlns:a16="http://schemas.microsoft.com/office/drawing/2014/main" id="{F3387C98-F07E-4B9A-EE84-D68815D30B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676264" y="3438675"/>
            <a:ext cx="468312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88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3FDB9C-28D0-3941-8D1F-5A54BA0B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نبدأ  حصة الاستماع والتحدث، ستتدربون على سرد أحداث الحكاية.  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E10A88-F7A8-41F8-1291-C46A663A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08604-64F1-8537-816B-299197C6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775FA2-056D-22A9-490E-4B706F6B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EA1323-D204-C4B7-3800-541FB9BA1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0BB135-B817-3784-AFB9-D412C2AF29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A12458-58D3-320C-3D53-C62379B903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8F53C-AB35-8A8C-EAD1-0D4E78676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09737-6D44-92C3-8A19-4FF231FFED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CAF147-85A9-96A6-3F5A-DAA898D4CA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Espace réservé pour une image  26">
            <a:extLst>
              <a:ext uri="{FF2B5EF4-FFF2-40B4-BE49-F238E27FC236}">
                <a16:creationId xmlns:a16="http://schemas.microsoft.com/office/drawing/2014/main" id="{76445D18-B2DD-4A8A-CD0B-33DDD7F81F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72000" y="2728808"/>
            <a:ext cx="5400000" cy="3600000"/>
          </a:xfrm>
        </p:spPr>
      </p:pic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1C02-076D-8F98-8898-F73630DC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C71B4C8-4E61-2C4D-8068-0196E923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بعنوان حكاية هذا الأسبوع؟</a:t>
            </a:r>
            <a:endParaRPr lang="fr-FR" sz="2400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27F6C120-51DE-03D8-DF5E-FF6B84A680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06493" y="666244"/>
            <a:ext cx="828000" cy="828000"/>
          </a:xfrm>
        </p:spPr>
      </p:pic>
      <p:pic>
        <p:nvPicPr>
          <p:cNvPr id="24" name="Espace réservé pour une image  33">
            <a:extLst>
              <a:ext uri="{FF2B5EF4-FFF2-40B4-BE49-F238E27FC236}">
                <a16:creationId xmlns:a16="http://schemas.microsoft.com/office/drawing/2014/main" id="{717F4FE4-7282-C9DF-2DAA-24E9AAF374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4048" y="2448000"/>
            <a:ext cx="3255904" cy="368765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912DFD5-5011-1D17-90AA-5C979C66041E}"/>
              </a:ext>
            </a:extLst>
          </p:cNvPr>
          <p:cNvSpPr txBox="1"/>
          <p:nvPr/>
        </p:nvSpPr>
        <p:spPr>
          <a:xfrm>
            <a:off x="2385628" y="161700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446E9F-6678-9F1E-4DDE-6617C61403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DE4C94-C668-0F9A-3AAF-913CD693C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68966-541E-F262-3F4E-1B986CB3B1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E280E9-5D4F-CD20-8960-4BB6D44F32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831CA7-1318-93E1-3B0C-41FC13B96C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4336BF-0E5E-6B27-57A9-7BABE8D9EEF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318542-C34E-DD0B-801F-6DD24854F4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EFC608-F100-FEA8-67D2-71D0DDC9A4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46863974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2074-1B9C-8024-2528-99C27239E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6DC1D3A-B2FB-3F4A-9023-2CFEE147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حكايتنا هو "سِرُّ ٱلصَّداقَةِ". من يذكرنا بأحداث الحكاية الواردة في البداية؟ </a:t>
            </a:r>
            <a:endParaRPr lang="fr-FR" sz="2400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E1F0706B-BB57-BBB3-0632-78AD3D8FC8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1" name="Espace réservé pour une image  26">
            <a:extLst>
              <a:ext uri="{FF2B5EF4-FFF2-40B4-BE49-F238E27FC236}">
                <a16:creationId xmlns:a16="http://schemas.microsoft.com/office/drawing/2014/main" id="{87B82778-DA01-DFE0-1A57-B54F74E870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72000" y="2437654"/>
            <a:ext cx="5400000" cy="3600000"/>
          </a:xfrm>
        </p:spPr>
      </p:pic>
      <p:sp>
        <p:nvSpPr>
          <p:cNvPr id="22" name="Google Shape;1519;p67">
            <a:extLst>
              <a:ext uri="{FF2B5EF4-FFF2-40B4-BE49-F238E27FC236}">
                <a16:creationId xmlns:a16="http://schemas.microsoft.com/office/drawing/2014/main" id="{FE9FDE32-102E-9841-8322-524AFAE71871}"/>
              </a:ext>
            </a:extLst>
          </p:cNvPr>
          <p:cNvSpPr/>
          <p:nvPr/>
        </p:nvSpPr>
        <p:spPr>
          <a:xfrm>
            <a:off x="3426581" y="1368000"/>
            <a:ext cx="2290838" cy="1168539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424D7C"/>
                </a:solidFill>
                <a:cs typeface="Microsoft Uighur" panose="02000000000000000000" pitchFamily="2" charset="-78"/>
                <a:sym typeface="Arial"/>
              </a:rPr>
              <a:t>سِرُّ ٱلصَّداقَةِ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42BCC7-F6D6-BD98-06B0-A921DD547F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362180E-1542-E175-830D-E87374432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505941-0C53-2B98-9C6C-588ABCEE62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5EBE1E-F1EE-1DD5-A341-E821579D5F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5B5EC-CD26-F7F9-E1B6-697395BAA9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B9E08C-3B79-7B58-A43B-D4F1D39C57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F20ACC-3E8E-1169-662D-A7E865FF76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FDDBD3-816D-0F8F-29B2-80973F2BCB0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170842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8A1F2-A179-8BDC-ED42-0A9A3204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43009D9-4D34-8B44-A933-762752163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ببعض أحداث الحكاية الواردة في الوسط؟ </a:t>
            </a:r>
            <a:endParaRPr lang="fr-FR" sz="2400" dirty="0"/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4573FE89-B007-DD01-9B34-BBE136229E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</p:spPr>
      </p:pic>
      <p:pic>
        <p:nvPicPr>
          <p:cNvPr id="20" name="Espace réservé pour une image  26">
            <a:extLst>
              <a:ext uri="{FF2B5EF4-FFF2-40B4-BE49-F238E27FC236}">
                <a16:creationId xmlns:a16="http://schemas.microsoft.com/office/drawing/2014/main" id="{5F6DADD9-0AA3-166B-3E1B-939AA46106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72000" y="2437654"/>
            <a:ext cx="5400000" cy="3600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BA9E50-91F2-B758-5BD6-E43A8F7E93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1A14DB9-4F18-8A81-02DB-CAD0236E3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5E9421-03B2-A39A-C5ED-135EFE58B7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CDD9CA-B571-7591-0617-1CAC28945B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276BAC-A858-3DA3-3AA1-D6026A8CC4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CAC9F8-B8EC-2864-90C2-76D9106707E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B606AD-4BD5-360B-A6CC-CDFDFAB256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89009D-1940-5461-3CB7-3FB3B77C01A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2" name="Google Shape;1519;p67">
            <a:extLst>
              <a:ext uri="{FF2B5EF4-FFF2-40B4-BE49-F238E27FC236}">
                <a16:creationId xmlns:a16="http://schemas.microsoft.com/office/drawing/2014/main" id="{F9D2B7A5-E23B-0397-4D67-FC848A53EDF4}"/>
              </a:ext>
            </a:extLst>
          </p:cNvPr>
          <p:cNvSpPr/>
          <p:nvPr/>
        </p:nvSpPr>
        <p:spPr>
          <a:xfrm>
            <a:off x="3426581" y="1368000"/>
            <a:ext cx="2290838" cy="1168539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424D7C"/>
                </a:solidFill>
                <a:cs typeface="Microsoft Uighur" panose="02000000000000000000" pitchFamily="2" charset="-78"/>
                <a:sym typeface="Arial"/>
              </a:rPr>
              <a:t>سِرُّ ٱلصَّداقَةِ</a:t>
            </a:r>
          </a:p>
        </p:txBody>
      </p:sp>
    </p:spTree>
    <p:extLst>
      <p:ext uri="{BB962C8B-B14F-4D97-AF65-F5344CB8AC3E}">
        <p14:creationId xmlns:p14="http://schemas.microsoft.com/office/powerpoint/2010/main" val="423110900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A60A1-2008-21C2-D597-20217EE43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07F4AE2-DCA3-0D4F-8967-39B9AE6B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ببعض أحداث الحكاية الواردة في النهاية؟ استعدوا – سنعيد الاستماع للحكاية </a:t>
            </a:r>
            <a:endParaRPr lang="fr-FR" sz="2400" dirty="0"/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830136FB-6E3C-F869-37E1-CC9B545A9D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540" y="666582"/>
            <a:ext cx="828000" cy="828000"/>
          </a:xfrm>
        </p:spPr>
      </p:pic>
      <p:pic>
        <p:nvPicPr>
          <p:cNvPr id="21" name="Espace réservé pour une image  26">
            <a:extLst>
              <a:ext uri="{FF2B5EF4-FFF2-40B4-BE49-F238E27FC236}">
                <a16:creationId xmlns:a16="http://schemas.microsoft.com/office/drawing/2014/main" id="{CE276B54-6070-5E64-1328-13B4464ECD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72000" y="2437654"/>
            <a:ext cx="5400000" cy="3600000"/>
          </a:xfrm>
        </p:spPr>
      </p:pic>
      <p:sp>
        <p:nvSpPr>
          <p:cNvPr id="3" name="Google Shape;1519;p67">
            <a:extLst>
              <a:ext uri="{FF2B5EF4-FFF2-40B4-BE49-F238E27FC236}">
                <a16:creationId xmlns:a16="http://schemas.microsoft.com/office/drawing/2014/main" id="{C0751571-8EA1-0C97-6827-B302ECE28A27}"/>
              </a:ext>
            </a:extLst>
          </p:cNvPr>
          <p:cNvSpPr/>
          <p:nvPr/>
        </p:nvSpPr>
        <p:spPr>
          <a:xfrm>
            <a:off x="3426581" y="1368000"/>
            <a:ext cx="2290838" cy="1168539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424D7C"/>
                </a:solidFill>
                <a:cs typeface="Microsoft Uighur" panose="02000000000000000000" pitchFamily="2" charset="-78"/>
                <a:sym typeface="Arial"/>
              </a:rPr>
              <a:t>سِرُّ ٱلصَّداقَةِ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7E4E17-0EBD-38D4-4FEA-663C3713E0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E67B9-6021-A247-C8E6-CAA07C1AF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44B4D1-99F1-39C2-236F-898EA1D1B7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1C5B7B-C464-DB26-A4AD-B3CA4FB8E29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8F00AF-CAFE-053A-CCF1-ABC3BE0680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36A132-7FC6-3EF0-6A6D-B1B690657DF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7AC97-FFF6-6873-6364-F9A303473A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BEC673-8A63-6538-BA83-A1FF259D03E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7009964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4C0FA16-792F-43AA-AD5D-D1B55211C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B42BC-8201-4A4A-B81E-3194CA7A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عرض فيديو الحكاية. 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FINALE -  Sirrou Assadaqa - 16-9 V4 NEW VO-720p-251027">
            <a:hlinkClick r:id="" action="ppaction://media"/>
            <a:extLst>
              <a:ext uri="{FF2B5EF4-FFF2-40B4-BE49-F238E27FC236}">
                <a16:creationId xmlns:a16="http://schemas.microsoft.com/office/drawing/2014/main" id="{1CB9A0EE-25FE-BFB1-B5EB-6FEAE9F352F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4F36B7-6DB8-A9EF-CF88-FB956DD19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5F9661-4ECE-B8F6-FC95-24F20F3E2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9CEC2B-5F29-65A0-CAB9-2AFEEFC08B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BD8B01-2881-11E6-2D6B-35A6F3FE57A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CD970C-C43C-AFFF-1AAC-7200E8D14A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38712E-967B-436A-A8F3-5E6534A554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18F55C-EB82-E0AF-EAB3-DF4DB50B021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135FAE-7917-48D9-5E27-B733BC9D8E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79C1C59-3588-FB43-C3D5-0CC6ACA7B8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26" name="Espace réservé pour une image  2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48B140D-28D2-8576-965F-D9DEEE13C9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6576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96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41B9F-BB4F-5884-C33D-F39C26402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5D64DC3-C0A5-5C40-87FF-DB092BF4A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ابدا أولا، سأسرد أحداث الحكاية انطلاقا من المشهد الأول. </a:t>
            </a:r>
            <a:endParaRPr lang="fr-FR" sz="2400" b="1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92CDAFC4-8FD3-4352-8696-382F90AB4A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124D5F3-98A7-5A39-058D-74BF11597E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5348" y="3032063"/>
            <a:ext cx="1832196" cy="20042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D62D521-BF1D-14CC-4799-6BB447927C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2141" y="3032063"/>
            <a:ext cx="1832196" cy="200423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58308EE-8383-4645-74DA-40C668DD0A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47" y="3032064"/>
            <a:ext cx="1834347" cy="200423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5377B70-86F8-7C56-8A44-B83D9E16D3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348" y="3037029"/>
            <a:ext cx="1832400" cy="20044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64FCA1A-89BC-6538-8BDE-6CF13EDD766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63FA66-4E68-3FB7-61E5-BBD209ABF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B34A43-D1DE-C744-A378-E322FAFB42F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ABEF2C-B978-A395-F1DB-520C54A4E77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593408-C2DE-FA32-CD5A-CD8D6EFD30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0B77F3-2421-10C8-F88E-821BC9C020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3722D-4133-11D5-8B5D-21D0E9AD9B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1EB28-E9C3-F824-7713-10F584A47B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58163258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EC62B-7EC7-5197-01B5-D751492D6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53B8944A-E72C-1345-2139-87529496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684000"/>
            <a:ext cx="6840000" cy="612000"/>
          </a:xfrm>
        </p:spPr>
        <p:txBody>
          <a:bodyPr>
            <a:noAutofit/>
          </a:bodyPr>
          <a:lstStyle/>
          <a:p>
            <a:pPr lvl="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كانَتْ فاتِنُ تَتَأمَّلُ كِتاباً عنوانه: "سِرُّ ٱلصَّداقَةِ". فَجْأَةً  انْتَزَعَ وَليدٌ الْكِتابَ مِنْها وَرَكَضَ مُبْتَعِداً.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7777709-DD81-157F-CD50-45F0C1C320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564EA2-8700-8CEE-3395-FA723F895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5348" y="3032063"/>
            <a:ext cx="1832196" cy="2004234"/>
          </a:xfrm>
          <a:prstGeom prst="rect">
            <a:avLst/>
          </a:prstGeom>
        </p:spPr>
      </p:pic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E0B339DE-7D34-642E-4ECC-D50F219C7EB2}"/>
              </a:ext>
            </a:extLst>
          </p:cNvPr>
          <p:cNvSpPr/>
          <p:nvPr/>
        </p:nvSpPr>
        <p:spPr>
          <a:xfrm>
            <a:off x="1025295" y="2765144"/>
            <a:ext cx="4355691" cy="2004234"/>
          </a:xfrm>
          <a:prstGeom prst="wedgeRoundRectCallout">
            <a:avLst>
              <a:gd name="adj1" fmla="val -7860"/>
              <a:gd name="adj2" fmla="val 73265"/>
              <a:gd name="adj3" fmla="val 16667"/>
            </a:avLst>
          </a:prstGeom>
          <a:solidFill>
            <a:srgbClr val="ECF8FB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 rtl="1">
              <a:buClr>
                <a:srgbClr val="000000"/>
              </a:buClr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كانَتْ فاتِنُ تَتَأمَّلُ كِتاب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اً عنوانه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: "سِرُّ ٱلصَّداقَةِ". فَجْأَةً  انْتَزَعَ وَليدٌ الْكِتابَ مِنْها وَرَكَضَ مُبْتَعِداً.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46B8CE4-114F-F968-726F-392CD17F7B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0169" y="2616690"/>
            <a:ext cx="2207579" cy="24148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98D062A-3364-3FD6-C4BB-78DFE47615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44507A-2C86-36E5-172C-47DD60E37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456545-6783-515B-B909-E8ED520E0C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7B91CD-8D73-96FF-DE3E-90975EEB694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C2AE5C-CF0B-42D7-6F87-0A0618202A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C420E0-00CF-9BE9-D1F6-70D43816870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0B8526-D993-FA1B-D010-09EA7483A6C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28E77-1D35-525A-16A2-AFDFAD4D81C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08120438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8090-13AE-7818-E286-B51654A0D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775C5BE-E5E7-4B0F-152A-377F8EB0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684000"/>
            <a:ext cx="6840000" cy="612000"/>
          </a:xfrm>
        </p:spPr>
        <p:txBody>
          <a:bodyPr>
            <a:noAutofit/>
          </a:bodyPr>
          <a:lstStyle/>
          <a:p>
            <a:pPr lvl="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يعيد سرد أحداث مقطع البداية؟  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9831E92-BA38-A1FE-038F-CA4B1D11A2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5348" y="3032063"/>
            <a:ext cx="1832196" cy="200423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274EF70-1A75-4D18-28CA-2A3E6948AE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0169" y="2616690"/>
            <a:ext cx="2207579" cy="2414863"/>
          </a:xfrm>
          <a:prstGeom prst="rect">
            <a:avLst/>
          </a:prstGeom>
        </p:spPr>
      </p:pic>
      <p:pic>
        <p:nvPicPr>
          <p:cNvPr id="4" name="Espace réservé pour une image  21">
            <a:extLst>
              <a:ext uri="{FF2B5EF4-FFF2-40B4-BE49-F238E27FC236}">
                <a16:creationId xmlns:a16="http://schemas.microsoft.com/office/drawing/2014/main" id="{BD6D127D-B473-D2E7-CD2C-EEFA3F3FEA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310AF5EC-5C02-620D-6A87-53B2A2362612}"/>
              </a:ext>
            </a:extLst>
          </p:cNvPr>
          <p:cNvSpPr/>
          <p:nvPr/>
        </p:nvSpPr>
        <p:spPr>
          <a:xfrm>
            <a:off x="1025295" y="2765144"/>
            <a:ext cx="4355691" cy="2004234"/>
          </a:xfrm>
          <a:prstGeom prst="wedgeRoundRectCallout">
            <a:avLst>
              <a:gd name="adj1" fmla="val -7860"/>
              <a:gd name="adj2" fmla="val 73265"/>
              <a:gd name="adj3" fmla="val 16667"/>
            </a:avLst>
          </a:prstGeom>
          <a:solidFill>
            <a:srgbClr val="ECF8FB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 rtl="1">
              <a:buClr>
                <a:srgbClr val="000000"/>
              </a:buClr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كانَتْ فاتِنُ تَتَأمَّلُ كِتاب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اً عنوانه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: "سِرُّ ٱلصَّداقَةِ". فَجْأَةً  انْتَزَعَ وَليدٌ الْكِتابَ مِنْها وَرَكَضَ مُبْتَعِداً.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FCBE49-732A-084C-410C-5035B96BEC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AD2224-32AE-ECAC-5673-E9E2520B8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1999E5-A2B9-BB89-42C9-5C79149658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0BA41A-B3E3-D10A-F38C-A9B44F2A349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DF3E36-AF74-9860-6661-EF42B587D0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76EA3-AE92-96BC-CAFF-09BA3665B4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0C96F5-67BD-F894-BEF6-1A791A862D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F88B1-5002-946C-3437-F01CA931D01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2616961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E0FF1-F118-D4DB-B033-1C13B6820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F7150F4-DE04-E94B-92BD-60A0955F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كل واحد  يسرد أحداث المشهد لزميله. </a:t>
            </a:r>
            <a:endParaRPr lang="fr-FR" sz="2400" i="1" dirty="0"/>
          </a:p>
        </p:txBody>
      </p:sp>
      <p:pic>
        <p:nvPicPr>
          <p:cNvPr id="18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2538F15-6181-9B07-943C-56A8F0022D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8345" y="658087"/>
            <a:ext cx="828000" cy="827999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953F4F-1417-7743-191F-0A90CA7C9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5348" y="3032063"/>
            <a:ext cx="1832196" cy="20042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717F9C-07C0-C8FB-7932-9BB3A10599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0169" y="2616690"/>
            <a:ext cx="2207579" cy="2414863"/>
          </a:xfrm>
          <a:prstGeom prst="rect">
            <a:avLst/>
          </a:prstGeom>
        </p:spPr>
      </p:pic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A94E95F9-C1C3-EDD3-1C2C-F1B96C502C9F}"/>
              </a:ext>
            </a:extLst>
          </p:cNvPr>
          <p:cNvSpPr/>
          <p:nvPr/>
        </p:nvSpPr>
        <p:spPr>
          <a:xfrm>
            <a:off x="1025295" y="2765144"/>
            <a:ext cx="4355691" cy="2004234"/>
          </a:xfrm>
          <a:prstGeom prst="wedgeRoundRectCallout">
            <a:avLst>
              <a:gd name="adj1" fmla="val -7860"/>
              <a:gd name="adj2" fmla="val 73265"/>
              <a:gd name="adj3" fmla="val 16667"/>
            </a:avLst>
          </a:prstGeom>
          <a:solidFill>
            <a:srgbClr val="ECF8FB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 rtl="1">
              <a:buClr>
                <a:srgbClr val="000000"/>
              </a:buClr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كانَتْ فاتِنُ تَتَأمَّلُ كِتاب</a:t>
            </a:r>
            <a:r>
              <a:rPr lang="ar-MA" sz="3200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اً عنوانه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: "سِرُّ ٱلصَّداقَةِ". فَجْأَةً  انْتَزَعَ وَليدٌ الْكِتابَ مِنْها وَرَكَضَ مُبْتَعِداً.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0B12CE0-F935-6518-20D5-B48F0B5201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C34646-D700-F3E2-96BC-468F0E1F6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05318D-AA98-E426-56C2-234F0E47B8A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90096-9983-EE89-3516-D9A8DB8C995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6F0140-83E0-3B6D-F8F5-BC2891C7436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9964C3-5748-32DE-972C-0CBA2F94386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A5AC7A-DE3A-C49C-C093-B33F971805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E63C31-8059-36D1-E908-05763A3FAD6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33449594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25DBA-2FAB-B7DA-8706-71DD975F4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3BDD49F-7B3F-BD40-87DA-D154DEA5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الآن لمسابقة تحدي السرد، انطلاقا من مشاهد الحكاية ستسردون أحداثها. </a:t>
            </a:r>
            <a:endParaRPr lang="fr-FR" sz="2400" dirty="0"/>
          </a:p>
        </p:txBody>
      </p:sp>
      <p:pic>
        <p:nvPicPr>
          <p:cNvPr id="1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3A93C2-4C52-95E7-B46D-6A65462C7D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249" y="684000"/>
            <a:ext cx="819059" cy="819059"/>
          </a:xfr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7ED6191B-E026-4E0D-FBFE-3838D90C174F}"/>
              </a:ext>
            </a:extLst>
          </p:cNvPr>
          <p:cNvSpPr/>
          <p:nvPr/>
        </p:nvSpPr>
        <p:spPr>
          <a:xfrm>
            <a:off x="5372669" y="2497540"/>
            <a:ext cx="1524000" cy="75517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BC69953-EA2A-0E24-55E1-390637B668E0}"/>
              </a:ext>
            </a:extLst>
          </p:cNvPr>
          <p:cNvSpPr/>
          <p:nvPr/>
        </p:nvSpPr>
        <p:spPr>
          <a:xfrm>
            <a:off x="1976775" y="2436125"/>
            <a:ext cx="1524000" cy="75517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753B54F-9961-91AB-0AEA-05AA892D4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062" y="2253363"/>
            <a:ext cx="5534797" cy="3848637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54EC97C3-F9BF-B5DE-B419-464FFF974697}"/>
              </a:ext>
            </a:extLst>
          </p:cNvPr>
          <p:cNvSpPr/>
          <p:nvPr/>
        </p:nvSpPr>
        <p:spPr>
          <a:xfrm>
            <a:off x="7046200" y="1934594"/>
            <a:ext cx="1524000" cy="1085475"/>
          </a:xfrm>
          <a:prstGeom prst="wedgeEllipseCallout">
            <a:avLst>
              <a:gd name="adj1" fmla="val -53417"/>
              <a:gd name="adj2" fmla="val 70727"/>
            </a:avLst>
          </a:prstGeom>
          <a:noFill/>
          <a:ln w="57150">
            <a:solidFill>
              <a:srgbClr val="936D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76DDFDED-A206-8F1F-C524-25CCBA41FD76}"/>
              </a:ext>
            </a:extLst>
          </p:cNvPr>
          <p:cNvSpPr/>
          <p:nvPr/>
        </p:nvSpPr>
        <p:spPr>
          <a:xfrm flipH="1">
            <a:off x="732331" y="1934594"/>
            <a:ext cx="1524000" cy="1085475"/>
          </a:xfrm>
          <a:prstGeom prst="wedgeEllipseCallout">
            <a:avLst>
              <a:gd name="adj1" fmla="val -53417"/>
              <a:gd name="adj2" fmla="val 70727"/>
            </a:avLst>
          </a:prstGeom>
          <a:noFill/>
          <a:ln w="57150">
            <a:solidFill>
              <a:srgbClr val="4E7F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BEA6BDD-549C-0282-782C-714C648A92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49ADC48-61FF-9949-9242-54217A2D7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72AFBDB-D7D4-DD69-E39B-936197E5E3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E2DBAEE-136A-EAF0-EFA0-8BC4876875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1EFD60E-959E-D315-7346-88F8DC6A77E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4FD493E-576A-861A-77AB-A5B8FB0418C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83A59B-DAB7-1423-8350-29BFD816386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73AB83-939A-9F91-5D81-5F40AA7EFEA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45871912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004BE-9795-CA64-6A10-CA648DF1C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B2AFECC-0D92-4148-927B-6FEE7DA0C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لاحظوا المشهد. أمامكم عشر ثوانٍ للتفكير. </a:t>
            </a:r>
            <a:r>
              <a:rPr lang="ar-MA" sz="2400" b="1" dirty="0">
                <a:ea typeface="Calibri" panose="020F0502020204030204" pitchFamily="34" charset="0"/>
                <a:cs typeface="Microsoft Uighur" panose="02000000000000000000" pitchFamily="2" charset="-78"/>
              </a:rPr>
              <a:t>من يسرد حدث المشهد؟ </a:t>
            </a:r>
            <a:endParaRPr lang="fr-FR" sz="2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1ACD388-32C1-B719-7962-F59E2325C4E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 r="-14"/>
          <a:stretch>
            <a:fillRect/>
          </a:stretch>
        </p:blipFill>
        <p:spPr>
          <a:xfrm>
            <a:off x="2860200" y="2131765"/>
            <a:ext cx="3423600" cy="3744000"/>
          </a:xfrm>
          <a:prstGeom prst="rect">
            <a:avLst/>
          </a:prstGeom>
        </p:spPr>
      </p:pic>
      <p:pic>
        <p:nvPicPr>
          <p:cNvPr id="14" name="Espace réservé pour une image  21">
            <a:extLst>
              <a:ext uri="{FF2B5EF4-FFF2-40B4-BE49-F238E27FC236}">
                <a16:creationId xmlns:a16="http://schemas.microsoft.com/office/drawing/2014/main" id="{B67D5312-160C-B4C3-5A6D-92715AB5B1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873C7D-94F3-893A-3AFD-7D577ED20E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FE6AA6-A84F-CC4F-E2C7-EA52545656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6C9B711-6ACF-0F8A-C736-9910D2F926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AFEE54B-4B5E-1879-D397-873F04BED6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52D209A-7539-A79A-2728-BE5B1A0CC6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A05858-AAA0-D0BD-E9E2-5D8DA91288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906D1F-3218-BCAE-87CA-259FCF0AF9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837874-DD9A-E30D-9F71-A1F5D9F1D55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62519913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8406D-63B5-0049-29D8-E1CE7BE4C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F2E822B-9789-224C-AE99-AA02AD61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ea typeface="Calibri" panose="020F0502020204030204" pitchFamily="34" charset="0"/>
                <a:cs typeface="Microsoft Uighur" panose="02000000000000000000" pitchFamily="2" charset="-78"/>
              </a:rPr>
              <a:t>لاحظوا المشهد. أمامكم عشر ثوانٍ للتفكير. من يسرد؟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A60D037-844A-3943-89A5-D5DB74A1C1A7}"/>
              </a:ext>
            </a:extLst>
          </p:cNvPr>
          <p:cNvSpPr txBox="1"/>
          <p:nvPr/>
        </p:nvSpPr>
        <p:spPr>
          <a:xfrm rot="19675668">
            <a:off x="5171531" y="4123180"/>
            <a:ext cx="105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0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سر الصداقة</a:t>
            </a:r>
            <a:endParaRPr lang="fr-FR" sz="20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0193773-3E29-CAA9-62CB-DBFA74FB46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9993" y="1966580"/>
            <a:ext cx="3424014" cy="3745518"/>
          </a:xfrm>
          <a:prstGeom prst="rect">
            <a:avLst/>
          </a:prstGeom>
        </p:spPr>
      </p:pic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53B56DCD-FAAE-B8A0-2D3F-DE1B7ED83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0F8D74D-1FCF-B72C-05E4-576D7D9B9F8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7443BC-FE54-2F53-AC36-C742CCEB8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56DBA6-4AC1-BB4A-0600-823CEB862D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19FE65F-B4CC-2FBC-04EE-9718DF2AE2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0815DD-4A98-9266-C188-E4C6EBCDA0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7B9015-C262-7BA0-1342-C57E48F863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7534A2-0B3A-03B0-2BB5-17162BA8E2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DDCDE7-81C9-C814-A3EA-150D3278E0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0722110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E0EE-6CC2-388C-E5D6-8295E3A97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82ADCD6-079B-7645-AA95-844301BE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ea typeface="Calibri" panose="020F0502020204030204" pitchFamily="34" charset="0"/>
                <a:cs typeface="Microsoft Uighur" panose="02000000000000000000" pitchFamily="2" charset="-78"/>
              </a:rPr>
              <a:t>لاحظوا المشهد. أمامكم عشر ثوانٍ للتفكير. من يسرد؟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FC2AFF-8319-AC4D-8CF6-E36F8B632EB4}"/>
              </a:ext>
            </a:extLst>
          </p:cNvPr>
          <p:cNvSpPr txBox="1"/>
          <p:nvPr/>
        </p:nvSpPr>
        <p:spPr>
          <a:xfrm rot="1762627">
            <a:off x="6537783" y="4647891"/>
            <a:ext cx="1044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6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سر</a:t>
            </a:r>
            <a:endParaRPr lang="fr-FR" sz="1600" dirty="0">
              <a:solidFill>
                <a:schemeClr val="bg1"/>
              </a:solidFill>
              <a:latin typeface="Microsoft Uighur" panose="02000000000000000000" pitchFamily="2" charset="-78"/>
            </a:endParaRPr>
          </a:p>
          <a:p>
            <a:pPr algn="ctr"/>
            <a:r>
              <a:rPr lang="ar-MA" sz="140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الصداقة</a:t>
            </a:r>
            <a:endParaRPr lang="fr-FR" sz="1400" dirty="0">
              <a:solidFill>
                <a:schemeClr val="bg1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892FAF3-F358-4D03-49CA-588F956431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" b="-45"/>
          <a:stretch>
            <a:fillRect/>
          </a:stretch>
        </p:blipFill>
        <p:spPr>
          <a:xfrm>
            <a:off x="2860200" y="1839894"/>
            <a:ext cx="3423600" cy="3744000"/>
          </a:xfrm>
          <a:prstGeom prst="rect">
            <a:avLst/>
          </a:prstGeom>
        </p:spPr>
      </p:pic>
      <p:pic>
        <p:nvPicPr>
          <p:cNvPr id="15" name="Espace réservé pour une image  21">
            <a:extLst>
              <a:ext uri="{FF2B5EF4-FFF2-40B4-BE49-F238E27FC236}">
                <a16:creationId xmlns:a16="http://schemas.microsoft.com/office/drawing/2014/main" id="{447B9C1F-A5A9-030D-447B-9CCAD92B5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34F27B-5850-55A6-E621-2E6C1C9C3F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217142-D601-ACE4-44F4-9C148E4A2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25E56EA-8151-5D16-64A8-1055476CD0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038712-C599-6A54-DD44-1E85321A3F0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86519D-9229-4B49-36D8-EB3B1E5E39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0894D6-2430-B5A5-1C1F-D3D54C26D8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D5A403-337C-CB21-CE58-28D6E92BEBD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0B304B-F98D-8CD4-BFB9-C2E755FF6F1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57997176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C1F6F-9686-AE54-40DF-B5443FA57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EF720EB-CC67-A146-8A12-EABAEFA2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6000"/>
            <a:ext cx="653645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المشهد الأخير</a:t>
            </a:r>
            <a:r>
              <a:rPr lang="ar-MA" sz="2400" b="1" dirty="0">
                <a:ea typeface="Calibri" panose="020F0502020204030204" pitchFamily="34" charset="0"/>
                <a:cs typeface="Microsoft Uighur" panose="02000000000000000000" pitchFamily="2" charset="-78"/>
              </a:rPr>
              <a:t>؛ من يسرد حدث مشهد النهاية؟ </a:t>
            </a:r>
            <a:endParaRPr lang="fr-FR" sz="24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57ED991-A21D-3F53-CAF9-3A085F6AD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0257" y="1839789"/>
            <a:ext cx="3323487" cy="3631290"/>
          </a:xfrm>
          <a:prstGeom prst="rect">
            <a:avLst/>
          </a:prstGeom>
        </p:spPr>
      </p:pic>
      <p:pic>
        <p:nvPicPr>
          <p:cNvPr id="9" name="Espace réservé pour une image  21">
            <a:extLst>
              <a:ext uri="{FF2B5EF4-FFF2-40B4-BE49-F238E27FC236}">
                <a16:creationId xmlns:a16="http://schemas.microsoft.com/office/drawing/2014/main" id="{72AC4677-F3E9-28E4-5CAF-9BEA3E90AC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048314-BC82-A955-E354-387B25E01B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40D45D9-147C-A816-F990-3134CA61A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E19F8B-C8CE-EB8F-45CE-7FB2E6D360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D522865-36B0-29B4-FBEB-7DBB218F29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2A6E60-E92D-C6B9-8FB9-9B2623939E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13AAC2-7170-1388-CD1F-20FABFDD55B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33C19A-990D-7D9D-457A-29FD1B1FCA8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6E3359-F9E2-6B82-7E4A-18D35FB9CB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70937911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/>
              <a:t>تنظيم حصص الأسبوع</a:t>
            </a:r>
            <a:endParaRPr lang="fr-MA" sz="44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(50د)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(30د)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3 -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8E403-7BBE-E8C5-5028-37EEEE16F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608DADA-E9FA-E749-8365-1E15BE0AA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جميعا سنتابع حكايتنا في الحصة الموالية.</a:t>
            </a:r>
            <a:endParaRPr lang="fr-FR" sz="2400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6FE1B2A-A1C2-D789-CEA7-09CF5886A5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Espace réservé pour une image  26">
            <a:extLst>
              <a:ext uri="{FF2B5EF4-FFF2-40B4-BE49-F238E27FC236}">
                <a16:creationId xmlns:a16="http://schemas.microsoft.com/office/drawing/2014/main" id="{0FED7197-7EA9-E52E-3491-1E6FA1F0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43" r="-32043"/>
          <a:stretch>
            <a:fillRect/>
          </a:stretch>
        </p:blipFill>
        <p:spPr>
          <a:xfrm>
            <a:off x="1872000" y="2437654"/>
            <a:ext cx="5400000" cy="3600000"/>
          </a:xfrm>
          <a:prstGeom prst="round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8A0FB5F-134E-70D7-4986-BBDF8794D1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99AE83E-8DA7-7E08-B506-2260F11B3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72FBCA1-3A02-3510-0289-B1F7BF17F4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4B756DA-8E34-72B2-15EA-E0E0B6B530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281D41-C8E2-CE9D-B8B4-8927BD2ED8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46F302-9D90-D835-BC19-D0BC887A6E4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AB1D36-1C55-2919-347B-03304685DD1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3CD39C-2AE0-5325-1BDC-0B4C285DFD3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Google Shape;1519;p67">
            <a:extLst>
              <a:ext uri="{FF2B5EF4-FFF2-40B4-BE49-F238E27FC236}">
                <a16:creationId xmlns:a16="http://schemas.microsoft.com/office/drawing/2014/main" id="{0CF51D45-2A0C-2E1B-30AC-7A11E24D13F2}"/>
              </a:ext>
            </a:extLst>
          </p:cNvPr>
          <p:cNvSpPr/>
          <p:nvPr/>
        </p:nvSpPr>
        <p:spPr>
          <a:xfrm>
            <a:off x="3426581" y="1368000"/>
            <a:ext cx="2290838" cy="1168539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424D7C"/>
                </a:solidFill>
                <a:cs typeface="Microsoft Uighur" panose="02000000000000000000" pitchFamily="2" charset="-78"/>
                <a:sym typeface="Arial"/>
              </a:rPr>
              <a:t>سِرُّ ٱلصَّداقَةِ</a:t>
            </a:r>
          </a:p>
        </p:txBody>
      </p:sp>
    </p:spTree>
    <p:extLst>
      <p:ext uri="{BB962C8B-B14F-4D97-AF65-F5344CB8AC3E}">
        <p14:creationId xmlns:p14="http://schemas.microsoft.com/office/powerpoint/2010/main" val="122171979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E15EF-15BA-CF86-0815-77869783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الكلمة اللغز: ما الكلمة التي معناها: طلب السماح والْعَفْوَ؟</a:t>
            </a:r>
            <a:endParaRPr lang="fr-FR" sz="2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61BCD7-89DB-8FD1-4D92-6DBE5738AADB}"/>
              </a:ext>
            </a:extLst>
          </p:cNvPr>
          <p:cNvSpPr txBox="1"/>
          <p:nvPr/>
        </p:nvSpPr>
        <p:spPr>
          <a:xfrm>
            <a:off x="2231923" y="2967335"/>
            <a:ext cx="4680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طَلَبُ ٱلسَّماحِ وَٱلْعَفْوِ</a:t>
            </a:r>
            <a:r>
              <a:rPr lang="fr-FR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31E441-DD78-8FA2-5576-0878ED81CA0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13317C-7BA5-7CDB-2012-3E6281A390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091" y="675505"/>
            <a:ext cx="828000" cy="827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844207-EBFC-0A92-E9DE-D48B5B95AF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77D9AE-0BE5-C692-FCB3-6CBA2EC61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9C3D28-4F10-4460-FD93-C15B46499D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5A1639-DB6F-2A4C-443A-2A5CAFBD72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AE6DE5-6670-A236-B004-AFBEBF0A1B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62F152-5AA8-9CF0-41BA-9EB4121C4AB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3150F8-44F2-93F9-B73C-0ABDE9E55C9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1C95A-6C26-A2FE-7D4E-D00D2943A60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80640627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الكلمة اللغز: ماذا نسمي من يحب نفسه ولا يفكر في غيره.</a:t>
            </a:r>
            <a:endParaRPr lang="fr-FR" sz="2400" i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9D0E74-5A07-7029-F91A-DD87F99B3B84}"/>
              </a:ext>
            </a:extLst>
          </p:cNvPr>
          <p:cNvSpPr txBox="1"/>
          <p:nvPr/>
        </p:nvSpPr>
        <p:spPr>
          <a:xfrm>
            <a:off x="1549577" y="3013502"/>
            <a:ext cx="6044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يُحِبُّ نَفْسَهُ وَلا يُفَكِّرُ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FR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ٱلْآخَرينَ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21">
            <a:extLst>
              <a:ext uri="{FF2B5EF4-FFF2-40B4-BE49-F238E27FC236}">
                <a16:creationId xmlns:a16="http://schemas.microsoft.com/office/drawing/2014/main" id="{AD704A7B-A710-EB43-9770-5C100609D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5371" y="666244"/>
            <a:ext cx="828000" cy="82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C121DC-B22E-251E-4B26-FF3731648B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FAB04C-8E7A-4D8F-1A79-B3DB3A263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FF9BE5-4BA0-2461-F813-0E5AC34F7F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F4DEE92-6A71-9031-84A3-CBF30AB111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660759-83ED-67FF-E59E-E1DA8BE847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1D09F7-E41E-015D-A608-58E4C71400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04C09-7468-BCC1-4E0E-F4D6872A1A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590763-FBD2-05F9-725F-9CE417966C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6222-EC40-22FE-CB3D-619B9B0EA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8;p130">
            <a:extLst>
              <a:ext uri="{FF2B5EF4-FFF2-40B4-BE49-F238E27FC236}">
                <a16:creationId xmlns:a16="http://schemas.microsoft.com/office/drawing/2014/main" id="{2ADB0C31-E564-5B34-08DD-9C28249D0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92682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52243335-0676-0595-69EE-59778CC7A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52632"/>
            <a:ext cx="7886700" cy="720000"/>
          </a:xfrm>
        </p:spPr>
        <p:txBody>
          <a:bodyPr/>
          <a:lstStyle/>
          <a:p>
            <a:r>
              <a:rPr lang="ar-MA" dirty="0"/>
              <a:t>استماع وتحدث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2C3A7B9-7434-FB7A-2A16-FBAB40AF9A65}"/>
              </a:ext>
            </a:extLst>
          </p:cNvPr>
          <p:cNvGrpSpPr/>
          <p:nvPr/>
        </p:nvGrpSpPr>
        <p:grpSpPr>
          <a:xfrm>
            <a:off x="1887677" y="3601289"/>
            <a:ext cx="5368645" cy="1013653"/>
            <a:chOff x="1748749" y="1791236"/>
            <a:chExt cx="5368645" cy="10136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1A01F83-6EDB-D1C4-CA7D-34B7D59D203F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E62B4124-F771-92A7-B610-2F00F96444B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B94574A-2701-8C08-D8B4-807C343C1612}"/>
              </a:ext>
            </a:extLst>
          </p:cNvPr>
          <p:cNvSpPr txBox="1">
            <a:spLocks/>
          </p:cNvSpPr>
          <p:nvPr/>
        </p:nvSpPr>
        <p:spPr>
          <a:xfrm>
            <a:off x="2144576" y="390762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القراءات الفردية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إستراتيجية الفهم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DB9B27-99BC-27E3-9531-11876A7B5A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009" y="3697450"/>
            <a:ext cx="536340" cy="54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AE2DB3-9068-E89A-135D-37785C8EEC47}"/>
              </a:ext>
            </a:extLst>
          </p:cNvPr>
          <p:cNvSpPr txBox="1"/>
          <p:nvPr/>
        </p:nvSpPr>
        <p:spPr>
          <a:xfrm>
            <a:off x="2072576" y="3505785"/>
            <a:ext cx="457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- 03</a:t>
            </a:r>
            <a:r>
              <a:rPr lang="ar-MA" dirty="0"/>
              <a:t>قراءة</a:t>
            </a:r>
            <a:endParaRPr lang="fr-FR" dirty="0"/>
          </a:p>
        </p:txBody>
      </p:sp>
      <p:pic>
        <p:nvPicPr>
          <p:cNvPr id="10" name="Espace réservé pour une image  23">
            <a:extLst>
              <a:ext uri="{FF2B5EF4-FFF2-40B4-BE49-F238E27FC236}">
                <a16:creationId xmlns:a16="http://schemas.microsoft.com/office/drawing/2014/main" id="{F3C1D0EF-E1DB-48FB-2BD1-D41E79C8F2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1653520" y="3438675"/>
            <a:ext cx="468312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6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EE52B1C-4D84-CE41-8071-4240C0593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كراساتكم؛ الصفحة 11.؛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نص "الصديق الجديد" قراءة معبرة.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777817-023F-B1B1-D252-C5EB035DE0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4FA5DB-0D8F-8D3A-FE81-2575BE08AF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96C9FF-9CC9-5D14-3523-4AC99A18A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A28FD0-5D90-518D-B71B-77B1ED7369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2B4B76-38FB-2889-6625-D61B872E8C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E2BC6-8E95-1CA7-EDE9-B68318F1DB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2BFAB7-9B25-080D-27B4-ECAB578A835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4CD6F3-822E-DC56-77F9-AF20503878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8" name="Espace réservé pour une image  14">
            <a:extLst>
              <a:ext uri="{FF2B5EF4-FFF2-40B4-BE49-F238E27FC236}">
                <a16:creationId xmlns:a16="http://schemas.microsoft.com/office/drawing/2014/main" id="{23D70A92-E197-DCC9-B4D7-AD2FE08A00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708" r="-60708"/>
          <a:stretch>
            <a:fillRect/>
          </a:stretch>
        </p:blipFill>
        <p:spPr>
          <a:xfrm>
            <a:off x="1674240" y="2151797"/>
            <a:ext cx="5652350" cy="3768233"/>
          </a:xfrm>
          <a:prstGeom prst="roundRect">
            <a:avLst/>
          </a:prstGeom>
        </p:spPr>
      </p:pic>
      <p:pic>
        <p:nvPicPr>
          <p:cNvPr id="14" name="Espace réservé pour une image  13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34A39B5-D993-7476-F6DF-BE46723584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529114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93535-3BA6-77DE-F2DD-B1E5F7154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C81B723-29FF-544F-A90E-9E94119C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بشخصيات النص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2400" b="1" dirty="0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9BD3045-C815-C62C-E34D-2E1040E73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1" name="Espace réservé pour une image  14">
            <a:extLst>
              <a:ext uri="{FF2B5EF4-FFF2-40B4-BE49-F238E27FC236}">
                <a16:creationId xmlns:a16="http://schemas.microsoft.com/office/drawing/2014/main" id="{4D3066A7-8CF6-960D-21D2-F293933A0D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708" r="-60708"/>
          <a:stretch>
            <a:fillRect/>
          </a:stretch>
        </p:blipFill>
        <p:spPr>
          <a:xfrm>
            <a:off x="1674240" y="2151797"/>
            <a:ext cx="5652350" cy="3768233"/>
          </a:xfrm>
          <a:prstGeom prst="round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E15C82-2B16-7D0E-A631-04F1119350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972D23-F536-AD5D-257E-5137C235F6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79B0124-AD85-9D94-59A5-5F225526C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92051A-227B-06AC-67D6-F376DA616A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80B65B5-5E8D-DFFC-4F5F-97585DE0C5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68461E-A206-8CE7-C666-51D40E0FABB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67939C-A5A6-78E5-042D-54DB7D4F31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18ED6C-6B42-E10A-56B8-D800367D7C4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984374466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18A9D-1240-B8A1-C7F6-BCC06839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715DC7B-B76A-5745-864D-3E60585F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معي، سأقرأ النص؛ ارفعوا اليد في كل مرة أذكر شخصية من شخصيات الحكاية. </a:t>
            </a:r>
            <a:endParaRPr lang="fr-FR" sz="2400" dirty="0"/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CDCF61-7BF3-E578-B664-DCA55FAFE4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Espace réservé pour une image  14">
            <a:extLst>
              <a:ext uri="{FF2B5EF4-FFF2-40B4-BE49-F238E27FC236}">
                <a16:creationId xmlns:a16="http://schemas.microsoft.com/office/drawing/2014/main" id="{818A5806-BB03-6F47-5F3B-14733AC5F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708" r="-60708"/>
          <a:stretch>
            <a:fillRect/>
          </a:stretch>
        </p:blipFill>
        <p:spPr>
          <a:xfrm>
            <a:off x="1674240" y="2151797"/>
            <a:ext cx="5652350" cy="3768233"/>
          </a:xfrm>
          <a:prstGeom prst="round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C7CAAB-D7B8-31FD-4A33-DF38606AB5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06809FF-0385-0C18-6F6B-278BFCACCF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1656E73-50CC-2525-4D86-DFE9B9B31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E2BA7F-B22F-70DC-EB5D-3613A0BDA6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BB55330-91F8-92FC-B793-75AE79264D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4EACB7-9E0F-C41A-291F-10366E3BAB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70C723-B7E2-EAF2-E15E-ACD1762DFE1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9C08DF-C664-538A-471F-C9320359F6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55520243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>
            <a:extLst>
              <a:ext uri="{FF2B5EF4-FFF2-40B4-BE49-F238E27FC236}">
                <a16:creationId xmlns:a16="http://schemas.microsoft.com/office/drawing/2014/main" id="{F4DBBA5A-ECCB-F243-B8B3-0711998E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الأولى؟ من يواصل القراءة؟  تابع (ي) ... </a:t>
            </a:r>
            <a:endParaRPr lang="fr-FR" sz="2400" b="1" i="1" dirty="0"/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F392C69-81DC-7D8A-E4E9-4E19B1D3E6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1" name="Espace réservé pour une image  14">
            <a:extLst>
              <a:ext uri="{FF2B5EF4-FFF2-40B4-BE49-F238E27FC236}">
                <a16:creationId xmlns:a16="http://schemas.microsoft.com/office/drawing/2014/main" id="{55E64D33-FF4C-995D-D797-F67C596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708" r="-60708"/>
          <a:stretch>
            <a:fillRect/>
          </a:stretch>
        </p:blipFill>
        <p:spPr>
          <a:xfrm>
            <a:off x="1674240" y="2151797"/>
            <a:ext cx="5652350" cy="3768233"/>
          </a:xfrm>
          <a:prstGeom prst="round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C67A3F-E344-A128-414B-2ED0A25150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39D903-86A2-E5A9-9D72-4E08EAC499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DE3F65-609E-3A75-E044-5B64A58EF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0F98DA3-AF83-AE28-1003-F81F741D190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B52F21-81DD-210B-5645-E44AE37521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AFD625-1C75-74C5-BF39-7110908073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8CF69-9492-8915-4B5E-FB05FF245B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D9E16F-A34E-6882-4DAE-63943F95AF8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03953846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15080-E400-46EA-04D6-CAE005353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55C62-0217-084F-9684-D33C9B75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أحسنتم – نمر الآن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للتعرف على خطوات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اسْتِراتيجِيَّةِ الْكَلِماتِ الْمَفاتيحِ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. تابعوا الفيديو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E696A19-8897-0C4C-17D7-86066302D7A4}"/>
              </a:ext>
            </a:extLst>
          </p:cNvPr>
          <p:cNvSpPr txBox="1"/>
          <p:nvPr/>
        </p:nvSpPr>
        <p:spPr>
          <a:xfrm>
            <a:off x="2251587" y="2782529"/>
            <a:ext cx="4640826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إِسْتراتيجِيَّةُ ٱلْكَلِماتِ ٱلْمَفاتيحِ</a:t>
            </a:r>
            <a:endParaRPr lang="fr-FR" sz="4800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1EB6166-2758-676B-EE29-4142CED9EB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097F0C-97CD-7ECC-50F6-0DD25518EA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F86B02-B7E9-84E5-5EDA-CA01545369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22AE4E7-7072-B39D-1B6A-CE69845F6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F8C3BF-0450-5C19-1D1F-AF92EE1B19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A6A0436-461B-EB7D-54A1-2E5417A083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823766-5F0D-BD7F-44C1-42A0EBB9CD9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3ADA6F-76BB-FBBA-6270-663117324CC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70B0C-FD07-B2BD-9B53-8F3AD825964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428826478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58FC0E4D-A339-6180-7AEC-9D1064FB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عرض فيديو نمذجة استراتيجية الكلمات المفاتيح </a:t>
            </a:r>
            <a:endParaRPr lang="fr-MA" sz="2400" b="1" dirty="0"/>
          </a:p>
        </p:txBody>
      </p:sp>
      <p:pic>
        <p:nvPicPr>
          <p:cNvPr id="21" name="AR_N3_P1_W1_S3_stratKeyWord">
            <a:hlinkClick r:id="" action="ppaction://media"/>
            <a:extLst>
              <a:ext uri="{FF2B5EF4-FFF2-40B4-BE49-F238E27FC236}">
                <a16:creationId xmlns:a16="http://schemas.microsoft.com/office/drawing/2014/main" id="{DE5461D0-82EC-3548-5790-5648F7EF321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779" r="12635" b="450"/>
          <a:stretch>
            <a:fillRect/>
          </a:stretch>
        </p:blipFill>
        <p:spPr>
          <a:xfrm>
            <a:off x="1952090" y="2160589"/>
            <a:ext cx="5250094" cy="3941412"/>
          </a:xfrm>
        </p:spPr>
      </p:pic>
      <p:pic>
        <p:nvPicPr>
          <p:cNvPr id="3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AC182CC-85AE-4715-AA95-8FCC9F582D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F4940E9-B04A-E210-0249-4B80C46B87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DB9A65-7932-CA0B-9BAC-48AEBE0DD2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60C4D1E-E257-180F-EF0E-8CE81921B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8462BF3-7C0C-62B6-9093-DD339570BF1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CE63A48-11C7-06F2-BF1B-C75614B70B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EB7FC2-FC86-A874-9CF3-2E54A854EC8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E8BE03-94FE-F9BA-929E-876194FE985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648461-F97B-D60B-8AF9-FD4069A215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DDEAAF7-F7C1-302C-3EC2-78CC6C48B42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56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96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هيكلة حصة اليوم</a:t>
            </a:r>
            <a:endParaRPr lang="fr-MA" dirty="0">
              <a:solidFill>
                <a:srgbClr val="424D7B"/>
              </a:solidFill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ar-MA" sz="1600" b="1" dirty="0">
                <a:cs typeface="Microsoft Uighur" panose="02000000000000000000" pitchFamily="2" charset="-78"/>
              </a:rPr>
              <a:t>سِرُّ ٱلصَّداقَةِ: السرد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0988" y="2939825"/>
            <a:ext cx="468312" cy="468313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pPr>
              <a:buClrTx/>
            </a:pPr>
            <a:r>
              <a:rPr lang="ar-MA" sz="1600" b="1" dirty="0">
                <a:cs typeface="Microsoft Uighur" panose="02000000000000000000" pitchFamily="2" charset="-78"/>
              </a:rPr>
              <a:t>القراءات الفردية</a:t>
            </a:r>
          </a:p>
          <a:p>
            <a:pPr>
              <a:buClrTx/>
            </a:pPr>
            <a:r>
              <a:rPr lang="ar-MA" sz="1600" b="1" dirty="0">
                <a:cs typeface="Microsoft Uighur" panose="02000000000000000000" pitchFamily="2" charset="-78"/>
              </a:rPr>
              <a:t>إستراتيجية الفهم -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1550988" y="4210050"/>
            <a:ext cx="468312" cy="468313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لعبة المفردات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E95D3-B8C1-7609-484D-9388AE943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6CA06-3351-0C70-D418-9C0FF6DC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يذكرنا بخطوات توظيف استراتيجية الكلمات المفاتيح؟  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FB9C6DF6-31CC-2587-7E98-8E62A636BA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1680" y="681039"/>
            <a:ext cx="828000" cy="827999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AA6ADA-C457-D613-6E97-5DF53969D6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90" y="1455942"/>
            <a:ext cx="6531869" cy="50784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537646F-35A1-C7C0-DA55-57EAD098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C286C0-1F4C-2AA2-BE51-DE994921E1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AC9FBB-1906-923E-41B0-7C4728B08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2E3BC94-2955-3938-4669-E3FF5C9DE2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25B1735-1EC5-68AD-0250-44433328D4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842E6B-1164-242A-3C4A-AD0E0389C6E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29D788-3C11-F940-65D9-39A1F58CE7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A2C424-CE6A-F942-C331-DC6FF2E7BDE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00447287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37D5-661A-08E9-9297-AEBD2E11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9B7E44-77ED-F523-93F1-F2AC0CD78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الآن؛ سنطبق الاستراتيجية خطوة خطوة للإجابة عن هذا السؤال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Calibri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E54BC30-AFF5-B125-A66F-10F626F4B6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Google Shape;2107;p52">
            <a:extLst>
              <a:ext uri="{FF2B5EF4-FFF2-40B4-BE49-F238E27FC236}">
                <a16:creationId xmlns:a16="http://schemas.microsoft.com/office/drawing/2014/main" id="{E3017186-559F-D68A-D151-C1B40D05DFB3}"/>
              </a:ext>
            </a:extLst>
          </p:cNvPr>
          <p:cNvSpPr txBox="1"/>
          <p:nvPr/>
        </p:nvSpPr>
        <p:spPr>
          <a:xfrm flipH="1">
            <a:off x="2508923" y="3157428"/>
            <a:ext cx="4126154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تَقاذَفَ ٱلْأَطْفالُ؟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9B1BED-20E1-F2D8-D68B-D5E9C31CEB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D838A5-7377-9C49-57DC-97C0499647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5E59E1-CBA3-CFEC-0EDB-9256AD152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606378-93FD-25AF-93AC-4CC84F213D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993C3A4-C197-178F-D435-A25B886F26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8B565B-6088-92CA-DDAC-ACFE811099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A39E14-A76A-6413-C8A8-1BBB25B508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C655EB-E109-F140-D2A2-EE6EDB4D46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00847598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8DD1D-FAAB-FE14-CB58-CA4149BC5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99E593-435E-52A1-EE3A-D79D2ECFD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ماذا علي أن أفعل في الخطوة الأولى؟ بداية أحدد الكلمات المفاتيح في السؤال.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B5FF31CF-E95E-C9DB-AF17-FA97B7F0FA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0725" y="681039"/>
            <a:ext cx="828000" cy="827999"/>
          </a:xfrm>
        </p:spPr>
      </p:pic>
      <p:sp>
        <p:nvSpPr>
          <p:cNvPr id="22" name="Google Shape;2107;p52">
            <a:extLst>
              <a:ext uri="{FF2B5EF4-FFF2-40B4-BE49-F238E27FC236}">
                <a16:creationId xmlns:a16="http://schemas.microsoft.com/office/drawing/2014/main" id="{55E8D3E3-3CE9-16FB-F205-527E8857B542}"/>
              </a:ext>
            </a:extLst>
          </p:cNvPr>
          <p:cNvSpPr txBox="1"/>
          <p:nvPr/>
        </p:nvSpPr>
        <p:spPr>
          <a:xfrm flipH="1">
            <a:off x="2508923" y="3157428"/>
            <a:ext cx="4126154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تَقاذَفَ ٱلْأَطْفالُ؟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835F16-37E7-A956-B1FE-80081B2A532B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A393FC20-7620-7498-5E3D-6C42C0D60B7A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1</a:t>
            </a:r>
            <a:endParaRPr lang="fr-MA" sz="3200" b="1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486DF6A-365D-3103-D76A-118E081C1E94}"/>
              </a:ext>
            </a:extLst>
          </p:cNvPr>
          <p:cNvSpPr/>
          <p:nvPr/>
        </p:nvSpPr>
        <p:spPr>
          <a:xfrm>
            <a:off x="3240996" y="2138684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النَّصَّ 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B893E3F2-4606-BEC0-E819-15C68FFCD7C9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E1245216-A374-9320-D851-F9473DD6E66E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B9FD1B63-5F4E-C090-08EA-F086614482A4}"/>
              </a:ext>
            </a:extLst>
          </p:cNvPr>
          <p:cNvSpPr/>
          <p:nvPr/>
        </p:nvSpPr>
        <p:spPr>
          <a:xfrm>
            <a:off x="518685" y="2138684"/>
            <a:ext cx="1992933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الْجَوابَ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4A87911-217D-F0E9-73E4-ED8263C51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8C186C4-A33C-3721-0C5B-D96699E3D4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0A607BA-F323-4FA9-AB29-B77E80BC7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D90499B-E762-5FBE-DB46-ACC71C928A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9D667BD-5A0D-08CD-61E8-B63933A4D2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AF0B3B-D149-FDC5-D966-710A7367A36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F39F7D-A90B-87E8-CC84-753A890E2DE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3FB0FE-F72A-E1C9-D562-7789E81B8F8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627406125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5BB6D-0E48-E49A-0D05-DF5FD1B18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07091-98B2-4757-0CAE-FC5304AB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عم نبحث في هذا السؤال؟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9EEE6C6-3C9F-3ECC-AA2D-BB46556B8F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Google Shape;2107;p52">
            <a:extLst>
              <a:ext uri="{FF2B5EF4-FFF2-40B4-BE49-F238E27FC236}">
                <a16:creationId xmlns:a16="http://schemas.microsoft.com/office/drawing/2014/main" id="{A54BDEEB-12EE-AC2C-D949-CF1C2F8B7493}"/>
              </a:ext>
            </a:extLst>
          </p:cNvPr>
          <p:cNvSpPr txBox="1"/>
          <p:nvPr/>
        </p:nvSpPr>
        <p:spPr>
          <a:xfrm flipH="1">
            <a:off x="2508923" y="3157428"/>
            <a:ext cx="4126154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تَقاذَفَ ٱلْأَطْفالُ؟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B1DCFCA-F03E-F09F-EAFE-CED6773A84B6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46CAF4C-ECBC-DC19-2579-12E35C2D4F65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1</a:t>
            </a:r>
            <a:endParaRPr lang="fr-MA" sz="32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EC27DEC-9E14-8907-D405-F9D3F7F0EC18}"/>
              </a:ext>
            </a:extLst>
          </p:cNvPr>
          <p:cNvSpPr/>
          <p:nvPr/>
        </p:nvSpPr>
        <p:spPr>
          <a:xfrm>
            <a:off x="3240996" y="2138684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النَّصَّ 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9F17985E-1A89-3F09-B3D8-37DBAEFCF6B0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F1F7C40E-47B6-FAEC-4CCC-E8882AA053F4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DDBAC89-4CF2-E1EF-257A-687D8B30E39E}"/>
              </a:ext>
            </a:extLst>
          </p:cNvPr>
          <p:cNvSpPr/>
          <p:nvPr/>
        </p:nvSpPr>
        <p:spPr>
          <a:xfrm>
            <a:off x="518685" y="2138684"/>
            <a:ext cx="1992933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الْجَوابَ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07827C4-9E11-58AC-BEC8-170B539DF3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02DF123-40ED-FFFA-7F14-A4A2C9C05C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283CDAE-8315-6005-75C2-930E899CFE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901E0DA-1D4A-22FF-F661-576807A7D5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497F97-2F6D-FC78-1B9C-4E73F3AEF4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17ED40-90C4-539D-D989-FCC8EE26D6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9F7B8F-CD9B-EF58-34FE-1901AEAE31D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C5D366-415E-92F6-CB26-553F7AE249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4160864399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C62B3-EBBF-6BD2-DACF-7303674CC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25B2AF-4FF4-226A-ECAF-834BCFDA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أبحث عن شيء تم تقاذفه. إذن تقاذف كلمة مفتاح في السؤال.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6AFC4F9-FE7C-A1FC-D22B-2FE6D51983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091" y="681039"/>
            <a:ext cx="828000" cy="827999"/>
          </a:xfrm>
        </p:spPr>
      </p:pic>
      <p:sp>
        <p:nvSpPr>
          <p:cNvPr id="12" name="Google Shape;2107;p52">
            <a:extLst>
              <a:ext uri="{FF2B5EF4-FFF2-40B4-BE49-F238E27FC236}">
                <a16:creationId xmlns:a16="http://schemas.microsoft.com/office/drawing/2014/main" id="{44997770-D7E0-A4F6-2223-713CC1EF7785}"/>
              </a:ext>
            </a:extLst>
          </p:cNvPr>
          <p:cNvSpPr txBox="1"/>
          <p:nvPr/>
        </p:nvSpPr>
        <p:spPr>
          <a:xfrm flipH="1">
            <a:off x="2508923" y="3157428"/>
            <a:ext cx="4126154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</a:t>
            </a:r>
            <a:r>
              <a:rPr lang="ar-MA" sz="54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تَقاذَفَ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ٱلْأَطْفالُ؟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2A307E2-F7DF-4AC1-A6F7-91DB7815924B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1A62F9B6-F380-2C03-2369-4C11B7EF9AE4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1</a:t>
            </a:r>
            <a:endParaRPr lang="fr-MA" sz="32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39F117-E76A-05FA-B757-FCBC55A92A01}"/>
              </a:ext>
            </a:extLst>
          </p:cNvPr>
          <p:cNvSpPr/>
          <p:nvPr/>
        </p:nvSpPr>
        <p:spPr>
          <a:xfrm>
            <a:off x="3240996" y="2138684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النَّصَّ 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EC0C0696-418F-E05D-895F-5CC60EB70D08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2E95BFDB-9A10-54E9-3CD6-B69B4A5E8DC1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/>
              <a:t>3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ED6E663-304E-1E9A-2772-A81180B9DEE2}"/>
              </a:ext>
            </a:extLst>
          </p:cNvPr>
          <p:cNvSpPr/>
          <p:nvPr/>
        </p:nvSpPr>
        <p:spPr>
          <a:xfrm>
            <a:off x="518685" y="2138684"/>
            <a:ext cx="1992933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الْجَوابَ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CBE073A-472D-0DB0-7568-F58493E32F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1E44A3A-5754-8F37-752B-23D5D01630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751793-3C1A-14BB-96FD-B48959F60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13BC1FC-8182-DC9A-B35A-FCA051A5A5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12E597A-7F46-0B1D-B0C5-9217F95283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C93335B-0891-551F-D98B-8F7D7574A0B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70832A-2AED-3C53-5F0D-F8968A04207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CA875A-064C-0B28-0B49-B6B25262672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86895779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1FBEA-3A34-8E66-5144-6D46FA092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0EA3B-E011-FEE8-E46B-4BD601E4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أمر إلى الخطوة الثانية؛ ماذا علينا أن نفعل الآن؟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6B63F9E0-9F2E-5639-948C-B137C36AAC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091" y="681039"/>
            <a:ext cx="828000" cy="827999"/>
          </a:xfrm>
        </p:spPr>
      </p:pic>
      <p:sp>
        <p:nvSpPr>
          <p:cNvPr id="12" name="Google Shape;2107;p52">
            <a:extLst>
              <a:ext uri="{FF2B5EF4-FFF2-40B4-BE49-F238E27FC236}">
                <a16:creationId xmlns:a16="http://schemas.microsoft.com/office/drawing/2014/main" id="{2B9F5E44-B480-E36D-6577-CB1E0A523AC7}"/>
              </a:ext>
            </a:extLst>
          </p:cNvPr>
          <p:cNvSpPr txBox="1"/>
          <p:nvPr/>
        </p:nvSpPr>
        <p:spPr>
          <a:xfrm flipH="1">
            <a:off x="2508923" y="3157428"/>
            <a:ext cx="4126154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</a:t>
            </a:r>
            <a:r>
              <a:rPr lang="ar-MA" sz="54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تَقاذَفَ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ٱلْأَطْفالُ؟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2BB7859-C65C-D4DE-4FA0-EF9EB267E9CC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5839A58B-A16C-6272-4048-16A847FD176A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F796DBE-C08D-96D8-063F-F52C2D86D32B}"/>
              </a:ext>
            </a:extLst>
          </p:cNvPr>
          <p:cNvSpPr/>
          <p:nvPr/>
        </p:nvSpPr>
        <p:spPr>
          <a:xfrm>
            <a:off x="3240996" y="2138684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النَّصَّ </a:t>
            </a: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A4ABDB0E-4217-38A3-20B2-516DBEFE709B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38CD398D-0D4E-28C3-64E6-5E7AF36BE225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FF5BEA2-011A-6FCC-1C74-FF266A3AD57D}"/>
              </a:ext>
            </a:extLst>
          </p:cNvPr>
          <p:cNvSpPr/>
          <p:nvPr/>
        </p:nvSpPr>
        <p:spPr>
          <a:xfrm>
            <a:off x="518685" y="2138684"/>
            <a:ext cx="1992933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الْجَوابَ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F00746-7F0B-8ED3-D2C2-3D33717764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BC6907-AF7D-CC43-C3C4-6B64BE41E7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FCCFFF9-763C-7087-4675-18ADF94F5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7A84786-BCAD-4B77-455C-1FAE009A0F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83C01A9-0F74-E89D-78EC-EC0C282EB2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88BBC7-B9B7-781E-E7DF-73B54C0D3E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6AA20F-AF65-EA17-BA80-D2928D7792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2906BD-AF42-524F-4C3E-DC5855A3EBB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4197519492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7B046-63EA-9420-575D-192E2B187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7EDFBE-E766-64D4-493B-FFF3145E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نتذكر أين قرأنا  كلمة تقاذف في النص. هل في بدايته؛ أم نهايَتِهِ؟ أم وسطه؟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C21F4D2-5285-75BC-4E4C-0773BB930F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708" r="-60708"/>
          <a:stretch>
            <a:fillRect/>
          </a:stretch>
        </p:blipFill>
        <p:spPr>
          <a:xfrm>
            <a:off x="2583975" y="2949354"/>
            <a:ext cx="4728967" cy="3152645"/>
          </a:xfrm>
          <a:prstGeom prst="roundRect">
            <a:avLst>
              <a:gd name="adj" fmla="val 34990"/>
            </a:avLst>
          </a:prstGeom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2DFCAC0C-87DE-204F-50EA-FFFF66E8FB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ACC4294-8DF3-F198-3AE7-4E539C0363E3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28FED303-8D46-09D0-D2E1-4EA77A387476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9CDDD9CF-325D-D657-F805-5B1CFB4F91BD}"/>
              </a:ext>
            </a:extLst>
          </p:cNvPr>
          <p:cNvSpPr/>
          <p:nvPr/>
        </p:nvSpPr>
        <p:spPr>
          <a:xfrm>
            <a:off x="3240996" y="2138684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النَّصَّ </a:t>
            </a: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D2F18C44-FA76-2873-203C-A7336FEC9582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6F5FCF54-D56B-B0BF-F2C8-A666A5FC46A7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AEDD9161-A41B-2E84-4034-620A1BC0219B}"/>
              </a:ext>
            </a:extLst>
          </p:cNvPr>
          <p:cNvSpPr/>
          <p:nvPr/>
        </p:nvSpPr>
        <p:spPr>
          <a:xfrm>
            <a:off x="518685" y="2138684"/>
            <a:ext cx="1992933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الْجَوابَ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4E51E07-1AE1-0DF4-B7F6-B28AC5B7CC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02126BD-C0E0-ACB8-39F9-39154E6883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5D37B3B-4F5B-6D3F-9D31-1732411C7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D9ACCDD-719C-1BDB-9A6A-18DA974EC8B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C7D00EE-C031-CBC5-8190-A438BAFBC7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CA0D60-28F4-162B-5E3B-E7992748970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C09E2F-41D2-DC10-132A-D549B501EC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7B83C07-C223-3A31-FC21-683192C5E9D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563479992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2F020-3F77-0125-C320-2A8099356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0518D-284B-D9DC-352C-772627A9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عودوا إلى النص بقراءة مسحية للبحث عن كلمة تقاذف أو ما يشير إليها. أمامكم 10 ثوان.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4EFB95-64B8-3D42-B64C-0BFF7A2AD2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Espace réservé pour une image  14">
            <a:extLst>
              <a:ext uri="{FF2B5EF4-FFF2-40B4-BE49-F238E27FC236}">
                <a16:creationId xmlns:a16="http://schemas.microsoft.com/office/drawing/2014/main" id="{8B17A4B0-3512-EFD0-5A6E-577EEB9A9E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708" r="-60708"/>
          <a:stretch>
            <a:fillRect/>
          </a:stretch>
        </p:blipFill>
        <p:spPr>
          <a:xfrm>
            <a:off x="2583975" y="2949354"/>
            <a:ext cx="4728967" cy="3152645"/>
          </a:xfrm>
          <a:prstGeom prst="roundRect">
            <a:avLst>
              <a:gd name="adj" fmla="val 34990"/>
            </a:avLst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0323BC1-9D7C-7F92-A849-E02443FE8D31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528801D3-75B8-55B0-1692-54A4DB7CA302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86A8644-E0BB-6FC2-C36C-3DE9A89F4100}"/>
              </a:ext>
            </a:extLst>
          </p:cNvPr>
          <p:cNvSpPr/>
          <p:nvPr/>
        </p:nvSpPr>
        <p:spPr>
          <a:xfrm>
            <a:off x="3240996" y="2138684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النَّصَّ </a:t>
            </a: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CBDB604C-D9E5-9579-9BC5-C99D0B26C6B7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412E6009-B60C-CA68-6B4A-AB895DCE1D89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E2576D2-8C7C-EC14-5308-AE8C94202BA6}"/>
              </a:ext>
            </a:extLst>
          </p:cNvPr>
          <p:cNvSpPr/>
          <p:nvPr/>
        </p:nvSpPr>
        <p:spPr>
          <a:xfrm>
            <a:off x="518685" y="2138684"/>
            <a:ext cx="1992933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الْجَوابَ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536781E-2E7E-ADF1-71EC-61EAA3D0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A15B866-ADA4-2C50-4495-5787BC1321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98ED2DB-3614-8AAC-8CC1-B8DFE1024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4CC1743-B5D2-407E-05E7-38BF8B80119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2EC9CD8-BA62-D699-46D8-FDBCFFCD55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5CDBEA8-7389-2957-0AC5-FEC309AC2C2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2816EB-F38A-D832-E553-ED717D84680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19FBDA-F738-9612-ACB2-A92F7F44E10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61288769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F7F4C-9EC8-AA24-99BB-C2CD49F2D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E5CD8E-F792-41A8-4F80-D01ADF79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أحسنتم؛ من يقرأ المقطع الذي وجدتم فيه الكلمة المفتاح؟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99DD81-2F58-8674-83C7-35D8780B4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Espace réservé pour une image  14">
            <a:extLst>
              <a:ext uri="{FF2B5EF4-FFF2-40B4-BE49-F238E27FC236}">
                <a16:creationId xmlns:a16="http://schemas.microsoft.com/office/drawing/2014/main" id="{9275C9C9-3B08-71A7-1B53-B4D24B863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708" r="-60708"/>
          <a:stretch>
            <a:fillRect/>
          </a:stretch>
        </p:blipFill>
        <p:spPr>
          <a:xfrm>
            <a:off x="2583975" y="2949354"/>
            <a:ext cx="4728967" cy="3152645"/>
          </a:xfrm>
          <a:prstGeom prst="roundRect">
            <a:avLst>
              <a:gd name="adj" fmla="val 34990"/>
            </a:avLst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0059933-EEA2-80D6-101B-B3648571A3BE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A7018568-A4E1-6782-F864-930854834B86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19BECA1F-0ECA-DAA6-F033-8FC34D8B9F1F}"/>
              </a:ext>
            </a:extLst>
          </p:cNvPr>
          <p:cNvSpPr/>
          <p:nvPr/>
        </p:nvSpPr>
        <p:spPr>
          <a:xfrm>
            <a:off x="3240996" y="2138684"/>
            <a:ext cx="1994400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النَّصَّ </a:t>
            </a: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10D8FDC5-96C4-D521-687D-2ABB9BCAF40B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8ECC98AD-62BC-167F-B046-DABEB60007FF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40AB5D6-A1F6-CC80-CBC2-E23E5C104187}"/>
              </a:ext>
            </a:extLst>
          </p:cNvPr>
          <p:cNvSpPr/>
          <p:nvPr/>
        </p:nvSpPr>
        <p:spPr>
          <a:xfrm>
            <a:off x="518685" y="2138684"/>
            <a:ext cx="1992933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الْجَوابَ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5B2A29E-AF4E-2407-8045-BE468160AC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8394067-700B-D120-5D38-F60D4E9ECB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7443DCD-512B-0132-377F-44B302C03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BA0B423-E332-1B7C-47B7-FEA308E950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68AFD3D-6EF2-9C0B-31EF-E1B7221FD8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3BC183-4BEF-3F81-8557-EE121808F5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89CFB3-112A-A9B7-806B-84F0EB161A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1187BE-4105-B78F-6463-6CA5B9ACB7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03500044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AF681-1E1B-63CE-089D-1793E8C1C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9D4A0-E9A9-96F1-016F-3BD7C8A2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اَلآنَ؛ من يصوغ الجواب؟ </a:t>
            </a:r>
          </a:p>
        </p:txBody>
      </p:sp>
      <p:sp>
        <p:nvSpPr>
          <p:cNvPr id="12" name="Google Shape;2107;p52">
            <a:extLst>
              <a:ext uri="{FF2B5EF4-FFF2-40B4-BE49-F238E27FC236}">
                <a16:creationId xmlns:a16="http://schemas.microsoft.com/office/drawing/2014/main" id="{1E8B1CA4-7431-4627-200B-AB2332B1139F}"/>
              </a:ext>
            </a:extLst>
          </p:cNvPr>
          <p:cNvSpPr txBox="1"/>
          <p:nvPr/>
        </p:nvSpPr>
        <p:spPr>
          <a:xfrm flipH="1">
            <a:off x="2508923" y="3161980"/>
            <a:ext cx="4126154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تَقاذَفَ ٱلْأَطْفالُ؟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Google Shape;2107;p52">
            <a:extLst>
              <a:ext uri="{FF2B5EF4-FFF2-40B4-BE49-F238E27FC236}">
                <a16:creationId xmlns:a16="http://schemas.microsoft.com/office/drawing/2014/main" id="{1554D4DE-3355-F9DB-EDB4-8D7FC2A5D990}"/>
              </a:ext>
            </a:extLst>
          </p:cNvPr>
          <p:cNvSpPr txBox="1"/>
          <p:nvPr/>
        </p:nvSpPr>
        <p:spPr>
          <a:xfrm flipH="1">
            <a:off x="2462684" y="4565425"/>
            <a:ext cx="4126154" cy="8641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تَقاذَفَ ٱلْأَطْفالُ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ٱلْكُرَةَ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dirty="0">
              <a:solidFill>
                <a:srgbClr val="424D7C"/>
              </a:solidFill>
              <a:effectLst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46975F8-2A35-8032-32EA-D4B4742620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56063" y="3933552"/>
            <a:ext cx="631873" cy="631873"/>
          </a:xfrm>
          <a:prstGeom prst="rect">
            <a:avLst/>
          </a:prstGeom>
        </p:spPr>
      </p:pic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724B2A-1DA6-5D40-C622-9A2B15DE9C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C9EF2B2-D14E-669E-7F17-F778BA1E9C1E}"/>
              </a:ext>
            </a:extLst>
          </p:cNvPr>
          <p:cNvSpPr/>
          <p:nvPr/>
        </p:nvSpPr>
        <p:spPr>
          <a:xfrm>
            <a:off x="5964774" y="2129220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أُحَدِّدُ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ٱلْمَفاتيحَ</a:t>
            </a: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F8EE9569-C150-9214-A00A-7972E4DCEC4E}"/>
              </a:ext>
            </a:extLst>
          </p:cNvPr>
          <p:cNvSpPr>
            <a:spLocks noChangeAspect="1"/>
          </p:cNvSpPr>
          <p:nvPr/>
        </p:nvSpPr>
        <p:spPr>
          <a:xfrm>
            <a:off x="8092981" y="2131291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24F88E7-9F06-3F92-1B9E-FA7E05278433}"/>
              </a:ext>
            </a:extLst>
          </p:cNvPr>
          <p:cNvSpPr/>
          <p:nvPr/>
        </p:nvSpPr>
        <p:spPr>
          <a:xfrm>
            <a:off x="3240996" y="2138684"/>
            <a:ext cx="1994400" cy="43300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أَمْسَحُ </a:t>
            </a:r>
            <a:r>
              <a:rPr lang="ar-MA" sz="2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النَّصَّ </a:t>
            </a:r>
            <a:endParaRPr lang="a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5BB6F38F-0104-1D40-5403-7346F5947646}"/>
              </a:ext>
            </a:extLst>
          </p:cNvPr>
          <p:cNvSpPr>
            <a:spLocks noChangeAspect="1"/>
          </p:cNvSpPr>
          <p:nvPr/>
        </p:nvSpPr>
        <p:spPr>
          <a:xfrm>
            <a:off x="5397954" y="2140755"/>
            <a:ext cx="440397" cy="440397"/>
          </a:xfrm>
          <a:prstGeom prst="ellipse">
            <a:avLst/>
          </a:prstGeom>
          <a:solidFill>
            <a:srgbClr val="00ACA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2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679C0573-E9C5-5F0D-857D-6914291360A7}"/>
              </a:ext>
            </a:extLst>
          </p:cNvPr>
          <p:cNvSpPr>
            <a:spLocks noChangeAspect="1"/>
          </p:cNvSpPr>
          <p:nvPr/>
        </p:nvSpPr>
        <p:spPr>
          <a:xfrm>
            <a:off x="2579489" y="2140755"/>
            <a:ext cx="440397" cy="44039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EE5C082-4253-C13A-5157-F3B8C1669036}"/>
              </a:ext>
            </a:extLst>
          </p:cNvPr>
          <p:cNvSpPr/>
          <p:nvPr/>
        </p:nvSpPr>
        <p:spPr>
          <a:xfrm>
            <a:off x="518685" y="2138684"/>
            <a:ext cx="1992933" cy="433004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الْجَوابَ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9A296D9-A7B6-3916-8F0E-15517C6B67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AD8CF81-A42C-A858-182C-5E8D36ADAC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6B378B7-460E-4454-4788-9E7AFC980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5800652-CBF8-39E8-BFA0-06876E3A32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7B6F6D0-C7F4-ACE2-F69F-DC1760576D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C37799-C684-C7A9-2347-F98A49A78A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2F1378-C0AF-EC5F-EE61-86FECEC945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386653A-4173-9CA4-A8E9-028B6A8AE7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859183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862653-85A9-B641-D4DC-94FF115D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4400" dirty="0"/>
              <a:t>عند نهاية الحصة</a:t>
            </a:r>
            <a:endParaRPr lang="fr-MA" sz="4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EA94C1-8A27-6602-E8FB-96363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787" y="3485626"/>
            <a:ext cx="6696000" cy="889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431C5-AFD7-ABEB-A0E8-11EA6ACB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1787" y="4651010"/>
            <a:ext cx="6696000" cy="8892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C04A6D-1262-D651-1180-642768D81E0D}"/>
              </a:ext>
            </a:extLst>
          </p:cNvPr>
          <p:cNvGrpSpPr/>
          <p:nvPr/>
        </p:nvGrpSpPr>
        <p:grpSpPr>
          <a:xfrm>
            <a:off x="1477787" y="2347228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4B3437-3357-A149-69CD-74CEF4C8F7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20BE6-A554-4E93-7EA0-6FA486659C8B}"/>
                </a:ext>
              </a:extLst>
            </p:cNvPr>
            <p:cNvSpPr/>
            <p:nvPr/>
          </p:nvSpPr>
          <p:spPr>
            <a:xfrm>
              <a:off x="1467121" y="3179910"/>
              <a:ext cx="48755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إعادة سرد أحداث الحكاية؛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9D1298F-06A4-84DC-347F-FC3C5FCE4387}"/>
              </a:ext>
            </a:extLst>
          </p:cNvPr>
          <p:cNvSpPr txBox="1"/>
          <p:nvPr/>
        </p:nvSpPr>
        <p:spPr>
          <a:xfrm>
            <a:off x="2031507" y="3821491"/>
            <a:ext cx="4457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النص بطلاقة؛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6BD926-B302-F718-C33A-065EF768B52B}"/>
              </a:ext>
            </a:extLst>
          </p:cNvPr>
          <p:cNvSpPr txBox="1"/>
          <p:nvPr/>
        </p:nvSpPr>
        <p:spPr>
          <a:xfrm>
            <a:off x="2031507" y="489387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الفهم العام للنص القرائي " اَلصَّديقُ </a:t>
            </a:r>
            <a:r>
              <a:rPr lang="ar-MA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ٱلْجَديدُ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من خلال استعمال إستراتيجية الكلمات المفاتيح.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A1A04-942C-EFF4-E7DC-796DD152E346}"/>
              </a:ext>
            </a:extLst>
          </p:cNvPr>
          <p:cNvSpPr txBox="1"/>
          <p:nvPr/>
        </p:nvSpPr>
        <p:spPr>
          <a:xfrm>
            <a:off x="2392532" y="176231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% 80 من المتعلمين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</a:p>
        </p:txBody>
      </p:sp>
    </p:spTree>
    <p:extLst>
      <p:ext uri="{BB962C8B-B14F-4D97-AF65-F5344CB8AC3E}">
        <p14:creationId xmlns:p14="http://schemas.microsoft.com/office/powerpoint/2010/main" val="225054033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3DF18-93E0-74E7-1A4F-DFC80B0AF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D27001F-10F8-95D1-3EE9-9FE313D4B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" b="-282"/>
          <a:stretch>
            <a:fillRect/>
          </a:stretch>
        </p:blipFill>
        <p:spPr>
          <a:xfrm>
            <a:off x="1288062" y="1925192"/>
            <a:ext cx="6802384" cy="3693135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E6CB1062-6A05-BB49-943D-82117807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512361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أحسنتم. الآن دوركم. خذوا الصفحة 11 . أنجزوا التمرين.  أمامكم 4 دقائق </a:t>
            </a:r>
            <a:endParaRPr lang="fr-FR" sz="200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9A037B5-7617-DE09-25D4-B64CE653DF49}"/>
              </a:ext>
            </a:extLst>
          </p:cNvPr>
          <p:cNvCxnSpPr>
            <a:cxnSpLocks/>
          </p:cNvCxnSpPr>
          <p:nvPr/>
        </p:nvCxnSpPr>
        <p:spPr>
          <a:xfrm>
            <a:off x="1363022" y="2295071"/>
            <a:ext cx="4135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3545CCF-C387-BBC0-A638-D860E8B816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AB042B-72B1-8F71-331B-8A9B52DC38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35DFF6-A997-9E1D-E24D-88C56784E1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FF0695-A02A-A812-7370-CC57CC46B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71A701-D926-638F-E9CA-F345FE9C6DC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9F2957-6D6F-1B8F-D9A1-A73EDAE26E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926A9D-F177-237B-D490-546317EE08B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4B049F-44BB-7A4B-CD4A-93FF78496C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2F0AEB-E4AA-0C80-B901-FB79BC4FAC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731715864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E3EDE-0738-F8FE-52AA-8763E3A1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A1F35591-F64A-04D9-2155-00203D39C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71" y="2072024"/>
            <a:ext cx="7195878" cy="3906771"/>
          </a:xfrm>
          <a:prstGeom prst="rect">
            <a:avLst/>
          </a:prstGeo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6F35C0F9-5603-0046-89E9-DB81143F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بشكل ثنائي، ناقشوا إجاباتكم. كل واحد يشرح الخطوات التي اتبعها للإجابة عن الأسئلة. </a:t>
            </a:r>
            <a:endParaRPr lang="fr-FR" sz="2400" b="1" dirty="0"/>
          </a:p>
        </p:txBody>
      </p:sp>
      <p:pic>
        <p:nvPicPr>
          <p:cNvPr id="17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6758D6B3-628C-EEBB-AF7A-74DC4F59A4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BB7892-553F-7026-074F-3C26B132F7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CD427B8-E5D3-2770-C104-3101AFDA12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151988-1166-75FE-7A19-3698EBC45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C89CC8-5E2D-FB65-CC61-53A50FDB5D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1081B2-3A94-CB95-E4B6-2F515F92D0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E6E4E1-6DBF-D351-C6EB-BF35EE8585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445D82-A637-48AC-C4D4-7928D2741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20B555-DE5B-E814-5431-4EB1A172F2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880056173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30E88-987B-7682-5040-94B34121A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BB6F792-27DC-E533-52DF-B892DD361A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517" y="2596872"/>
            <a:ext cx="4459133" cy="2420943"/>
          </a:xfrm>
          <a:prstGeom prst="rect">
            <a:avLst/>
          </a:prstGeom>
        </p:spPr>
      </p:pic>
      <p:sp>
        <p:nvSpPr>
          <p:cNvPr id="23" name="Google Shape;2107;p52">
            <a:extLst>
              <a:ext uri="{FF2B5EF4-FFF2-40B4-BE49-F238E27FC236}">
                <a16:creationId xmlns:a16="http://schemas.microsoft.com/office/drawing/2014/main" id="{38EBF5FC-05BA-A04C-567C-C18E51180D12}"/>
              </a:ext>
            </a:extLst>
          </p:cNvPr>
          <p:cNvSpPr txBox="1"/>
          <p:nvPr/>
        </p:nvSpPr>
        <p:spPr>
          <a:xfrm flipH="1">
            <a:off x="4445966" y="3242480"/>
            <a:ext cx="196156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8" name="Google Shape;2107;p52">
            <a:extLst>
              <a:ext uri="{FF2B5EF4-FFF2-40B4-BE49-F238E27FC236}">
                <a16:creationId xmlns:a16="http://schemas.microsoft.com/office/drawing/2014/main" id="{1C10A2C9-4B39-33E5-1BF3-15CFCFCD52FC}"/>
              </a:ext>
            </a:extLst>
          </p:cNvPr>
          <p:cNvSpPr txBox="1"/>
          <p:nvPr/>
        </p:nvSpPr>
        <p:spPr>
          <a:xfrm flipH="1">
            <a:off x="4361991" y="3657952"/>
            <a:ext cx="364106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16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5AB17F5-3372-5974-F891-6F8EC7E5491E}"/>
              </a:ext>
            </a:extLst>
          </p:cNvPr>
          <p:cNvSpPr txBox="1"/>
          <p:nvPr/>
        </p:nvSpPr>
        <p:spPr>
          <a:xfrm>
            <a:off x="1921599" y="3725324"/>
            <a:ext cx="2288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تَـحَلَّقَ ٱلْأَطْفالُ حَوْلَ مُرادٍ.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236D2DE-00DB-3471-1299-38D07C50EBB8}"/>
              </a:ext>
            </a:extLst>
          </p:cNvPr>
          <p:cNvSpPr txBox="1"/>
          <p:nvPr/>
        </p:nvSpPr>
        <p:spPr>
          <a:xfrm>
            <a:off x="1888201" y="4158063"/>
            <a:ext cx="2557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اِنْقَسَمَ ٱلْأَطْفالُ إِلى مَـجْموعَتَيْنِ.</a:t>
            </a:r>
          </a:p>
        </p:txBody>
      </p:sp>
      <p:sp>
        <p:nvSpPr>
          <p:cNvPr id="34" name="Google Shape;2107;p52">
            <a:extLst>
              <a:ext uri="{FF2B5EF4-FFF2-40B4-BE49-F238E27FC236}">
                <a16:creationId xmlns:a16="http://schemas.microsoft.com/office/drawing/2014/main" id="{16F70854-C601-ECD0-2B2A-E60100D27C71}"/>
              </a:ext>
            </a:extLst>
          </p:cNvPr>
          <p:cNvSpPr txBox="1"/>
          <p:nvPr/>
        </p:nvSpPr>
        <p:spPr>
          <a:xfrm flipH="1">
            <a:off x="4293661" y="4033422"/>
            <a:ext cx="364106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5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08A9914-9320-8966-02C7-09909C66C85E}"/>
              </a:ext>
            </a:extLst>
          </p:cNvPr>
          <p:cNvSpPr txBox="1"/>
          <p:nvPr/>
        </p:nvSpPr>
        <p:spPr>
          <a:xfrm>
            <a:off x="1790711" y="4544314"/>
            <a:ext cx="2580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اِخْتَفَتِ </a:t>
            </a:r>
            <a:r>
              <a:rPr kumimoji="0" lang="ar-MA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ٱلشَّمْسُ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خَلْفَ </a:t>
            </a:r>
            <a:r>
              <a:rPr kumimoji="0" lang="ar-MA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ٱلسُّحُبِ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ٱلدَّكْناءِ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</p:txBody>
      </p:sp>
      <p:sp>
        <p:nvSpPr>
          <p:cNvPr id="38" name="Google Shape;2107;p52">
            <a:extLst>
              <a:ext uri="{FF2B5EF4-FFF2-40B4-BE49-F238E27FC236}">
                <a16:creationId xmlns:a16="http://schemas.microsoft.com/office/drawing/2014/main" id="{2DC68915-6372-7F90-9E75-A061F2C1BBEE}"/>
              </a:ext>
            </a:extLst>
          </p:cNvPr>
          <p:cNvSpPr txBox="1"/>
          <p:nvPr/>
        </p:nvSpPr>
        <p:spPr>
          <a:xfrm flipH="1">
            <a:off x="4319732" y="4390651"/>
            <a:ext cx="364106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ADEC6CAB-B29D-1A4C-B99C-F7230196C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الوقت. صححوا </a:t>
            </a:r>
            <a:endParaRPr lang="fr-FR" sz="2400" b="1" dirty="0">
              <a:solidFill>
                <a:prstClr val="white">
                  <a:lumMod val="65000"/>
                </a:prst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D5A609C-CDA5-972C-17FD-3F8FD54711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62AB0E-5BDA-0AE7-499F-25595E71AE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ABB72A-0B9B-9874-142F-E4B8A3877B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C27C32-D81D-9801-21EF-CF8E4F28E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7E5D713-2D47-60D2-9B6D-CAC2C0F702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11DC9D-20C6-378B-6A36-9E9B986513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06F1E9-C510-C53D-42D9-B6ADD45E51E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AB7F1D-3BA3-0CF1-9726-4805EB8FC1E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A68DAD-0F91-3877-C3DF-38640284E4F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719909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3" grpId="0"/>
      <p:bldP spid="34" grpId="0"/>
      <p:bldP spid="37" grpId="0"/>
      <p:bldP spid="3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903010-D294-8F21-869B-F1C04424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6677"/>
            <a:ext cx="7886700" cy="1325563"/>
          </a:xfrm>
        </p:spPr>
        <p:txBody>
          <a:bodyPr/>
          <a:lstStyle/>
          <a:p>
            <a:pPr algn="ctr" rtl="1"/>
            <a:r>
              <a:rPr lang="tzm-Arab-MA" sz="6000" dirty="0"/>
              <a:t>اختــتام الحــصة</a:t>
            </a:r>
            <a:endParaRPr lang="fr-FR" sz="6000" dirty="0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16FB18EF-9A0F-3551-35C2-F240C78D2DED}"/>
              </a:ext>
            </a:extLst>
          </p:cNvPr>
          <p:cNvSpPr/>
          <p:nvPr/>
        </p:nvSpPr>
        <p:spPr>
          <a:xfrm>
            <a:off x="628650" y="2849249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B3F962A-8448-5DFB-B32D-B655C0A3266C}"/>
              </a:ext>
            </a:extLst>
          </p:cNvPr>
          <p:cNvSpPr/>
          <p:nvPr/>
        </p:nvSpPr>
        <p:spPr>
          <a:xfrm>
            <a:off x="628651" y="2849249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83D2D9-AF1D-379D-A736-EE976C962980}"/>
              </a:ext>
            </a:extLst>
          </p:cNvPr>
          <p:cNvSpPr txBox="1"/>
          <p:nvPr/>
        </p:nvSpPr>
        <p:spPr>
          <a:xfrm>
            <a:off x="753847" y="3593947"/>
            <a:ext cx="755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723C90-FF25-0E3D-9101-8F0DFE30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C7FEFC4-F30B-5F9B-59D6-6B383C287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064838-34C1-4BCA-71E1-E980002E7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D33841-EB83-5072-4C0E-B9226D490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535E88-1A78-9810-D4A6-1DE67E5236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CEE5EB-1D20-A69C-20FD-F533C96E6CC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BE6C77-A1ED-2CEA-7701-D4C1FB5F8FE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17133B-A3E0-170B-0EF5-D5F0DC76520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51390512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6010F3D-FFAB-7068-AD9F-3A82201DB026}"/>
              </a:ext>
            </a:extLst>
          </p:cNvPr>
          <p:cNvSpPr txBox="1"/>
          <p:nvPr/>
        </p:nvSpPr>
        <p:spPr>
          <a:xfrm>
            <a:off x="746798" y="1925193"/>
            <a:ext cx="7650404" cy="3323392"/>
          </a:xfrm>
          <a:prstGeom prst="roundRect">
            <a:avLst>
              <a:gd name="adj" fmla="val 8738"/>
            </a:avLst>
          </a:prstGeom>
          <a:solidFill>
            <a:srgbClr val="ECF8FB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حِصَّةِ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ٱلاِسْتِماعِ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وَٱلتَّحَدُّثِ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تَعَلَّمْتُ...................................</a:t>
            </a:r>
          </a:p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أَمّا في حِصَّةِ ٱلْقِراءَةِ </a:t>
            </a:r>
            <a:r>
              <a:rPr lang="ar-MA" sz="4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إِسْتراتيجِيَّةَ .............................. الَّتي تُساعِدُني عَلى ...........................................................</a:t>
            </a:r>
          </a:p>
          <a:p>
            <a:pPr algn="r" rtl="1"/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أَذْكُرُ خُطْواتِها: ....................................................................................</a:t>
            </a:r>
            <a:endParaRPr lang="fr-FR" sz="4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اليوم؟</a:t>
            </a:r>
            <a:endParaRPr lang="fr-FR" sz="2400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D877A9-0D0A-F944-74EC-2643AE164146}"/>
              </a:ext>
            </a:extLst>
          </p:cNvPr>
          <p:cNvGrpSpPr/>
          <p:nvPr/>
        </p:nvGrpSpPr>
        <p:grpSpPr>
          <a:xfrm>
            <a:off x="6030094" y="3111073"/>
            <a:ext cx="118080" cy="379800"/>
            <a:chOff x="6030094" y="3111073"/>
            <a:chExt cx="118080" cy="379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14:cNvPr>
                <p14:cNvContentPartPr/>
                <p14:nvPr/>
              </p14:nvContentPartPr>
              <p14:xfrm>
                <a:off x="6050614" y="3172273"/>
                <a:ext cx="360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41974" y="3118633"/>
                  <a:ext cx="21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14:cNvPr>
                <p14:cNvContentPartPr/>
                <p14:nvPr/>
              </p14:nvContentPartPr>
              <p14:xfrm>
                <a:off x="6030094" y="3145633"/>
                <a:ext cx="65160" cy="65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1094" y="3091633"/>
                  <a:ext cx="82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14:cNvPr>
                <p14:cNvContentPartPr/>
                <p14:nvPr/>
              </p14:nvContentPartPr>
              <p14:xfrm>
                <a:off x="6034414" y="3111073"/>
                <a:ext cx="113760" cy="37980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25774" y="3057073"/>
                  <a:ext cx="131400" cy="48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14:cNvPr>
              <p14:cNvContentPartPr/>
              <p14:nvPr/>
            </p14:nvContentPartPr>
            <p14:xfrm rot="940200">
              <a:off x="6444233" y="2562170"/>
              <a:ext cx="34282" cy="33286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940200">
                <a:off x="6435305" y="2508483"/>
                <a:ext cx="51780" cy="140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14:cNvPr>
              <p14:cNvContentPartPr/>
              <p14:nvPr/>
            </p14:nvContentPartPr>
            <p14:xfrm>
              <a:off x="6441574" y="2602393"/>
              <a:ext cx="60120" cy="378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32574" y="2593393"/>
                <a:ext cx="77760" cy="554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itre 30">
            <a:extLst>
              <a:ext uri="{FF2B5EF4-FFF2-40B4-BE49-F238E27FC236}">
                <a16:creationId xmlns:a16="http://schemas.microsoft.com/office/drawing/2014/main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18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منازلكم . أنجزوا النشاط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ص 12.  </a:t>
            </a:r>
            <a:endParaRPr lang="fr-FR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806FFF1-363B-6C99-AABB-676932B6DC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136" r="-66136"/>
          <a:stretch>
            <a:fillRect/>
          </a:stretch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6551B4BC-7729-8143-1CCF-0D775E627D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A8C2A503-0E0D-EACB-C888-0F7308BED621}"/>
              </a:ext>
            </a:extLst>
          </p:cNvPr>
          <p:cNvSpPr/>
          <p:nvPr/>
        </p:nvSpPr>
        <p:spPr>
          <a:xfrm>
            <a:off x="5936233" y="4954229"/>
            <a:ext cx="784009" cy="22614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3327233-4F99-CDFA-C461-00C9CBBED404}"/>
              </a:ext>
            </a:extLst>
          </p:cNvPr>
          <p:cNvSpPr/>
          <p:nvPr/>
        </p:nvSpPr>
        <p:spPr>
          <a:xfrm>
            <a:off x="3396342" y="4595950"/>
            <a:ext cx="2336637" cy="94270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اختتام الحصة3_1">
            <a:hlinkClick r:id="" action="ppaction://media"/>
            <a:extLst>
              <a:ext uri="{FF2B5EF4-FFF2-40B4-BE49-F238E27FC236}">
                <a16:creationId xmlns:a16="http://schemas.microsoft.com/office/drawing/2014/main" id="{A03AB3CD-1EA9-2E7A-7F6D-BC599E0492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" b="3"/>
          <a:stretch/>
        </p:blipFill>
        <p:spPr>
          <a:xfrm>
            <a:off x="1052512" y="144938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20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D6C845C3-435E-2744-A6FD-555E59AA5E3E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بناء على إنجازات المتعلمين خلال الممارسة المستقلة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E8B4EECF-07ED-D28D-7226-EF4687FBE013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تسجل النسبة على صفحة اليوم من مذكرة الأستاذ.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D026C11-ACEF-1479-A45B-6F61C93E7CAC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7710252-FC74-A49D-B5B6-648FE469D43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0EBD44-78CF-B263-00A4-0A0AC3652BB4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3600" b="1" kern="1200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3869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5A08023-196C-0004-A436-464E056DEC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28B08B-9D42-303B-02B6-8963DB3A51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ABA6BAAE-56A9-CDEB-A378-ACDE574C3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5" name="majd_wave">
            <a:hlinkClick r:id="" action="ppaction://media"/>
            <a:extLst>
              <a:ext uri="{FF2B5EF4-FFF2-40B4-BE49-F238E27FC236}">
                <a16:creationId xmlns:a16="http://schemas.microsoft.com/office/drawing/2014/main" id="{904D7367-E655-073F-5E56-A7ADFC8EFC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3DF4B4-819A-BC42-0C7C-3AE9B4779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1F231E-9A78-7070-B6AB-0277BC1C6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F8CE64-44AE-CBEB-2840-C2C0B900D8D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1DDEE1-5126-23F6-2021-FBE748B0A36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5E925E-596F-AF5F-FF79-4A84A0628D7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2E726D-A4BC-77A0-B1FF-8E900E03724A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D2A52D-138C-70A2-4150-E53588CC5FCA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5C1449-FCB0-32DA-CA41-B40738C2708B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89677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F33D7-7BFD-034D-8311-6367AA8D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 في القمطر.</a:t>
            </a:r>
            <a:endParaRPr lang="fr-FR" sz="2400" dirty="0"/>
          </a:p>
        </p:txBody>
      </p:sp>
      <p:pic>
        <p:nvPicPr>
          <p:cNvPr id="15" name="Class AR_NV_03_1 (1)">
            <a:hlinkClick r:id="" action="ppaction://media"/>
            <a:extLst>
              <a:ext uri="{FF2B5EF4-FFF2-40B4-BE49-F238E27FC236}">
                <a16:creationId xmlns:a16="http://schemas.microsoft.com/office/drawing/2014/main" id="{ECB39B13-EBD1-6180-8A76-6F530ACFCBF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75" y="1871663"/>
            <a:ext cx="7038975" cy="3959225"/>
          </a:xfrm>
        </p:spPr>
      </p:pic>
      <p:pic>
        <p:nvPicPr>
          <p:cNvPr id="6" name="Espace réservé pour une image  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AC90755-C090-5073-8EBF-C9F6F5904F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0334A04-EA4C-AEDE-1D63-7D6F4A1EF2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4685FC-0874-F193-D20E-4D7C583E273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64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0A871E-4FA1-2FC9-9D70-A9EED74693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39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8D9B24-441B-6362-1B54-59704A1F34F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2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3F19C0-3DC9-3AD0-3D83-5D6FB5BC6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13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EBE46A-F953-F3E3-2F40-E581740BB300}"/>
              </a:ext>
            </a:extLst>
          </p:cNvPr>
          <p:cNvSpPr>
            <a:spLocks/>
          </p:cNvSpPr>
          <p:nvPr/>
        </p:nvSpPr>
        <p:spPr>
          <a:xfrm>
            <a:off x="6503647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AD00B-3DA8-EC9E-EC60-795D3AB99816}"/>
              </a:ext>
            </a:extLst>
          </p:cNvPr>
          <p:cNvSpPr>
            <a:spLocks/>
          </p:cNvSpPr>
          <p:nvPr/>
        </p:nvSpPr>
        <p:spPr>
          <a:xfrm>
            <a:off x="4741439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B0241C-C405-98DA-0403-3E73605EF9AC}"/>
              </a:ext>
            </a:extLst>
          </p:cNvPr>
          <p:cNvSpPr>
            <a:spLocks/>
          </p:cNvSpPr>
          <p:nvPr/>
        </p:nvSpPr>
        <p:spPr>
          <a:xfrm>
            <a:off x="80128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90416-057D-5C6F-E685-FC023E74CB24}"/>
              </a:ext>
            </a:extLst>
          </p:cNvPr>
          <p:cNvSpPr>
            <a:spLocks/>
          </p:cNvSpPr>
          <p:nvPr/>
        </p:nvSpPr>
        <p:spPr>
          <a:xfrm>
            <a:off x="2868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60623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4BF26-EDEF-B814-D64A-62A7A6C6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B840715-8A37-7EDA-2070-470D476A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552632"/>
            <a:ext cx="7886700" cy="720000"/>
          </a:xfrm>
        </p:spPr>
        <p:txBody>
          <a:bodyPr/>
          <a:lstStyle/>
          <a:p>
            <a:r>
              <a:rPr lang="ar-MA" dirty="0"/>
              <a:t>انشطة اعتيادية</a:t>
            </a:r>
            <a:endParaRPr lang="fr-MA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BC7D155-D303-AF66-4566-96626752B8D9}"/>
              </a:ext>
            </a:extLst>
          </p:cNvPr>
          <p:cNvGrpSpPr/>
          <p:nvPr/>
        </p:nvGrpSpPr>
        <p:grpSpPr>
          <a:xfrm>
            <a:off x="1887677" y="3601289"/>
            <a:ext cx="5368645" cy="1013653"/>
            <a:chOff x="1748749" y="1791236"/>
            <a:chExt cx="5368645" cy="1013653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A0E85D7-EF6D-1DCC-6222-A5CF0ED25D49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85681889-3B2D-85D8-051B-8CF1B5CA716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2FB16753-488C-E5D8-6FDB-05B164788F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991" y="3661851"/>
            <a:ext cx="544953" cy="540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9F349FD-F66A-A515-4321-2E9074AEB765}"/>
              </a:ext>
            </a:extLst>
          </p:cNvPr>
          <p:cNvSpPr txBox="1"/>
          <p:nvPr/>
        </p:nvSpPr>
        <p:spPr>
          <a:xfrm>
            <a:off x="4515719" y="3529063"/>
            <a:ext cx="21522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 - 01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423F4F91-9448-30E0-1766-8E16CF800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697056" y="3450014"/>
            <a:ext cx="468000" cy="468000"/>
          </a:xfrm>
          <a:prstGeom prst="rect">
            <a:avLst/>
          </a:prstGeom>
        </p:spPr>
      </p:pic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8C263D1D-F33B-DE8B-06C1-8A4705AF7B28}"/>
              </a:ext>
            </a:extLst>
          </p:cNvPr>
          <p:cNvSpPr txBox="1">
            <a:spLocks/>
          </p:cNvSpPr>
          <p:nvPr/>
        </p:nvSpPr>
        <p:spPr>
          <a:xfrm>
            <a:off x="2144576" y="390762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لعبة المفردات</a:t>
            </a:r>
          </a:p>
        </p:txBody>
      </p:sp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8D120050-6B72-397B-A748-285F8BC9A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2334" y="1714632"/>
            <a:ext cx="396000" cy="3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32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13967</TotalTime>
  <Words>1563</Words>
  <Application>Microsoft Office PowerPoint</Application>
  <PresentationFormat>Affichage à l'écran (4:3)</PresentationFormat>
  <Paragraphs>543</Paragraphs>
  <Slides>67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67</vt:i4>
      </vt:variant>
    </vt:vector>
  </HeadingPairs>
  <TitlesOfParts>
    <vt:vector size="83" baseType="lpstr">
      <vt:lpstr>Arial</vt:lpstr>
      <vt:lpstr>Modern Love</vt:lpstr>
      <vt:lpstr>Dosis SemiBold</vt:lpstr>
      <vt:lpstr>Dosis ExtraBold</vt:lpstr>
      <vt:lpstr>Calibri</vt:lpstr>
      <vt:lpstr>Microsoft Uighur</vt:lpstr>
      <vt:lpstr>Dosis Medium</vt:lpstr>
      <vt:lpstr>Wingdings</vt:lpstr>
      <vt:lpstr>Calibri Light</vt:lpstr>
      <vt:lpstr>Dosis</vt:lpstr>
      <vt:lpstr>Thème Office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بكم. سننطلق في حصة اللغة العربية.</vt:lpstr>
      <vt:lpstr>ضعوا اللوحة والكراسة  في القمطر.</vt:lpstr>
      <vt:lpstr>انشطة اعتيادية</vt:lpstr>
      <vt:lpstr>نصحح الواجب المنزلي سأتنقل لأرى إنجازاتكم. من يقرأ جمله؟ </vt:lpstr>
      <vt:lpstr> اخترت لكم اليوم لعبة المفردات. ستتدربون على تركيب كلمات انطلاقا من مقاطع.</vt:lpstr>
      <vt:lpstr>سأبدأ أولا. هذه مقاطع كلمة ضمنها مقطع زائد. </vt:lpstr>
      <vt:lpstr> أرتبُ المقاطع لتكوين كلمة ذات معنى </vt:lpstr>
      <vt:lpstr>الجواب هو.</vt:lpstr>
      <vt:lpstr>خذوا ألواحكم.</vt:lpstr>
      <vt:lpstr>باستعمال أربع بطاقات فقط ركبوا كلمة. معكم 30 ثانية قبل رفع الألواح. </vt:lpstr>
      <vt:lpstr>من وجد الكلمة التي نبحث عنها؟ نعم إنها احترام </vt:lpstr>
      <vt:lpstr>ركبوا كلمة لها معنى. انتبهوا هناك مقطع زائد. </vt:lpstr>
      <vt:lpstr>صححوا</vt:lpstr>
      <vt:lpstr>ركبوا كلمة لها معنى. انتبهوا هناك مقطع زائد. </vt:lpstr>
      <vt:lpstr>صححوا</vt:lpstr>
      <vt:lpstr>ركبوا  كلمة لها معنى.  انتبهوا هناك مقطع زائد. </vt:lpstr>
      <vt:lpstr>صححوا</vt:lpstr>
      <vt:lpstr>استماع وتحدث</vt:lpstr>
      <vt:lpstr>الآن؛ نبدأ  حصة الاستماع والتحدث، ستتدربون على سرد أحداث الحكاية.  </vt:lpstr>
      <vt:lpstr>من يذكرنا بعنوان حكاية هذا الأسبوع؟</vt:lpstr>
      <vt:lpstr>عنوان حكايتنا هو "سِرُّ ٱلصَّداقَةِ". من يذكرنا بأحداث الحكاية الواردة في البداية؟ </vt:lpstr>
      <vt:lpstr>من يذكرنا ببعض أحداث الحكاية الواردة في الوسط؟ </vt:lpstr>
      <vt:lpstr>من يذكرنا ببعض أحداث الحكاية الواردة في النهاية؟ استعدوا – سنعيد الاستماع للحكاية </vt:lpstr>
      <vt:lpstr>عرض فيديو الحكاية. </vt:lpstr>
      <vt:lpstr>ابدا أولا، سأسرد أحداث الحكاية انطلاقا من المشهد الأول. </vt:lpstr>
      <vt:lpstr>كانَتْ فاتِنُ تَتَأمَّلُ كِتاباً عنوانه: "سِرُّ ٱلصَّداقَةِ". فَجْأَةً  انْتَزَعَ وَليدٌ الْكِتابَ مِنْها وَرَكَضَ مُبْتَعِداً. </vt:lpstr>
      <vt:lpstr>من يعيد سرد أحداث مقطع البداية؟   </vt:lpstr>
      <vt:lpstr>الآن دوركم. كل واحد  يسرد أحداث المشهد لزميله. </vt:lpstr>
      <vt:lpstr>نمر الآن لمسابقة تحدي السرد، انطلاقا من مشاهد الحكاية ستسردون أحداثها. </vt:lpstr>
      <vt:lpstr> لاحظوا المشهد. أمامكم عشر ثوانٍ للتفكير. من يسرد حدث المشهد؟ </vt:lpstr>
      <vt:lpstr>لاحظوا المشهد. أمامكم عشر ثوانٍ للتفكير. من يسرد؟</vt:lpstr>
      <vt:lpstr>لاحظوا المشهد. أمامكم عشر ثوانٍ للتفكير. من يسرد؟</vt:lpstr>
      <vt:lpstr>المشهد الأخير؛ من يسرد حدث مشهد النهاية؟ </vt:lpstr>
      <vt:lpstr>أحسنتم جميعا سنتابع حكايتنا في الحصة الموالية.</vt:lpstr>
      <vt:lpstr>الكلمة اللغز: ما الكلمة التي معناها: طلب السماح والْعَفْوَ؟</vt:lpstr>
      <vt:lpstr>الكلمة اللغز: ماذا نسمي من يحب نفسه ولا يفكر في غيره.</vt:lpstr>
      <vt:lpstr>استماع وتحدث</vt:lpstr>
      <vt:lpstr>خذوا كراساتكم؛ الصفحة 11.؛ ستتدربون على قراءة نص "الصديق الجديد" قراءة معبرة. </vt:lpstr>
      <vt:lpstr>من يذكرنا بشخصيات النص؟</vt:lpstr>
      <vt:lpstr>تابعوا معي، سأقرأ النص؛ ارفعوا اليد في كل مرة أذكر شخصية من شخصيات الحكاية. </vt:lpstr>
      <vt:lpstr>من يقرأ الفقرة الأولى؟ من يواصل القراءة؟  تابع (ي) ... </vt:lpstr>
      <vt:lpstr>أحسنتم – نمر الآن للتعرف على خطوات اسْتِراتيجِيَّةِ الْكَلِماتِ الْمَفاتيحِ. تابعوا الفيديو </vt:lpstr>
      <vt:lpstr>عرض فيديو نمذجة استراتيجية الكلمات المفاتيح </vt:lpstr>
      <vt:lpstr>من يذكرنا بخطوات توظيف استراتيجية الكلمات المفاتيح؟  </vt:lpstr>
      <vt:lpstr>الآن؛ سنطبق الاستراتيجية خطوة خطوة للإجابة عن هذا السؤال.</vt:lpstr>
      <vt:lpstr>ماذا علي أن أفعل في الخطوة الأولى؟ بداية أحدد الكلمات المفاتيح في السؤال. </vt:lpstr>
      <vt:lpstr>عم نبحث في هذا السؤال؟ </vt:lpstr>
      <vt:lpstr>أبحث عن شيء تم تقاذفه. إذن تقاذف كلمة مفتاح في السؤال. </vt:lpstr>
      <vt:lpstr>أمر إلى الخطوة الثانية؛ ماذا علينا أن نفعل الآن؟  </vt:lpstr>
      <vt:lpstr>نتذكر أين قرأنا  كلمة تقاذف في النص. هل في بدايته؛ أم نهايَتِهِ؟ أم وسطه؟ </vt:lpstr>
      <vt:lpstr>عودوا إلى النص بقراءة مسحية للبحث عن كلمة تقاذف أو ما يشير إليها. أمامكم 10 ثوان. </vt:lpstr>
      <vt:lpstr>أحسنتم؛ من يقرأ المقطع الذي وجدتم فيه الكلمة المفتاح؟ </vt:lpstr>
      <vt:lpstr>اَلآنَ؛ من يصوغ الجواب؟ </vt:lpstr>
      <vt:lpstr>أحسنتم. الآن دوركم. خذوا الصفحة 11 . أنجزوا التمرين.  أمامكم 4 دقائق </vt:lpstr>
      <vt:lpstr>بشكل ثنائي، ناقشوا إجاباتكم. كل واحد يشرح الخطوات التي اتبعها للإجابة عن الأسئلة. </vt:lpstr>
      <vt:lpstr>انتهى الوقت. صححوا </vt:lpstr>
      <vt:lpstr>اختــتام الحــصة</vt:lpstr>
      <vt:lpstr>ماذا تعلمتم اليوم؟</vt:lpstr>
      <vt:lpstr>في منازلكم . أنجزوا النشاط ص 12. 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FATMA MAYARA</dc:creator>
  <cp:lastModifiedBy>mayarafatma1981130@gmail.com</cp:lastModifiedBy>
  <cp:revision>1</cp:revision>
  <dcterms:created xsi:type="dcterms:W3CDTF">2023-09-20T21:35:22Z</dcterms:created>
  <dcterms:modified xsi:type="dcterms:W3CDTF">2025-10-28T15:56:58Z</dcterms:modified>
</cp:coreProperties>
</file>