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8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9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805" r:id="rId2"/>
    <p:sldMasterId id="2147483792" r:id="rId3"/>
    <p:sldMasterId id="2147483741" r:id="rId4"/>
    <p:sldMasterId id="2147483672" r:id="rId5"/>
    <p:sldMasterId id="2147483695" r:id="rId6"/>
    <p:sldMasterId id="2147483718" r:id="rId7"/>
    <p:sldMasterId id="2147483752" r:id="rId8"/>
    <p:sldMasterId id="2147483776" r:id="rId9"/>
    <p:sldMasterId id="2147483821" r:id="rId10"/>
  </p:sldMasterIdLst>
  <p:notesMasterIdLst>
    <p:notesMasterId r:id="rId95"/>
  </p:notesMasterIdLst>
  <p:sldIdLst>
    <p:sldId id="2134806574" r:id="rId11"/>
    <p:sldId id="2147482533" r:id="rId12"/>
    <p:sldId id="2147482471" r:id="rId13"/>
    <p:sldId id="2147482523" r:id="rId14"/>
    <p:sldId id="2147482524" r:id="rId15"/>
    <p:sldId id="2134806141" r:id="rId16"/>
    <p:sldId id="2134806601" r:id="rId17"/>
    <p:sldId id="2147482526" r:id="rId18"/>
    <p:sldId id="2134806773" r:id="rId19"/>
    <p:sldId id="2134806774" r:id="rId20"/>
    <p:sldId id="2134806777" r:id="rId21"/>
    <p:sldId id="2134806776" r:id="rId22"/>
    <p:sldId id="2134806952" r:id="rId23"/>
    <p:sldId id="2134806953" r:id="rId24"/>
    <p:sldId id="2134806954" r:id="rId25"/>
    <p:sldId id="2134806955" r:id="rId26"/>
    <p:sldId id="2134806957" r:id="rId27"/>
    <p:sldId id="2147482525" r:id="rId28"/>
    <p:sldId id="2134806903" r:id="rId29"/>
    <p:sldId id="2134806839" r:id="rId30"/>
    <p:sldId id="2147482495" r:id="rId31"/>
    <p:sldId id="2147482494" r:id="rId32"/>
    <p:sldId id="2147482496" r:id="rId33"/>
    <p:sldId id="2147482497" r:id="rId34"/>
    <p:sldId id="2147482498" r:id="rId35"/>
    <p:sldId id="2147482499" r:id="rId36"/>
    <p:sldId id="2147482500" r:id="rId37"/>
    <p:sldId id="2147482501" r:id="rId38"/>
    <p:sldId id="2147482503" r:id="rId39"/>
    <p:sldId id="2147482502" r:id="rId40"/>
    <p:sldId id="2147482505" r:id="rId41"/>
    <p:sldId id="2147482504" r:id="rId42"/>
    <p:sldId id="2147482507" r:id="rId43"/>
    <p:sldId id="2147482506" r:id="rId44"/>
    <p:sldId id="2147482508" r:id="rId45"/>
    <p:sldId id="2147482509" r:id="rId46"/>
    <p:sldId id="2147482353" r:id="rId47"/>
    <p:sldId id="2147482371" r:id="rId48"/>
    <p:sldId id="2147482372" r:id="rId49"/>
    <p:sldId id="2147482373" r:id="rId50"/>
    <p:sldId id="2147482374" r:id="rId51"/>
    <p:sldId id="2147482375" r:id="rId52"/>
    <p:sldId id="2147482376" r:id="rId53"/>
    <p:sldId id="2147482377" r:id="rId54"/>
    <p:sldId id="2147482378" r:id="rId55"/>
    <p:sldId id="2147482379" r:id="rId56"/>
    <p:sldId id="2134806840" r:id="rId57"/>
    <p:sldId id="2134806968" r:id="rId58"/>
    <p:sldId id="2147482390" r:id="rId59"/>
    <p:sldId id="2147482492" r:id="rId60"/>
    <p:sldId id="2147482493" r:id="rId61"/>
    <p:sldId id="2147482527" r:id="rId62"/>
    <p:sldId id="2134806689" r:id="rId63"/>
    <p:sldId id="2134806907" r:id="rId64"/>
    <p:sldId id="2134806926" r:id="rId65"/>
    <p:sldId id="2134806922" r:id="rId66"/>
    <p:sldId id="2134806927" r:id="rId67"/>
    <p:sldId id="2134806923" r:id="rId68"/>
    <p:sldId id="2134806928" r:id="rId69"/>
    <p:sldId id="2134806924" r:id="rId70"/>
    <p:sldId id="2134806929" r:id="rId71"/>
    <p:sldId id="2134806925" r:id="rId72"/>
    <p:sldId id="2134806930" r:id="rId73"/>
    <p:sldId id="2134806908" r:id="rId74"/>
    <p:sldId id="2147482510" r:id="rId75"/>
    <p:sldId id="2147482511" r:id="rId76"/>
    <p:sldId id="2147482512" r:id="rId77"/>
    <p:sldId id="2147482514" r:id="rId78"/>
    <p:sldId id="2147482515" r:id="rId79"/>
    <p:sldId id="2147482517" r:id="rId80"/>
    <p:sldId id="2147482518" r:id="rId81"/>
    <p:sldId id="2147482519" r:id="rId82"/>
    <p:sldId id="2147482483" r:id="rId83"/>
    <p:sldId id="2147482392" r:id="rId84"/>
    <p:sldId id="2147482520" r:id="rId85"/>
    <p:sldId id="2147482397" r:id="rId86"/>
    <p:sldId id="2134806945" r:id="rId87"/>
    <p:sldId id="2134806936" r:id="rId88"/>
    <p:sldId id="2147482404" r:id="rId89"/>
    <p:sldId id="2147482528" r:id="rId90"/>
    <p:sldId id="2134806870" r:id="rId91"/>
    <p:sldId id="2134806149" r:id="rId92"/>
    <p:sldId id="2147482529" r:id="rId93"/>
    <p:sldId id="2147482522" r:id="rId94"/>
  </p:sldIdLst>
  <p:sldSz cx="9144000" cy="6858000" type="screen4x3"/>
  <p:notesSz cx="6858000" cy="9144000"/>
  <p:embeddedFontLst>
    <p:embeddedFont>
      <p:font typeface="Dosis" pitchFamily="2" charset="0"/>
      <p:regular r:id="rId96"/>
      <p:bold r:id="rId97"/>
    </p:embeddedFont>
    <p:embeddedFont>
      <p:font typeface="Dosis ExtraBold" pitchFamily="2" charset="0"/>
      <p:bold r:id="rId98"/>
    </p:embeddedFont>
    <p:embeddedFont>
      <p:font typeface="Dosis Medium" pitchFamily="2" charset="0"/>
      <p:regular r:id="rId99"/>
    </p:embeddedFont>
    <p:embeddedFont>
      <p:font typeface="Dosis SemiBold" pitchFamily="2" charset="0"/>
      <p:regular r:id="rId100"/>
      <p:bold r:id="rId101"/>
    </p:embeddedFont>
    <p:embeddedFont>
      <p:font typeface="Microsoft Uighur" panose="02000000000000000000" pitchFamily="2" charset="-78"/>
      <p:regular r:id="rId102"/>
      <p:bold r:id="rId103"/>
    </p:embeddedFont>
    <p:embeddedFont>
      <p:font typeface="Modern Love" panose="04090805081005020601" pitchFamily="82" charset="0"/>
      <p:regular r:id="rId10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0015" initials="p" lastIdx="1" clrIdx="0">
    <p:extLst>
      <p:ext uri="{19B8F6BF-5375-455C-9EA6-DF929625EA0E}">
        <p15:presenceInfo xmlns:p15="http://schemas.microsoft.com/office/powerpoint/2012/main" userId="pc0015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B"/>
    <a:srgbClr val="424D7C"/>
    <a:srgbClr val="444F7A"/>
    <a:srgbClr val="414B7B"/>
    <a:srgbClr val="45507D"/>
    <a:srgbClr val="444F7B"/>
    <a:srgbClr val="424D7A"/>
    <a:srgbClr val="0097B2"/>
    <a:srgbClr val="FFFFFF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3" autoAdjust="0"/>
    <p:restoredTop sz="96374" autoAdjust="0"/>
  </p:normalViewPr>
  <p:slideViewPr>
    <p:cSldViewPr snapToGrid="0">
      <p:cViewPr>
        <p:scale>
          <a:sx n="71" d="100"/>
          <a:sy n="71" d="100"/>
        </p:scale>
        <p:origin x="126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07" Type="http://schemas.openxmlformats.org/officeDocument/2006/relationships/viewProps" Target="viewProps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102" Type="http://schemas.openxmlformats.org/officeDocument/2006/relationships/font" Target="fonts/font7.fntdata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59" Type="http://schemas.openxmlformats.org/officeDocument/2006/relationships/slide" Target="slides/slide49.xml"/><Relationship Id="rId103" Type="http://schemas.openxmlformats.org/officeDocument/2006/relationships/font" Target="fonts/font8.fntdata"/><Relationship Id="rId108" Type="http://schemas.openxmlformats.org/officeDocument/2006/relationships/theme" Target="theme/theme1.xml"/><Relationship Id="rId54" Type="http://schemas.openxmlformats.org/officeDocument/2006/relationships/slide" Target="slides/slide44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91" Type="http://schemas.openxmlformats.org/officeDocument/2006/relationships/slide" Target="slides/slide81.xml"/><Relationship Id="rId96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font" Target="fonts/font4.fntdata"/><Relationship Id="rId101" Type="http://schemas.openxmlformats.org/officeDocument/2006/relationships/font" Target="fonts/font6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109" Type="http://schemas.openxmlformats.org/officeDocument/2006/relationships/tableStyles" Target="tableStyles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font" Target="fonts/font2.fntdata"/><Relationship Id="rId104" Type="http://schemas.openxmlformats.org/officeDocument/2006/relationships/font" Target="fonts/font9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font" Target="fonts/font5.fntdata"/><Relationship Id="rId105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5.xml"/><Relationship Id="rId46" Type="http://schemas.openxmlformats.org/officeDocument/2006/relationships/slide" Target="slides/slide36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62" Type="http://schemas.openxmlformats.org/officeDocument/2006/relationships/slide" Target="slides/slide52.xml"/><Relationship Id="rId83" Type="http://schemas.openxmlformats.org/officeDocument/2006/relationships/slide" Target="slides/slide73.xml"/><Relationship Id="rId88" Type="http://schemas.openxmlformats.org/officeDocument/2006/relationships/slide" Target="slides/slide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3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3.png"/></Relationships>
</file>

<file path=ppt/slideLayouts/_rels/slideLayout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8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3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2.wdp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Relationship Id="rId6" Type="http://schemas.microsoft.com/office/2007/relationships/hdphoto" Target="../media/hdphoto3.wdp"/><Relationship Id="rId5" Type="http://schemas.openxmlformats.org/officeDocument/2006/relationships/image" Target="../media/image6.png"/><Relationship Id="rId4" Type="http://schemas.openxmlformats.org/officeDocument/2006/relationships/image" Target="../media/image14.png"/><Relationship Id="rId9" Type="http://schemas.microsoft.com/office/2007/relationships/hdphoto" Target="../media/hdphoto4.wdp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1381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021603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127793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6456585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92581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5052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764580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78903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9183271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0285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186576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237646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9186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93067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815755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20765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3933104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485011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6777165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94876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078179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484303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128590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94615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164997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18549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577582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4232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83848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4872789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24187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position personnalisé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079852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963571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34533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88955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470799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5444522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993546809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95034953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899296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Microsoft Uighur" panose="02000000000000000000" pitchFamily="2" charset="-78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485845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194994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36400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49787"/>
            <a:ext cx="177951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40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67566" y="3028557"/>
            <a:ext cx="859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kumimoji="0" lang="fr-MA" sz="2000" b="1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928051" y="4305816"/>
            <a:ext cx="1492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الإنتاج الكتابي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692EE32-B299-FB38-3491-B751A760CC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4498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7189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7524061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30173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5237297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686389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77338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83399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57D5218A-EAD0-2E1F-99F5-3B0BDA480BD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0BB1E02-51FB-A6B8-8084-37EE16C10998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4E36F98B-67C1-92B7-8C0B-C8DF0B638A7E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Organigramme : Terminateur 8">
            <a:extLst>
              <a:ext uri="{FF2B5EF4-FFF2-40B4-BE49-F238E27FC236}">
                <a16:creationId xmlns:a16="http://schemas.microsoft.com/office/drawing/2014/main" id="{37A5EDA4-1678-F8E6-B5CF-2DE2D22D93A1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D41F6C60-5370-6967-9834-DBCA184681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43B97BA2-2684-B4E3-D3BF-DED92DF6F34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8C02070E-B2DA-EEC8-1805-FC04FA917EB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7">
            <a:extLst>
              <a:ext uri="{FF2B5EF4-FFF2-40B4-BE49-F238E27FC236}">
                <a16:creationId xmlns:a16="http://schemas.microsoft.com/office/drawing/2014/main" id="{D9E8CCA6-68EA-956B-C7C4-8D57C6F5D7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5" name="Espace réservé pour une image  7">
            <a:extLst>
              <a:ext uri="{FF2B5EF4-FFF2-40B4-BE49-F238E27FC236}">
                <a16:creationId xmlns:a16="http://schemas.microsoft.com/office/drawing/2014/main" id="{E92FFC10-FFCA-D42B-EACA-549DAC93B1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7">
            <a:extLst>
              <a:ext uri="{FF2B5EF4-FFF2-40B4-BE49-F238E27FC236}">
                <a16:creationId xmlns:a16="http://schemas.microsoft.com/office/drawing/2014/main" id="{6EA57653-568B-A83E-AD7C-F761A951D1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F02971EF-3871-CD3A-7EA0-A6255EA9AB2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EE08915F-094C-60E7-B454-A2232561E4E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76AA46E3-02AD-F54C-9074-1ECD5E8024E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6" name="Espace réservé du texte 13">
            <a:extLst>
              <a:ext uri="{FF2B5EF4-FFF2-40B4-BE49-F238E27FC236}">
                <a16:creationId xmlns:a16="http://schemas.microsoft.com/office/drawing/2014/main" id="{C07D4F26-C47A-438A-FE26-1C61FF829D6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7" name="Espace réservé du texte 13">
            <a:extLst>
              <a:ext uri="{FF2B5EF4-FFF2-40B4-BE49-F238E27FC236}">
                <a16:creationId xmlns:a16="http://schemas.microsoft.com/office/drawing/2014/main" id="{7C798E84-0A23-D265-9027-064FC924B75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38" name="Espace réservé du texte 13">
            <a:extLst>
              <a:ext uri="{FF2B5EF4-FFF2-40B4-BE49-F238E27FC236}">
                <a16:creationId xmlns:a16="http://schemas.microsoft.com/office/drawing/2014/main" id="{EFF69D65-CEDD-3967-FDFA-6262720CEB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4598080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9268300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الأستاذ(ة)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478764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797194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  <a:sym typeface="Arial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  <a:sym typeface="Arial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  <a:sym typeface="Arial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99034824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  <a:sym typeface="Arial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  <a:sym typeface="Arial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0949076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652685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10788028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24738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5380072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2043652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95012241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02811922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  <a:sym typeface="Arial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315830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0832897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645C84-B230-D118-7D44-1EF2323FAE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6169600-45A7-EBB6-628C-C6F4B4392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047800B-08EE-235E-3204-8BDA281F8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19E62D-E1CD-FDA6-7419-707434F17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57AE66-E2E8-4E0C-2F2E-95AFD0180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76827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872096-6089-0F50-16AB-5834A48A4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6A90B0-4CEB-6C2B-0747-CAA7D63C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54C391A-AD8B-5E98-6F48-08470F3ED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7F4B7A-A065-2E8B-26C3-4B7EB4FB2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DFF70B2-D9E8-6F35-14C4-13EE048E0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7056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0DE1A-AFED-4243-BDF2-3B9584329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E0BD14-EA6B-9567-FE62-C54C9A52E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DC1CEC-3C46-904D-216D-0CBA5AE1C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EF15790-1B2C-2BB2-0E1F-BC9D6A965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3D184BD-3A72-D00F-87F4-2DAC1947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5911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7F05F-6275-8274-7BA5-C44BAAACD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C0EB2F-361A-5397-FC8A-DF9D60DBA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2B58C28-BCF3-C962-9E64-94C255468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E125EE7-89AC-392C-2101-2D6A43DE9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F70467-2BB1-7BE0-1174-3B71D3512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970D6E-0F8C-041A-DA4B-B2AFB2DBC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9283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C2B1BB-A974-1F20-7DDB-C1AF6EA9F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D2CC473-0FA1-C448-6141-EE8B122EB3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5801067-848D-25F9-C6A8-A84717F13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53AFBF3-C711-19CF-4F4B-0E63EBB2E7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06B4F-1148-07D3-55BE-9999FC6302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F098A1-17D1-4ADE-08B2-14077361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82ED771-9A2F-C277-513A-EBE08FFC1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2C3A1E7-19A2-BF93-7674-38EBC9DCD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8953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FA1577-7281-86E6-D791-19FD42AE6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6DC095F-2F4E-B833-F84B-11BC9B2E7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86A1138-F9CC-9CA9-5623-9141D4DED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52F5A7-AF82-6D2C-520C-05A4A91D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6537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DCDAE18-7C65-0E97-9A86-D84275668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8BE76DB-9625-5917-1A59-B8067CCA8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BB64603-4FFC-66E8-87A2-BA14583C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1774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A8CB1F-DC61-2CC1-B949-A463F0885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4DF3F71-0679-036B-CD7E-AF6E09BAD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097046D-7FCD-68C0-E19D-AA33FBC03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7872C7-0190-9BC8-D1D5-767C99ECF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9EBD471-603D-653D-AADF-F06447B2B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3143809-1BCC-1F3B-5F17-57E0A0FF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46355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05639F-4DE4-3EC3-8A23-08D2BD7B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3C9BCF-8904-5130-AF86-038F0AB884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E032A8C-5168-662D-557B-C942BEE81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603BF44-2372-302E-DACA-54EAFF061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E4C6C17-DAB0-507B-2B54-A37986049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89DBE47-AF42-ECF3-197B-E8EB1471A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9944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817C04-5E8F-FA6D-9AAE-07CE0896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689F711-D6E3-99AA-218B-12A6482E6B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796A1E-76E3-75C0-54C7-01B2FD6E7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9430BA-FCB3-BDFC-D29D-D64A2F5DA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AD582E8-B8E3-FC37-FC06-4052D1BF5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159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58A06A9-A5CC-73EE-4691-BBDEA42985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20B659-F26F-E398-0A14-313B53C459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9E7D8E3-E1D4-6635-238A-86FA77C17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AEDCF0C-A9F2-C112-4D69-E141AE45D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43DDAF-3EC6-8EE8-2A15-E4868324C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36900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980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3555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4823359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048877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785622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48448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36541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578108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248278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86180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52491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343737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72901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55568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904163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465519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78853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90907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0174420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2267175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85833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980985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656530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8427090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21228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8271819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6885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83273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53785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10873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8943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37064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86530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16867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0553050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741595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013610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7004990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563010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658520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106564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5055430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53273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083705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11827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4260410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83068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31568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4617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18385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7708071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05996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97263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17549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3746063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76785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2789155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1218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95129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18.jpeg"/><Relationship Id="rId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1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88.xml"/><Relationship Id="rId21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1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87.xml"/><Relationship Id="rId16" Type="http://schemas.openxmlformats.org/officeDocument/2006/relationships/slideLayout" Target="../slideLayouts/slideLayout101.xml"/><Relationship Id="rId20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24" Type="http://schemas.openxmlformats.org/officeDocument/2006/relationships/image" Target="../media/image10.bin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Relationship Id="rId22" Type="http://schemas.openxmlformats.org/officeDocument/2006/relationships/slideLayout" Target="../slideLayouts/slideLayout10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5" Type="http://schemas.openxmlformats.org/officeDocument/2006/relationships/image" Target="../media/image10.bin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23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17.xml"/><Relationship Id="rId19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Relationship Id="rId22" Type="http://schemas.openxmlformats.org/officeDocument/2006/relationships/slideLayout" Target="../slideLayouts/slideLayout12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image" Target="../media/image16.jpg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9" r:id="rId12"/>
    <p:sldLayoutId id="2147483790" r:id="rId13"/>
    <p:sldLayoutId id="2147483791" r:id="rId14"/>
    <p:sldLayoutId id="214748382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42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259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FC09E11-9393-29FD-0731-3D288B62C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5E7195-45DD-DE81-6ED0-97B576AB3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3AB6D8D-EA41-FA2A-55B6-63D1B1292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B2FB2-1431-4B23-B47C-558970E31DCD}" type="datetimeFigureOut">
              <a:rPr lang="fr-FR" smtClean="0"/>
              <a:t>30/10/2025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07C2433-4313-1F34-6122-77C4BFACC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9EA97-9E82-A9A6-C32E-D58021939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266B1-393E-4CFB-8599-5FC5879FE93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373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14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32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0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73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97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6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32.png"/><Relationship Id="rId7" Type="http://schemas.openxmlformats.org/officeDocument/2006/relationships/image" Target="../media/image4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5.gi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5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0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126.xml"/><Relationship Id="rId10" Type="http://schemas.openxmlformats.org/officeDocument/2006/relationships/image" Target="../media/image25.gif"/><Relationship Id="rId4" Type="http://schemas.openxmlformats.org/officeDocument/2006/relationships/video" Target="../media/media2.mp4"/><Relationship Id="rId9" Type="http://schemas.openxmlformats.org/officeDocument/2006/relationships/image" Target="../media/image3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2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25.gif"/><Relationship Id="rId4" Type="http://schemas.openxmlformats.org/officeDocument/2006/relationships/image" Target="../media/image31.png"/><Relationship Id="rId9" Type="http://schemas.openxmlformats.org/officeDocument/2006/relationships/image" Target="../media/image3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5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4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57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1.png"/><Relationship Id="rId7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227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62D88-5B88-F918-C534-2F14C89C1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F35941E1-62C7-204B-B9E7-D69CDEECC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أحسنتم، الكلمات التي</a:t>
            </a:r>
            <a:r>
              <a:rPr lang="ar-MA" sz="2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تعرفناها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هي: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حَتّى-  </a:t>
            </a:r>
            <a:r>
              <a:rPr lang="ar-MA" sz="2400" b="1" kern="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لَكِنّ- هَلْ- </a:t>
            </a:r>
            <a:r>
              <a:rPr lang="ar-MA" sz="2400" b="1" kern="0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ثُمَّ- لِماذا-  نَحْوَ- حينَ.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01D38B7-9EE5-EE1F-ECE7-1E1425B26B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34D9B3-A4B3-3D1F-0319-E0410B089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B0F7441-F03D-31BA-699B-3AA8EC7DCE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3B50F0-2989-F5DE-A05D-37D8FBE2AA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5C0B56-9042-B5E4-4432-EF89ACA6D4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62541B-E221-F0BE-3EC2-8B608CC2A15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A6DF41-07C7-4A03-E05D-D334CB1A6E0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211A355-72EC-FF90-84F1-FD395CCC49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9" name="Google Shape;1666;p201">
            <a:extLst>
              <a:ext uri="{FF2B5EF4-FFF2-40B4-BE49-F238E27FC236}">
                <a16:creationId xmlns:a16="http://schemas.microsoft.com/office/drawing/2014/main" id="{39F2961B-2E8D-EED7-DA7B-5B07A6CF89BB}"/>
              </a:ext>
            </a:extLst>
          </p:cNvPr>
          <p:cNvSpPr/>
          <p:nvPr/>
        </p:nvSpPr>
        <p:spPr>
          <a:xfrm>
            <a:off x="626669" y="246194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10" name="Google Shape;1667;p201">
            <a:extLst>
              <a:ext uri="{FF2B5EF4-FFF2-40B4-BE49-F238E27FC236}">
                <a16:creationId xmlns:a16="http://schemas.microsoft.com/office/drawing/2014/main" id="{497FD19D-3AEC-7AD5-0AD3-28B75E552D58}"/>
              </a:ext>
            </a:extLst>
          </p:cNvPr>
          <p:cNvSpPr/>
          <p:nvPr/>
        </p:nvSpPr>
        <p:spPr>
          <a:xfrm>
            <a:off x="4740656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3" name="Google Shape;1668;p201">
            <a:extLst>
              <a:ext uri="{FF2B5EF4-FFF2-40B4-BE49-F238E27FC236}">
                <a16:creationId xmlns:a16="http://schemas.microsoft.com/office/drawing/2014/main" id="{BCD07760-6F1A-3999-52F7-795DE7DD4E57}"/>
              </a:ext>
            </a:extLst>
          </p:cNvPr>
          <p:cNvSpPr/>
          <p:nvPr/>
        </p:nvSpPr>
        <p:spPr>
          <a:xfrm>
            <a:off x="5919135" y="386965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4" name="Google Shape;1669;p201">
            <a:extLst>
              <a:ext uri="{FF2B5EF4-FFF2-40B4-BE49-F238E27FC236}">
                <a16:creationId xmlns:a16="http://schemas.microsoft.com/office/drawing/2014/main" id="{303A2616-0A57-C8F6-3026-C499B888E9D5}"/>
              </a:ext>
            </a:extLst>
          </p:cNvPr>
          <p:cNvSpPr/>
          <p:nvPr/>
        </p:nvSpPr>
        <p:spPr>
          <a:xfrm>
            <a:off x="6786069" y="249300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70;p201">
            <a:extLst>
              <a:ext uri="{FF2B5EF4-FFF2-40B4-BE49-F238E27FC236}">
                <a16:creationId xmlns:a16="http://schemas.microsoft.com/office/drawing/2014/main" id="{E7DEFB28-319B-495F-8402-C3045E590C21}"/>
              </a:ext>
            </a:extLst>
          </p:cNvPr>
          <p:cNvSpPr/>
          <p:nvPr/>
        </p:nvSpPr>
        <p:spPr>
          <a:xfrm>
            <a:off x="3696778" y="3869657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7" name="Google Shape;1671;p201">
            <a:extLst>
              <a:ext uri="{FF2B5EF4-FFF2-40B4-BE49-F238E27FC236}">
                <a16:creationId xmlns:a16="http://schemas.microsoft.com/office/drawing/2014/main" id="{3364CD45-3B82-1147-0905-B96CECB103CF}"/>
              </a:ext>
            </a:extLst>
          </p:cNvPr>
          <p:cNvSpPr/>
          <p:nvPr/>
        </p:nvSpPr>
        <p:spPr>
          <a:xfrm>
            <a:off x="2683662" y="2484278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8" name="Google Shape;1672;p201">
            <a:extLst>
              <a:ext uri="{FF2B5EF4-FFF2-40B4-BE49-F238E27FC236}">
                <a16:creationId xmlns:a16="http://schemas.microsoft.com/office/drawing/2014/main" id="{443C6AF5-7835-28B1-E0FD-CFCC5CF8EBCF}"/>
              </a:ext>
            </a:extLst>
          </p:cNvPr>
          <p:cNvSpPr/>
          <p:nvPr/>
        </p:nvSpPr>
        <p:spPr>
          <a:xfrm>
            <a:off x="1323894" y="384447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pic>
        <p:nvPicPr>
          <p:cNvPr id="22" name="Espace réservé pour une image  28">
            <a:extLst>
              <a:ext uri="{FF2B5EF4-FFF2-40B4-BE49-F238E27FC236}">
                <a16:creationId xmlns:a16="http://schemas.microsoft.com/office/drawing/2014/main" id="{AE9F2962-16AD-A724-9008-C6E0A58300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16411" y="675825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15722189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15200-6CFF-DC46-1B68-F3F7DB033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677;p154">
            <a:extLst>
              <a:ext uri="{FF2B5EF4-FFF2-40B4-BE49-F238E27FC236}">
                <a16:creationId xmlns:a16="http://schemas.microsoft.com/office/drawing/2014/main" id="{4287294E-B6A3-3563-A717-A4F41AED15A6}"/>
              </a:ext>
            </a:extLst>
          </p:cNvPr>
          <p:cNvSpPr txBox="1"/>
          <p:nvPr/>
        </p:nvSpPr>
        <p:spPr>
          <a:xfrm>
            <a:off x="566057" y="5154234"/>
            <a:ext cx="8128505" cy="769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5507D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أُحِبُّ صَديقي كَثيراً، ............. مُشاغَباتِهِ أَحْياناً تُزْعِجُني.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A0CFAB56-705B-DA46-B169-AEDC248D2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الكلمة الناقصة في الجملة؟ من يقرأ؟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E1D1F2-7B3F-23B0-AC44-2B67B29D3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DEE14B8-A387-FB4B-5958-D3DAF9E4E0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767C55-8D07-6DC2-8897-E0F4AFB903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9906CC5-E840-BA09-CDEC-BF3236440A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95FA6C8-5D38-D637-7A37-520536DF147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3645BD-1B6B-ED6F-9A25-432CBB8DAF8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8373F6-A391-9E24-0CB1-8D10BC0A9B1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6F48CB-8EA9-0518-1D32-151804F1BA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Google Shape;1666;p201">
            <a:extLst>
              <a:ext uri="{FF2B5EF4-FFF2-40B4-BE49-F238E27FC236}">
                <a16:creationId xmlns:a16="http://schemas.microsoft.com/office/drawing/2014/main" id="{5FE27879-09DF-2638-BF1C-8AA8AF49F44C}"/>
              </a:ext>
            </a:extLst>
          </p:cNvPr>
          <p:cNvSpPr/>
          <p:nvPr/>
        </p:nvSpPr>
        <p:spPr>
          <a:xfrm>
            <a:off x="458889" y="1899877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12" name="Google Shape;1667;p201">
            <a:extLst>
              <a:ext uri="{FF2B5EF4-FFF2-40B4-BE49-F238E27FC236}">
                <a16:creationId xmlns:a16="http://schemas.microsoft.com/office/drawing/2014/main" id="{6A412449-57AC-1672-3907-E9554A04F868}"/>
              </a:ext>
            </a:extLst>
          </p:cNvPr>
          <p:cNvSpPr/>
          <p:nvPr/>
        </p:nvSpPr>
        <p:spPr>
          <a:xfrm>
            <a:off x="4572876" y="1880603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5" name="Google Shape;1668;p201">
            <a:extLst>
              <a:ext uri="{FF2B5EF4-FFF2-40B4-BE49-F238E27FC236}">
                <a16:creationId xmlns:a16="http://schemas.microsoft.com/office/drawing/2014/main" id="{2BF0968D-AB1B-81EF-4301-FB420B9A026F}"/>
              </a:ext>
            </a:extLst>
          </p:cNvPr>
          <p:cNvSpPr/>
          <p:nvPr/>
        </p:nvSpPr>
        <p:spPr>
          <a:xfrm>
            <a:off x="5751355" y="3206926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6" name="Google Shape;1669;p201">
            <a:extLst>
              <a:ext uri="{FF2B5EF4-FFF2-40B4-BE49-F238E27FC236}">
                <a16:creationId xmlns:a16="http://schemas.microsoft.com/office/drawing/2014/main" id="{965CFFE8-6FB3-C722-620F-43BF2D2DBBF6}"/>
              </a:ext>
            </a:extLst>
          </p:cNvPr>
          <p:cNvSpPr/>
          <p:nvPr/>
        </p:nvSpPr>
        <p:spPr>
          <a:xfrm>
            <a:off x="6567955" y="1880603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70;p201">
            <a:extLst>
              <a:ext uri="{FF2B5EF4-FFF2-40B4-BE49-F238E27FC236}">
                <a16:creationId xmlns:a16="http://schemas.microsoft.com/office/drawing/2014/main" id="{C04768D0-99A0-F56F-326F-D0074F51F370}"/>
              </a:ext>
            </a:extLst>
          </p:cNvPr>
          <p:cNvSpPr/>
          <p:nvPr/>
        </p:nvSpPr>
        <p:spPr>
          <a:xfrm>
            <a:off x="3528998" y="3223704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3D1DA77E-48EB-3AFF-38E0-5E9031840F55}"/>
              </a:ext>
            </a:extLst>
          </p:cNvPr>
          <p:cNvSpPr/>
          <p:nvPr/>
        </p:nvSpPr>
        <p:spPr>
          <a:xfrm>
            <a:off x="2515882" y="1880270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7EC18722-DD10-1EF4-94FE-4EBFF9268153}"/>
              </a:ext>
            </a:extLst>
          </p:cNvPr>
          <p:cNvSpPr/>
          <p:nvPr/>
        </p:nvSpPr>
        <p:spPr>
          <a:xfrm>
            <a:off x="1156114" y="319851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  <p:pic>
        <p:nvPicPr>
          <p:cNvPr id="27" name="Espace réservé pour une image  28">
            <a:extLst>
              <a:ext uri="{FF2B5EF4-FFF2-40B4-BE49-F238E27FC236}">
                <a16:creationId xmlns:a16="http://schemas.microsoft.com/office/drawing/2014/main" id="{BD0ABA00-FA8B-E7B1-9511-20C96144F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/>
          <a:srcRect/>
          <a:stretch/>
        </p:blipFill>
        <p:spPr>
          <a:xfrm>
            <a:off x="7933189" y="675825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29938679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F4C38-E892-2191-F346-FEC49EE77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EB6681DC-057B-124A-A3F7-458F29420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الآن؛  خذوا ألواحكم. لاحظوا الكلمات جيدا ستوظفون إحداها في إكمال الجمل.</a:t>
            </a:r>
            <a:endParaRPr lang="fr-FR" sz="2400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854D847B-C5D0-D044-67BB-29D25955E4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805" y="734334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DCA7EC8-ADA7-ABEC-09A9-7BBB4C4BD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19C6434-F79B-B2E3-39F8-603B453A6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FC2E2D-9D55-D9E1-92F3-2D27C25D4A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E8DBDAD-923A-2C9C-9047-3844C702E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6E4F09C-68A0-DC08-4AFE-7618BAEBA71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42B8AC-3822-DC99-C23C-F8029013CE5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D3122F-A3D8-E267-018F-D93A73580E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4B97956-306A-14FF-671A-67788C02ECA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5" name="Google Shape;1666;p201">
            <a:extLst>
              <a:ext uri="{FF2B5EF4-FFF2-40B4-BE49-F238E27FC236}">
                <a16:creationId xmlns:a16="http://schemas.microsoft.com/office/drawing/2014/main" id="{4BDA756A-065D-6853-695D-2DEECE6C9C15}"/>
              </a:ext>
            </a:extLst>
          </p:cNvPr>
          <p:cNvSpPr/>
          <p:nvPr/>
        </p:nvSpPr>
        <p:spPr>
          <a:xfrm>
            <a:off x="768172" y="2245016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14" name="Google Shape;1667;p201">
            <a:extLst>
              <a:ext uri="{FF2B5EF4-FFF2-40B4-BE49-F238E27FC236}">
                <a16:creationId xmlns:a16="http://schemas.microsoft.com/office/drawing/2014/main" id="{1E51E1ED-256A-57E3-1550-8B68644A1DD1}"/>
              </a:ext>
            </a:extLst>
          </p:cNvPr>
          <p:cNvSpPr/>
          <p:nvPr/>
        </p:nvSpPr>
        <p:spPr>
          <a:xfrm>
            <a:off x="4882159" y="222574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5" name="Google Shape;1668;p201">
            <a:extLst>
              <a:ext uri="{FF2B5EF4-FFF2-40B4-BE49-F238E27FC236}">
                <a16:creationId xmlns:a16="http://schemas.microsoft.com/office/drawing/2014/main" id="{EC529DD6-6A74-B83A-9DDA-AA66DB44C5E6}"/>
              </a:ext>
            </a:extLst>
          </p:cNvPr>
          <p:cNvSpPr/>
          <p:nvPr/>
        </p:nvSpPr>
        <p:spPr>
          <a:xfrm>
            <a:off x="6060638" y="3552065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6" name="Google Shape;1669;p201">
            <a:extLst>
              <a:ext uri="{FF2B5EF4-FFF2-40B4-BE49-F238E27FC236}">
                <a16:creationId xmlns:a16="http://schemas.microsoft.com/office/drawing/2014/main" id="{33A8775D-5B0F-6DC7-BB37-BE93F71D6B5A}"/>
              </a:ext>
            </a:extLst>
          </p:cNvPr>
          <p:cNvSpPr/>
          <p:nvPr/>
        </p:nvSpPr>
        <p:spPr>
          <a:xfrm>
            <a:off x="6877238" y="222574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670;p201">
            <a:extLst>
              <a:ext uri="{FF2B5EF4-FFF2-40B4-BE49-F238E27FC236}">
                <a16:creationId xmlns:a16="http://schemas.microsoft.com/office/drawing/2014/main" id="{5970B315-B7A6-CE96-0299-3369755C0A74}"/>
              </a:ext>
            </a:extLst>
          </p:cNvPr>
          <p:cNvSpPr/>
          <p:nvPr/>
        </p:nvSpPr>
        <p:spPr>
          <a:xfrm>
            <a:off x="3838281" y="3568843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8" name="Google Shape;1671;p201">
            <a:extLst>
              <a:ext uri="{FF2B5EF4-FFF2-40B4-BE49-F238E27FC236}">
                <a16:creationId xmlns:a16="http://schemas.microsoft.com/office/drawing/2014/main" id="{D2EC1D17-C789-CB71-5086-CEE301619E37}"/>
              </a:ext>
            </a:extLst>
          </p:cNvPr>
          <p:cNvSpPr/>
          <p:nvPr/>
        </p:nvSpPr>
        <p:spPr>
          <a:xfrm>
            <a:off x="2825165" y="222540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19" name="Google Shape;1672;p201">
            <a:extLst>
              <a:ext uri="{FF2B5EF4-FFF2-40B4-BE49-F238E27FC236}">
                <a16:creationId xmlns:a16="http://schemas.microsoft.com/office/drawing/2014/main" id="{4D26F819-16A4-7806-887E-E4057EF3EFE0}"/>
              </a:ext>
            </a:extLst>
          </p:cNvPr>
          <p:cNvSpPr/>
          <p:nvPr/>
        </p:nvSpPr>
        <p:spPr>
          <a:xfrm>
            <a:off x="1465397" y="3543658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</p:spTree>
    <p:extLst>
      <p:ext uri="{BB962C8B-B14F-4D97-AF65-F5344CB8AC3E}">
        <p14:creationId xmlns:p14="http://schemas.microsoft.com/office/powerpoint/2010/main" val="3992883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86B16-2B09-134D-FD4B-91CD80CBE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677;p154">
            <a:extLst>
              <a:ext uri="{FF2B5EF4-FFF2-40B4-BE49-F238E27FC236}">
                <a16:creationId xmlns:a16="http://schemas.microsoft.com/office/drawing/2014/main" id="{A5EFB96B-44E1-9048-6C69-97AB5DD13511}"/>
              </a:ext>
            </a:extLst>
          </p:cNvPr>
          <p:cNvSpPr txBox="1"/>
          <p:nvPr/>
        </p:nvSpPr>
        <p:spPr>
          <a:xfrm>
            <a:off x="566057" y="3281672"/>
            <a:ext cx="8128505" cy="769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................ رَأَيْتُ صَديقي حَزيناً، جَلَسْتُ بِجانِبِهِ لِأُواسيَهِ.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3B88A04-2DE4-284C-B009-DA27140F6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اقرَؤا الجملة، ثم اكتبوا على اللوحة الكلمة المناسبة لمعنى الجملة.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7DB20BA-8881-FB16-D439-B10593A54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7794BF-0008-00F6-DEBC-CC76DEB77A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DB9259-F114-5096-1F12-2F9276FD7D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972E36-EDF1-D4BE-AC19-56B62EB485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F82CE74-60F3-4965-87E0-124CEF2CCF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E46981-03FC-5078-6210-BA136956B5E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BEC588-7775-9B33-1415-9726853C9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98B1DED-3359-5110-2DE8-543BEECC66F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22" name="Espace réservé pour une image  2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B89830-D374-A065-3E96-F23F5D3D62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3903395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14275A-697E-E278-23BB-2D9A11A78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00FAC8C-0E9E-0440-9AFC-6CA094D37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ارفعوا ألواحكم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2400" b="1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6751DFB-E92D-283C-D04F-7D7EC651E42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583" y="700778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30C2FD7-4043-9B08-B496-C4B00B038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FC82F8-D594-B666-E42E-56EA41D19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01A2482-1842-B5BE-0335-5D462A92A4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900DE1D-75D0-6B9B-6B45-A2817F04EE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DF4879-CED2-EBAC-886A-AEA2C3B7F24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F52FAC-AC82-501E-17BB-5160F04494E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CC1EB2-AF69-D1A1-E122-31F60C8A69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0D9745-EDD9-07D3-A88F-4C9B2474ECB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B382DA-4340-A030-EBCC-3FA3CA0B71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628" r="-26628"/>
          <a:stretch>
            <a:fillRect/>
          </a:stretch>
        </p:blipFill>
        <p:spPr>
          <a:xfrm>
            <a:off x="0" y="1988389"/>
            <a:ext cx="9144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434008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7A5C9-8964-ABDA-BE30-CB8D9E34B5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77;p154">
            <a:extLst>
              <a:ext uri="{FF2B5EF4-FFF2-40B4-BE49-F238E27FC236}">
                <a16:creationId xmlns:a16="http://schemas.microsoft.com/office/drawing/2014/main" id="{3A69E599-2429-ADA6-F241-6355BBD2069D}"/>
              </a:ext>
            </a:extLst>
          </p:cNvPr>
          <p:cNvSpPr txBox="1"/>
          <p:nvPr/>
        </p:nvSpPr>
        <p:spPr>
          <a:xfrm>
            <a:off x="566057" y="4877397"/>
            <a:ext cx="8128505" cy="769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حين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َ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14B7B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رَأَيْتُ صَديقي حَزيناً، جَلَسْتُ بِجانِبِهِ لِأُواسيَهِ.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4AB213F1-729C-944D-AB3A-1CF4186D2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من يقرأ؟ </a:t>
            </a:r>
            <a:endParaRPr lang="fr-FR" sz="2400" dirty="0"/>
          </a:p>
        </p:txBody>
      </p:sp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61DFC816-7D33-EBBF-F111-D4AACB4EBC7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0778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5A6C8FD-322C-BE71-EC67-88F2BDD80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FBB68BC-B643-925B-02E2-0AB25C2EF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8485A5B-BC58-D72D-5F11-3CAE6A37C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E934532-FB3A-87D2-6E4B-7C316A2156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FF152D-D42E-5397-BD34-5AB63571C63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73B3DB-FF46-9E23-21D1-C695F1B33BC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2BDD599-A1D2-1732-E593-65113551AF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5253AC-3463-17AC-B4F0-C1FF69B9F0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4" name="Google Shape;1666;p201">
            <a:extLst>
              <a:ext uri="{FF2B5EF4-FFF2-40B4-BE49-F238E27FC236}">
                <a16:creationId xmlns:a16="http://schemas.microsoft.com/office/drawing/2014/main" id="{A7E55A0C-0967-6DCE-51C4-1C5C15C32CDC}"/>
              </a:ext>
            </a:extLst>
          </p:cNvPr>
          <p:cNvSpPr/>
          <p:nvPr/>
        </p:nvSpPr>
        <p:spPr>
          <a:xfrm>
            <a:off x="458889" y="1849543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17" name="Google Shape;1667;p201">
            <a:extLst>
              <a:ext uri="{FF2B5EF4-FFF2-40B4-BE49-F238E27FC236}">
                <a16:creationId xmlns:a16="http://schemas.microsoft.com/office/drawing/2014/main" id="{28B7A325-2822-37C4-C87D-99C9A32D7C3D}"/>
              </a:ext>
            </a:extLst>
          </p:cNvPr>
          <p:cNvSpPr/>
          <p:nvPr/>
        </p:nvSpPr>
        <p:spPr>
          <a:xfrm>
            <a:off x="4572876" y="183026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8" name="Google Shape;1668;p201">
            <a:extLst>
              <a:ext uri="{FF2B5EF4-FFF2-40B4-BE49-F238E27FC236}">
                <a16:creationId xmlns:a16="http://schemas.microsoft.com/office/drawing/2014/main" id="{64AA634C-58E5-907E-1C6E-B532A948831A}"/>
              </a:ext>
            </a:extLst>
          </p:cNvPr>
          <p:cNvSpPr/>
          <p:nvPr/>
        </p:nvSpPr>
        <p:spPr>
          <a:xfrm>
            <a:off x="5751355" y="315659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22" name="Google Shape;1669;p201">
            <a:extLst>
              <a:ext uri="{FF2B5EF4-FFF2-40B4-BE49-F238E27FC236}">
                <a16:creationId xmlns:a16="http://schemas.microsoft.com/office/drawing/2014/main" id="{D14AE21C-4B90-82F8-CE1A-00D60B71ABA9}"/>
              </a:ext>
            </a:extLst>
          </p:cNvPr>
          <p:cNvSpPr/>
          <p:nvPr/>
        </p:nvSpPr>
        <p:spPr>
          <a:xfrm>
            <a:off x="6567955" y="183026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1670;p201">
            <a:extLst>
              <a:ext uri="{FF2B5EF4-FFF2-40B4-BE49-F238E27FC236}">
                <a16:creationId xmlns:a16="http://schemas.microsoft.com/office/drawing/2014/main" id="{99D0C4B3-7B07-577D-2B9A-106D6B6EE730}"/>
              </a:ext>
            </a:extLst>
          </p:cNvPr>
          <p:cNvSpPr/>
          <p:nvPr/>
        </p:nvSpPr>
        <p:spPr>
          <a:xfrm>
            <a:off x="3528998" y="3173370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4" name="Google Shape;1671;p201">
            <a:extLst>
              <a:ext uri="{FF2B5EF4-FFF2-40B4-BE49-F238E27FC236}">
                <a16:creationId xmlns:a16="http://schemas.microsoft.com/office/drawing/2014/main" id="{26481C0F-3705-EC9F-DD15-42E6921DE64E}"/>
              </a:ext>
            </a:extLst>
          </p:cNvPr>
          <p:cNvSpPr/>
          <p:nvPr/>
        </p:nvSpPr>
        <p:spPr>
          <a:xfrm>
            <a:off x="2515882" y="1829936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5" name="Google Shape;1672;p201">
            <a:extLst>
              <a:ext uri="{FF2B5EF4-FFF2-40B4-BE49-F238E27FC236}">
                <a16:creationId xmlns:a16="http://schemas.microsoft.com/office/drawing/2014/main" id="{50C6AA81-EFA2-8F35-DAB1-E769AAD7F2A8}"/>
              </a:ext>
            </a:extLst>
          </p:cNvPr>
          <p:cNvSpPr/>
          <p:nvPr/>
        </p:nvSpPr>
        <p:spPr>
          <a:xfrm>
            <a:off x="1156114" y="3148185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</p:spTree>
    <p:extLst>
      <p:ext uri="{BB962C8B-B14F-4D97-AF65-F5344CB8AC3E}">
        <p14:creationId xmlns:p14="http://schemas.microsoft.com/office/powerpoint/2010/main" val="7684391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9CB70B-0EAE-3FC3-B07E-51EF54282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677;p154">
            <a:extLst>
              <a:ext uri="{FF2B5EF4-FFF2-40B4-BE49-F238E27FC236}">
                <a16:creationId xmlns:a16="http://schemas.microsoft.com/office/drawing/2014/main" id="{E13EED50-6E09-E1C3-7B04-603070546930}"/>
              </a:ext>
            </a:extLst>
          </p:cNvPr>
          <p:cNvSpPr txBox="1"/>
          <p:nvPr/>
        </p:nvSpPr>
        <p:spPr>
          <a:xfrm>
            <a:off x="566057" y="3226859"/>
            <a:ext cx="8128505" cy="85125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زُرْتُ صَديقي في بَيْتِهِ، ............. ذَهَبْنا مَعاً إِلى ٱلْمَكْتَبَةِ.</a:t>
            </a: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B3744612-2FB8-1844-A581-9265A2967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اقرَؤا الجملة، اكتبوا الكلمة الناقصة     - ارفعوا </a:t>
            </a:r>
            <a:r>
              <a:rPr lang="ar-MA" sz="2400" b="1" dirty="0" err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الأولواح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CF7FC6-1F58-C468-E96F-5F431CC4F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A2B1F16-3D60-6CB5-C4C0-EF9E84C64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9AF5EBA-4338-33E5-6A36-8E63969A5C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A0E46C-E76C-9A5F-6277-6B586302B7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A852BC-BA10-DE23-51D9-9753ADC6A2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581565-5660-1B81-EDAF-13C54C060D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0074965-46E6-F58A-652A-644370FEC2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4F85C8-A2AB-42E2-3C61-B452ADF951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22" name="Espace réservé pour une image  2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4B6DAAE-0F54-467D-B01D-5CB3F4EBA7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953273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0FCC53-24B0-06CC-0370-8EBD6E4DE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1F1FF8E-736E-6745-947F-15EB3026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lang="ar-MA" sz="20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من يقرأ ؟ </a:t>
            </a:r>
            <a:endParaRPr lang="fr-FR" sz="2000" dirty="0"/>
          </a:p>
        </p:txBody>
      </p:sp>
      <p:pic>
        <p:nvPicPr>
          <p:cNvPr id="12" name="Espace réservé pour une image  11">
            <a:extLst>
              <a:ext uri="{FF2B5EF4-FFF2-40B4-BE49-F238E27FC236}">
                <a16:creationId xmlns:a16="http://schemas.microsoft.com/office/drawing/2014/main" id="{9B9165A4-0A78-44E3-4FC7-86C294EE21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805" y="700778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946C0A-57F6-3EFE-B140-D16604DCA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0D70A71-2FE9-BF7B-185C-E8DF72221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0861DE9-0209-8832-0A08-B69440AC21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0C1C124-ED5D-6A93-7301-AF73897927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D73A90A-8971-91C2-78C1-8F86279396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F33918-E76E-8F0E-729E-B2272D989E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BA712FD-6864-3F1B-6A74-45704104B9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9A063E-F92B-C33F-6546-1267F79097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Google Shape;677;p154">
            <a:extLst>
              <a:ext uri="{FF2B5EF4-FFF2-40B4-BE49-F238E27FC236}">
                <a16:creationId xmlns:a16="http://schemas.microsoft.com/office/drawing/2014/main" id="{567A8D14-88F2-4EC2-3163-DFF750E3C3CE}"/>
              </a:ext>
            </a:extLst>
          </p:cNvPr>
          <p:cNvSpPr txBox="1"/>
          <p:nvPr/>
        </p:nvSpPr>
        <p:spPr>
          <a:xfrm>
            <a:off x="566057" y="4827063"/>
            <a:ext cx="8128505" cy="76940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 defTabSz="914400" rtl="1">
              <a:buClr>
                <a:srgbClr val="000000"/>
              </a:buClr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زُرْتُ صَديقي في بَيْتِهِ، </a:t>
            </a:r>
            <a:r>
              <a:rPr lang="ar-MA" sz="4400" b="1" kern="0" dirty="0">
                <a:solidFill>
                  <a:srgbClr val="C00000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</a:t>
            </a:r>
            <a:r>
              <a:rPr lang="ar-MA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ّ</a:t>
            </a:r>
            <a:r>
              <a:rPr lang="fr-FR" sz="4400" b="1" kern="0" dirty="0">
                <a:solidFill>
                  <a:srgbClr val="424D7C"/>
                </a:solidFill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ذَهَبْنا مَعاً إِلى ٱلْمَكْتَبَةِ.</a:t>
            </a:r>
          </a:p>
        </p:txBody>
      </p:sp>
      <p:sp>
        <p:nvSpPr>
          <p:cNvPr id="11" name="Google Shape;1666;p201">
            <a:extLst>
              <a:ext uri="{FF2B5EF4-FFF2-40B4-BE49-F238E27FC236}">
                <a16:creationId xmlns:a16="http://schemas.microsoft.com/office/drawing/2014/main" id="{89FCCE8F-1047-66D1-7209-B7CC940F545C}"/>
              </a:ext>
            </a:extLst>
          </p:cNvPr>
          <p:cNvSpPr/>
          <p:nvPr/>
        </p:nvSpPr>
        <p:spPr>
          <a:xfrm>
            <a:off x="458889" y="1849543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ثُمَّ</a:t>
            </a:r>
          </a:p>
        </p:txBody>
      </p:sp>
      <p:sp>
        <p:nvSpPr>
          <p:cNvPr id="14" name="Google Shape;1667;p201">
            <a:extLst>
              <a:ext uri="{FF2B5EF4-FFF2-40B4-BE49-F238E27FC236}">
                <a16:creationId xmlns:a16="http://schemas.microsoft.com/office/drawing/2014/main" id="{D0B579B3-AEF4-2235-EF3F-73B75AAC4181}"/>
              </a:ext>
            </a:extLst>
          </p:cNvPr>
          <p:cNvSpPr/>
          <p:nvPr/>
        </p:nvSpPr>
        <p:spPr>
          <a:xfrm>
            <a:off x="4572876" y="183026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rPr>
              <a:t>لَكِنَّ</a:t>
            </a:r>
          </a:p>
        </p:txBody>
      </p:sp>
      <p:sp>
        <p:nvSpPr>
          <p:cNvPr id="16" name="Google Shape;1668;p201">
            <a:extLst>
              <a:ext uri="{FF2B5EF4-FFF2-40B4-BE49-F238E27FC236}">
                <a16:creationId xmlns:a16="http://schemas.microsoft.com/office/drawing/2014/main" id="{7E2FA99C-C3CC-5218-13A7-3D223FFA86A9}"/>
              </a:ext>
            </a:extLst>
          </p:cNvPr>
          <p:cNvSpPr/>
          <p:nvPr/>
        </p:nvSpPr>
        <p:spPr>
          <a:xfrm>
            <a:off x="5751355" y="3156592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لِماذا</a:t>
            </a:r>
          </a:p>
        </p:txBody>
      </p:sp>
      <p:sp>
        <p:nvSpPr>
          <p:cNvPr id="17" name="Google Shape;1669;p201">
            <a:extLst>
              <a:ext uri="{FF2B5EF4-FFF2-40B4-BE49-F238E27FC236}">
                <a16:creationId xmlns:a16="http://schemas.microsoft.com/office/drawing/2014/main" id="{E5FD39A5-8F5E-BA45-6233-E8F28E68AE79}"/>
              </a:ext>
            </a:extLst>
          </p:cNvPr>
          <p:cNvSpPr/>
          <p:nvPr/>
        </p:nvSpPr>
        <p:spPr>
          <a:xfrm>
            <a:off x="6567955" y="1830269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حَتّى</a:t>
            </a:r>
            <a:endParaRPr kumimoji="0" lang="ar-MA" sz="4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670;p201">
            <a:extLst>
              <a:ext uri="{FF2B5EF4-FFF2-40B4-BE49-F238E27FC236}">
                <a16:creationId xmlns:a16="http://schemas.microsoft.com/office/drawing/2014/main" id="{ADEA707E-7E9C-589C-EFC8-51E692899A6F}"/>
              </a:ext>
            </a:extLst>
          </p:cNvPr>
          <p:cNvSpPr/>
          <p:nvPr/>
        </p:nvSpPr>
        <p:spPr>
          <a:xfrm>
            <a:off x="3528998" y="3173370"/>
            <a:ext cx="1584000" cy="910815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نَحْوَ</a:t>
            </a:r>
            <a:endParaRPr kumimoji="0" lang="ar-SA" sz="44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Microsoft Uighur" panose="02000000000000000000" pitchFamily="2" charset="-78"/>
              <a:ea typeface="Aptos" panose="020B0004020202020204" pitchFamily="34" charset="0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19" name="Google Shape;1671;p201">
            <a:extLst>
              <a:ext uri="{FF2B5EF4-FFF2-40B4-BE49-F238E27FC236}">
                <a16:creationId xmlns:a16="http://schemas.microsoft.com/office/drawing/2014/main" id="{F06E39CE-3057-B261-93E2-2F831A7BDB7F}"/>
              </a:ext>
            </a:extLst>
          </p:cNvPr>
          <p:cNvSpPr/>
          <p:nvPr/>
        </p:nvSpPr>
        <p:spPr>
          <a:xfrm>
            <a:off x="2515882" y="1829936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هَلْ</a:t>
            </a:r>
          </a:p>
        </p:txBody>
      </p:sp>
      <p:sp>
        <p:nvSpPr>
          <p:cNvPr id="20" name="Google Shape;1672;p201">
            <a:extLst>
              <a:ext uri="{FF2B5EF4-FFF2-40B4-BE49-F238E27FC236}">
                <a16:creationId xmlns:a16="http://schemas.microsoft.com/office/drawing/2014/main" id="{8C7E8BB1-1D90-036A-23B2-4AE699E5F06D}"/>
              </a:ext>
            </a:extLst>
          </p:cNvPr>
          <p:cNvSpPr/>
          <p:nvPr/>
        </p:nvSpPr>
        <p:spPr>
          <a:xfrm>
            <a:off x="1156114" y="3148185"/>
            <a:ext cx="1584000" cy="936000"/>
          </a:xfrm>
          <a:prstGeom prst="roundRect">
            <a:avLst/>
          </a:prstGeom>
          <a:solidFill>
            <a:srgbClr val="D6E9EA"/>
          </a:solidFill>
          <a:ln w="28575" cap="flat" cmpd="sng">
            <a:noFill/>
            <a:prstDash val="solid"/>
            <a:miter lim="800000"/>
            <a:headEnd type="none" w="sm" len="sm"/>
            <a:tailEnd type="none" w="sm" len="sm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ar-MA" sz="44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Aptos" panose="020B0004020202020204" pitchFamily="34" charset="0"/>
                <a:cs typeface="Microsoft Uighur" panose="02000000000000000000" pitchFamily="2" charset="-78"/>
                <a:sym typeface="Arial"/>
              </a:rPr>
              <a:t>حينَ</a:t>
            </a:r>
          </a:p>
        </p:txBody>
      </p:sp>
    </p:spTree>
    <p:extLst>
      <p:ext uri="{BB962C8B-B14F-4D97-AF65-F5344CB8AC3E}">
        <p14:creationId xmlns:p14="http://schemas.microsoft.com/office/powerpoint/2010/main" val="3244242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5303620-E325-D6FB-C8AD-22A67F3DA025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96B7987-7EEB-DAB7-0860-C8782B0F423C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08F8A86-64E3-F1F5-45EF-B7DC7D6B0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solidFill>
                  <a:srgbClr val="424D7B"/>
                </a:solidFill>
              </a:rPr>
              <a:t>قراءة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111017B6-4038-6807-F6F7-F9F9C1F70F62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None/>
            </a:pPr>
            <a:r>
              <a:rPr lang="ar-MA" sz="1800" b="1" dirty="0">
                <a:cs typeface="Microsoft Uighur" panose="02000000000000000000" pitchFamily="2" charset="-78"/>
              </a:rPr>
              <a:t>اَلصَّديقُ ٱلْجَديدُ: </a:t>
            </a:r>
          </a:p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- قراءات فردية (10د)؛</a:t>
            </a:r>
          </a:p>
          <a:p>
            <a:pPr algn="r" rtl="1">
              <a:buClr>
                <a:srgbClr val="424D7B"/>
              </a:buClr>
            </a:pPr>
            <a:r>
              <a:rPr lang="ar-MA" sz="1800" b="1" dirty="0">
                <a:cs typeface="Microsoft Uighur" panose="02000000000000000000" pitchFamily="2" charset="-78"/>
              </a:rPr>
              <a:t>استثمار الظواهر اللغوية : أقسام الكلمة؛ (30د)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37183246-A7AD-0F37-C9F6-C3F0B824C8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3D509B-13C0-EE6B-C7EF-9C35BD663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8094" y="1559951"/>
            <a:ext cx="376217" cy="360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8A49E8-EE02-0F51-C029-F7BD068757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607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38D06A7-FE2D-2747-A941-6F5E5722F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الصفحة 11، ستقرؤون النص. من يقرأ؟   أنصتوا لقراءة زميلكم.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85C9692-ECA3-C549-2C5D-BE4653429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868C64-88EE-15F3-A54D-33610BB62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DC07BA3-B748-93FD-0BB2-9DE5CC39CD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121E346-936D-E381-7B37-699D6429E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8B8E1-C155-EB3C-0A9A-641E616A877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D0248B-FE00-1786-A06E-3FEEF9E5D4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D38CB5-261D-610B-69C5-B71518E1A5B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3A8B46-D86C-1812-A5AB-54154C4B2B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CC6D98DC-7E02-B217-FA71-79B8B3923E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F16A0B6-8D65-E461-1E85-BA59E31A38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1711" y="1609164"/>
            <a:ext cx="3248472" cy="4801482"/>
          </a:xfrm>
          <a:prstGeom prst="rect">
            <a:avLst/>
          </a:prstGeom>
        </p:spPr>
      </p:pic>
      <p:sp>
        <p:nvSpPr>
          <p:cNvPr id="17" name="Parenthèse fermante 16">
            <a:extLst>
              <a:ext uri="{FF2B5EF4-FFF2-40B4-BE49-F238E27FC236}">
                <a16:creationId xmlns:a16="http://schemas.microsoft.com/office/drawing/2014/main" id="{674097C4-A998-7289-3C11-EAFDAA88151B}"/>
              </a:ext>
            </a:extLst>
          </p:cNvPr>
          <p:cNvSpPr/>
          <p:nvPr/>
        </p:nvSpPr>
        <p:spPr>
          <a:xfrm>
            <a:off x="6508803" y="2577006"/>
            <a:ext cx="202759" cy="864000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Parenthèse fermante 17">
            <a:extLst>
              <a:ext uri="{FF2B5EF4-FFF2-40B4-BE49-F238E27FC236}">
                <a16:creationId xmlns:a16="http://schemas.microsoft.com/office/drawing/2014/main" id="{5A1B747B-92CC-69EC-3DF8-5E094182397C}"/>
              </a:ext>
            </a:extLst>
          </p:cNvPr>
          <p:cNvSpPr/>
          <p:nvPr/>
        </p:nvSpPr>
        <p:spPr>
          <a:xfrm>
            <a:off x="6490173" y="3478074"/>
            <a:ext cx="202759" cy="1404000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Parenthèse fermante 18">
            <a:extLst>
              <a:ext uri="{FF2B5EF4-FFF2-40B4-BE49-F238E27FC236}">
                <a16:creationId xmlns:a16="http://schemas.microsoft.com/office/drawing/2014/main" id="{9BBA04BB-8AD0-4F94-05EB-CD568196EFB5}"/>
              </a:ext>
            </a:extLst>
          </p:cNvPr>
          <p:cNvSpPr/>
          <p:nvPr/>
        </p:nvSpPr>
        <p:spPr>
          <a:xfrm>
            <a:off x="6477813" y="4917570"/>
            <a:ext cx="202759" cy="1152000"/>
          </a:xfrm>
          <a:prstGeom prst="rightBracket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489186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405758-445A-A4AD-79F9-A8AD1CC70A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pour une image  4" descr="Une image contenant habits, illustration, Animation, sourire&#10;&#10;Le contenu généré par l’IA peut être incorrect.">
            <a:extLst>
              <a:ext uri="{FF2B5EF4-FFF2-40B4-BE49-F238E27FC236}">
                <a16:creationId xmlns:a16="http://schemas.microsoft.com/office/drawing/2014/main" id="{EE2990BC-D016-0E65-1CA4-3CDA67FF936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/>
      </p:pic>
      <p:pic>
        <p:nvPicPr>
          <p:cNvPr id="29" name="Espace réservé pour une image  28">
            <a:extLst>
              <a:ext uri="{FF2B5EF4-FFF2-40B4-BE49-F238E27FC236}">
                <a16:creationId xmlns:a16="http://schemas.microsoft.com/office/drawing/2014/main" id="{2FD76727-6130-3748-5971-3DAC777E387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/>
        </p:blipFill>
        <p:spPr/>
      </p:pic>
      <p:pic>
        <p:nvPicPr>
          <p:cNvPr id="35" name="Espace réservé pour une image  34">
            <a:extLst>
              <a:ext uri="{FF2B5EF4-FFF2-40B4-BE49-F238E27FC236}">
                <a16:creationId xmlns:a16="http://schemas.microsoft.com/office/drawing/2014/main" id="{A1417986-9D2F-28C7-6DE4-81EE328D4D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/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332F0A3C-F92C-B9E1-448E-DEB1A9D780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/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9932FEB9-9C3F-84D9-4E9D-06AB7BCE35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D4214D40-5A77-C8C1-C465-C07F980063D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340F09A3-777F-969E-87F4-58ED6BABF45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تعيين تلميذ(ة) للإجابة</a:t>
            </a:r>
            <a:endParaRPr lang="fr-MA" b="1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76FBBF38-D979-1760-CFBD-CEA2E8FFDF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توجيهات و شرح التعليمات</a:t>
            </a:r>
            <a:endParaRPr lang="fr-MA" b="1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846120EF-AEF4-53F8-590D-30D51543E33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عرض فيديو</a:t>
            </a:r>
            <a:endParaRPr lang="fr-MA" b="1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9D3895C3-EB07-72EC-8077-B98126883C6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>
            <a:normAutofit fontScale="92500" lnSpcReduction="20000"/>
          </a:bodyPr>
          <a:lstStyle/>
          <a:p>
            <a:r>
              <a:rPr lang="ar-MA" sz="1800" b="1" dirty="0"/>
              <a:t>المرور بين الصفوف للمساعدة و تصحيح الإنجازات</a:t>
            </a:r>
            <a:endParaRPr lang="fr-MA" sz="1800" b="1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24D4B82-EDED-ED01-76B5-9DE218004A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b="1" dirty="0"/>
              <a:t>عمل في ثنائيات</a:t>
            </a:r>
            <a:endParaRPr lang="fr-MA" b="1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474352EA-A6B8-8030-D8CC-D502693471A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>
            <a:noAutofit/>
          </a:bodyPr>
          <a:lstStyle/>
          <a:p>
            <a:r>
              <a:rPr lang="ar-MA" sz="1700" b="1" dirty="0"/>
              <a:t>نهاية الشريط، المرور إلى الشريحة الموالية.</a:t>
            </a:r>
            <a:endParaRPr lang="fr-MA" sz="1700" b="1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E866A3C-ACE4-70A9-7DA1-63563F24C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242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7B8B22-60EE-D740-6712-2BAF41AB4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C0A2B53-3A2B-C34B-845C-BF1584878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انتبهوا. سَنَتَعَلَّمُ الْيَوْمَ كَيْفَ نُحَدِّدُ نَوْعَ الكَلِمَةْ.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C2CF99E-FC10-04B5-5231-FCF3A21FAB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787248-377E-7BA1-4B68-D1F2F184D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046DC7-5EA0-C1A3-6807-2250D936EC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ED1D908-5123-4C6C-8EC2-AEF1BA3A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4CEC380-C47D-21AD-D404-FE75158DC8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27E507-97B4-A98B-ADB1-6E933F09D1D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B55949-B6AC-1BD3-887B-023A289562F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F92D3A-6999-5B35-ACA0-8EFC4799983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6AE477E-88CC-A3F1-7173-150C37F63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9082" y="675611"/>
            <a:ext cx="828000" cy="828000"/>
          </a:xfr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8100848-2AC3-EA67-9C23-0E0628B9AB21}"/>
              </a:ext>
            </a:extLst>
          </p:cNvPr>
          <p:cNvSpPr/>
          <p:nvPr/>
        </p:nvSpPr>
        <p:spPr>
          <a:xfrm>
            <a:off x="2860618" y="2248535"/>
            <a:ext cx="3088432" cy="892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لْكَلِمَةُ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11426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91B6C-C279-89FD-604B-7CDB92606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C0A9623-7635-F142-CB29-BF57738E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أنواع الكلمة ثلاثة: الكلمة إما اسم أو فعل أو حرف.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99B0E9E-3F1D-7C0E-47DA-3A8CAEDA16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3B0927-74BF-D67D-1671-38BCA65BF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5E20E3-A4EC-1CE2-4023-E1426E6A82F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139F07-78B7-0B92-7E6A-DD3BB7EFC9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F36D6CD-27E0-E330-FE76-568972DD18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B9E6E2-E990-4C3A-65FC-0C4EBE92775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DAD63A-880A-DB9D-A56A-B70801ED574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F3D6408-086D-0745-308C-1121B97B3A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F12DBBD-05F1-F9EC-6B50-522EC7F6B5E4}"/>
              </a:ext>
            </a:extLst>
          </p:cNvPr>
          <p:cNvSpPr/>
          <p:nvPr/>
        </p:nvSpPr>
        <p:spPr>
          <a:xfrm>
            <a:off x="2860618" y="2248535"/>
            <a:ext cx="3088432" cy="892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اَ</a:t>
            </a: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لْكَلِمَةُ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4A4FEF24-4BD2-9605-E357-91B51277F1F1}"/>
              </a:ext>
            </a:extLst>
          </p:cNvPr>
          <p:cNvCxnSpPr>
            <a:cxnSpLocks/>
          </p:cNvCxnSpPr>
          <p:nvPr/>
        </p:nvCxnSpPr>
        <p:spPr>
          <a:xfrm>
            <a:off x="5949050" y="2694849"/>
            <a:ext cx="1196469" cy="177865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73A17A5-BB5C-8361-3526-CC2B88D12953}"/>
              </a:ext>
            </a:extLst>
          </p:cNvPr>
          <p:cNvSpPr/>
          <p:nvPr/>
        </p:nvSpPr>
        <p:spPr>
          <a:xfrm>
            <a:off x="6366788" y="4473499"/>
            <a:ext cx="1557461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اِسْمٌ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31E7FACE-F90C-D2C9-BB71-DD0558F93C41}"/>
              </a:ext>
            </a:extLst>
          </p:cNvPr>
          <p:cNvCxnSpPr>
            <a:cxnSpLocks/>
          </p:cNvCxnSpPr>
          <p:nvPr/>
        </p:nvCxnSpPr>
        <p:spPr>
          <a:xfrm flipH="1">
            <a:off x="4299271" y="3141163"/>
            <a:ext cx="105563" cy="1368502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A180050B-2119-0544-0360-042C7F02FE3A}"/>
              </a:ext>
            </a:extLst>
          </p:cNvPr>
          <p:cNvCxnSpPr>
            <a:cxnSpLocks/>
          </p:cNvCxnSpPr>
          <p:nvPr/>
        </p:nvCxnSpPr>
        <p:spPr>
          <a:xfrm flipH="1">
            <a:off x="1790135" y="2694849"/>
            <a:ext cx="1070483" cy="1814075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B03A6AF-B683-9A70-B545-6F6E970E6F46}"/>
              </a:ext>
            </a:extLst>
          </p:cNvPr>
          <p:cNvSpPr/>
          <p:nvPr/>
        </p:nvSpPr>
        <p:spPr>
          <a:xfrm>
            <a:off x="3520540" y="4509665"/>
            <a:ext cx="1557461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4400" b="1" noProof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فِعْلٌ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BF42795C-5836-434B-17FB-E2070B06C0AC}"/>
              </a:ext>
            </a:extLst>
          </p:cNvPr>
          <p:cNvSpPr/>
          <p:nvPr/>
        </p:nvSpPr>
        <p:spPr>
          <a:xfrm>
            <a:off x="1011404" y="4508924"/>
            <a:ext cx="1557461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4400" b="1" noProof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حَرْفٌ</a:t>
            </a:r>
            <a:endParaRPr kumimoji="0" lang="fr-FR" sz="2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4" name="Espace réservé pour une image  43">
            <a:extLst>
              <a:ext uri="{FF2B5EF4-FFF2-40B4-BE49-F238E27FC236}">
                <a16:creationId xmlns:a16="http://schemas.microsoft.com/office/drawing/2014/main" id="{26BDE6A9-F67F-721C-A518-A43DA7968A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013806723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31DE4B-8185-5CBD-3034-A8678DDF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03F35F9-7C09-79FC-2D8D-83CEC3566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هَذِهِ كَلِماتٌ: «عَلَى – لَعِبَ – كُرَةٌ – مُحَمَّدٌ». مَا نَوْعُ هَذِهِ الكَلِماتِ؟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BDE7F8A-E6E5-DBBA-DC30-3B6AF949913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4F8D1DB-9CEE-33A6-D429-1F00A75B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C5AD8B3-0491-3795-ECF8-BF9C1E4C0E8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FAFA4A7-645A-A95D-BB9C-962325B24A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E583DC-7888-CDB6-DB29-5078F1496C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00E72-E971-3DBB-DA21-07EC6AECC7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02EA6E-76BC-36E7-7556-A907C0C0B8E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97BF6F-ACCE-70A3-633B-EB5DD447B1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1DD1A5A-9844-8181-B348-BEF90046DE70}"/>
              </a:ext>
            </a:extLst>
          </p:cNvPr>
          <p:cNvSpPr txBox="1"/>
          <p:nvPr/>
        </p:nvSpPr>
        <p:spPr>
          <a:xfrm>
            <a:off x="5588882" y="2453678"/>
            <a:ext cx="1922417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44F7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كُرَةٌ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44F7A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131F64B-5810-3F88-7674-ED849D38EDCE}"/>
              </a:ext>
            </a:extLst>
          </p:cNvPr>
          <p:cNvSpPr txBox="1"/>
          <p:nvPr/>
        </p:nvSpPr>
        <p:spPr>
          <a:xfrm>
            <a:off x="1797423" y="2453678"/>
            <a:ext cx="2248282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44F7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يَخْرُجونَ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44F7A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AB029E3-912A-DDFC-C813-01E86314ACF6}"/>
              </a:ext>
            </a:extLst>
          </p:cNvPr>
          <p:cNvSpPr txBox="1"/>
          <p:nvPr/>
        </p:nvSpPr>
        <p:spPr>
          <a:xfrm>
            <a:off x="5588882" y="4557705"/>
            <a:ext cx="1922417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44F7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إِلى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44F7A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83B14D02-A1CB-FEF6-CAAC-F3AF76B78645}"/>
              </a:ext>
            </a:extLst>
          </p:cNvPr>
          <p:cNvSpPr txBox="1"/>
          <p:nvPr/>
        </p:nvSpPr>
        <p:spPr>
          <a:xfrm>
            <a:off x="1814111" y="4557704"/>
            <a:ext cx="2159350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44F7A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ياسينُ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44F7A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B4C1F60-E0EE-0857-BEC5-DEF663F1A5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709415375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44F4FF-299A-4283-D314-892C25DD3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AB29E37-EEA1-E5E8-B749-B29453C73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لأحدد نوع الكلمة "كرة". أسأل: على ماذا تدل كلمة "كرة"؟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1812BF-DAB6-9398-4D4C-5DFA3A3564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7FC16FD-2370-E3C0-16D5-3394C9D32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881160-D088-C306-BE56-3ABB6AAEA2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ACA137A-D2F4-1C5A-3DC5-9478EEEEF8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74871A-2590-9BC3-54D0-9C48A97A50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44DF-F148-8156-5DD9-C541F8AEED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6F6C93-5A0D-F48B-BD24-ED00AF0FA11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61764-F7FF-2B0F-988D-98228736E7D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4C4ADD3-E78D-9F7F-FF80-557E7C5843C9}"/>
              </a:ext>
            </a:extLst>
          </p:cNvPr>
          <p:cNvSpPr txBox="1"/>
          <p:nvPr/>
        </p:nvSpPr>
        <p:spPr>
          <a:xfrm>
            <a:off x="3389153" y="3191283"/>
            <a:ext cx="2365695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كُرَةٌ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8CCFD77F-C711-82FA-71C5-06D189A61C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65415437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CE43B-CB86-B8D0-C5B2-D401A2639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8DE34CF-F102-1461-FC59-F7521B7A1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تدل الكلمة "كرة" على مسمى هذا الشيء.</a:t>
            </a:r>
            <a:endParaRPr lang="ar-MA" sz="28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513E6E7-838F-71FB-4619-1E867D732C5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74E8ED-BA3D-00D5-29A9-C08E186B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2D3C48-4EE1-56CF-0889-4CF45DAFA1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E47A96-52C1-A2E3-3273-E755F618EC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74F9CA-C3D4-FE86-CC1E-04025D8F77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4768DC-47AC-088B-DF42-CBD910E49F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4463B5-455F-E098-8360-2F06A9013E7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6FA39C-7F6C-A67C-545A-4FA3DBC8AB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AC97163-2A00-EC60-7054-83BF12173EA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96" r="-28296"/>
          <a:stretch>
            <a:fillRect/>
          </a:stretch>
        </p:blipFill>
        <p:spPr>
          <a:xfrm>
            <a:off x="17472" y="2169601"/>
            <a:ext cx="4937647" cy="3960000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FB08FC5-18CE-415E-65E8-EF5A3D8428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8DD5386-FCA6-3C20-D7B5-1B5C89CC575A}"/>
              </a:ext>
            </a:extLst>
          </p:cNvPr>
          <p:cNvSpPr txBox="1"/>
          <p:nvPr/>
        </p:nvSpPr>
        <p:spPr>
          <a:xfrm>
            <a:off x="5061076" y="3191283"/>
            <a:ext cx="2365695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كُرَةٌ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32153010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AD03E-4AE0-C196-15C0-4354630014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B5583C5-C0AF-4FC5-74F7-D93BF1788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الكلمة "كرة" اسم.</a:t>
            </a:r>
            <a:endParaRPr lang="ar-MA" sz="28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0EE3B8-8BE1-DEB6-7E5F-5FCFA6092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FDF7034-C0F9-094D-AE9F-9DDD7AB9A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9E9BF4B-F981-6629-B27B-3A15C52DF98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6F78882-76DF-B53D-1C73-1C89C6A38B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92A0D03-CFD6-00FF-B5F5-189BF39AF0A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7C02A5-E15D-1131-8574-298D557AEF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106B04-B3CB-CCDF-6439-00ACE3A61BC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57EAF5-E534-EB1C-64B7-3DDD75EAE1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D6536F0-4B58-D5F5-162F-CD437722B89A}"/>
              </a:ext>
            </a:extLst>
          </p:cNvPr>
          <p:cNvSpPr txBox="1"/>
          <p:nvPr/>
        </p:nvSpPr>
        <p:spPr>
          <a:xfrm>
            <a:off x="5061076" y="4359691"/>
            <a:ext cx="2516541" cy="1123712"/>
          </a:xfrm>
          <a:prstGeom prst="roundRect">
            <a:avLst/>
          </a:prstGeom>
          <a:noFill/>
          <a:ln w="38100">
            <a:solidFill>
              <a:srgbClr val="424D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اِسْمٌ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559D1168-757A-02FD-2B68-372C6D2BD6C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96" r="-28296"/>
          <a:stretch>
            <a:fillRect/>
          </a:stretch>
        </p:blipFill>
        <p:spPr>
          <a:xfrm>
            <a:off x="404003" y="1951487"/>
            <a:ext cx="4889450" cy="3960000"/>
          </a:xfrm>
          <a:prstGeom prst="rect">
            <a:avLst/>
          </a:prstGeom>
          <a:ln>
            <a:noFill/>
          </a:ln>
        </p:spPr>
      </p:pic>
      <p:pic>
        <p:nvPicPr>
          <p:cNvPr id="25" name="Espace réservé pour une image  24">
            <a:extLst>
              <a:ext uri="{FF2B5EF4-FFF2-40B4-BE49-F238E27FC236}">
                <a16:creationId xmlns:a16="http://schemas.microsoft.com/office/drawing/2014/main" id="{438B6D2B-B4EF-3C98-37E2-5B679F8427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632E9FC-8DE3-5DE3-4C42-06E4628DBE5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6406" y="3629325"/>
            <a:ext cx="685543" cy="68554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3A4F16F-080E-7614-F3B9-455AEC223F02}"/>
              </a:ext>
            </a:extLst>
          </p:cNvPr>
          <p:cNvSpPr txBox="1"/>
          <p:nvPr/>
        </p:nvSpPr>
        <p:spPr>
          <a:xfrm>
            <a:off x="5061076" y="2012424"/>
            <a:ext cx="2365695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كُرَةٌ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0187051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FACC7-BF3A-6B86-17B5-07175945F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FE6BF3D3-773B-9E00-D1FF-1D4DD8CC1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بالطريقة نفسها أحدد نوع كلمة "ياسين". أسأل: على ماذا تدل كلمة "ياسين"؟</a:t>
            </a:r>
            <a:endParaRPr lang="ar-MA" sz="3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84D608E-B0D7-4FCA-4D5A-A2702E8480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C1E4FC-C7A9-F1BD-D572-ABC0F82772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05DF9ED-D9CD-9A27-5919-261DADB82E7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1E8604-873F-AD39-6D2B-776CEE001EB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F0ED5C-B470-3F9C-1850-F1B4A18C737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18B76BA-0333-02A1-D1C4-04F814AD09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A7D7CD-DD7C-889F-C355-00695F001D9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999A351-F04C-FA9A-4785-E752BBFD977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EC724D7-3BD4-62F3-B39C-A0392633B400}"/>
              </a:ext>
            </a:extLst>
          </p:cNvPr>
          <p:cNvSpPr txBox="1"/>
          <p:nvPr/>
        </p:nvSpPr>
        <p:spPr>
          <a:xfrm>
            <a:off x="3650557" y="3071773"/>
            <a:ext cx="2309997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ياسينُ</a:t>
            </a:r>
            <a:endParaRPr kumimoji="0" lang="ar-M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91F59A1-45AB-7344-9EB6-FD5570A418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61067042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E2A08-83B1-6CC9-8EB3-BD40E4A4BA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50ED2338-3E16-45C5-62F5-A680F0BE1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ياسين تدل على إنسان.</a:t>
            </a:r>
            <a:endParaRPr lang="ar-MA" sz="3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EBECDB4-1238-524D-5169-0BCBC07573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6EE4D6A-BA4D-12E7-8CD5-5083B9B074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2FF38D-67CA-2A9F-BA24-A3AFB0C52B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49B70D5-F861-678C-13BA-1608F594123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079D36-2551-195D-A055-67C00712D58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CA08B1-A72F-8EEA-6B34-327DDE7BD5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8A87E3-89EC-02EE-C47B-18C32C30F8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0E3DAB-2BD6-4952-C346-356968C816F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93457B5-F395-AE4F-7C6D-9155722BBF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16" y="1980000"/>
            <a:ext cx="3153196" cy="3960000"/>
          </a:xfrm>
          <a:prstGeom prst="rect">
            <a:avLst/>
          </a:prstGeom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C22B6074-943A-0953-62C7-8E15B2CBC78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05E75DA-74D1-A959-CE89-4E23DDEEBC7D}"/>
              </a:ext>
            </a:extLst>
          </p:cNvPr>
          <p:cNvSpPr txBox="1"/>
          <p:nvPr/>
        </p:nvSpPr>
        <p:spPr>
          <a:xfrm>
            <a:off x="5138702" y="3071773"/>
            <a:ext cx="2309997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ياسينُ</a:t>
            </a:r>
            <a:endParaRPr kumimoji="0" lang="ar-M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90431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66817-929A-ED15-48AC-FCBBD95B6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95CD867-9CFB-4E97-D0A4-67824F6EF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كلمة "ياسين": اسم.</a:t>
            </a:r>
            <a:endParaRPr lang="ar-MA" sz="32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77661C7-D869-0B5C-B74E-DA6E31DE7EB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8589D9F-F586-F056-3E43-EA33BAF9F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DB4BCC1-62B4-BFCA-981E-FF0A05F855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D34F990-705B-1F2C-7ECA-CAB6AE61C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7999474-33CB-FA4D-DF02-6D48026B10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9A5A3DF-B325-969E-1137-3C57504712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B9190-DC79-E7A9-B991-C0861AA1EA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D1794A1-F99C-E07E-73E0-D8352FCC1E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61F33D37-DCD4-4043-417B-5DFE41F5D838}"/>
              </a:ext>
            </a:extLst>
          </p:cNvPr>
          <p:cNvCxnSpPr/>
          <p:nvPr/>
        </p:nvCxnSpPr>
        <p:spPr>
          <a:xfrm>
            <a:off x="5831534" y="3481769"/>
            <a:ext cx="0" cy="801384"/>
          </a:xfrm>
          <a:prstGeom prst="straightConnector1">
            <a:avLst/>
          </a:prstGeom>
          <a:ln w="76200">
            <a:noFill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5DC06136-33B4-C1D8-AD26-E275E27DF7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C774F28-6779-CAAB-E559-04010F9A1390}"/>
              </a:ext>
            </a:extLst>
          </p:cNvPr>
          <p:cNvSpPr txBox="1"/>
          <p:nvPr/>
        </p:nvSpPr>
        <p:spPr>
          <a:xfrm>
            <a:off x="5219382" y="2054278"/>
            <a:ext cx="2309997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ياسينُ</a:t>
            </a:r>
            <a:endParaRPr kumimoji="0" lang="ar-MA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8D810B00-97C1-1F72-65E9-9566E56812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916" y="1980000"/>
            <a:ext cx="3153196" cy="396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80DC5F45-47EA-C7FC-FDCE-40111AD4945B}"/>
              </a:ext>
            </a:extLst>
          </p:cNvPr>
          <p:cNvSpPr txBox="1"/>
          <p:nvPr/>
        </p:nvSpPr>
        <p:spPr>
          <a:xfrm>
            <a:off x="5061076" y="4359691"/>
            <a:ext cx="2516541" cy="1123712"/>
          </a:xfrm>
          <a:prstGeom prst="roundRect">
            <a:avLst/>
          </a:prstGeom>
          <a:noFill/>
          <a:ln w="38100">
            <a:solidFill>
              <a:srgbClr val="424D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اِسْمٌ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8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01CE1E8-5325-8A9E-2614-E388AFDA9E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36406" y="3629325"/>
            <a:ext cx="685543" cy="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47095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F22CB0-3124-667B-55BD-F26ED2627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D72E582-E1A6-40EC-BA48-66B803426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الآنَ سَأُحَدِّدُ نَوْعَ كَلِمَةِ «يَخْرُجونَ». أسأل: عَلَى مَاذَا تَدُلُّ كَلِمَةُ «يَخْرُجونَ»؟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40EE8FB-0649-9E9E-8B69-6C039F569E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FECE492-ABB4-EFE6-721E-3DC9CE994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EA83D5E-5FA2-E829-BD6B-6AAFB1D1B62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219BF96-232B-55EB-B4DB-6E3A254115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1082F3-5E34-6362-24EB-2B49B698892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8242436-4C96-B8D0-1856-E90D14994EB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3BC895-1BA7-F127-08B2-752DCBF0B38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EB20FE-6DE9-54F9-8739-35E01D4D843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FE1A156-DA37-5C89-2AC4-EC40C2981033}"/>
              </a:ext>
            </a:extLst>
          </p:cNvPr>
          <p:cNvSpPr txBox="1"/>
          <p:nvPr/>
        </p:nvSpPr>
        <p:spPr>
          <a:xfrm>
            <a:off x="3511680" y="3022467"/>
            <a:ext cx="2120640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يَخْرُجونَ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D3FF6351-F684-0E1B-570E-B2640D323B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67222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39697549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/>
              <a:t>تنظيم حصص الأسبوع</a:t>
            </a:r>
            <a:endParaRPr lang="fr-MA" sz="4400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تحدي الطلاقة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استثمار النص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الطلاقة: الكلمات البصرية+ القراءة المشتركة(20د)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القراءة: الطلاقة و 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sz="1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القراءة  (40د)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sz="1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 الإنتاج الكتابي (35د)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  <a:cs typeface="Microsoft Uighur" panose="02000000000000000000" pitchFamily="2" charset="-78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5 - </a:t>
            </a:r>
            <a:endParaRPr lang="ar-MA" sz="1600" b="1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0BA8-CD11-7A08-C464-33CD17CA0F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9896ACB-F892-8FCB-DE86-3012B2C48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تَدُلُّ هَذِهِ الكَلِمَةُ عَلَى مَا يَقُومُ بِهِ الأَطْفَالُ.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32BC4F-57E4-4A9C-953C-4D03A2EA47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49DC49A-C652-77FF-F313-F72BF287E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320E13-1BC5-7518-8E39-57E66479BD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6FE51F-3051-67AB-E297-6F1EADAED4E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19EF79-2535-8174-8871-B2808D5485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C80C47-BE0C-BDCD-41EC-7B796404C8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31DB11-D9BA-CF94-F58E-68B7F8A77AE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D9A0BD4-8322-C09A-10B3-7A35653A9D1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80AFA4CA-714B-0B07-7845-D63F8A8F9E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67222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F661B9-305C-7223-0567-545128BB942E}"/>
              </a:ext>
            </a:extLst>
          </p:cNvPr>
          <p:cNvSpPr txBox="1"/>
          <p:nvPr/>
        </p:nvSpPr>
        <p:spPr>
          <a:xfrm>
            <a:off x="3511680" y="3022467"/>
            <a:ext cx="2120640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يَخْرُجونَ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84959258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F36A8-F63E-4BFF-3CF9-18FA8677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8E7E9DF-B03F-119B-3D7F-F817A2E6E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كلمة يَخرجون:" فعل".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58BB91-42B4-81E3-6192-5D6708861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BE04A9-3FDB-1135-B2A7-13B53106C9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3ACB2A3-DA4D-EEAC-770D-7701008DBD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E48D35-4E19-640A-0827-F55AD944981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9D0D7B-384E-BF67-4FB6-1CA959527D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DC0FEA0-2203-818B-072D-EDD8C853D1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E22BFD-672A-3DE6-B2BE-C7A64D31ECD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993CDED-4558-0837-0C28-D749A989761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255DD61-AC86-E4E7-9F07-060DEFBA4390}"/>
              </a:ext>
            </a:extLst>
          </p:cNvPr>
          <p:cNvSpPr txBox="1"/>
          <p:nvPr/>
        </p:nvSpPr>
        <p:spPr>
          <a:xfrm>
            <a:off x="3108537" y="4476914"/>
            <a:ext cx="3070365" cy="919401"/>
          </a:xfrm>
          <a:prstGeom prst="roundRect">
            <a:avLst/>
          </a:prstGeom>
          <a:noFill/>
          <a:ln w="28575">
            <a:solidFill>
              <a:srgbClr val="424D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فِعْلٌ</a:t>
            </a:r>
            <a:endParaRPr kumimoji="0" lang="a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BDEF33E8-F3DC-8EF4-C76A-46E5737A35F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AFDA838-BC4C-FF9B-A3F6-3656B02747D6}"/>
              </a:ext>
            </a:extLst>
          </p:cNvPr>
          <p:cNvSpPr txBox="1"/>
          <p:nvPr/>
        </p:nvSpPr>
        <p:spPr>
          <a:xfrm>
            <a:off x="3574434" y="2027385"/>
            <a:ext cx="2120640" cy="112371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يَخْرُجونَ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D4202F6F-B636-20C0-FA33-3C49488640E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404" y="3629325"/>
            <a:ext cx="685543" cy="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0936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455458-4E75-A636-6233-89C5221F56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F39853F-22D7-997D-3E03-59210987D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سأحدد نوع كلمة "إلى". أسأل على ماذا تدل كلمة "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إلى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99A3A0B-A1CE-3C4F-44D1-E30BC41D02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A2D84D9-701E-8739-3BB5-7427F496F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81B290D-F2D1-E3AC-2D8C-2D227493154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F5ED78-D00E-2BD9-58C6-CADC1601CC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15D384D-AE52-2D35-79D2-744B10BB6F6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384BA7-F545-6B49-976E-921A83BB3FF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7E3D50-9DAE-02AB-7561-801B37ED0C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3CFF80-CC30-DE46-31C7-84B416FF948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1171A2E-BB21-E36E-3552-C337ECC2D760}"/>
              </a:ext>
            </a:extLst>
          </p:cNvPr>
          <p:cNvSpPr txBox="1"/>
          <p:nvPr/>
        </p:nvSpPr>
        <p:spPr>
          <a:xfrm>
            <a:off x="3898041" y="3071174"/>
            <a:ext cx="134791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إِلى</a:t>
            </a:r>
            <a:endParaRPr kumimoji="0" lang="ar-MA" sz="8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638AF23-20EC-1921-7C2C-65AA98B2B9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3915" y="658833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630639029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F1520-9500-9548-7DB0-B55CEE9A62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8578858-2BFF-45AD-7662-E47895C46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"إلى" وحدها لا معنى لها. لا تدل على شيء.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086820-027D-F96F-8010-69A2FFC20D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2B84282-BA5B-399F-508F-136B831C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4168E90-26AF-5494-0FE1-15D932BE66C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B2C0F04-E2EC-2D08-D3C2-BB3A2FF309A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13316C-66B5-94F4-C3DB-B4DC2EE8AF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944F850-3492-6C3D-0BBF-1A2BCF334A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F55410-84A4-44F7-05A2-A210AE8060B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EF1E7D-2F66-0762-E15E-F0E5B175F69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5CB58B7A-814F-1473-D285-5EEEFBFD44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577976C-5662-9EA6-4D1A-B8763F5650D8}"/>
              </a:ext>
            </a:extLst>
          </p:cNvPr>
          <p:cNvSpPr txBox="1"/>
          <p:nvPr/>
        </p:nvSpPr>
        <p:spPr>
          <a:xfrm>
            <a:off x="3898041" y="3071174"/>
            <a:ext cx="134791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إِلى</a:t>
            </a:r>
            <a:endParaRPr kumimoji="0" lang="ar-MA" sz="8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064511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82361-1267-6551-8386-1D6EE0309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F8223DD-1605-4642-AF5D-53E981331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كلمة "إلى" حرفٌ.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E498A3B-82C0-1C7F-54E8-F71ECC831E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EFDEB98-2B23-8E06-BA49-CFB2C2F44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D9434AF-3914-1C19-1551-F312A0FAEBC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3AB658-590C-01CA-B9BB-69E63CB6A6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6B1E056-190C-6A7F-A7F6-AA36F2B556E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F32740-D47D-F3F6-3F99-B059B7C0C7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76B60C3-290A-3F5A-A0A9-5FF25247945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B0E5B3-5B2B-7E08-0C87-6F2F38C62F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6F4973D-FBF4-0FAE-8269-21BD41C2E8EA}"/>
              </a:ext>
            </a:extLst>
          </p:cNvPr>
          <p:cNvSpPr txBox="1"/>
          <p:nvPr/>
        </p:nvSpPr>
        <p:spPr>
          <a:xfrm>
            <a:off x="3070371" y="4476914"/>
            <a:ext cx="3070368" cy="919401"/>
          </a:xfrm>
          <a:prstGeom prst="roundRect">
            <a:avLst/>
          </a:prstGeom>
          <a:noFill/>
          <a:ln w="28575">
            <a:solidFill>
              <a:srgbClr val="424D7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حَرْفٌ</a:t>
            </a:r>
            <a:endParaRPr kumimoji="0" lang="ar-MA" sz="54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D8FB5FA-C432-CD87-5D0D-BF7679065B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1AF5F01-8EE5-B1DB-EF96-25A62FE5BEE8}"/>
              </a:ext>
            </a:extLst>
          </p:cNvPr>
          <p:cNvSpPr txBox="1"/>
          <p:nvPr/>
        </p:nvSpPr>
        <p:spPr>
          <a:xfrm>
            <a:off x="3898041" y="2542259"/>
            <a:ext cx="1347918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إِلى</a:t>
            </a:r>
            <a:endParaRPr kumimoji="0" lang="ar-MA" sz="8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4" name="Image 1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7CB5465-A4AC-5837-095F-54A64A2B505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404" y="3629325"/>
            <a:ext cx="685543" cy="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1437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26DFF-CB41-FA5E-59BC-F2C7BC0B4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A1B8B72B-B572-2B03-D558-C6E6DFD95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حددت أنواع الكلمات التي لدي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3A6F987-F0C9-4963-9D1D-079D8C126D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2FBE763-DDB4-682C-B9C2-8C1BE63EA1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998EFEC-DA6B-0924-9AFD-DAE67D886F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447C2D0-122A-8A40-4BD8-B20D4BC91DE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48F3463-48B0-17CA-4BF8-E51152EBBFD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A36AA1-36EB-0639-84A1-0A797443D8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AD89E2-5074-DF74-061C-3F82B8E4469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1B91BD5-FC2F-129F-7F4F-871FF72C3E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6221584E-1F65-AC44-594E-7316447D6F06}"/>
              </a:ext>
            </a:extLst>
          </p:cNvPr>
          <p:cNvSpPr/>
          <p:nvPr/>
        </p:nvSpPr>
        <p:spPr>
          <a:xfrm>
            <a:off x="6368714" y="4641032"/>
            <a:ext cx="1884584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اِسْمٌ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15C4D365-9CAA-AED5-4E5D-DC54E791B56E}"/>
              </a:ext>
            </a:extLst>
          </p:cNvPr>
          <p:cNvSpPr/>
          <p:nvPr/>
        </p:nvSpPr>
        <p:spPr>
          <a:xfrm>
            <a:off x="3388972" y="4641032"/>
            <a:ext cx="1785174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6600" b="1" noProof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فِعْلٌ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076220BE-3925-2EC3-54FD-849B5B813633}"/>
              </a:ext>
            </a:extLst>
          </p:cNvPr>
          <p:cNvSpPr/>
          <p:nvPr/>
        </p:nvSpPr>
        <p:spPr>
          <a:xfrm>
            <a:off x="864332" y="4641032"/>
            <a:ext cx="1785174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6600" b="1" noProof="0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حَرْفٌ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2D380C71-06A4-0248-25FC-413987165391}"/>
              </a:ext>
            </a:extLst>
          </p:cNvPr>
          <p:cNvSpPr/>
          <p:nvPr/>
        </p:nvSpPr>
        <p:spPr>
          <a:xfrm>
            <a:off x="6241410" y="2428996"/>
            <a:ext cx="2139192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كُرَة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- ياسين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3BFC925E-DFE4-C721-38E3-689E0C35EE0F}"/>
              </a:ext>
            </a:extLst>
          </p:cNvPr>
          <p:cNvSpPr/>
          <p:nvPr/>
        </p:nvSpPr>
        <p:spPr>
          <a:xfrm>
            <a:off x="3388972" y="2428996"/>
            <a:ext cx="1785172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يَخْرُجونَ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A04A7934-8B1D-F037-85E9-4BB924589BDD}"/>
              </a:ext>
            </a:extLst>
          </p:cNvPr>
          <p:cNvSpPr/>
          <p:nvPr/>
        </p:nvSpPr>
        <p:spPr>
          <a:xfrm>
            <a:off x="864331" y="2428996"/>
            <a:ext cx="1785175" cy="78509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إِلى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8" name="Espace réservé pour une image  47">
            <a:extLst>
              <a:ext uri="{FF2B5EF4-FFF2-40B4-BE49-F238E27FC236}">
                <a16:creationId xmlns:a16="http://schemas.microsoft.com/office/drawing/2014/main" id="{FA54F231-F10C-B00C-8502-C8001CF5A2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B11CD0F-C770-C7F6-8C07-4920D451069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282404" y="3629325"/>
            <a:ext cx="685543" cy="685543"/>
          </a:xfrm>
          <a:prstGeom prst="rect">
            <a:avLst/>
          </a:prstGeom>
        </p:spPr>
      </p:pic>
      <p:pic>
        <p:nvPicPr>
          <p:cNvPr id="10" name="Image 9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30F74932-DC28-6826-C4D2-8C958225F7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03797" y="3602975"/>
            <a:ext cx="685543" cy="685543"/>
          </a:xfrm>
          <a:prstGeom prst="rect">
            <a:avLst/>
          </a:prstGeom>
        </p:spPr>
      </p:pic>
      <p:pic>
        <p:nvPicPr>
          <p:cNvPr id="11" name="Image 10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5CD8DE8-25C4-D746-0AD2-084C579304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16648" y="3629330"/>
            <a:ext cx="685543" cy="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915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03637-C163-199B-E9B6-3F3F53C982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ACD79EC-772C-2414-9EFA-87BBAC3B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أتذكر أقسام الكلمة.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BB9DF38-9F93-FC60-0D90-032EF8DAE2F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6757A42-353F-9A1C-FFB1-D661E9921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617349F-1474-9A87-D48E-887C5133D33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A3616FE-EC84-469B-BEB2-695A85EEE5D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53A0D6C-E621-ECAE-884B-C0B228EE64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61927-8464-83D9-6C0D-7027A664DC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F3CA2E-74C8-7E5C-E484-3B8AA0897CC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D84923C-BCD7-6AA7-3434-ECE5AB12C42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1458F0C-C147-ABD8-A7EC-6AE1E4792D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0" b="-3080"/>
          <a:stretch>
            <a:fillRect/>
          </a:stretch>
        </p:blipFill>
        <p:spPr>
          <a:xfrm>
            <a:off x="399836" y="1980000"/>
            <a:ext cx="8344329" cy="3600000"/>
          </a:xfrm>
          <a:prstGeom prst="rect">
            <a:avLst/>
          </a:prstGeom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281B624-CD04-5219-606F-2A4323BFA4F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2036736313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38308-8F61-D1B2-628D-769326C33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4BF8FF-5407-9149-9001-4A693DA52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خذوا ألواحكم.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Espace réservé pour une image  11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CFD839E-FDDE-4EED-0597-8B9F3687174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1" b="16681"/>
          <a:stretch>
            <a:fillRect/>
          </a:stretch>
        </p:blipFill>
        <p:spPr>
          <a:xfrm>
            <a:off x="2814918" y="2425541"/>
            <a:ext cx="4255376" cy="2836917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E227B48-2644-2D30-0C4C-58C6D8034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535652-39DC-9EAD-AEC9-54F27A6BA5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1E6297C-E0EF-BCBC-0F0A-689F0CDF9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31ABD81-870D-FDE7-94FF-03EB71734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2793CC-A88A-FE7C-A5D1-DC603EF29C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CFC09F-8F90-537A-9D9D-B636233C0AC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5B8476D-BB78-9A46-E175-A0257B05BC4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D1E79A-3B6C-A2EC-B99A-0F6B79B9654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8" name="Espace réservé pour une image  17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42C1F14-DFB1-FDEC-00BC-FB35007B65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16337749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53EFD-2910-F49C-43C3-624B9E68D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7FD61EED-CD8A-5D5D-2FE0-B0F9ADF6CE99}"/>
              </a:ext>
            </a:extLst>
          </p:cNvPr>
          <p:cNvSpPr/>
          <p:nvPr/>
        </p:nvSpPr>
        <p:spPr>
          <a:xfrm>
            <a:off x="2870775" y="3087149"/>
            <a:ext cx="3588748" cy="1130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مَدْرَسَةٌ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7AAF2BFB-2A36-8143-B3A2-58BF895ED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صححوا؛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1E4B8C3A-2053-F83B-3A0F-9E2597836D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805" y="725945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DC75777-A510-624E-ABCA-0F3608C2138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3BFBE56-75BE-AC2E-6EDB-1202C5281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FD6ECF-6A1A-4E34-6E65-B7127BE4E26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129C84-E0B7-DD76-2FA5-0C57BA693E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D1D5AA-C56C-1445-DBF4-202B7BD491B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AF9BD4-BE79-EBD2-804A-D8B6C78111B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0F3856-6917-014A-AC73-446797FE15F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873006-11D4-3DED-69DB-9CC1BF49568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209513922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7D15B-6015-A96E-29A7-C0ECC34C8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DD34884F-5016-0843-90DD-74D9C6741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الألواح. من يشرح لنا كيف حدد نوع الكلمة؟ </a:t>
            </a:r>
            <a:endParaRPr lang="fr-FR" sz="2400" b="1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79E5591E-6864-0C51-C0DC-598A4ABBA8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7805" y="725945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7A4198-8A36-FA09-B0D1-C1BED37D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B6EADC-AB2A-04DC-C275-74897086CB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0E3256-B96A-6867-CD09-3E74145A2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5C1F69-7807-AA84-5708-7A544D1D82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4382274-A2EE-9585-6937-F783E9B7BC8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38354D-A1BF-8915-69AB-F6ED6B0856D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401D89-1FD4-C889-B532-B5D4F734ED1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4FFA00-B6FA-4E3E-8059-5553518A98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A735B656-D2F8-4A89-18F0-666A49540B0B}"/>
              </a:ext>
            </a:extLst>
          </p:cNvPr>
          <p:cNvSpPr/>
          <p:nvPr/>
        </p:nvSpPr>
        <p:spPr>
          <a:xfrm>
            <a:off x="2870775" y="3087149"/>
            <a:ext cx="3588748" cy="11302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72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مَدْرَسَةٌ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63629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A3DE6C-9D36-D490-EE1D-FDC57D3CE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E0E8333-939B-361D-3F27-3CFF2D91FB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اَلصَّديقُ ٱلْجَديدُ: قراءات فردية؛  (10د)</a:t>
            </a:r>
          </a:p>
          <a:p>
            <a:pPr>
              <a:buClrTx/>
            </a:pPr>
            <a:r>
              <a:rPr lang="ar-MA" sz="1600" b="1" dirty="0">
                <a:cs typeface="Microsoft Uighur" panose="02000000000000000000" pitchFamily="2" charset="-78"/>
              </a:rPr>
              <a:t>استثمار الظواهر اللغوية : أقسام الكلمة؛ (30د)</a:t>
            </a: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DB91FC3A-2DD9-E851-4A5A-DF0EF8E15C8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0988" y="2933700"/>
            <a:ext cx="468312" cy="468313"/>
          </a:xfr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1F16054E-456A-7E90-8941-D9D568C0AB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ar-MA" sz="1600" b="1" dirty="0">
                <a:cs typeface="Microsoft Uighur" panose="02000000000000000000" pitchFamily="2" charset="-78"/>
              </a:rPr>
              <a:t>تَوْسيعُ فِكْرَةٍ (1)</a:t>
            </a:r>
          </a:p>
        </p:txBody>
      </p:sp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5E39B098-C644-415C-8E08-4C1BE1D834E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550988" y="4210050"/>
            <a:ext cx="468312" cy="468313"/>
          </a:xfrm>
        </p:spPr>
      </p:pic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B712674F-7A01-DDE7-0953-D7E2037282D8}"/>
              </a:ext>
            </a:extLst>
          </p:cNvPr>
          <p:cNvSpPr txBox="1">
            <a:spLocks/>
          </p:cNvSpPr>
          <p:nvPr/>
        </p:nvSpPr>
        <p:spPr>
          <a:xfrm>
            <a:off x="1910675" y="214021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توظيف الكلمات البصرية؛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0DA82112-90E2-B294-5AE9-E113695BAAC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51387" y="1635472"/>
            <a:ext cx="468000" cy="468000"/>
          </a:xfrm>
        </p:spPr>
      </p:pic>
    </p:spTree>
    <p:extLst>
      <p:ext uri="{BB962C8B-B14F-4D97-AF65-F5344CB8AC3E}">
        <p14:creationId xmlns:p14="http://schemas.microsoft.com/office/powerpoint/2010/main" val="42932989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5D37B-8060-D7E8-506C-56DFC4D72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399F4C30-A7A0-1243-B603-00633B4AF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الجواب هو: (كلمة مدرسة اسم) </a:t>
            </a:r>
            <a:endParaRPr lang="fr-FR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5FA85AB-318D-EE51-116D-F65B33AA6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17556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FCACDD-48F9-8934-BFBE-8E48F21C2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4731DAB-4F98-D83E-D6AB-594C8AD78E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670DFBF-BA93-4F27-2F1E-EC22EA9391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57807D-6912-EAA8-D0E4-893AE0EFA0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C79209E-FB9F-28A4-D580-45DA834D6D6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52D191-3E24-C385-CCA4-354A9DB2142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EE2F19-5750-EA7E-CF5A-912253246A2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0DA51-1789-01AD-AA96-B3611C256D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EAC61738-2E0C-63EB-12AC-BFFFCC10C429}"/>
              </a:ext>
            </a:extLst>
          </p:cNvPr>
          <p:cNvSpPr/>
          <p:nvPr/>
        </p:nvSpPr>
        <p:spPr>
          <a:xfrm>
            <a:off x="3030166" y="2304392"/>
            <a:ext cx="3588748" cy="90636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مَدْرَسَةٌ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BF8F671-7052-84EF-DD1B-8867640F89B9}"/>
              </a:ext>
            </a:extLst>
          </p:cNvPr>
          <p:cNvSpPr/>
          <p:nvPr/>
        </p:nvSpPr>
        <p:spPr>
          <a:xfrm>
            <a:off x="3115066" y="4618620"/>
            <a:ext cx="3380980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72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اِسْمٌ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5" name="Image 1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1BFBF79-C12A-5BD9-0D1A-F2E11567D9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18729" y="3602975"/>
            <a:ext cx="685543" cy="68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662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2BFE0-D80D-0894-264E-2F9833B6A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4A9ECCD9-F786-3449-91E8-0F78D50D8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نوع الكلمة "في 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6A9C0E76-1F3A-688F-8DD8-8C3937E005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709167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BA5D66D-5E07-DBA7-3132-A428EF966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706A797-F2FA-C3FA-371C-1AB1C28649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8563AA-CC86-16AD-D628-5474737C5F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0318D9-2032-89F3-8D44-CEE6A4385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5E6F5A-BF98-A9B8-442A-93361B703B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0749C4-CE99-38A1-D334-A54B2E21D4D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30807E-F2F1-B087-945F-5C8FC2B9FF6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739C5C-E630-584E-04EE-FB022C8529D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2B95139-F997-09A2-4445-B5D35DF6581B}"/>
              </a:ext>
            </a:extLst>
          </p:cNvPr>
          <p:cNvSpPr/>
          <p:nvPr/>
        </p:nvSpPr>
        <p:spPr>
          <a:xfrm>
            <a:off x="3217178" y="2931951"/>
            <a:ext cx="2709644" cy="994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037771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FC9C7-867D-0FFD-B433-E9B073B3E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06752F24-7A4D-1543-BE58-6D8A8B722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يشرح لنا كيف حدد نوع الكلمة؟ </a:t>
            </a:r>
            <a:endParaRPr lang="fr-FR" sz="2400" b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96D4728-E930-D58E-06A7-A04CEC709F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B94DA25-0108-00D8-ED71-596B4B3BF7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005F510-1B12-6EB7-BB3B-948D9DBAB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50B9BA8-AB30-5F0A-C88B-063CF6D063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BCD04E1-78A1-7B12-B5B6-7059A0F8E7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A92F68-F996-FA41-F8B5-BFD5BBFBABD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51F0F27-6EEB-3A3F-345F-46E0E45AF1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9CE3909-7313-7091-6AEE-D08A81AAA8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05C2BF8A-74A6-E837-4E25-4C08FF02C598}"/>
              </a:ext>
            </a:extLst>
          </p:cNvPr>
          <p:cNvSpPr/>
          <p:nvPr/>
        </p:nvSpPr>
        <p:spPr>
          <a:xfrm>
            <a:off x="3217178" y="2931951"/>
            <a:ext cx="2709644" cy="994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6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endParaRPr kumimoji="0" lang="fr-FR" sz="48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Espace réservé pour une image  15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B5EAD32-7D82-680F-F700-A3C7AF6984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0079899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5775CD-A09A-685A-AF65-3A4E04605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3B8DEF8E-99D6-F243-93EA-A55D9F99F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صححوا. </a:t>
            </a:r>
            <a:endParaRPr lang="fr-FR" sz="2400" dirty="0"/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CA0643BB-2EE4-C0DB-C779-3DEE581A7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A0BBFE-C85F-8C5D-7933-943A5DBE3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A1ED447-4349-9E66-4D73-70CAE378DD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6D1D7D1-1D34-12AB-01F2-A08E0AD6CC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7E96F06-6BFA-3E5D-BCA5-A6C0089CA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14BA9BB-E269-3D46-1018-940CEC0FFBD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81EAA3-312B-CD4D-8B22-5C2059D923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105146-8361-A0CC-720F-F0BE259B29A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2D7057-16CC-75AE-E53D-00FD473FCE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A3D0EF4-0189-383C-49AA-6DABB4B865E8}"/>
              </a:ext>
            </a:extLst>
          </p:cNvPr>
          <p:cNvSpPr/>
          <p:nvPr/>
        </p:nvSpPr>
        <p:spPr>
          <a:xfrm>
            <a:off x="3250734" y="2076273"/>
            <a:ext cx="2709644" cy="994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</a:t>
            </a:r>
            <a:endParaRPr kumimoji="0" lang="fr-FR" sz="36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FD9FBB5-DA8B-DF2F-B823-A9D1B0462E5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94610" y="3602975"/>
            <a:ext cx="685543" cy="685543"/>
          </a:xfrm>
          <a:prstGeom prst="rect">
            <a:avLst/>
          </a:prstGeom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02EC7A52-319B-9A39-783D-A15408086149}"/>
              </a:ext>
            </a:extLst>
          </p:cNvPr>
          <p:cNvSpPr/>
          <p:nvPr/>
        </p:nvSpPr>
        <p:spPr>
          <a:xfrm>
            <a:off x="2915066" y="4614138"/>
            <a:ext cx="3380980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7200" b="1" noProof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حرف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15784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39E7C7-C8D2-7C50-7338-AB70EF8B2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484A2724-B980-16A2-3CE5-E2FC9E6CABC1}"/>
              </a:ext>
            </a:extLst>
          </p:cNvPr>
          <p:cNvSpPr/>
          <p:nvPr/>
        </p:nvSpPr>
        <p:spPr>
          <a:xfrm>
            <a:off x="3056318" y="2993678"/>
            <a:ext cx="3031365" cy="870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يَمْشي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19">
            <a:extLst>
              <a:ext uri="{FF2B5EF4-FFF2-40B4-BE49-F238E27FC236}">
                <a16:creationId xmlns:a16="http://schemas.microsoft.com/office/drawing/2014/main" id="{9EF2B1EC-39D5-7C41-95F3-ADF8698AA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اكتبوا نوع الكلمة "يمشي": اسم، فعل أو حرف؟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8171ACC-A5E5-7FAD-08D9-341AADCE6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7FCEE74-5444-9381-D8D6-41484E1E3A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701FA58-DA5F-D4D2-56B0-5C17CE4297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388CE22-7C66-2448-7F7A-FAD6F8A332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0A3012F-8EA3-73EB-AB0F-ED637189842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61BBB54-A12B-9CAA-7A8C-A9A93A40301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2DA1F1-A3D5-2F57-C110-465332A129B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5CC8257-3A9A-9F49-8FE3-8EF52140230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DCE276E4-975F-B20D-F6E1-46B5111210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194" y="709167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934850796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6EAE4-FD1A-1FFB-59B4-F3FE369B2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re 19">
            <a:extLst>
              <a:ext uri="{FF2B5EF4-FFF2-40B4-BE49-F238E27FC236}">
                <a16:creationId xmlns:a16="http://schemas.microsoft.com/office/drawing/2014/main" id="{E857F30B-FEDF-5446-BBDD-07A735CD1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ارفعوا ألواحكم.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يشرح كيف حدد نوع الكلمة؟ 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F761A6C-9CB2-944D-CF85-269F15B9EC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4604C55-0BC9-F9CA-4B20-0A03A7108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01D279E-7B41-FA8C-8F31-5C60B324A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467638-0A96-9524-5306-CBC99A8ABF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1D52EF-1F8F-3CDE-3971-7C5B826435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8EFEF5F-65B5-C071-2847-ECA806C9690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DD7382-A0CC-202D-F30F-6D0D02FE8B3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3B1FF2-E9F1-665D-1D1B-AC7F25D721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169F220-FA52-C11C-0192-6C77EBEE03E4}"/>
              </a:ext>
            </a:extLst>
          </p:cNvPr>
          <p:cNvSpPr/>
          <p:nvPr/>
        </p:nvSpPr>
        <p:spPr>
          <a:xfrm>
            <a:off x="3056318" y="2993678"/>
            <a:ext cx="3031365" cy="87064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72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يَمْشي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Espace réservé pour une image  13">
            <a:extLst>
              <a:ext uri="{FF2B5EF4-FFF2-40B4-BE49-F238E27FC236}">
                <a16:creationId xmlns:a16="http://schemas.microsoft.com/office/drawing/2014/main" id="{4A002FBB-CC59-7F1E-A781-E94376176C7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194" y="709167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761495599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05621-BE63-EC69-F912-4288F40E5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re 21">
            <a:extLst>
              <a:ext uri="{FF2B5EF4-FFF2-40B4-BE49-F238E27FC236}">
                <a16:creationId xmlns:a16="http://schemas.microsoft.com/office/drawing/2014/main" id="{6D6BDE02-8BFD-DE41-8652-8FF154653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الجواب هو (يمشي فعل لأنه يدل على ما نقوم به)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EE8EEE85-C3F3-2CE7-762F-EFD2B1E6E20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194" y="709167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81952A3-982F-4AC6-D4CA-0F71946A8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2200205-B15A-D6A1-B949-BB3F030A0F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FCC3094-510D-9CEA-4A2D-280D23EB92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CDE0A24-CAE8-17E2-C1AE-6DA22CD8ED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F427EB3-F487-6814-B7AD-07A2BF8752E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A87BB-3734-969E-445A-DB048A74E71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7B3757-7EF3-4288-7796-D39D1499EC7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048BEC0-4204-4B32-5EA4-E196F85C225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8C6F0D72-F674-B443-ED68-3705AA81348F}"/>
              </a:ext>
            </a:extLst>
          </p:cNvPr>
          <p:cNvSpPr/>
          <p:nvPr/>
        </p:nvSpPr>
        <p:spPr>
          <a:xfrm>
            <a:off x="3092165" y="2103167"/>
            <a:ext cx="2709644" cy="99409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defRPr/>
            </a:pP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يَمْشي</a:t>
            </a: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5E76F9CB-7197-5759-3BEE-36F80C7673D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94610" y="3602975"/>
            <a:ext cx="685543" cy="685543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C4C91D9C-EB81-85B8-0ABD-17A31BA97E6C}"/>
              </a:ext>
            </a:extLst>
          </p:cNvPr>
          <p:cNvSpPr/>
          <p:nvPr/>
        </p:nvSpPr>
        <p:spPr>
          <a:xfrm>
            <a:off x="2808223" y="4632067"/>
            <a:ext cx="3380980" cy="7850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24D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defRPr/>
            </a:pPr>
            <a:r>
              <a:rPr lang="ar-MA" sz="7200" b="1" noProof="0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فِعْلٌ </a:t>
            </a: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66797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E6ABC-F4F2-EEAB-5FC8-CC2C102D8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8A80D0-517B-8E42-82A8-6803750AC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على الصفحة 14. من يقرأ تعليمة النشاط "أتدرب مع زملائي"؟ 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1B27587-64E5-B0AC-5A0F-230062F50A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A2523E1-7D8E-4000-6744-A5D84A644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FA02F1E-E7C6-A282-43D0-935C84FB8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68658DC-FB2A-F2C8-83CD-FD632B7C51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6E0869-4E19-CB78-C1E0-318F1F571AF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C51416-9835-141D-087C-5056538293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F5C440-9BCA-8F16-0EC6-D404247026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C49A5C-8852-8AF9-7C71-D3E5815706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7990D658-C503-F40B-F297-3588F8F22B18}"/>
              </a:ext>
            </a:extLst>
          </p:cNvPr>
          <p:cNvSpPr/>
          <p:nvPr/>
        </p:nvSpPr>
        <p:spPr>
          <a:xfrm>
            <a:off x="6516374" y="3462264"/>
            <a:ext cx="632869" cy="28979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CD0D5CA1-C098-1403-2502-29070426AD1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91" r="-36591"/>
          <a:stretch>
            <a:fillRect/>
          </a:stretch>
        </p:blipFill>
        <p:spPr>
          <a:xfrm>
            <a:off x="2227468" y="1980000"/>
            <a:ext cx="4689064" cy="3960000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76E713B0-CF6F-2595-0DEA-F2CB2F10CC35}"/>
              </a:ext>
            </a:extLst>
          </p:cNvPr>
          <p:cNvSpPr/>
          <p:nvPr/>
        </p:nvSpPr>
        <p:spPr>
          <a:xfrm>
            <a:off x="3338817" y="3420319"/>
            <a:ext cx="2441197" cy="105101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Espace réservé pour une image  16" descr="Une image contenant habits, sourire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17C3E79-36A5-5DF9-B0E1-8CAB54FE3B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8562583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920929-45F2-5EE9-B2CF-86F328C1C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CCDD3-3373-F840-8631-71714B9D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أنجزوا. أمامكم خمس دقائق. سأمر لمساعدتكم.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A1A8E7-F3A8-AB17-4127-36BB28528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2FBCF9B-3523-24B1-7BAB-28AE8EC8A7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22DF19B-F4FF-E6E5-4ED5-EBDE83F11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4747411-42EE-E8D6-2463-330DF2D99A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3D379E-08A5-16D7-FFF7-4624CF4304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A787AB-B3AB-9515-DA8C-F245BABF99F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715BAA-9015-3EDA-D190-4BA5BE2C41C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801FCC-3DF0-9644-63F1-2D74233B00F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918182-EDB4-7AB9-C0F5-945570613F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" r="-193"/>
          <a:stretch>
            <a:fillRect/>
          </a:stretch>
        </p:blipFill>
        <p:spPr>
          <a:xfrm>
            <a:off x="474309" y="1980000"/>
            <a:ext cx="8195383" cy="3780000"/>
          </a:xfrm>
          <a:prstGeom prst="rect">
            <a:avLst/>
          </a:prstGeom>
        </p:spPr>
      </p:pic>
      <p:pic>
        <p:nvPicPr>
          <p:cNvPr id="14" name="Espace réservé pour une image  13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EC8EAD65-9CC7-973B-BEFC-EE14F8B8ED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1848614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DCC06-3CF9-FEFA-22D3-B2915D6C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7">
            <a:extLst>
              <a:ext uri="{FF2B5EF4-FFF2-40B4-BE49-F238E27FC236}">
                <a16:creationId xmlns:a16="http://schemas.microsoft.com/office/drawing/2014/main" id="{46FB157B-A01A-B34C-8BFD-2CBFB129F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صححوا؛ سأمر لمراقبة إنجازاتكم 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231312C-2B52-FF7C-D9D3-FEF0FEC0BB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F79C1C0-7AAD-24D1-5023-C060B964EC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93F0BD-C0CF-CF45-0A4C-B8BBBF6B73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3FA6D8F-3260-E5F4-4C9D-9AD8EF2518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B4E3659-49FE-0A15-1208-6AFADD26F34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C7E985-0182-56A9-14B3-0EA4252F44A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102B2F-DA24-EC43-3CC5-ED7854C2DF3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pic>
        <p:nvPicPr>
          <p:cNvPr id="10" name="Espace réservé pour une image  13">
            <a:extLst>
              <a:ext uri="{FF2B5EF4-FFF2-40B4-BE49-F238E27FC236}">
                <a16:creationId xmlns:a16="http://schemas.microsoft.com/office/drawing/2014/main" id="{3D6E3F95-A1BB-42F6-3643-E3FC11FE5A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1578" y="684214"/>
            <a:ext cx="828000" cy="827999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318A38-2418-FBC8-9A82-D5EE608BA5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C781445B-3D1F-D124-2134-A4E1A98B8A97}"/>
              </a:ext>
            </a:extLst>
          </p:cNvPr>
          <p:cNvGrpSpPr/>
          <p:nvPr/>
        </p:nvGrpSpPr>
        <p:grpSpPr>
          <a:xfrm>
            <a:off x="443977" y="1906756"/>
            <a:ext cx="8359364" cy="3780000"/>
            <a:chOff x="443977" y="1906756"/>
            <a:chExt cx="8359364" cy="3780000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D75F987F-FF25-EA5F-93E6-23DD0A3B9A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43977" y="1906756"/>
              <a:ext cx="8359364" cy="3780000"/>
            </a:xfrm>
            <a:prstGeom prst="rect">
              <a:avLst/>
            </a:prstGeom>
          </p:spPr>
        </p:pic>
        <p:sp>
          <p:nvSpPr>
            <p:cNvPr id="16" name="Google Shape;1363;g2a168d32556_0_0">
              <a:extLst>
                <a:ext uri="{FF2B5EF4-FFF2-40B4-BE49-F238E27FC236}">
                  <a16:creationId xmlns:a16="http://schemas.microsoft.com/office/drawing/2014/main" id="{8432D619-D63B-D017-A5D8-463143D4BE0D}"/>
                </a:ext>
              </a:extLst>
            </p:cNvPr>
            <p:cNvSpPr txBox="1"/>
            <p:nvPr/>
          </p:nvSpPr>
          <p:spPr>
            <a:xfrm>
              <a:off x="7249566" y="3426656"/>
              <a:ext cx="129820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اَلْأَطْفالُ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7" name="Google Shape;1363;g2a168d32556_0_0">
              <a:extLst>
                <a:ext uri="{FF2B5EF4-FFF2-40B4-BE49-F238E27FC236}">
                  <a16:creationId xmlns:a16="http://schemas.microsoft.com/office/drawing/2014/main" id="{E793F5BD-DE05-CF15-3C78-463D8384A3DB}"/>
                </a:ext>
              </a:extLst>
            </p:cNvPr>
            <p:cNvSpPr txBox="1"/>
            <p:nvPr/>
          </p:nvSpPr>
          <p:spPr>
            <a:xfrm>
              <a:off x="5785319" y="3428263"/>
              <a:ext cx="1649727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مَجْموعَتَيْنِ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19" name="Google Shape;1363;g2a168d32556_0_0">
              <a:extLst>
                <a:ext uri="{FF2B5EF4-FFF2-40B4-BE49-F238E27FC236}">
                  <a16:creationId xmlns:a16="http://schemas.microsoft.com/office/drawing/2014/main" id="{B7DAA0BA-6CEF-5F9F-A711-0B1919C3F1B9}"/>
                </a:ext>
              </a:extLst>
            </p:cNvPr>
            <p:cNvSpPr txBox="1"/>
            <p:nvPr/>
          </p:nvSpPr>
          <p:spPr>
            <a:xfrm>
              <a:off x="6991460" y="4183273"/>
              <a:ext cx="1408031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000" b="1" kern="0" noProof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اَلْحِجارَةُ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0" name="Google Shape;1363;g2a168d32556_0_0">
              <a:extLst>
                <a:ext uri="{FF2B5EF4-FFF2-40B4-BE49-F238E27FC236}">
                  <a16:creationId xmlns:a16="http://schemas.microsoft.com/office/drawing/2014/main" id="{362F3B56-4BE5-2D5F-E1C0-1E18FD8B826C}"/>
                </a:ext>
              </a:extLst>
            </p:cNvPr>
            <p:cNvSpPr txBox="1"/>
            <p:nvPr/>
          </p:nvSpPr>
          <p:spPr>
            <a:xfrm>
              <a:off x="5790382" y="4195095"/>
              <a:ext cx="12010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حَدَّيْ</a:t>
              </a:r>
              <a:r>
                <a:rPr kumimoji="0" lang="ar-MA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1" name="Google Shape;1363;g2a168d32556_0_0">
              <a:extLst>
                <a:ext uri="{FF2B5EF4-FFF2-40B4-BE49-F238E27FC236}">
                  <a16:creationId xmlns:a16="http://schemas.microsoft.com/office/drawing/2014/main" id="{619C355C-2EC3-C87E-B64E-ED3A79DB3194}"/>
                </a:ext>
              </a:extLst>
            </p:cNvPr>
            <p:cNvSpPr txBox="1"/>
            <p:nvPr/>
          </p:nvSpPr>
          <p:spPr>
            <a:xfrm>
              <a:off x="7086802" y="4829105"/>
              <a:ext cx="1117923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000" b="1" kern="0" noProof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اَلْمَرْمى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2" name="Google Shape;1363;g2a168d32556_0_0">
              <a:extLst>
                <a:ext uri="{FF2B5EF4-FFF2-40B4-BE49-F238E27FC236}">
                  <a16:creationId xmlns:a16="http://schemas.microsoft.com/office/drawing/2014/main" id="{DEBC5022-2AD1-7519-5FCC-2EEF9CA74F70}"/>
                </a:ext>
              </a:extLst>
            </p:cNvPr>
            <p:cNvSpPr txBox="1"/>
            <p:nvPr/>
          </p:nvSpPr>
          <p:spPr>
            <a:xfrm>
              <a:off x="4026265" y="3371115"/>
              <a:ext cx="1091469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اِ</a:t>
              </a:r>
              <a:r>
                <a:rPr lang="ar-MA" sz="4400" b="1" kern="0" noProof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نْقَسَمَ</a:t>
              </a:r>
              <a:r>
                <a:rPr kumimoji="0" lang="ar-MA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3" name="Google Shape;1363;g2a168d32556_0_0">
              <a:extLst>
                <a:ext uri="{FF2B5EF4-FFF2-40B4-BE49-F238E27FC236}">
                  <a16:creationId xmlns:a16="http://schemas.microsoft.com/office/drawing/2014/main" id="{BC83D4F9-46A5-249B-2028-8AAA3D73BAE1}"/>
                </a:ext>
              </a:extLst>
            </p:cNvPr>
            <p:cNvSpPr txBox="1"/>
            <p:nvPr/>
          </p:nvSpPr>
          <p:spPr>
            <a:xfrm>
              <a:off x="4006191" y="4121718"/>
              <a:ext cx="1091469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كَوَّموا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4" name="Google Shape;1363;g2a168d32556_0_0">
              <a:extLst>
                <a:ext uri="{FF2B5EF4-FFF2-40B4-BE49-F238E27FC236}">
                  <a16:creationId xmlns:a16="http://schemas.microsoft.com/office/drawing/2014/main" id="{185AEEE3-BEEB-F643-BF68-9F623F9D357E}"/>
                </a:ext>
              </a:extLst>
            </p:cNvPr>
            <p:cNvSpPr txBox="1"/>
            <p:nvPr/>
          </p:nvSpPr>
          <p:spPr>
            <a:xfrm>
              <a:off x="3822583" y="4757764"/>
              <a:ext cx="140803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يَرْسُمونَ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5" name="Google Shape;1363;g2a168d32556_0_0">
              <a:extLst>
                <a:ext uri="{FF2B5EF4-FFF2-40B4-BE49-F238E27FC236}">
                  <a16:creationId xmlns:a16="http://schemas.microsoft.com/office/drawing/2014/main" id="{A354ED71-F2BB-8ABB-1F6D-43E69B717C47}"/>
                </a:ext>
              </a:extLst>
            </p:cNvPr>
            <p:cNvSpPr txBox="1"/>
            <p:nvPr/>
          </p:nvSpPr>
          <p:spPr>
            <a:xfrm>
              <a:off x="2125464" y="3426656"/>
              <a:ext cx="111792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إِلى-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6" name="Google Shape;1363;g2a168d32556_0_0">
              <a:extLst>
                <a:ext uri="{FF2B5EF4-FFF2-40B4-BE49-F238E27FC236}">
                  <a16:creationId xmlns:a16="http://schemas.microsoft.com/office/drawing/2014/main" id="{89881023-495A-FE9E-0800-52AF90A3E28E}"/>
                </a:ext>
              </a:extLst>
            </p:cNvPr>
            <p:cNvSpPr txBox="1"/>
            <p:nvPr/>
          </p:nvSpPr>
          <p:spPr>
            <a:xfrm>
              <a:off x="902969" y="3348707"/>
              <a:ext cx="111792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ثُمَّ-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7" name="Google Shape;1363;g2a168d32556_0_0">
              <a:extLst>
                <a:ext uri="{FF2B5EF4-FFF2-40B4-BE49-F238E27FC236}">
                  <a16:creationId xmlns:a16="http://schemas.microsoft.com/office/drawing/2014/main" id="{A1B3FFAB-2047-1E85-6BA3-533F5E371C04}"/>
                </a:ext>
              </a:extLst>
            </p:cNvPr>
            <p:cNvSpPr txBox="1"/>
            <p:nvPr/>
          </p:nvSpPr>
          <p:spPr>
            <a:xfrm>
              <a:off x="5643191" y="4800647"/>
              <a:ext cx="1506755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0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 بَعْضَ</a:t>
              </a:r>
              <a:endParaRPr kumimoji="0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  <p:sp>
          <p:nvSpPr>
            <p:cNvPr id="28" name="Google Shape;1363;g2a168d32556_0_0">
              <a:extLst>
                <a:ext uri="{FF2B5EF4-FFF2-40B4-BE49-F238E27FC236}">
                  <a16:creationId xmlns:a16="http://schemas.microsoft.com/office/drawing/2014/main" id="{B9D69B0A-42FB-4561-2F06-A488D7E282C1}"/>
                </a:ext>
              </a:extLst>
            </p:cNvPr>
            <p:cNvSpPr txBox="1"/>
            <p:nvPr/>
          </p:nvSpPr>
          <p:spPr>
            <a:xfrm>
              <a:off x="536189" y="4195095"/>
              <a:ext cx="1117923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4000"/>
                <a:buFontTx/>
                <a:buNone/>
                <a:tabLst/>
                <a:defRPr/>
              </a:pPr>
              <a:r>
                <a:rPr lang="ar-MA" sz="4400" b="1" kern="0" dirty="0">
                  <a:solidFill>
                    <a:srgbClr val="C00000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  <a:sym typeface="Calibri"/>
                </a:rPr>
                <a:t>لِ</a:t>
              </a:r>
              <a:endParaRPr kumimoji="0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0459752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34373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كلمات بصرية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34373"/>
              <a:ext cx="4934785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A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توظيف الظواهر اللغوية (- أقسام الكلمة)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224000" y="4588700"/>
            <a:ext cx="6696000" cy="890781"/>
            <a:chOff x="1331545" y="2851205"/>
            <a:chExt cx="6696000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479176" y="3134373"/>
              <a:ext cx="478715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توسيع فكرة باستعمال أدوات الاستفهام.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7E15EF-15BA-CF86-0815-77869783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اسم أقصر سورة في القرآن الكريم؟</a:t>
            </a:r>
            <a:endParaRPr lang="fr-FR" sz="2000" dirty="0"/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334DD3B-8E5B-A02E-29D4-85BFE1F25A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9416" y="684000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244D90A-0C38-5241-B08C-A040EEFD6B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C77B2D1-CB48-F4E0-0CC4-531F6C515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5926DDE-7197-9736-DAB3-1477116F4D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C86EA04-11ED-62A3-EEEA-62793BE1AA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BC0B0BC-768E-448A-F7BB-9B59CD097A4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F01B73-E87B-6FAB-79F5-5917F28692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9DEA2A-1C0F-0351-D170-41DDFD1B0B1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0A6C3B-A0FE-A102-FC00-3E1271E704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BE4D510-725D-E84E-0A30-89E40FE0D646}"/>
              </a:ext>
            </a:extLst>
          </p:cNvPr>
          <p:cNvSpPr txBox="1"/>
          <p:nvPr/>
        </p:nvSpPr>
        <p:spPr>
          <a:xfrm>
            <a:off x="2118536" y="2973992"/>
            <a:ext cx="12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9600" b="1" dirty="0">
              <a:solidFill>
                <a:srgbClr val="C00000"/>
              </a:solidFill>
            </a:endParaRPr>
          </a:p>
        </p:txBody>
      </p:sp>
      <p:pic>
        <p:nvPicPr>
          <p:cNvPr id="16" name="Espace réservé pour une image  6">
            <a:extLst>
              <a:ext uri="{FF2B5EF4-FFF2-40B4-BE49-F238E27FC236}">
                <a16:creationId xmlns:a16="http://schemas.microsoft.com/office/drawing/2014/main" id="{B3D34B7F-794C-30A2-9DF2-CDF2F9624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7" r="-8587"/>
          <a:stretch>
            <a:fillRect/>
          </a:stretch>
        </p:blipFill>
        <p:spPr>
          <a:xfrm>
            <a:off x="3962400" y="1975701"/>
            <a:ext cx="4159045" cy="354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06270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 اسم أطول سورة في القرآن الكريم؟</a:t>
            </a:r>
            <a:b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يتم التصفيق على الذين أصابوا وتشجيعهم.</a:t>
            </a:r>
            <a:endParaRPr lang="fr-FR" sz="2400" b="1" i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Espace réservé pour une image  6">
            <a:extLst>
              <a:ext uri="{FF2B5EF4-FFF2-40B4-BE49-F238E27FC236}">
                <a16:creationId xmlns:a16="http://schemas.microsoft.com/office/drawing/2014/main" id="{D0B631CF-4FF2-1FB3-D101-7B5D823856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1525041-95A3-BE78-9528-97709EE97ED9}"/>
              </a:ext>
            </a:extLst>
          </p:cNvPr>
          <p:cNvSpPr txBox="1"/>
          <p:nvPr/>
        </p:nvSpPr>
        <p:spPr>
          <a:xfrm>
            <a:off x="2118536" y="2973992"/>
            <a:ext cx="1297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9600" b="1" dirty="0">
                <a:solidFill>
                  <a:srgbClr val="C00000"/>
                </a:solidFill>
                <a:cs typeface="Microsoft Uighur" panose="02000000000000000000" pitchFamily="2" charset="-78"/>
              </a:rPr>
              <a:t>؟</a:t>
            </a:r>
            <a:endParaRPr lang="fr-FR" sz="9600" b="1" dirty="0">
              <a:solidFill>
                <a:srgbClr val="C00000"/>
              </a:solidFill>
            </a:endParaRPr>
          </a:p>
        </p:txBody>
      </p:sp>
      <p:pic>
        <p:nvPicPr>
          <p:cNvPr id="8" name="Espace réservé pour une image  6">
            <a:extLst>
              <a:ext uri="{FF2B5EF4-FFF2-40B4-BE49-F238E27FC236}">
                <a16:creationId xmlns:a16="http://schemas.microsoft.com/office/drawing/2014/main" id="{72E5E5D1-782A-1353-225B-6EFBAA3B5B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87" r="-8587"/>
          <a:stretch>
            <a:fillRect/>
          </a:stretch>
        </p:blipFill>
        <p:spPr>
          <a:xfrm>
            <a:off x="3962400" y="1975701"/>
            <a:ext cx="4159045" cy="35494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43E4275-9AF5-8215-6D78-E9311CD9F2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ECE30B4-B6D6-DC37-16D4-53BCC6473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870469D-169F-4933-B79A-B1F3C02A43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4C64DC3-4CDD-9D00-64F7-7C64A5B5C0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454FFD-92A7-45DB-0FF4-8E372F7FC9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B7D0CB-FFE1-6CF2-5002-9A982A9FAE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BBA06-FEC2-149D-B226-0A00FAC4DA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A6AB8-38D8-0A13-B3FE-B8744942BB1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E9FDD-D77B-66AE-E21B-99EB0DD7E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73C53C4E-108F-3F19-1CF7-663B4278C48E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D36A877-E8B3-9609-09FF-6584E2661912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D4D0880-F7C9-63C3-9890-9D8A20CCE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000" dirty="0">
                <a:solidFill>
                  <a:srgbClr val="424D7B"/>
                </a:solidFill>
              </a:rPr>
              <a:t>الإنتاج الكتابي</a:t>
            </a:r>
            <a:endParaRPr lang="fr-MA" sz="40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C3AC83E6-982F-1869-04E8-E8923C41E091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None/>
            </a:pPr>
            <a:r>
              <a:rPr lang="ar-MA" sz="2000" b="1" dirty="0">
                <a:cs typeface="Microsoft Uighur" panose="02000000000000000000" pitchFamily="2" charset="-78"/>
              </a:rPr>
              <a:t>تَوْسيعُ فِكْرَةٍ (1)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1F1716AC-7B9F-8793-D592-9B439632D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9962D38-BE0B-069F-97C5-E56F03300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0298" y="1512533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C84C76-C32E-B09C-A4F1-D8BFD1463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947508" y="3053079"/>
            <a:ext cx="453065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961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B4F78-84AA-DA4B-AC1A-AFBD366DD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الإنتاج الكتابي اليوم سنتعلم كيف نوسع جملة باستعمال أدوات الاستفهام.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2F6278-133F-328D-215E-EA36C230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38325E-0457-95F1-C1CE-E7BF058287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59D5F4-FDE9-4D5F-B8B4-A8F169AC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2FA255-B87E-B67F-C2E2-A622E94889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A93A4B-7662-4B89-72A6-222C1AE9C9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B435A-42A8-08D0-09CB-B6A067FD07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6199C-8EB7-F37C-AB3D-19E00BA3E7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06D54-C80D-3BA8-CE1F-8DFF1C701F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5" name="Espace réservé pour une image  14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F45B239-17C5-7B85-A2BA-93F12EE51C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4486F14-0D12-C5E2-C344-5C383889D154}"/>
              </a:ext>
            </a:extLst>
          </p:cNvPr>
          <p:cNvSpPr txBox="1"/>
          <p:nvPr/>
        </p:nvSpPr>
        <p:spPr>
          <a:xfrm>
            <a:off x="2365311" y="3003352"/>
            <a:ext cx="441337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إِسْتراتيجِيَّةُ تَوْسيعِ فِكْرَةٍ</a:t>
            </a:r>
            <a:endParaRPr lang="fr-FR" sz="4800" b="1" dirty="0">
              <a:solidFill>
                <a:srgbClr val="424D7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F700CA-93B2-CB1A-90A0-483D7CCDB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778D3A8E-2C5A-600B-EC57-5D9FBEB8808C}"/>
              </a:ext>
            </a:extLst>
          </p:cNvPr>
          <p:cNvSpPr txBox="1"/>
          <p:nvPr/>
        </p:nvSpPr>
        <p:spPr>
          <a:xfrm>
            <a:off x="1895856" y="3382151"/>
            <a:ext cx="22614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EA91C8F-9C2E-EA4A-9F80-DA01156B1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نذكر أولا بأدوات الاستفهام. على ألواحكم اكتبوا أداة الاستفهام المناسبة لعنصر: اَلْمَكان.</a:t>
            </a:r>
            <a:endParaRPr lang="fr-FR" sz="20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Espace réservé pour une image  4">
            <a:extLst>
              <a:ext uri="{FF2B5EF4-FFF2-40B4-BE49-F238E27FC236}">
                <a16:creationId xmlns:a16="http://schemas.microsoft.com/office/drawing/2014/main" id="{CC77AB28-917F-045E-D68F-FE14A18EC8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583" y="717556"/>
            <a:ext cx="828000" cy="828000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CD69E9-DCBA-D541-0049-ED67F93BE1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9392D7C-0A8F-ACD0-0922-C7C1E1BC3D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53BACC7-AA5D-1986-D541-444F6A648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6D2440D-BDB2-046B-0777-ED3EFBFCAC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3210D43-76CA-F3FA-A851-0193C2D1299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20FD143-E7A6-19D5-1266-E9F6130E7D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E5AC68-6A97-E695-B22B-C7177AD1AA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3A2E0C-ED4F-57A6-A332-E1904DFE03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25" name="Groupe 24">
            <a:extLst>
              <a:ext uri="{FF2B5EF4-FFF2-40B4-BE49-F238E27FC236}">
                <a16:creationId xmlns:a16="http://schemas.microsoft.com/office/drawing/2014/main" id="{4BE2202D-1AFC-EC70-BEC7-96A79B5C60E2}"/>
              </a:ext>
            </a:extLst>
          </p:cNvPr>
          <p:cNvGrpSpPr/>
          <p:nvPr/>
        </p:nvGrpSpPr>
        <p:grpSpPr>
          <a:xfrm>
            <a:off x="6631154" y="2066939"/>
            <a:ext cx="1507738" cy="4031164"/>
            <a:chOff x="6631154" y="2066939"/>
            <a:chExt cx="1507738" cy="4031164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C1A1B2-B4F4-3B92-6567-C78BB7FB9E68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819E2C6F-4E3F-235F-9606-75D6CFD54EF5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CB513773-C8EE-78F6-DBFD-592DB4A26481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F2CDD235-FDCA-CC17-E178-DCEC59278FF3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E86213A8-2ADE-9D33-677C-1172AE7A2F16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BF65C9D-5EA9-F61E-9F78-69631EDFD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75874936-450B-01CF-37D6-32315275DB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34B580B-6C3B-B076-37FD-AE706D0F2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37F3D99-FC2A-B409-8CC9-71828C8EC7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67CD0C5-CD85-B090-A1A8-3BDEC5EC26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809236692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315CE-7F67-E6E2-1956-7066E0988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17ED8B-C55C-F248-9A03-A138B98E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للسؤال عن المكان نستعمل "أين". من يطرح سؤالا ب أين؟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DD04DAA7-1C72-41B4-DBA9-D1C1661CED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583" y="709167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C5F484C-1F98-E559-4033-70E141AAA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FA0A59-D75D-845D-496D-C8A51351B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6030381-6DD5-88E0-0C66-3E8E4C38F6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7B263C3-C129-005D-F6FF-AD766F1CA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4834E2-130F-11DE-B75D-DC7171C7105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6CD0A7-5B82-A352-BE4E-1FD1CD6F0EB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514606-70B6-A5AC-BDE6-8667A128A80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50484E-2439-FC98-F543-38C7518524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41484C1-7C81-3C4B-6C60-2A32C91C7336}"/>
              </a:ext>
            </a:extLst>
          </p:cNvPr>
          <p:cNvSpPr txBox="1"/>
          <p:nvPr/>
        </p:nvSpPr>
        <p:spPr>
          <a:xfrm>
            <a:off x="1842872" y="2816066"/>
            <a:ext cx="226141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اَلْمَكانُ</a:t>
            </a:r>
            <a:endParaRPr lang="fr-FR" sz="66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D9F45965-0E2A-C2B5-6596-C0C061F689B3}"/>
              </a:ext>
            </a:extLst>
          </p:cNvPr>
          <p:cNvGrpSpPr/>
          <p:nvPr/>
        </p:nvGrpSpPr>
        <p:grpSpPr>
          <a:xfrm>
            <a:off x="6650937" y="2906886"/>
            <a:ext cx="1460528" cy="629265"/>
            <a:chOff x="6676104" y="2906886"/>
            <a:chExt cx="1460528" cy="62926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A369F2D2-62DD-2802-C4A5-EC4542044F72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F50AE60-A721-D582-C8E9-4953FC2027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21387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23915-8C9A-0F8E-27C6-D885C801F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A8B8E9E6-4A3F-42B4-8215-4FDA8F86FFED}"/>
              </a:ext>
            </a:extLst>
          </p:cNvPr>
          <p:cNvSpPr txBox="1"/>
          <p:nvPr/>
        </p:nvSpPr>
        <p:spPr>
          <a:xfrm>
            <a:off x="1232861" y="2875002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اَلشَّخْصِيّاتُ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94CF715-6D45-3A41-ACD9-BFEECE242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الأداة المناسبة لعنصر: اَلشَّخْصِيّات</a:t>
            </a:r>
            <a:endParaRPr lang="fr-FR" sz="24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30F80A53-DF28-A0A7-74DA-F49357BF6CB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BF1C3E5-5C9F-FA41-EC2D-1CAC3032D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5CB3B5D-9148-52AA-EE51-5D1455083C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ADFF5DC-830C-C080-2635-09BFACEA1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EBD699A-0D43-1CBC-3E94-5F1916233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853C6A2-D0BF-B191-6ABB-859FB33B388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3743CE-3204-DA2A-3C03-B862E7F0A9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C88330-192A-B1EC-605E-4E17532C231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889BA1-2169-9269-E21A-CABA8FC0660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F8E73AE8-1CB8-E95D-865B-C14F0F281A1A}"/>
              </a:ext>
            </a:extLst>
          </p:cNvPr>
          <p:cNvGrpSpPr/>
          <p:nvPr/>
        </p:nvGrpSpPr>
        <p:grpSpPr>
          <a:xfrm>
            <a:off x="6631154" y="2066939"/>
            <a:ext cx="1507738" cy="4031164"/>
            <a:chOff x="6631154" y="2066939"/>
            <a:chExt cx="1507738" cy="403116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79D705EE-EFC3-8C33-12A7-58415CD0AE9E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B2E27A9D-D731-F100-3F0C-E65D31A9F238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F7DEEF95-62CC-CACB-3433-2283324795CC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6569870E-EA8E-0270-0D16-33D87F3DC196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6178C5D-7397-1973-8665-216818501F4D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C787ADE-4414-42DB-D712-2CE72E3F4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BFD1651-0F85-942F-C0D8-0CD2860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3CECB82-6F4B-75FF-8022-9046A31504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0AFB112D-2415-3551-FF49-9AF69CB528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470583E7-893B-96EB-432D-AF84831E49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48850193"/>
      </p:ext>
    </p:extLst>
  </p:cSld>
  <p:clrMapOvr>
    <a:masterClrMapping/>
  </p:clrMapOvr>
  <p:transition spd="slow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4A9DB-C0E9-AB3E-1E17-972C69421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03199C-4AEF-E84D-82E8-A8426CA22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إجابتكم؛ من يطرح سؤالا ب من؟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6261AD-D603-5184-5307-6239D2C86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CC548DD-1C7A-14DF-9EB8-E795BBC6A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97458C3-FA15-1D03-73B5-E424BECE04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3F0FFD-A87D-E726-F5EA-A52FA46FE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32BE44-CC1D-6D83-ABB7-4319911FC39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C8A459-81F5-59B3-9838-740FB6A4AF9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744AE5-C7C4-3E8A-B7DD-93040626A6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6D06EB-5221-E3CE-DB84-6DBE332EB8C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D0D3B5A-5BB4-0713-6CE0-71A8FC5C8F79}"/>
              </a:ext>
            </a:extLst>
          </p:cNvPr>
          <p:cNvSpPr txBox="1"/>
          <p:nvPr/>
        </p:nvSpPr>
        <p:spPr>
          <a:xfrm>
            <a:off x="1232861" y="2933725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اَلشَّخْصِيّاتُ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46E04FEC-E4BD-6467-752C-4CAAEFAE87C3}"/>
              </a:ext>
            </a:extLst>
          </p:cNvPr>
          <p:cNvGrpSpPr/>
          <p:nvPr/>
        </p:nvGrpSpPr>
        <p:grpSpPr>
          <a:xfrm>
            <a:off x="6676104" y="3114368"/>
            <a:ext cx="1451422" cy="629265"/>
            <a:chOff x="6676104" y="3760870"/>
            <a:chExt cx="1451422" cy="629265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2A5DE0B7-3877-B386-E50B-ACA464A877F1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2274873-B9EF-4FEA-350D-E75DBB22E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" name="Espace réservé pour une image  13">
            <a:extLst>
              <a:ext uri="{FF2B5EF4-FFF2-40B4-BE49-F238E27FC236}">
                <a16:creationId xmlns:a16="http://schemas.microsoft.com/office/drawing/2014/main" id="{195C1E41-DEAD-93B7-4449-D0EEAFF111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403646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E9EF4-34A2-8278-E958-198E5E688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5BE0A8A3-C1A7-742D-60DF-59DE4EB784F4}"/>
              </a:ext>
            </a:extLst>
          </p:cNvPr>
          <p:cNvSpPr txBox="1"/>
          <p:nvPr/>
        </p:nvSpPr>
        <p:spPr>
          <a:xfrm>
            <a:off x="1331407" y="2969300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6DCED50-6A6C-564D-9B46-748C16F6E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والآن ما الأداة المناسبة لعنصر: اَلزَّمان ؟ </a:t>
            </a:r>
            <a:endParaRPr lang="fr-FR" sz="2400" b="1" i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3F6E49-74E0-5AF1-97F1-6ABD7A032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D4C86CB-0914-D5BE-7B8F-73A627ED5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7016E77-C58D-EB77-285C-D6A41E3BF4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BDAA166-540F-B467-EDB6-30F36C35D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4E20A4-F560-27C9-A258-0F97B0C8317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34F5286-34C6-AE53-83E0-5B0BDDAF9CC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DAF40-4B6B-E35A-AB2B-C9C422C03C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83DC6B2-514A-F9D5-9A51-FA9167E4D3E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CE09DB8-FC8C-5FC1-0A69-C2CAFD869BE7}"/>
              </a:ext>
            </a:extLst>
          </p:cNvPr>
          <p:cNvGrpSpPr/>
          <p:nvPr/>
        </p:nvGrpSpPr>
        <p:grpSpPr>
          <a:xfrm>
            <a:off x="6631154" y="2066939"/>
            <a:ext cx="1507738" cy="4031164"/>
            <a:chOff x="6631154" y="2066939"/>
            <a:chExt cx="1507738" cy="403116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8D25533A-FC6A-DF49-DD93-58197DC3813C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339AEDA9-32A6-20E4-E1DD-23F8365BCE33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3ADEA118-DAC8-A90E-DAF2-7B957BF07A95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8B7C474-2DA0-FD4B-46D3-2D72FC05AA8D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BAF4368A-3C73-99A0-41A8-30770623B1DD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AC3FE64-54A9-DE9A-1594-6ED0D90136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878AE5D1-51E6-494C-9E04-71D9184B3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6EB82A7C-6A01-C633-75E6-051F64DFF4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8FEBDD21-4EF6-3C12-E608-A8B890516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CB6E8419-E76B-E9C2-989B-EF30A64CF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Espace réservé pour une image  4">
            <a:extLst>
              <a:ext uri="{FF2B5EF4-FFF2-40B4-BE49-F238E27FC236}">
                <a16:creationId xmlns:a16="http://schemas.microsoft.com/office/drawing/2014/main" id="{6617C693-B52C-215C-5198-14FEE0F7CF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4583" y="717556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850145019"/>
      </p:ext>
    </p:extLst>
  </p:cSld>
  <p:clrMapOvr>
    <a:masterClrMapping/>
  </p:clrMapOvr>
  <p:transition spd="slow">
    <p:fad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0174-D4BF-617D-419A-06DD91981E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D5E464-64EB-3B41-96B0-04C44F802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للسؤال عن الزمان نستعمل "متى". من يطرح سؤالا  ب متى 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7C112B3A-FD55-F5C7-7D8C-F8D0B66135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2171538-1343-B684-D783-121E9798B1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56718C-2ECC-565E-D6D9-BF3754D35C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CFF494C-3BE1-40F5-C2B6-8B94FA7DF6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C9739EB-5B5C-88B8-82AF-019AF85CF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C6B1064-E43E-6E19-C607-D17647BE53D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758CDC-1864-D93B-2AAF-DA5AA42C78D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C1FC4B-DEE9-8F75-8817-ED85AA8F2D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8223FF-F024-3E3D-6D1B-23E1B65775F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CF4FC26-86C3-1ACC-8417-49882C77D991}"/>
              </a:ext>
            </a:extLst>
          </p:cNvPr>
          <p:cNvSpPr txBox="1"/>
          <p:nvPr/>
        </p:nvSpPr>
        <p:spPr>
          <a:xfrm>
            <a:off x="1331407" y="2969300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اَلزَّمانُ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D75B252-4BBA-909A-B202-D8CD194DEE50}"/>
              </a:ext>
            </a:extLst>
          </p:cNvPr>
          <p:cNvGrpSpPr/>
          <p:nvPr/>
        </p:nvGrpSpPr>
        <p:grpSpPr>
          <a:xfrm>
            <a:off x="6676104" y="3114368"/>
            <a:ext cx="1460528" cy="629265"/>
            <a:chOff x="6676104" y="2066939"/>
            <a:chExt cx="1460528" cy="629265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D05453F-7C23-7E50-C237-68EAB4DFAF3E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684EDE9C-FC2D-6E10-429F-084693D00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65034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 . سننطلق في حصة اللغة العربية.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F0F60-53BC-7E7B-BC50-42D94B095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3B967-7237-9F9E-B9D9-E7DF453D61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414B16-7E63-F7EF-5ADC-6B4BE2D330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75D-B778-76C1-A680-B46FBA5B97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قـــــــر</a:t>
            </a:r>
            <a:r>
              <a:rPr kumimoji="0" lang="tzm-Arab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5AC85-F704-C4C1-7106-9CAD514479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1" name="Image 1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BD6640BF-25D6-16B2-4ECD-5249550826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1DF20EDA-39FD-A9C6-AE50-2C2C1C7785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6" name="majd_wave">
            <a:hlinkClick r:id="" action="ppaction://media"/>
            <a:extLst>
              <a:ext uri="{FF2B5EF4-FFF2-40B4-BE49-F238E27FC236}">
                <a16:creationId xmlns:a16="http://schemas.microsoft.com/office/drawing/2014/main" id="{6C4E3CFA-BE1B-9224-D5A3-9676A739119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17" name="Espace réservé pour une image  16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5AF8FCB-240C-10E7-FC3E-DF8B93E519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6FAE7-2C99-75AF-C433-EF915B0526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65758635-77F3-D52B-5F0B-8A7B12414EC6}"/>
              </a:ext>
            </a:extLst>
          </p:cNvPr>
          <p:cNvSpPr txBox="1"/>
          <p:nvPr/>
        </p:nvSpPr>
        <p:spPr>
          <a:xfrm>
            <a:off x="1693719" y="2969300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اَلسَّبَبُ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D43FC9B-6540-C447-A94A-DE09C696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أداة الاستفهام التي نسأل بها عن: السَّبَب؟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0" name="Espace réservé pour une image  39">
            <a:extLst>
              <a:ext uri="{FF2B5EF4-FFF2-40B4-BE49-F238E27FC236}">
                <a16:creationId xmlns:a16="http://schemas.microsoft.com/office/drawing/2014/main" id="{6D7F093E-ED48-72AE-0C10-747CDCBF51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99082" y="67561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6136565-5DC0-ADFC-3566-FAB1893CD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5BA3EE8-1517-5CE7-2207-C2F1FCCD60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EF0406B-E8C3-EF9B-261F-A50371197D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683BFE0-4684-2D9A-8761-3446C6F153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FAAFC0-1A9A-625F-A02D-CB3BF9D949A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366B5F-3376-F0E2-3840-CD340CF7BBD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AD96C-26DD-5F1D-9C82-297B77A0FA6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0EFBC-B634-AC4E-62F9-3DE0FBE9D64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952F534B-93FD-94CB-406F-78650DD4FCB0}"/>
              </a:ext>
            </a:extLst>
          </p:cNvPr>
          <p:cNvGrpSpPr/>
          <p:nvPr/>
        </p:nvGrpSpPr>
        <p:grpSpPr>
          <a:xfrm>
            <a:off x="6631154" y="2066939"/>
            <a:ext cx="1507738" cy="4031164"/>
            <a:chOff x="6631154" y="2066939"/>
            <a:chExt cx="1507738" cy="4031164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50CCEFB7-7B2D-6ED5-3822-E20081F1E094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F8D7E121-7BDE-91B6-33B8-352F47AE4D69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6441DDA3-8088-46A7-E962-803417D744BB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3A2D1D4E-7E1D-2633-885C-83AB98DF36E1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3F36BA76-098D-DB7A-26EF-3E8453046130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E31CA77D-53DA-9985-25F0-4130E3EE50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42541354-1EEB-0B6C-4D6F-8B5937629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3E0D2F8-81B3-E367-0F81-6D88EFEE1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FAF57CBD-D4C6-4D84-321D-B33DA0CE9D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987DB5E-EDF3-BC72-6444-36C35903AF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476256193"/>
      </p:ext>
    </p:extLst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FB88D-D2A2-BA42-CE34-38003164F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D29877-0320-C343-B4CD-EA335558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للسؤال عن السبب نستعمل "لماذا". من يطرح سؤالا ب لماذا؟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AE9D853E-0074-22B4-F9DC-D31C6E254A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0480234-AFC2-F3E9-E207-4804B43B9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82BE5C6-190A-A179-A5F4-3A7D9CA90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3C3E8C-8D82-C421-8990-7D0AFB3D5F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4755AF7-8FEF-3A26-287F-826DAB471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90FA37-EE2C-EC19-74FB-848350E826C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A9D738-3443-C411-A0AD-E9DB66E19C8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601DE1-DAE3-4859-1EBB-66267CB6F7D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A2044BD-C1E5-6BA1-29D4-A6CE06CFD0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35594B7-A865-A5F3-3088-DE152D05AEA1}"/>
              </a:ext>
            </a:extLst>
          </p:cNvPr>
          <p:cNvSpPr txBox="1"/>
          <p:nvPr/>
        </p:nvSpPr>
        <p:spPr>
          <a:xfrm>
            <a:off x="1693719" y="2969300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اَلسَّبَبُ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3B5D780C-43E8-2D09-1FFF-BC59D374C3C8}"/>
              </a:ext>
            </a:extLst>
          </p:cNvPr>
          <p:cNvGrpSpPr/>
          <p:nvPr/>
        </p:nvGrpSpPr>
        <p:grpSpPr>
          <a:xfrm>
            <a:off x="6631154" y="3114368"/>
            <a:ext cx="1507738" cy="629265"/>
            <a:chOff x="6631154" y="4614854"/>
            <a:chExt cx="1507738" cy="629265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DC810B25-0E38-C824-E049-5A1986FF5984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B726E952-BEFD-FFF3-345C-31FBB4ADEF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30791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9EB24-A1D3-32BF-DACF-BD3D7261E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ZoneTexte 37">
            <a:extLst>
              <a:ext uri="{FF2B5EF4-FFF2-40B4-BE49-F238E27FC236}">
                <a16:creationId xmlns:a16="http://schemas.microsoft.com/office/drawing/2014/main" id="{6CA5F407-1354-5473-FC3C-56CAFF91FB28}"/>
              </a:ext>
            </a:extLst>
          </p:cNvPr>
          <p:cNvSpPr txBox="1"/>
          <p:nvPr/>
        </p:nvSpPr>
        <p:spPr>
          <a:xfrm>
            <a:off x="1693719" y="3013502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اَلْحالَةُ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D740B3F-77D6-7940-AA07-F2B7B2656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الأداة المناسبة للسؤال عن اَلْحالَة؟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875105FD-E71B-8201-C1CE-FD8E5809331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41027" y="725945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4A36E2B-EB30-70F1-0F47-B7013FB61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E429B00-502B-BCE3-0005-5831958BFF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20B92-4E68-7F0F-11D7-CB67960A8C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21726D2-C58C-4099-5204-D0FCD0851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A3AC818-90DE-4342-D341-720A938DC0B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47AE88-B6C4-3E34-4507-19B8C423205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255889-96FD-02BE-4DD2-ECEF82D36A0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312CB3-34AF-F3E7-9147-281A191C9CA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23E698F-1E77-B95D-3931-92C583DA201A}"/>
              </a:ext>
            </a:extLst>
          </p:cNvPr>
          <p:cNvGrpSpPr/>
          <p:nvPr/>
        </p:nvGrpSpPr>
        <p:grpSpPr>
          <a:xfrm>
            <a:off x="6631154" y="2066939"/>
            <a:ext cx="1507738" cy="4031164"/>
            <a:chOff x="6631154" y="2066939"/>
            <a:chExt cx="1507738" cy="403116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F7B66F52-21FB-98B9-9785-E8079F76CA87}"/>
                </a:ext>
              </a:extLst>
            </p:cNvPr>
            <p:cNvSpPr/>
            <p:nvPr/>
          </p:nvSpPr>
          <p:spPr>
            <a:xfrm>
              <a:off x="6676104" y="2066939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مَتى؟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4CF555D9-B077-8542-1F0F-081478BE000C}"/>
                </a:ext>
              </a:extLst>
            </p:cNvPr>
            <p:cNvSpPr/>
            <p:nvPr/>
          </p:nvSpPr>
          <p:spPr>
            <a:xfrm>
              <a:off x="6676104" y="2906886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أَيْنَ؟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49C96298-A830-6F30-D7C3-A3D612A87641}"/>
                </a:ext>
              </a:extLst>
            </p:cNvPr>
            <p:cNvSpPr/>
            <p:nvPr/>
          </p:nvSpPr>
          <p:spPr>
            <a:xfrm>
              <a:off x="6676104" y="3760870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مَنْ؟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B75CB6D5-1652-14D9-DB57-9A9FB10E7330}"/>
                </a:ext>
              </a:extLst>
            </p:cNvPr>
            <p:cNvSpPr/>
            <p:nvPr/>
          </p:nvSpPr>
          <p:spPr>
            <a:xfrm>
              <a:off x="6631154" y="4614854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لِماذا؟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1E4C074D-174E-A7BD-6DD2-5D725CBE7250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3655DD67-9A90-6FC2-E06C-40B417ACD9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21805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3017820-A746-0D43-E62C-915FE42889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30221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DC80AEA8-8156-8C68-45FF-B70912C101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C37E3F8-284D-9773-9ED5-E608DA7F49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8892" y="4730115"/>
              <a:ext cx="360000" cy="3600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FC38FC44-842C-1271-8516-4125878E5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67526" y="3888479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57577026"/>
      </p:ext>
    </p:extLst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09D10E-FCD6-A9C6-B8BF-74C7FC14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B4698030-20CA-1345-A1F8-1FA40A1E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إجابتكم؛ من يطرح سؤالا ب كيف؟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CD85C77-B87F-B432-6723-0FDFA80FB0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CCFEA16-516B-D9CF-1E3C-A27F48CACD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8198C74-1C66-2C20-8CF3-99839D02FC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EC46D85-31AA-0190-A4D1-7B4EF2DB72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470770-8A3E-431A-EE5A-F76B0E51AC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C2D6B5-B08F-27E0-6BEE-C700026487F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04C6FAA-B692-569E-B334-68BC3AB128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F05FB30-9D5A-3C01-D90A-F7BB01D5462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E28A959-DDC6-1301-6312-C97DCA8D9276}"/>
              </a:ext>
            </a:extLst>
          </p:cNvPr>
          <p:cNvSpPr txBox="1"/>
          <p:nvPr/>
        </p:nvSpPr>
        <p:spPr>
          <a:xfrm>
            <a:off x="1693719" y="2969300"/>
            <a:ext cx="2720966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اَلْحالَةُ</a:t>
            </a: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434C2F8C-A40C-3A09-3FDE-C7ECF3D35DE2}"/>
              </a:ext>
            </a:extLst>
          </p:cNvPr>
          <p:cNvGrpSpPr/>
          <p:nvPr/>
        </p:nvGrpSpPr>
        <p:grpSpPr>
          <a:xfrm>
            <a:off x="6681020" y="3114368"/>
            <a:ext cx="1455612" cy="629265"/>
            <a:chOff x="6681020" y="5468838"/>
            <a:chExt cx="1455612" cy="629265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D774832A-4836-65D1-DBEF-62B6A5F5342B}"/>
                </a:ext>
              </a:extLst>
            </p:cNvPr>
            <p:cNvSpPr/>
            <p:nvPr/>
          </p:nvSpPr>
          <p:spPr>
            <a:xfrm>
              <a:off x="6681020" y="5468838"/>
              <a:ext cx="1288025" cy="62926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4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كَيْفَ؟</a:t>
              </a:r>
              <a:endParaRPr lang="fr-FR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EFE04F72-65D6-BC5A-2BE9-D64D41BFE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776632" y="5571751"/>
              <a:ext cx="360000" cy="36000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" name="Espace réservé pour une image  13">
            <a:extLst>
              <a:ext uri="{FF2B5EF4-FFF2-40B4-BE49-F238E27FC236}">
                <a16:creationId xmlns:a16="http://schemas.microsoft.com/office/drawing/2014/main" id="{E4FD1214-60DF-72E9-C42A-74D3CE39B06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8356" y="692603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42483492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B913A-B5CF-5E67-0430-AD6DDBF52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CCD115E-7D33-3B46-8889-412A934EE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سَنَتَعَلَّمُ اليَوْمَ اسْتِراتيجيَّةَ تَوْسيعِ فِكْرَةٍ فِي الإِنْتَاجِ الكِتَابِي.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02076EB-922F-86AE-5C9A-6DCA7852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D67F24B-C672-3AA0-E850-CA1B55A0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84A84A-2EC4-5CF4-F075-D48B198075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924AF8-DA94-BA09-BFBF-4CEE1C0D2BF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0A251CC-2168-3776-C541-D9AB4D29493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68D2D8-F815-55BE-15D6-1C555E3D06F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A5143-62B4-4CB2-07E9-12BE6EF871E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EA77D74-2BAF-655F-08C7-6A8065344B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3FA7A5D-0361-E6A1-CEA4-02A8D9CD0A62}"/>
              </a:ext>
            </a:extLst>
          </p:cNvPr>
          <p:cNvSpPr txBox="1"/>
          <p:nvPr/>
        </p:nvSpPr>
        <p:spPr>
          <a:xfrm>
            <a:off x="2365311" y="3003352"/>
            <a:ext cx="4413379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cs typeface="Microsoft Uighur" panose="02000000000000000000" pitchFamily="2" charset="-78"/>
              </a:rPr>
              <a:t>إِسْتراتيجِيَّةُ تَوْسيعِ فِكْرَةٍ</a:t>
            </a:r>
            <a:endParaRPr lang="fr-FR" sz="4800" b="1" dirty="0">
              <a:solidFill>
                <a:srgbClr val="424D7C"/>
              </a:solidFill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143B37D-837D-7F3C-8BBC-B7D166A940C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768724015"/>
      </p:ext>
    </p:extLst>
  </p:cSld>
  <p:clrMapOvr>
    <a:masterClrMapping/>
  </p:clrMapOvr>
  <p:transition spd="slow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EA5B9-1FDD-26E0-E96A-C6D36C1AE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0618BA71-0E16-1113-7686-0C69A9F40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تابعوا كيف سأوظف هذه الإستراتيجية لإغناء الجملة التالية.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0FF7B4-FA1A-9E25-538D-704E9988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FC47ADB-94CE-6BE1-E848-533C1FA70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8F470BD-6B59-5890-33D8-7202FE3021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5386A62-ABFE-BFA0-3081-5F97A2B17B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561F7B7-7FCD-B630-E647-FF580073115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45329-EF8A-0A5C-2508-F259B431482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C4F091-4C61-6B66-E551-1231359B34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1F4695-FB36-B325-6692-BFEEBDE0A0A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83BE08-BE49-611B-F662-A3AAA8AC7B9C}"/>
              </a:ext>
            </a:extLst>
          </p:cNvPr>
          <p:cNvSpPr txBox="1"/>
          <p:nvPr/>
        </p:nvSpPr>
        <p:spPr>
          <a:xfrm>
            <a:off x="2641274" y="3105834"/>
            <a:ext cx="432856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ٱلْقَدَمِ.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F72D693A-98D0-C906-197F-7F2A8BDF6F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28254"/>
      </p:ext>
    </p:extLst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9F6E2-E467-0B30-541E-15728727C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BA962F02-8B7F-B006-D5B2-B0F939662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بداية أَقْرَأُ الجُمْلَةْ: يَلْعَبُ الأَطْفالُ كُرَةَ القَدَم 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2963C2-FE90-BA05-9E1D-36BAC3608B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CD71D15-9F8A-C543-5AE6-EE7F23983BF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CA4120-8EDD-CF7F-08BB-E72FAAB05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1E31C4E-1CE4-6446-B85F-AB43E1F68B5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D51916-A7A4-A1E5-2F94-7FA1D41F4E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AD05D3-6306-7B78-6C9E-E1BCFF52BCF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DCE168-2939-7024-FB5D-419834D490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288ED2-2103-ABD0-1BFD-04866E69E3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60F342-AE08-7493-4865-AAF8FC9093DE}"/>
              </a:ext>
            </a:extLst>
          </p:cNvPr>
          <p:cNvSpPr txBox="1"/>
          <p:nvPr/>
        </p:nvSpPr>
        <p:spPr>
          <a:xfrm>
            <a:off x="2641274" y="3105834"/>
            <a:ext cx="432856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ٱلْقَدَمِ.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E41278A7-09ED-8BB2-72D3-23DCCD092F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758856929"/>
      </p:ext>
    </p:extLst>
  </p:cSld>
  <p:clrMapOvr>
    <a:masterClrMapping/>
  </p:clrMapOvr>
  <p:transition spd="slow">
    <p:fade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F176E-8C3C-4CB8-CB37-60F01C3C3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E510DA2-4574-117E-BF62-D0AFC03E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أُرِيدُ أَنْ أُضِيفَ مَعْلُومَةً عَنِ المَكَانِ الَّذِي تَمَّ فِيهِ اللَّعِبْ. أَطْرَحُ السُّؤَالَ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بِـ«أَيْنَ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؟».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4790BF5-AF28-8B0D-0E63-8562AE25FBA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2B98CEE-E2D3-84CB-EE6E-6792FFDCDC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5A03757-3D6E-E22A-5156-A648FD00A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014964C-212C-FDEB-D6B2-06103CA3D7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7EF7AA-1117-C337-D298-67C0869C06D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F6C08C-F751-00A8-E692-2F5111E2977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11E8AE-9648-5A0D-044C-55FF49866C9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E2F7B4-D545-516B-131A-46F223B99CF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88712570-A719-6826-6436-82A9BD876B30}"/>
              </a:ext>
            </a:extLst>
          </p:cNvPr>
          <p:cNvSpPr/>
          <p:nvPr/>
        </p:nvSpPr>
        <p:spPr>
          <a:xfrm>
            <a:off x="4130775" y="4403555"/>
            <a:ext cx="1288025" cy="629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أَيْنَ؟</a:t>
            </a:r>
            <a:endParaRPr lang="fr-FR" sz="4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02111721-9435-2D13-3FD0-DAD58578704C}"/>
              </a:ext>
            </a:extLst>
          </p:cNvPr>
          <p:cNvSpPr txBox="1"/>
          <p:nvPr/>
        </p:nvSpPr>
        <p:spPr>
          <a:xfrm>
            <a:off x="2641274" y="3105834"/>
            <a:ext cx="4328564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ٱلْقَدَمِ.</a:t>
            </a: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BBF74BE0-1497-BD87-29EA-0BDD8982DF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4749"/>
      </p:ext>
    </p:extLst>
  </p:cSld>
  <p:clrMapOvr>
    <a:masterClrMapping/>
  </p:clrMapOvr>
  <p:transition spd="slow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C6284-68A8-EAEB-8237-5AFEA1DBC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D912B6AD-0AC7-1907-2070-8076B4E67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يلعب الأطفال كرة القدم في ملعب الحي.  - لقد أضفت معلومة عن المكان.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6E637BE-433B-5CEA-DBB3-273888B073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0003829-4D8E-2E90-0A52-9851469766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E29D42D-1A82-4C2B-F7F0-148C08F99C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8FD3C2-ACD6-7212-D978-2D8078DAD50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8D0760-49CE-647F-D399-0023FED8D25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4DD264-4472-61B8-993C-22F277CE8BD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8852E5-3D1A-251A-3A74-178F22C7853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41E343-0186-195E-A3AD-6E1E029B79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774DEBF-4056-B13F-45DF-78209A3A6B00}"/>
              </a:ext>
            </a:extLst>
          </p:cNvPr>
          <p:cNvSpPr txBox="1"/>
          <p:nvPr/>
        </p:nvSpPr>
        <p:spPr>
          <a:xfrm>
            <a:off x="1254253" y="3013502"/>
            <a:ext cx="6635495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مَلْعَبِ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ٱلْحَيِّ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id="{1322E58B-D9B2-7D63-EAF9-E7800FE674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6021497B-BEF0-86A2-4271-68196682D0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295625"/>
      </p:ext>
    </p:extLst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DFD53D-CEA1-4E07-0F7A-EE86CE888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84E0714D-2819-AEB9-5589-40B1A5F8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أريد أن أضيف معلومة عن الزمان. أطرح السؤال ب "متى؟".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8359DD-3F7F-BCAA-1951-1ED13D63BE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A0D27D-61BD-FE1C-D946-48FC6C8FCB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ABE90C-768B-DA88-CF4C-1F81D3C9C4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BA61001-72AA-7E90-20ED-51EF09ED97C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A3F2FB-972E-300A-C91F-FC05C040026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3CABB-A612-D5EA-6CC5-43A697F0556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112564-90E1-C030-C5E4-9DABD720348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81B054-90C8-BEFB-8A2C-2A0D4A1BEEA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F62F751-18B1-0CDA-5809-BE71E633BEA0}"/>
              </a:ext>
            </a:extLst>
          </p:cNvPr>
          <p:cNvSpPr txBox="1"/>
          <p:nvPr/>
        </p:nvSpPr>
        <p:spPr>
          <a:xfrm>
            <a:off x="1254253" y="3013502"/>
            <a:ext cx="6635495" cy="91940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 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مَلْعَبِ </a:t>
            </a:r>
            <a:r>
              <a:rPr lang="ar-MA" sz="48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ٱلْحَيِّ</a:t>
            </a:r>
            <a:r>
              <a:rPr lang="ar-MA" sz="48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7AF91F1C-F1D1-A8A0-565D-EF02A4EFAD0B}"/>
              </a:ext>
            </a:extLst>
          </p:cNvPr>
          <p:cNvSpPr/>
          <p:nvPr/>
        </p:nvSpPr>
        <p:spPr>
          <a:xfrm>
            <a:off x="3927988" y="4501515"/>
            <a:ext cx="1288025" cy="62926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مَتى ؟</a:t>
            </a:r>
            <a:endParaRPr lang="fr-FR" sz="4400" b="1" dirty="0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64065CE7-ACFF-F152-0194-E18C8AD17D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6411" y="667436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990834270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2A95C82-3103-6A4C-9FA6-4D5F9D4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اللوحة والكراسة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القمطر.</a:t>
            </a:r>
            <a:endParaRPr lang="fr-FR" sz="2400" dirty="0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4F268FAB-5591-6EE5-CF42-5714CBC4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3032343-C984-2689-99A9-0471E9333A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04D9429D-790F-D5D1-DE52-0D7333F123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3FF5149-0CCB-A8B6-C21E-9CEB5FCD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C72691B-79CE-598F-F00C-25D199BC4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9FDB2A-F623-22B7-2E85-EFE4B6A0FF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02B3E9F-BABE-5A3C-55F2-062656ACE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E963470-A3A2-288C-760B-70DD69579177}"/>
              </a:ext>
            </a:extLst>
          </p:cNvPr>
          <p:cNvGrpSpPr/>
          <p:nvPr/>
        </p:nvGrpSpPr>
        <p:grpSpPr>
          <a:xfrm>
            <a:off x="8032249" y="738000"/>
            <a:ext cx="792000" cy="792000"/>
            <a:chOff x="498143" y="776756"/>
            <a:chExt cx="792000" cy="792000"/>
          </a:xfrm>
          <a:noFill/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F39620F-1B2D-9928-A359-A25E92ADAC30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3DA99-EFA5-8130-6391-8715B8AF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2" y="923017"/>
              <a:ext cx="615210" cy="535110"/>
            </a:xfrm>
            <a:prstGeom prst="rect">
              <a:avLst/>
            </a:prstGeom>
            <a:grp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C84A45-83E0-FCF3-F365-B6B9CE52DD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6" name="Class AR_NV_03_1">
            <a:hlinkClick r:id="" action="ppaction://media"/>
            <a:extLst>
              <a:ext uri="{FF2B5EF4-FFF2-40B4-BE49-F238E27FC236}">
                <a16:creationId xmlns:a16="http://schemas.microsoft.com/office/drawing/2014/main" id="{3478AD39-8ABD-417D-4EDA-0D8225B138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C0F0F5-A67F-F9BE-D171-DB93F3A54B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FBAFA-B5A5-8B6B-32C2-C758F68B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F20A30F-1F43-E402-4E4D-4BB6A495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56000"/>
            <a:ext cx="7167573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يلعب الأطفال كرة القدم في ملعب الحي نهاية الأسبوع.   - أضفت معلومة عن الزمان.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076259B-EB2B-F4C1-AA14-A7D95AD404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DCAE319-D480-0CA4-6A9C-F2C7F7CCD7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26E88AC-E836-579B-DDA9-4214DBECD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DA5EC86-52ED-FC0E-081C-2102F667B1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0F1E88A-A3F7-2D2B-3310-1F6B5C01CAE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21A6E4-967A-7240-CC11-F337CF746AA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C8F882-31BE-6EF7-457C-6932C6051F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429F18-352B-2802-1F70-A1644E4158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97BA7C8-3ECD-7F9C-7B86-1AC9A8D26414}"/>
              </a:ext>
            </a:extLst>
          </p:cNvPr>
          <p:cNvSpPr txBox="1"/>
          <p:nvPr/>
        </p:nvSpPr>
        <p:spPr>
          <a:xfrm>
            <a:off x="729205" y="2844225"/>
            <a:ext cx="7928658" cy="85129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مَلْعَبِ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ٱلْحَيِّ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نِهايَةَ الْأُسْبوعِ.</a:t>
            </a:r>
          </a:p>
        </p:txBody>
      </p:sp>
      <p:pic>
        <p:nvPicPr>
          <p:cNvPr id="14" name="Espace réservé pour une image  14">
            <a:extLst>
              <a:ext uri="{FF2B5EF4-FFF2-40B4-BE49-F238E27FC236}">
                <a16:creationId xmlns:a16="http://schemas.microsoft.com/office/drawing/2014/main" id="{ECF04FF5-E4CB-D402-1DF8-548E075496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929729"/>
      </p:ext>
    </p:extLst>
  </p:cSld>
  <p:clrMapOvr>
    <a:masterClrMapping/>
  </p:clrMapOvr>
  <p:transition spd="slow">
    <p:fad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AA952-0BB0-A01B-CFD0-B96023B04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77EE8196-AE6B-5B70-A420-D4D276B5E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وسعت الجملة (يلعب الأطفال كرة القدم) فحصلت على جملة بها معلومات أكثر.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74BA579-D778-567D-1C93-5185C91D73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CEF111A-5721-C4F0-C4DB-AAE19C259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32FFABC-F101-07E6-09B5-EF00D8B2B9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0A4EE43-890D-AF11-FB57-88329E0E20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E504F5-97B0-37C7-F085-4470B970232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F8C707-1084-2E89-D10E-95AF3E32CDE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079FCA-2604-AF87-AF85-0E4670DC156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C6710FA-0209-6A21-4A11-8D24FFF7266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4F73CCB-784D-8B99-7A60-B2362A51B468}"/>
              </a:ext>
            </a:extLst>
          </p:cNvPr>
          <p:cNvSpPr txBox="1"/>
          <p:nvPr/>
        </p:nvSpPr>
        <p:spPr>
          <a:xfrm>
            <a:off x="607671" y="4367977"/>
            <a:ext cx="7928658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ٱلْقَدَمِ 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مَلْعَبِ </a:t>
            </a:r>
            <a:r>
              <a:rPr lang="ar-MA" sz="4400" b="1" dirty="0" err="1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ٱلْحَيِّ</a:t>
            </a:r>
            <a:r>
              <a:rPr lang="ar-MA" sz="4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نِهايَةَ الْأُسْبوعِ.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59BFDDF-C32D-82DC-D7B5-EAC37AA6049A}"/>
              </a:ext>
            </a:extLst>
          </p:cNvPr>
          <p:cNvSpPr txBox="1"/>
          <p:nvPr/>
        </p:nvSpPr>
        <p:spPr>
          <a:xfrm>
            <a:off x="2407718" y="2544823"/>
            <a:ext cx="4328564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يَلْعَبُ ٱلْأَطْفالُ كُرَةَ الْقَدَمِ.</a:t>
            </a:r>
          </a:p>
        </p:txBody>
      </p:sp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127187DA-12CF-C4E8-FAC2-5A459217A0EE}"/>
              </a:ext>
            </a:extLst>
          </p:cNvPr>
          <p:cNvSpPr/>
          <p:nvPr/>
        </p:nvSpPr>
        <p:spPr>
          <a:xfrm>
            <a:off x="4396487" y="3322148"/>
            <a:ext cx="351026" cy="998182"/>
          </a:xfrm>
          <a:prstGeom prst="downArrow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lang="fr-FR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4">
            <a:extLst>
              <a:ext uri="{FF2B5EF4-FFF2-40B4-BE49-F238E27FC236}">
                <a16:creationId xmlns:a16="http://schemas.microsoft.com/office/drawing/2014/main" id="{BC32336D-FF47-F8CB-B491-18B8F99157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31517198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DA2275-92D6-FC00-BE0C-7A82420782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B5DF50B-A896-E17B-97C3-A4D725540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defTabSz="457200"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يذكرنا بخطوات استراتيجية توسيع فكرة؟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4A62396-9168-88D3-6E6C-68BB9AC5B59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4015E7F-CD40-6A85-DFF9-162A754C82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4633509-DC37-E351-81FC-393AFE500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20956B6-681A-2D91-E1DB-722AB91EFEF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43FDD5-535E-F2C1-A69A-405DE538B6A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2A7D006-C412-3ADE-AB40-BF9CE5F98B0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AA8D55-761C-CAC6-F945-F3DE8D26CC1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5FD1AA-5946-FE1B-9B9D-132F4F2F47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2" name="Espace réservé pour une image  14">
            <a:extLst>
              <a:ext uri="{FF2B5EF4-FFF2-40B4-BE49-F238E27FC236}">
                <a16:creationId xmlns:a16="http://schemas.microsoft.com/office/drawing/2014/main" id="{67E93479-CE8E-59A3-6F1B-0D88CBA0DB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4"/>
            <a:ext cx="828000" cy="827999"/>
          </a:xfr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8348A6D-C736-C66A-EE4F-AF2D94F807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9" t="20292" r="2153" b="5342"/>
          <a:stretch>
            <a:fillRect/>
          </a:stretch>
        </p:blipFill>
        <p:spPr>
          <a:xfrm>
            <a:off x="470009" y="2478742"/>
            <a:ext cx="8203982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1894876"/>
      </p:ext>
    </p:extLst>
  </p:cSld>
  <p:clrMapOvr>
    <a:masterClrMapping/>
  </p:clrMapOvr>
  <p:transition spd="slow">
    <p:fade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D139-B553-5C72-8DF3-A571503850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656D56-C130-86B2-B127-2995D8418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30" y="717557"/>
            <a:ext cx="7152622" cy="641459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دوركم. خذوا كراساتكم على الصفحة 16. من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يقرأ التعليمة 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1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DAF5BF2-ABCA-2423-109A-1F95B2E17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24651DB-8946-DB32-5441-55632A37CA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853CBA-1873-8A8C-9827-DF4206DDD7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5D67EE4-74B2-72C5-2060-F98E9F5A8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FD616B-8A2C-AF9F-EF59-CF2D635FD44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ED7BB1-9586-C536-09F8-09941FF1C3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3DE9D82-B585-24B3-B6EA-06FC64FEDD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DBE4F-CF89-C5D2-D11A-1A5A27CAC77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A6F3EF2-5E7F-240F-C94F-0CCB7FE7A8C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07471" y="667222"/>
            <a:ext cx="828000" cy="828000"/>
          </a:xfr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AAB7E693-2329-41F2-8F2B-BD014D4FA2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91" r="-36591"/>
          <a:stretch>
            <a:fillRect/>
          </a:stretch>
        </p:blipFill>
        <p:spPr>
          <a:xfrm>
            <a:off x="2179183" y="1980000"/>
            <a:ext cx="4785635" cy="3960000"/>
          </a:xfrm>
          <a:prstGeom prst="rect">
            <a:avLst/>
          </a:prstGeom>
        </p:spPr>
      </p:pic>
      <p:sp>
        <p:nvSpPr>
          <p:cNvPr id="23" name="Flèche : gauche 22">
            <a:extLst>
              <a:ext uri="{FF2B5EF4-FFF2-40B4-BE49-F238E27FC236}">
                <a16:creationId xmlns:a16="http://schemas.microsoft.com/office/drawing/2014/main" id="{13405BDC-1519-05E1-A2BC-D94D87B66FB8}"/>
              </a:ext>
            </a:extLst>
          </p:cNvPr>
          <p:cNvSpPr/>
          <p:nvPr/>
        </p:nvSpPr>
        <p:spPr>
          <a:xfrm>
            <a:off x="6303899" y="4074661"/>
            <a:ext cx="593674" cy="28979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203526B6-C704-644C-5ACC-1F8F835BAE77}"/>
              </a:ext>
            </a:extLst>
          </p:cNvPr>
          <p:cNvSpPr/>
          <p:nvPr/>
        </p:nvSpPr>
        <p:spPr>
          <a:xfrm>
            <a:off x="3254928" y="3710118"/>
            <a:ext cx="2592200" cy="1103464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48611541"/>
      </p:ext>
    </p:extLst>
  </p:cSld>
  <p:clrMapOvr>
    <a:masterClrMapping/>
  </p:clrMapOvr>
  <p:transition spd="slow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31DD9-A56F-A014-6D2A-7AB91AA31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F73ACEB-B360-344D-BD71-3D037BAA2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93475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أنجزوا النشاط. معكم دقيقتان.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لدعم من يواجهون صعوبات. </a:t>
            </a:r>
            <a:endParaRPr lang="fr-FR" sz="2400" b="1" dirty="0"/>
          </a:p>
        </p:txBody>
      </p:sp>
      <p:pic>
        <p:nvPicPr>
          <p:cNvPr id="11" name="Espace réservé pour une image  10">
            <a:extLst>
              <a:ext uri="{FF2B5EF4-FFF2-40B4-BE49-F238E27FC236}">
                <a16:creationId xmlns:a16="http://schemas.microsoft.com/office/drawing/2014/main" id="{32834FD3-8615-31CA-56D5-10B5C4F134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A68CB234-91AC-F230-3B7D-8182B0EB0A4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88F2B9-8801-F19E-68F0-922BAB13D06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7944ADB-CC0D-88E7-197C-38808D7BB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79FC02E-52CB-2B50-DA29-C2203053DB3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31DB01-FA55-5169-E72C-11AF0E96BA7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CCA29B6-5CF7-1B69-A5D1-B32E222077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63203E-0900-FFCE-7677-69BE506683E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C0CD71-1F1D-0E98-8D0D-7A990441223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B64D43C-01C4-361C-3337-E5EF9642AC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242" y="1980000"/>
            <a:ext cx="7955516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04652"/>
      </p:ext>
    </p:extLst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6236A-A4ED-2E23-9B39-732DB5F1D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1BC9810E-9B25-890E-24D3-3ED09276E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934754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انتهى الوقت. ناقشوا إجاباتكم في ثنائيات. أمامكم دقيقة واحدة.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4215280-BA19-7D58-B991-66BB68D74A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9514503-9C76-A9F3-A0D0-A56083327B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2D3BA9-5824-9F0A-BC0D-365D04C25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B456217-D0A0-A42A-5393-D10F47866F9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2801F8-B74E-DEEF-5D61-84D77B31895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2F657C-A182-067E-A3E6-8FDCE447D04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D07709-AF96-10C0-62E8-6245665868B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A27CF9-44AE-AB31-8D51-C5DC285B1E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A2D477D-F976-4D76-5E28-D52A030335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242" y="1980000"/>
            <a:ext cx="7955516" cy="3960000"/>
          </a:xfrm>
          <a:prstGeom prst="rect">
            <a:avLst/>
          </a:prstGeom>
        </p:spPr>
      </p:pic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A6EBB67D-068A-6013-81F2-F026B76951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71" b="-9671"/>
          <a:stretch>
            <a:fillRect/>
          </a:stretch>
        </p:blipFill>
        <p:spPr>
          <a:xfrm>
            <a:off x="7982972" y="700778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99094035"/>
      </p:ext>
    </p:extLst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945AB-B976-0A95-CE71-060FDC420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re 22">
            <a:extLst>
              <a:ext uri="{FF2B5EF4-FFF2-40B4-BE49-F238E27FC236}">
                <a16:creationId xmlns:a16="http://schemas.microsoft.com/office/drawing/2014/main" id="{C09881E1-DC65-9742-B002-D4EE64EF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جماعيا. جملة جملة. سأعين من يقرأ العبارة ومن يحدد الأداة. انتبهوا.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80B568F-ABA4-2797-5BDC-8428D2B4B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52C2CA-EFBF-59AD-F222-9DE5BB800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A2BE1D-EF31-22CA-4CEE-940F164DCD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A849F48-6817-BD5C-2E41-7F44F0C9D0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6B39B9-2C6A-FC25-A9F4-9886344B12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1B9C6A-7A3D-5E08-4E4F-E4AC1746660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AB7703-BA6C-015D-5AAC-2D789D1426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8485F-2CAB-0AC1-350C-DF16917EAFB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0A3C08A-F0D3-8902-890D-400C389C0D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4242" y="1980000"/>
            <a:ext cx="7955516" cy="3960000"/>
          </a:xfrm>
          <a:prstGeom prst="rect">
            <a:avLst/>
          </a:prstGeom>
        </p:spPr>
      </p:pic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CF8F8D32-B217-8BFD-B845-89DE50C3CEB4}"/>
              </a:ext>
            </a:extLst>
          </p:cNvPr>
          <p:cNvCxnSpPr>
            <a:cxnSpLocks/>
          </p:cNvCxnSpPr>
          <p:nvPr/>
        </p:nvCxnSpPr>
        <p:spPr>
          <a:xfrm flipH="1">
            <a:off x="1862356" y="3179428"/>
            <a:ext cx="2013358" cy="15435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38CB2D99-C4B8-A493-D723-B63C146CCC20}"/>
              </a:ext>
            </a:extLst>
          </p:cNvPr>
          <p:cNvCxnSpPr>
            <a:cxnSpLocks/>
          </p:cNvCxnSpPr>
          <p:nvPr/>
        </p:nvCxnSpPr>
        <p:spPr>
          <a:xfrm flipH="1">
            <a:off x="1862356" y="3959604"/>
            <a:ext cx="2061936" cy="15267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771F0588-01A4-A3D1-EE08-14475CF646DA}"/>
              </a:ext>
            </a:extLst>
          </p:cNvPr>
          <p:cNvCxnSpPr>
            <a:cxnSpLocks/>
          </p:cNvCxnSpPr>
          <p:nvPr/>
        </p:nvCxnSpPr>
        <p:spPr>
          <a:xfrm flipH="1" flipV="1">
            <a:off x="1839807" y="3179428"/>
            <a:ext cx="2107034" cy="1543574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56CF467E-C1C3-FAB9-482D-3E7B99E0D810}"/>
              </a:ext>
            </a:extLst>
          </p:cNvPr>
          <p:cNvCxnSpPr>
            <a:cxnSpLocks/>
          </p:cNvCxnSpPr>
          <p:nvPr/>
        </p:nvCxnSpPr>
        <p:spPr>
          <a:xfrm flipH="1" flipV="1">
            <a:off x="1839807" y="3959604"/>
            <a:ext cx="2084485" cy="152679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Espace réservé pour une image  43">
            <a:extLst>
              <a:ext uri="{FF2B5EF4-FFF2-40B4-BE49-F238E27FC236}">
                <a16:creationId xmlns:a16="http://schemas.microsoft.com/office/drawing/2014/main" id="{DAD770F4-5CFE-C92D-28F8-C00E414FEC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1592910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D49D05-99F3-8C43-C68E-EED3D89D13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9E21C242-C125-B447-BE7D-BE744F615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التعليمة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الثانية؟ أنجزوا. </a:t>
            </a:r>
            <a:r>
              <a:rPr lang="ar-MA" sz="2400" b="1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يمر الأستاذ بين الصفوف ويقدم توجيهات.</a:t>
            </a:r>
            <a:endParaRPr lang="fr-FR" sz="2400" b="1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3AB510E-BF49-36B3-C4BD-7ED72E92D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CF8F95-9E61-1F6E-883A-04E79AC2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0584AA7-6C8F-46FB-035C-9DD3A533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7EF8D0-F861-937F-5824-288195A257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386BC9-3B94-9C57-5448-333B35010C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FE8C38-4AB0-71FF-93E7-525178E10A8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F3527-55B1-AC71-3A07-3666A923F24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5509CF-3128-F1D2-78F5-461E7856FA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4E57020-207E-D8E5-8D39-8DEE64BCAB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91" r="-36591"/>
          <a:stretch>
            <a:fillRect/>
          </a:stretch>
        </p:blipFill>
        <p:spPr>
          <a:xfrm>
            <a:off x="2179183" y="1980000"/>
            <a:ext cx="4785635" cy="3960000"/>
          </a:xfrm>
          <a:prstGeom prst="rect">
            <a:avLst/>
          </a:prstGeom>
        </p:spPr>
      </p:pic>
      <p:sp>
        <p:nvSpPr>
          <p:cNvPr id="14" name="Flèche : gauche 13">
            <a:extLst>
              <a:ext uri="{FF2B5EF4-FFF2-40B4-BE49-F238E27FC236}">
                <a16:creationId xmlns:a16="http://schemas.microsoft.com/office/drawing/2014/main" id="{DFEE4689-0544-BEE2-46E9-72E4BCF4FEE2}"/>
              </a:ext>
            </a:extLst>
          </p:cNvPr>
          <p:cNvSpPr/>
          <p:nvPr/>
        </p:nvSpPr>
        <p:spPr>
          <a:xfrm>
            <a:off x="6303899" y="5014229"/>
            <a:ext cx="593674" cy="28979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49C9C644-8F0E-F2AA-9416-5B99EC1C2E83}"/>
              </a:ext>
            </a:extLst>
          </p:cNvPr>
          <p:cNvSpPr/>
          <p:nvPr/>
        </p:nvSpPr>
        <p:spPr>
          <a:xfrm>
            <a:off x="3254928" y="4790114"/>
            <a:ext cx="2592200" cy="84559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C0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Espace réservé pour une image  34">
            <a:extLst>
              <a:ext uri="{FF2B5EF4-FFF2-40B4-BE49-F238E27FC236}">
                <a16:creationId xmlns:a16="http://schemas.microsoft.com/office/drawing/2014/main" id="{BC19FE28-D363-9848-47D1-43869815BA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75134" y="700992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1055491250"/>
      </p:ext>
    </p:extLst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C2EB1-EA55-AC31-979A-F37C1B6DC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CB7763DD-7047-204B-9826-588F8B545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انتبهوا. سأعين من يقدم إجابته. ستشاركون جميعا. </a:t>
            </a:r>
            <a:endParaRPr lang="fr-FR" sz="2400" i="1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5B67F1C-07AE-4216-66EB-665D910A0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24FDDB5-4E99-B2BC-E9BB-F53BCF5FD1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1448419-EE67-A147-983A-C83B076EAE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D7680D-09D8-457E-BAEE-CEB339340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CBFF80E-EFD8-5D1A-A279-71A772DC865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85C297-A4FF-F43F-12E8-D5E101C1551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A30F645-F419-E8AB-A5F6-B6EE46E71CD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EA2E2B-6709-5491-A456-DD6D1F8788B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D92093-6F34-6F35-FDA4-49E3999900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97" y="1980000"/>
            <a:ext cx="7859007" cy="3240000"/>
          </a:xfrm>
          <a:prstGeom prst="rect">
            <a:avLst/>
          </a:prstGeom>
        </p:spPr>
      </p:pic>
      <p:pic>
        <p:nvPicPr>
          <p:cNvPr id="17" name="Espace réservé pour une image  34">
            <a:extLst>
              <a:ext uri="{FF2B5EF4-FFF2-40B4-BE49-F238E27FC236}">
                <a16:creationId xmlns:a16="http://schemas.microsoft.com/office/drawing/2014/main" id="{FDE187D3-87B5-DB16-CB58-67D3BA9F22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/>
          <a:srcRect/>
          <a:stretch/>
        </p:blipFill>
        <p:spPr>
          <a:xfrm>
            <a:off x="7966745" y="700992"/>
            <a:ext cx="828000" cy="827999"/>
          </a:xfrm>
        </p:spPr>
      </p:pic>
    </p:spTree>
    <p:extLst>
      <p:ext uri="{BB962C8B-B14F-4D97-AF65-F5344CB8AC3E}">
        <p14:creationId xmlns:p14="http://schemas.microsoft.com/office/powerpoint/2010/main" val="2545713869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79A46-5846-E47D-78B6-6155CA324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B3389323-A200-294B-A36C-9194A0533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8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أجوبة أخرى ممكنة. من يقرأ؟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179F2FD-6A99-9F44-4774-266CE8A42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2F20E9-1C22-D365-DE2A-F62FB7E2A7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9A5679-FB7F-AFE5-5DA0-3B35EA994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2717418-7246-A6E5-9510-3B896DBB1D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BCEDA28-63B2-12CD-57BF-9436CAD07B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0C79F9-FB7B-43E5-AF38-8FE19619C7B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AC7024-4D63-D3A1-C253-0725C3E1B1D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22EC8-B6B9-7C89-B439-7F320BAF88D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6A59076-D917-91C1-2A0C-61475FEE2C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97" y="1980000"/>
            <a:ext cx="7859007" cy="32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11582636-6C0E-F420-39BD-A3208E418734}"/>
              </a:ext>
            </a:extLst>
          </p:cNvPr>
          <p:cNvSpPr txBox="1"/>
          <p:nvPr/>
        </p:nvSpPr>
        <p:spPr>
          <a:xfrm>
            <a:off x="368676" y="2486097"/>
            <a:ext cx="4031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مُتَحَمِّسَةً لِٱسْتِقْبالِ ٱلضُّيوفِ.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B21B77F-2EF3-B5A3-3E76-8154DBF190A7}"/>
              </a:ext>
            </a:extLst>
          </p:cNvPr>
          <p:cNvSpPr txBox="1"/>
          <p:nvPr/>
        </p:nvSpPr>
        <p:spPr>
          <a:xfrm>
            <a:off x="268008" y="3120671"/>
            <a:ext cx="4031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بَيْنَ أَمْواجِ ٱلْبَحْرِ.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6CB6C85-345F-F11C-984A-DFB3210CCFDD}"/>
              </a:ext>
            </a:extLst>
          </p:cNvPr>
          <p:cNvSpPr txBox="1"/>
          <p:nvPr/>
        </p:nvSpPr>
        <p:spPr>
          <a:xfrm>
            <a:off x="-350582" y="3823000"/>
            <a:ext cx="4031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غَداً صَباحاً.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E647CA9-4380-F097-3C33-2DAC839B8E9F}"/>
              </a:ext>
            </a:extLst>
          </p:cNvPr>
          <p:cNvSpPr txBox="1"/>
          <p:nvPr/>
        </p:nvSpPr>
        <p:spPr>
          <a:xfrm>
            <a:off x="-1234127" y="4483499"/>
            <a:ext cx="40316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لِأَنَّهُ مُهَذَّبٌ.</a:t>
            </a:r>
          </a:p>
        </p:txBody>
      </p:sp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D6B37C0C-BAF1-66DE-ACAF-2187F84C8B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82304" y="658833"/>
            <a:ext cx="828000" cy="828000"/>
          </a:xfrm>
        </p:spPr>
      </p:pic>
    </p:spTree>
    <p:extLst>
      <p:ext uri="{BB962C8B-B14F-4D97-AF65-F5344CB8AC3E}">
        <p14:creationId xmlns:p14="http://schemas.microsoft.com/office/powerpoint/2010/main" val="3016937622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BA3EE-D467-78BD-3333-F7FB4F206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622BBD7B-76D5-A164-AB0B-9C87BAA4426A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4BDE991E-65EE-DE9E-0A49-4B514C81EE2F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E873553-CD27-2D2E-BC54-5D718C5D0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/>
              <a:t> النشاط الاعتيادي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A1F69CB7-D5BE-1AD6-8E68-AA9D1B7A7EBD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buFont typeface="Courier New" panose="02070309020205020404" pitchFamily="49" charset="0"/>
              <a:buChar char="o"/>
            </a:pPr>
            <a:r>
              <a:rPr lang="ar-MA" sz="2400" b="1" dirty="0">
                <a:cs typeface="Microsoft Uighur" panose="02000000000000000000" pitchFamily="2" charset="-78"/>
              </a:rPr>
              <a:t>توظيف الكلمات البصرية؛</a:t>
            </a:r>
          </a:p>
        </p:txBody>
      </p:sp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7EEA6917-E845-6FAA-B9C4-F57A91A97D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280025" y="2788388"/>
            <a:ext cx="715006" cy="715006"/>
          </a:xfrm>
          <a:prstGeom prst="rect">
            <a:avLst/>
          </a:prstGeom>
        </p:spPr>
      </p:pic>
      <p:pic>
        <p:nvPicPr>
          <p:cNvPr id="8" name="Google Shape;86;p130">
            <a:extLst>
              <a:ext uri="{FF2B5EF4-FFF2-40B4-BE49-F238E27FC236}">
                <a16:creationId xmlns:a16="http://schemas.microsoft.com/office/drawing/2014/main" id="{99674391-AD68-D79D-FB28-3C02119345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1558" y="1452591"/>
            <a:ext cx="360000" cy="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F63E8C1-7046-26C1-467B-ED6B8A86AE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1301" y="3058592"/>
            <a:ext cx="544953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814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EA5E64-4E46-844B-A7E9-0F211C4E61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e libre : forme 4">
            <a:extLst>
              <a:ext uri="{FF2B5EF4-FFF2-40B4-BE49-F238E27FC236}">
                <a16:creationId xmlns:a16="http://schemas.microsoft.com/office/drawing/2014/main" id="{8C0C9114-4AB6-BDF3-0819-4566DEAE788D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9E32BEDC-048D-7042-BA31-098EAEA852F4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7F495AE-D6B6-4B2A-DFAE-9A32AE7D8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1344886"/>
            <a:ext cx="7886700" cy="720000"/>
          </a:xfrm>
        </p:spPr>
        <p:txBody>
          <a:bodyPr>
            <a:noAutofit/>
          </a:bodyPr>
          <a:lstStyle/>
          <a:p>
            <a:r>
              <a:rPr lang="ar-MA" sz="4800" dirty="0">
                <a:solidFill>
                  <a:srgbClr val="424D7B"/>
                </a:solidFill>
              </a:rPr>
              <a:t>اختتام الحصة</a:t>
            </a:r>
            <a:endParaRPr lang="fr-MA" sz="4800" dirty="0">
              <a:solidFill>
                <a:srgbClr val="424D7B"/>
              </a:solidFill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9603C26B-A314-208D-7BDA-E1DA6DBA453A}"/>
              </a:ext>
            </a:extLst>
          </p:cNvPr>
          <p:cNvSpPr txBox="1">
            <a:spLocks/>
          </p:cNvSpPr>
          <p:nvPr/>
        </p:nvSpPr>
        <p:spPr>
          <a:xfrm>
            <a:off x="1842227" y="3894706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Clr>
                <a:srgbClr val="424D7B"/>
              </a:buClr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  <a:p>
            <a:pPr marL="0" indent="0" algn="r" rtl="1">
              <a:buClr>
                <a:srgbClr val="424D7B"/>
              </a:buClr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منزلي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70DAA81-5E5C-DDDF-23DA-5BD9840D6F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5390" y="3055673"/>
            <a:ext cx="536340" cy="540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7297C11-7DD5-70C8-802A-B7608CE74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5158" y="147357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3601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9D932-DE38-11BF-B401-F30AEF68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55BFBF4-8CF8-BA9C-A7AC-D2820A0FA39E}"/>
              </a:ext>
            </a:extLst>
          </p:cNvPr>
          <p:cNvSpPr/>
          <p:nvPr/>
        </p:nvSpPr>
        <p:spPr>
          <a:xfrm>
            <a:off x="4478694" y="3009626"/>
            <a:ext cx="4032933" cy="22803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تَعَلَّمْتُ أَنَّ أَقْسامَ </a:t>
            </a:r>
            <a:r>
              <a:rPr lang="ar-M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(اسم - ...-...) </a:t>
            </a:r>
          </a:p>
          <a:p>
            <a:pPr algn="just" rtl="1"/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اَلاِسْمُ يَدُلُّ ............................ </a:t>
            </a:r>
            <a:r>
              <a:rPr lang="ar-M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وَٱلْفِعْلُ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يَدُلُّ عَلى ما ...................................... </a:t>
            </a:r>
            <a:r>
              <a:rPr lang="ar-MA" sz="28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وَٱلْحَرْفُ</a:t>
            </a:r>
            <a:r>
              <a:rPr lang="ar-MA" sz="2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لا مَعْنى لَهُ لِوَحْدِهِ.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113DA2-72A0-A048-8F03-C662BD11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تَعَلَّمْتم في هَذِهِ ٱلْحِصَّةِ؟ استعينوا بالهيكل التالي لتقديم أهم العناصر التي تعلمتموها.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Espace réservé pour une image  9">
            <a:extLst>
              <a:ext uri="{FF2B5EF4-FFF2-40B4-BE49-F238E27FC236}">
                <a16:creationId xmlns:a16="http://schemas.microsoft.com/office/drawing/2014/main" id="{A20100C3-143C-FAC0-F278-51C4F57BC90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32638" y="675611"/>
            <a:ext cx="828000" cy="828000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01ECCC-2DAD-F559-C698-C6905300DC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CA6D53-E295-7F5A-B1D9-49B319F5C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3D430D-8778-A2F0-3BC1-D213E92A13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A2DE97-664A-49AF-026B-722606F87C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A90063-411B-A056-370A-00E9FBB352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8AC3-ED70-18E3-F0E3-3A48A39EE4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D7540A-531B-2067-37A0-19E62CF206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2AB03-3359-286D-FF88-E1E6675AE2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7A9AA9F-8659-2F3D-0618-4F0432D11797}"/>
              </a:ext>
            </a:extLst>
          </p:cNvPr>
          <p:cNvSpPr txBox="1"/>
          <p:nvPr/>
        </p:nvSpPr>
        <p:spPr>
          <a:xfrm>
            <a:off x="600046" y="3009626"/>
            <a:ext cx="3452327" cy="22814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rtl="1"/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ٱلْإِنْتاجِ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ٱلْكِتابِيِّ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تَدَرَّبْتُ عَلى تَوْسيعِ جُمْلَةٍ </a:t>
            </a:r>
            <a:r>
              <a:rPr lang="ar-MA" sz="32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بِٱسْتِعْمالِ</a:t>
            </a:r>
            <a:r>
              <a:rPr lang="ar-MA" sz="32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...........................................</a:t>
            </a:r>
            <a:endParaRPr lang="fr-FR" sz="32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28781092"/>
      </p:ext>
    </p:extLst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A824B3-C5F2-504B-90E9-671EB71BC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علامة امام الأنشطة لتنجزوها  في بيوتكم.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9DA9B313-328D-3479-3876-B670E47ED36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66194" y="658833"/>
            <a:ext cx="828000" cy="828000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32869DD-55F4-6A83-02B8-2B8B59C5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7C2AA2D-CAEA-2CA6-DC70-61C672AB38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EC8463F-BFEC-45EF-4C3D-6BB39585C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39157CC-A9AA-9962-40CA-F2B0CF5522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464CC5-0BC1-C19F-4253-E1D3E21C0D5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E51FF4-3D20-6B42-9D55-30A14A75DE9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6C412D-685A-9016-6FDD-48B57293B1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C43843-CC22-D268-92CE-C334446D62A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608E64A5-D8C6-47C6-6236-E87CDEA65E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4391" y="1980000"/>
            <a:ext cx="2685881" cy="3960000"/>
          </a:xfrm>
          <a:prstGeom prst="rect">
            <a:avLst/>
          </a:prstGeom>
        </p:spPr>
      </p:pic>
      <p:sp>
        <p:nvSpPr>
          <p:cNvPr id="16" name="Signe de multiplication 15">
            <a:extLst>
              <a:ext uri="{FF2B5EF4-FFF2-40B4-BE49-F238E27FC236}">
                <a16:creationId xmlns:a16="http://schemas.microsoft.com/office/drawing/2014/main" id="{54E588EE-4F44-000E-FD83-142028B1473F}"/>
              </a:ext>
            </a:extLst>
          </p:cNvPr>
          <p:cNvSpPr>
            <a:spLocks noChangeAspect="1"/>
          </p:cNvSpPr>
          <p:nvPr/>
        </p:nvSpPr>
        <p:spPr>
          <a:xfrm>
            <a:off x="3726272" y="2641257"/>
            <a:ext cx="324000" cy="324000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132B36A-BBD1-9680-9CAA-7D691F7FBE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91" r="-36591"/>
          <a:stretch>
            <a:fillRect/>
          </a:stretch>
        </p:blipFill>
        <p:spPr>
          <a:xfrm>
            <a:off x="3890436" y="1980000"/>
            <a:ext cx="4689064" cy="3960000"/>
          </a:xfrm>
          <a:prstGeom prst="rect">
            <a:avLst/>
          </a:prstGeom>
        </p:spPr>
      </p:pic>
      <p:sp>
        <p:nvSpPr>
          <p:cNvPr id="19" name="Signe de multiplication 18">
            <a:extLst>
              <a:ext uri="{FF2B5EF4-FFF2-40B4-BE49-F238E27FC236}">
                <a16:creationId xmlns:a16="http://schemas.microsoft.com/office/drawing/2014/main" id="{64FE5029-761A-EED6-0637-8CB5D5F7BE5C}"/>
              </a:ext>
            </a:extLst>
          </p:cNvPr>
          <p:cNvSpPr>
            <a:spLocks noChangeAspect="1"/>
          </p:cNvSpPr>
          <p:nvPr/>
        </p:nvSpPr>
        <p:spPr>
          <a:xfrm>
            <a:off x="7228789" y="4990010"/>
            <a:ext cx="324000" cy="324000"/>
          </a:xfrm>
          <a:prstGeom prst="mathMultiply">
            <a:avLst/>
          </a:prstGeom>
          <a:solidFill>
            <a:srgbClr val="C00000"/>
          </a:solidFill>
          <a:ln w="31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019128"/>
      </p:ext>
    </p:extLst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ختتام الحصة3_1">
            <a:hlinkClick r:id="" action="ppaction://media"/>
            <a:extLst>
              <a:ext uri="{FF2B5EF4-FFF2-40B4-BE49-F238E27FC236}">
                <a16:creationId xmlns:a16="http://schemas.microsoft.com/office/drawing/2014/main" id="{A08A68F4-DAE8-A2E4-11A4-56BDDB1D56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" b="3"/>
          <a:stretch/>
        </p:blipFill>
        <p:spPr>
          <a:xfrm>
            <a:off x="1052512" y="1449387"/>
            <a:ext cx="7038975" cy="395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6004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516146B-C631-6B4F-ADC1-AACEB055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انتبهوا، سنتدرب اليوم على توظيف الكلمات البصرية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التي درسناها.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بها؟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fr-FR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E967FF-7A94-2A20-9CE4-67928AE2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07F530-64E8-D539-209B-4375C43A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46ACB3-3E92-15B2-D13C-81E55DF3F5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7A8884-B020-348E-A028-543B0A9A47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6CC55-0A0E-D6BB-7070-6C850AAE83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5300E-33C6-ADD1-7396-A0046532DD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ACAE-FDFB-02E0-F6FE-F2CC0EDA5D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E512C-089D-FCFD-17DB-CF859A1FE8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الإنتاج الكتابي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005B9B4-14F2-8CE2-5E8F-FC2EF83FEC35}"/>
              </a:ext>
            </a:extLst>
          </p:cNvPr>
          <p:cNvSpPr txBox="1"/>
          <p:nvPr/>
        </p:nvSpPr>
        <p:spPr>
          <a:xfrm>
            <a:off x="2314937" y="3044142"/>
            <a:ext cx="4514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تَوْظيفُ ٱلْكَلِماتِ ٱلْبَصَرِيَّةِ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illustration, Dessin animé, clipart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21477C2-66C9-29B4-04AE-C5B23DCF9CF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12785</TotalTime>
  <Words>1908</Words>
  <Application>Microsoft Office PowerPoint</Application>
  <PresentationFormat>Affichage à l'écran (4:3)</PresentationFormat>
  <Paragraphs>582</Paragraphs>
  <Slides>84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10</vt:i4>
      </vt:variant>
      <vt:variant>
        <vt:lpstr>Titres des diapositives</vt:lpstr>
      </vt:variant>
      <vt:variant>
        <vt:i4>84</vt:i4>
      </vt:variant>
    </vt:vector>
  </HeadingPairs>
  <TitlesOfParts>
    <vt:vector size="105" baseType="lpstr">
      <vt:lpstr>Dosis ExtraBold</vt:lpstr>
      <vt:lpstr>Wingdings</vt:lpstr>
      <vt:lpstr>Calibri Light</vt:lpstr>
      <vt:lpstr>Courier New</vt:lpstr>
      <vt:lpstr>Arial</vt:lpstr>
      <vt:lpstr>Modern Love</vt:lpstr>
      <vt:lpstr>Dosis SemiBold</vt:lpstr>
      <vt:lpstr>Dosis</vt:lpstr>
      <vt:lpstr>Calibri</vt:lpstr>
      <vt:lpstr>Dosis Medium</vt:lpstr>
      <vt:lpstr>Microsoft Uighur</vt:lpstr>
      <vt:lpstr>Thème Office</vt:lpstr>
      <vt:lpstr>3_Env-Enseignant</vt:lpstr>
      <vt:lpstr>Conception personnalisée</vt:lpstr>
      <vt:lpstr>1_Thème Office</vt:lpstr>
      <vt:lpstr>1_01- نشاط اعتيادي</vt:lpstr>
      <vt:lpstr>1_04- قراءة/ كتابة</vt:lpstr>
      <vt:lpstr>05- اختتام الحصة</vt:lpstr>
      <vt:lpstr>2_05- افتتاح الحصة</vt:lpstr>
      <vt:lpstr>00_Env-Enseignant</vt:lpstr>
      <vt:lpstr>1_Conception personnalisée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 مرحبا بكم . سننطلق في حصة اللغة العربية.</vt:lpstr>
      <vt:lpstr>ضعوا اللوحة والكراسة في القمطر.</vt:lpstr>
      <vt:lpstr> النشاط الاعتيادي</vt:lpstr>
      <vt:lpstr>انتبهوا، سنتدرب اليوم على توظيف الكلمات البصرية التي درسناها. من يذكرنا بها؟  </vt:lpstr>
      <vt:lpstr>أحسنتم، الكلمات التي تعرفناها هي: حَتّى-  لَكِنّ- هَلْ- ثُمَّ- لِماذا-  نَحْوَ- حينَ. من يقرأ ؟</vt:lpstr>
      <vt:lpstr>ما الكلمة الناقصة في الجملة؟ من يقرأ؟ </vt:lpstr>
      <vt:lpstr>الآن؛  خذوا ألواحكم. لاحظوا الكلمات جيدا ستوظفون إحداها في إكمال الجمل.</vt:lpstr>
      <vt:lpstr>اقرَؤا الجملة، ثم اكتبوا على اللوحة الكلمة المناسبة لمعنى الجملة.</vt:lpstr>
      <vt:lpstr>ارفعوا ألواحكم.</vt:lpstr>
      <vt:lpstr>صححوا. من يقرأ؟ </vt:lpstr>
      <vt:lpstr>اقرَؤا الجملة، اكتبوا الكلمة الناقصة     - ارفعوا الأولواح </vt:lpstr>
      <vt:lpstr>صححوا. من يقرأ ؟ </vt:lpstr>
      <vt:lpstr>قراءة</vt:lpstr>
      <vt:lpstr>خذوا الصفحة 11، ستقرؤون النص. من يقرأ؟   أنصتوا لقراءة زميلكم.</vt:lpstr>
      <vt:lpstr>انتبهوا. سَنَتَعَلَّمُ الْيَوْمَ كَيْفَ نُحَدِّدُ نَوْعَ الكَلِمَةْ.</vt:lpstr>
      <vt:lpstr>أنواع الكلمة ثلاثة: الكلمة إما اسم أو فعل أو حرف.</vt:lpstr>
      <vt:lpstr>هَذِهِ كَلِماتٌ: «عَلَى – لَعِبَ – كُرَةٌ – مُحَمَّدٌ». مَا نَوْعُ هَذِهِ الكَلِماتِ؟</vt:lpstr>
      <vt:lpstr>لأحدد نوع الكلمة "كرة". أسأل: على ماذا تدل كلمة "كرة"؟</vt:lpstr>
      <vt:lpstr>تدل الكلمة "كرة" على مسمى هذا الشيء.</vt:lpstr>
      <vt:lpstr>الكلمة "كرة" اسم.</vt:lpstr>
      <vt:lpstr>بالطريقة نفسها أحدد نوع كلمة "ياسين". أسأل: على ماذا تدل كلمة "ياسين"؟</vt:lpstr>
      <vt:lpstr>ياسين تدل على إنسان.</vt:lpstr>
      <vt:lpstr>كلمة "ياسين": اسم.</vt:lpstr>
      <vt:lpstr>الآنَ سَأُحَدِّدُ نَوْعَ كَلِمَةِ «يَخْرُجونَ». أسأل: عَلَى مَاذَا تَدُلُّ كَلِمَةُ «يَخْرُجونَ»؟</vt:lpstr>
      <vt:lpstr>تَدُلُّ هَذِهِ الكَلِمَةُ عَلَى مَا يَقُومُ بِهِ الأَطْفَالُ.</vt:lpstr>
      <vt:lpstr>إذا كلمة يَخرجون:" فعل".</vt:lpstr>
      <vt:lpstr>سأحدد نوع كلمة "إلى". أسأل على ماذا تدل كلمة "إلى"؟</vt:lpstr>
      <vt:lpstr>"إلى" وحدها لا معنى لها. لا تدل على شيء.</vt:lpstr>
      <vt:lpstr>كلمة "إلى" حرفٌ.</vt:lpstr>
      <vt:lpstr>حددت أنواع الكلمات التي لدي</vt:lpstr>
      <vt:lpstr>أتذكر أقسام الكلمة.</vt:lpstr>
      <vt:lpstr>خذوا ألواحكم. </vt:lpstr>
      <vt:lpstr>صححوا؛ </vt:lpstr>
      <vt:lpstr>ارفعوا الألواح. من يشرح لنا كيف حدد نوع الكلمة؟ </vt:lpstr>
      <vt:lpstr>الجواب هو: (كلمة مدرسة اسم) </vt:lpstr>
      <vt:lpstr>اكتبوا نوع الكلمة "في </vt:lpstr>
      <vt:lpstr>ارفعوا ألواحكم. من يشرح لنا كيف حدد نوع الكلمة؟ </vt:lpstr>
      <vt:lpstr>صححوا. </vt:lpstr>
      <vt:lpstr>اكتبوا نوع الكلمة "يمشي": اسم، فعل أو حرف؟ </vt:lpstr>
      <vt:lpstr>ارفعوا ألواحكم. من يشرح كيف حدد نوع الكلمة؟ </vt:lpstr>
      <vt:lpstr>الجواب هو (يمشي فعل لأنه يدل على ما نقوم به)</vt:lpstr>
      <vt:lpstr>خذوا كراساتكم على الصفحة 14. من يقرأ تعليمة النشاط "أتدرب مع زملائي"؟ </vt:lpstr>
      <vt:lpstr>أنجزوا. أمامكم خمس دقائق. سأمر لمساعدتكم. </vt:lpstr>
      <vt:lpstr>صححوا؛ سأمر لمراقبة إنجازاتكم  </vt:lpstr>
      <vt:lpstr>ما اسم أقصر سورة في القرآن الكريم؟</vt:lpstr>
      <vt:lpstr>ما اسم أطول سورة في القرآن الكريم؟ يتم التصفيق على الذين أصابوا وتشجيعهم.</vt:lpstr>
      <vt:lpstr>الإنتاج الكتابي</vt:lpstr>
      <vt:lpstr>في حصة الإنتاج الكتابي اليوم سنتعلم كيف نوسع جملة باستعمال أدوات الاستفهام. </vt:lpstr>
      <vt:lpstr>نذكر أولا بأدوات الاستفهام. على ألواحكم اكتبوا أداة الاستفهام المناسبة لعنصر: اَلْمَكان.</vt:lpstr>
      <vt:lpstr>للسؤال عن المكان نستعمل "أين". من يطرح سؤالا ب أين؟ </vt:lpstr>
      <vt:lpstr>اكتبوا الأداة المناسبة لعنصر: اَلشَّخْصِيّات</vt:lpstr>
      <vt:lpstr>تأكدوا من إجابتكم؛ من يطرح سؤالا ب من؟ </vt:lpstr>
      <vt:lpstr>والآن ما الأداة المناسبة لعنصر: اَلزَّمان ؟ </vt:lpstr>
      <vt:lpstr>للسؤال عن الزمان نستعمل "متى". من يطرح سؤالا  ب متى ؟ </vt:lpstr>
      <vt:lpstr>ما أداة الاستفهام التي نسأل بها عن: السَّبَب؟</vt:lpstr>
      <vt:lpstr>للسؤال عن السبب نستعمل "لماذا". من يطرح سؤالا ب لماذا؟ </vt:lpstr>
      <vt:lpstr>ما الأداة المناسبة للسؤال عن اَلْحالَة؟</vt:lpstr>
      <vt:lpstr>تأكدوا من إجابتكم؛ من يطرح سؤالا ب كيف؟ </vt:lpstr>
      <vt:lpstr>سَنَتَعَلَّمُ اليَوْمَ اسْتِراتيجيَّةَ تَوْسيعِ فِكْرَةٍ فِي الإِنْتَاجِ الكِتَابِي.</vt:lpstr>
      <vt:lpstr>تابعوا كيف سأوظف هذه الإستراتيجية لإغناء الجملة التالية.</vt:lpstr>
      <vt:lpstr>بداية أَقْرَأُ الجُمْلَةْ: يَلْعَبُ الأَطْفالُ كُرَةَ القَدَم .</vt:lpstr>
      <vt:lpstr>أُرِيدُ أَنْ أُضِيفَ مَعْلُومَةً عَنِ المَكَانِ الَّذِي تَمَّ فِيهِ اللَّعِبْ. أَطْرَحُ السُّؤَالَ بِـ«أَيْنَ؟».</vt:lpstr>
      <vt:lpstr>يلعب الأطفال كرة القدم في ملعب الحي.  - لقد أضفت معلومة عن المكان.</vt:lpstr>
      <vt:lpstr>أريد أن أضيف معلومة عن الزمان. أطرح السؤال ب "متى؟".</vt:lpstr>
      <vt:lpstr> يلعب الأطفال كرة القدم في ملعب الحي نهاية الأسبوع.   - أضفت معلومة عن الزمان.</vt:lpstr>
      <vt:lpstr> وسعت الجملة (يلعب الأطفال كرة القدم) فحصلت على جملة بها معلومات أكثر.</vt:lpstr>
      <vt:lpstr>من يذكرنا بخطوات استراتيجية توسيع فكرة؟ </vt:lpstr>
      <vt:lpstr>الآن دوركم. خذوا كراساتكم على الصفحة 16. من يقرأ التعليمة  1</vt:lpstr>
      <vt:lpstr>أنجزوا النشاط. معكم دقيقتان. يمر الأستاذ بين الصفوف لدعم من يواجهون صعوبات. </vt:lpstr>
      <vt:lpstr>انتهى الوقت. ناقشوا إجاباتكم في ثنائيات. أمامكم دقيقة واحدة.</vt:lpstr>
      <vt:lpstr>نصحح جماعيا. جملة جملة. سأعين من يقرأ العبارة ومن يحدد الأداة. انتبهوا.</vt:lpstr>
      <vt:lpstr>من يقرأ التعليمة الثانية؟ أنجزوا. يمر الأستاذ بين الصفوف ويقدم توجيهات.</vt:lpstr>
      <vt:lpstr>نصحح جماعة. انتبهوا. سأعين من يقدم إجابته. ستشاركون جميعا. </vt:lpstr>
      <vt:lpstr>هذه أجوبة أخرى ممكنة. من يقرأ؟</vt:lpstr>
      <vt:lpstr>اختتام الحصة</vt:lpstr>
      <vt:lpstr>ماذا تَعَلَّمْتم في هَذِهِ ٱلْحِصَّةِ؟ استعينوا بالهيكل التالي لتقديم أهم العناصر التي تعلمتموها.</vt:lpstr>
      <vt:lpstr>ضعوا علامة امام الأنشطة لتنجزوها  في بيوتكم.  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Btihaj</dc:creator>
  <cp:lastModifiedBy>EL HAMDOUNI BTIHAJ</cp:lastModifiedBy>
  <cp:revision>107</cp:revision>
  <dcterms:created xsi:type="dcterms:W3CDTF">2023-09-20T21:35:22Z</dcterms:created>
  <dcterms:modified xsi:type="dcterms:W3CDTF">2025-10-30T09:31:10Z</dcterms:modified>
</cp:coreProperties>
</file>