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64" r:id="rId2"/>
    <p:sldMasterId id="2147483672" r:id="rId3"/>
    <p:sldMasterId id="2147483695" r:id="rId4"/>
    <p:sldMasterId id="2147483718" r:id="rId5"/>
    <p:sldMasterId id="2147483741" r:id="rId6"/>
    <p:sldMasterId id="2147483794" r:id="rId7"/>
    <p:sldMasterId id="2147483813" r:id="rId8"/>
    <p:sldMasterId id="2147483827" r:id="rId9"/>
    <p:sldMasterId id="2147483841" r:id="rId10"/>
  </p:sldMasterIdLst>
  <p:notesMasterIdLst>
    <p:notesMasterId r:id="rId58"/>
  </p:notesMasterIdLst>
  <p:sldIdLst>
    <p:sldId id="2147482529" r:id="rId11"/>
    <p:sldId id="2147482642" r:id="rId12"/>
    <p:sldId id="2147482470" r:id="rId13"/>
    <p:sldId id="2147482477" r:id="rId14"/>
    <p:sldId id="2147482693" r:id="rId15"/>
    <p:sldId id="2134806141" r:id="rId16"/>
    <p:sldId id="2147482705" r:id="rId17"/>
    <p:sldId id="2134806601" r:id="rId18"/>
    <p:sldId id="2147482691" r:id="rId19"/>
    <p:sldId id="2147482704" r:id="rId20"/>
    <p:sldId id="2147482384" r:id="rId21"/>
    <p:sldId id="2134806933" r:id="rId22"/>
    <p:sldId id="2134806934" r:id="rId23"/>
    <p:sldId id="2134806935" r:id="rId24"/>
    <p:sldId id="2147482475" r:id="rId25"/>
    <p:sldId id="2134806538" r:id="rId26"/>
    <p:sldId id="2134806850" r:id="rId27"/>
    <p:sldId id="2134806937" r:id="rId28"/>
    <p:sldId id="2134806938" r:id="rId29"/>
    <p:sldId id="2134806939" r:id="rId30"/>
    <p:sldId id="2147482340" r:id="rId31"/>
    <p:sldId id="2147482694" r:id="rId32"/>
    <p:sldId id="2134806689" r:id="rId33"/>
    <p:sldId id="2134806701" r:id="rId34"/>
    <p:sldId id="2147482512" r:id="rId35"/>
    <p:sldId id="2147482513" r:id="rId36"/>
    <p:sldId id="2147482514" r:id="rId37"/>
    <p:sldId id="2147482515" r:id="rId38"/>
    <p:sldId id="2147482516" r:id="rId39"/>
    <p:sldId id="2147482517" r:id="rId40"/>
    <p:sldId id="2147482518" r:id="rId41"/>
    <p:sldId id="2147482519" r:id="rId42"/>
    <p:sldId id="2147482520" r:id="rId43"/>
    <p:sldId id="2147482492" r:id="rId44"/>
    <p:sldId id="2147482493" r:id="rId45"/>
    <p:sldId id="2147482476" r:id="rId46"/>
    <p:sldId id="2134806880" r:id="rId47"/>
    <p:sldId id="2147482521" r:id="rId48"/>
    <p:sldId id="2147482522" r:id="rId49"/>
    <p:sldId id="2147482523" r:id="rId50"/>
    <p:sldId id="2147482524" r:id="rId51"/>
    <p:sldId id="2147482525" r:id="rId52"/>
    <p:sldId id="2147482526" r:id="rId53"/>
    <p:sldId id="2147482527" r:id="rId54"/>
    <p:sldId id="2147482703" r:id="rId55"/>
    <p:sldId id="2147482382" r:id="rId56"/>
    <p:sldId id="2134806149" r:id="rId57"/>
  </p:sldIdLst>
  <p:sldSz cx="9144000" cy="6858000" type="screen4x3"/>
  <p:notesSz cx="6858000" cy="9144000"/>
  <p:embeddedFontLs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</p:embeddedFont>
    <p:embeddedFont>
      <p:font typeface="Dosis SemiBold" pitchFamily="2" charset="0"/>
      <p:bold r:id="rId63"/>
    </p:embeddedFont>
    <p:embeddedFont>
      <p:font typeface="Microsoft Uighur" panose="02000000000000000000" pitchFamily="2" charset="-78"/>
      <p:regular r:id="rId64"/>
      <p:bold r:id="rId65"/>
    </p:embeddedFont>
    <p:embeddedFont>
      <p:font typeface="Modern Love" panose="04090805081005020601" pitchFamily="82" charset="0"/>
      <p:regular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5"/>
    <a:srgbClr val="0097B2"/>
    <a:srgbClr val="424D7B"/>
    <a:srgbClr val="257390"/>
    <a:srgbClr val="FFF2CC"/>
    <a:srgbClr val="F6F6F6"/>
    <a:srgbClr val="FCFDFD"/>
    <a:srgbClr val="F9FCFC"/>
    <a:srgbClr val="498B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96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30899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733864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8132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475387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5278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088796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47056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27882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930695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240330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601858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323545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98183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01739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998631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15798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3196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69562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7354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20449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8855088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65314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40372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00533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0022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57917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441782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2740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8805641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3666207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31528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741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50144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7000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21766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762619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2009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1486675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5324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8571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8388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270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9687907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300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677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8477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3159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457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3743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4581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20371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29506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571913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0000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852077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495186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0467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3444560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0666198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54143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02301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76832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282305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26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675910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279557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427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714821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97170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74089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04761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4248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48654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2725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138202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47616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281857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16449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85657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5035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17470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62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073917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7328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147179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65007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366516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4400940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29876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0797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41910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27340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162919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3948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094334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1569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41828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12204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42422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030434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893203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4283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05623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42107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57997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8314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9935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47121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58235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41122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900964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023647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58173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41671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1565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207474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16093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0581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72881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62985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639302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263969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4447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5329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35101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23072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7151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39988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585623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9706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104836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90326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348499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117704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10215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16265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74724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47924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33012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05405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227011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99281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71224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66282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909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84681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158590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84713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88447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51978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6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86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41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7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77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7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0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35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03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15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4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71E2AB-212B-F8BC-6E82-3616DA370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4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1F790-E3F6-98C8-7C87-B4F0AC39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07EA5FD-D9CD-1B9D-3613-1290DBCB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نتذكر قواعد القراءة بطلاقة.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D5D78B-BD19-7E40-20A5-086EFFD62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430E14-CF67-9079-CD79-F8879658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9723F8-2CA5-F047-DF0E-84BE6A951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B33FAA-0357-34D1-3916-3D4A7C6A05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F6B5BE-D985-96B5-FD45-46F02BB3E3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302339-8E8A-0E60-491E-5D98D08A9D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A7B656-9EDF-A2E5-7083-A708E0A87C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DD56F5-0CF3-2CBC-19CD-D23D8D69D55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36FC953-6467-6198-FC7D-B4505097C4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003B248-4533-E29C-1575-76AD634E3140}"/>
              </a:ext>
            </a:extLst>
          </p:cNvPr>
          <p:cNvSpPr txBox="1"/>
          <p:nvPr/>
        </p:nvSpPr>
        <p:spPr>
          <a:xfrm>
            <a:off x="1542661" y="2254467"/>
            <a:ext cx="6605591" cy="337113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 algn="r" rtl="1">
              <a:buAutoNum type="arabicPeriod"/>
            </a:pP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صَحيحٍ؛</a:t>
            </a:r>
          </a:p>
          <a:p>
            <a:pPr marL="342900" indent="-342900" algn="r" rtl="1">
              <a:buAutoNum type="arabicPeriod"/>
            </a:pP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بَعْضَها بِبَعْضٍ؛</a:t>
            </a:r>
          </a:p>
          <a:p>
            <a:pPr marL="342900" indent="-342900" algn="r" rtl="1">
              <a:buAutoNum type="arabicPeriod"/>
            </a:pP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342900" indent="-342900" algn="r" rtl="1">
              <a:buAutoNum type="arabicPeriod"/>
            </a:pP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924867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24E43-79AC-1930-AB34-AFAF3080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B3ACE-4943-4040-AEC3-40A4D4DD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الفقرة. تابعوا معي.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366630-6997-1545-F2B8-71D9D01C7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0F9D1C-4899-DD76-A2E2-C08D8E40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151480-9325-4971-D72A-52147A51EE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0E7DE3-0726-4F6E-5A7B-F0E619CF07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39E060-50F5-6D1B-3E81-EC75907D92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B2807-6A3C-4CC2-9D23-7CE4D152FA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E99CB2-2A78-AD60-E132-48A84AA720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26731D-95D8-3205-F7D5-9F398AAEF8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EF074334-624D-27E5-6B07-88F6422180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E4A516-BABF-CC2A-3BB5-98928306C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97" y="1653330"/>
            <a:ext cx="8535140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926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3E8A-2A8D-1019-E70F-7DE47AD7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5D017AD-09A9-6F08-A2D1-ADBD6F6E5BAF}"/>
              </a:ext>
            </a:extLst>
          </p:cNvPr>
          <p:cNvSpPr txBox="1"/>
          <p:nvPr/>
        </p:nvSpPr>
        <p:spPr>
          <a:xfrm>
            <a:off x="3237779" y="1369445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D134A13-18A1-F50E-CF20-706A3E48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31" y="2092433"/>
            <a:ext cx="4378645" cy="3283983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3E36841D-0DAD-1D45-8433-936CBB70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أسماء.</a:t>
            </a:r>
            <a:endParaRPr lang="fr-FR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D2E7C1-486E-D89D-1632-21C21949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A52577-3DCD-6966-D721-396409A406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A7A67E-7716-CE3B-6619-7D32422E1E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2B1957-4BDD-CB34-353C-3C846AEE0E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21EB4A6-F2D0-DC4E-F749-CE54967A6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B579E-D813-8F55-7B8F-0F42BD39BB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1FF8F0-FDB4-E069-68A3-72229AA3D4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A6444-CB16-1ABB-1B97-077DC436DC7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3BC7D17-0A92-C778-51DA-C8F3BB8AA4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131019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2B60-D9D4-D8BB-D6A8-4940B0F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E3F9B14-D88E-A64F-97BE-64F3DEFC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..........................................................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B08A441-4C12-7A01-70E8-67878CFC1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AEC2E4-9857-00E9-A02B-87CBF790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5F598-A654-52A4-1F2F-0DFF2BAC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6461EE-E299-9F8C-C5CB-3E75D1C24E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92AD9C-B717-46B0-25A2-82957C65C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B88153-223D-0E50-7C23-44906D9732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178-2AD6-84FE-7757-27311A63CBE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E28E1A-9338-CB5D-354E-58429DFFAB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F5692-0F2E-D7CC-14E2-646475267D3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B54D9C-02B4-C019-CF5B-34A384E75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97" y="1653330"/>
            <a:ext cx="8535140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8847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7E-D270-BECF-F7A1-E703E99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6586-78C4-2D4A-B070-B940D90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اليوم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D359BA-B0CB-C0FC-C005-6FD3BFB99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01E073-DC6F-FC99-1249-EA0D8E0522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A32C13-B51C-E7D2-A34D-E6F59DAA84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E53A79-4374-BD54-EFB8-64E9391F55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D7D0F4-F457-76E0-F3B3-05AEB7BFD6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E2D78-C205-556D-3D24-994F96F335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5F761-F1D1-5618-B687-675B463B7F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1E206-8459-48FE-EF12-2891CDC3D2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66A81794-102A-D8C2-EAA2-02CFCF44E1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3541574-C836-FF2E-12C2-971D233EC4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769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7" y="2004657"/>
            <a:ext cx="5436000" cy="251078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2849033"/>
            <a:ext cx="4500000" cy="16256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/>
              <a:t>اَلصَّديقُ </a:t>
            </a:r>
            <a:r>
              <a:rPr lang="ar-MA" sz="1800" b="1" dirty="0" err="1"/>
              <a:t>ٱلْجَديدُ</a:t>
            </a:r>
            <a:r>
              <a:rPr lang="ar-MA" sz="1800" b="1" dirty="0"/>
              <a:t> ج2: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600" dirty="0">
                <a:solidFill>
                  <a:srgbClr val="424D7B"/>
                </a:solidFill>
              </a:rPr>
              <a:t> كلمات بصرية (5د)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600" dirty="0">
                <a:solidFill>
                  <a:srgbClr val="424D7B"/>
                </a:solidFill>
              </a:rPr>
              <a:t>قراءات فردية (15د)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600" dirty="0">
                <a:solidFill>
                  <a:srgbClr val="424D7B"/>
                </a:solidFill>
              </a:rPr>
              <a:t>استثمار النص (30د)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5172306" y="24491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02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قراءة</a:t>
            </a:r>
            <a:endParaRPr lang="ar-MA" sz="1600" b="1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9677" y="2247734"/>
            <a:ext cx="536339" cy="540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8EE2B340-2662-0919-86FD-11292753A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21803" y="2150457"/>
            <a:ext cx="468000" cy="46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قــــراءة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5A595E-0649-8F0A-8E14-243D0553E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780" y="1024505"/>
            <a:ext cx="467547" cy="467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8A891-8334-E945-960A-A19D2071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نشاط القراءة. ننطلق في مسابقة تحدي الكلمات البصرية.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309C0A-5486-8A43-A97F-C9396D5DA0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743BE4-9E81-86C2-4638-9FF93EFED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0682CC-DF7E-3111-9B70-043F0882B3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848B03-F7CD-0382-27BE-E5AA19CC43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7FC893-5E1F-73A1-809B-34290212FC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2B244-E558-D935-C5CE-BF473C2C3B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D13DD-283A-4221-9353-89D553AA7C6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32439E-C826-BDC2-E294-3D3C78E9500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693178E-CE51-DEE8-5608-BE0695A99E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271ED21-2AFB-36DC-BEBD-4B8CE1C95B10}"/>
              </a:ext>
            </a:extLst>
          </p:cNvPr>
          <p:cNvSpPr txBox="1"/>
          <p:nvPr/>
        </p:nvSpPr>
        <p:spPr>
          <a:xfrm>
            <a:off x="2870775" y="2556588"/>
            <a:ext cx="3968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اَلْكَلِماتُ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ٱلْبَصَرِيَّةُ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578911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B5A6F-CCB2-7FD4-B2F6-249F105A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1D3DECE-447A-B84C-BC40-4869FA1F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ستقرؤون الكلمات قبل أن تختفي. سأعين من يقرأ؟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يضغط الأستاذ على جهاز التحكم لتختفي الكلمات تباعا.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52A0702-00DA-A626-35AD-F357315DB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2D3CDC-06F2-9211-14EC-0328B93A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12AFA-5A01-D232-6463-A34A2D8522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3EF10B-393D-56FC-3035-55D251FE4F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353E35-CEA8-9E34-E2BA-C593DC716F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94AB4B-E212-5799-819C-751140851A3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45B0C4-BB5B-44F0-3DF6-5B4AA2E7B3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97C17-4705-CD7E-4441-F29738FD7E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93AA6A8-F43E-B9F3-D86D-162097AD8F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E5170E71-757B-BF01-43B0-6001A1234F1B}"/>
              </a:ext>
            </a:extLst>
          </p:cNvPr>
          <p:cNvSpPr/>
          <p:nvPr/>
        </p:nvSpPr>
        <p:spPr>
          <a:xfrm>
            <a:off x="6499764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id="{5E6971C4-38E4-2004-A7F8-951AA87E47E9}"/>
              </a:ext>
            </a:extLst>
          </p:cNvPr>
          <p:cNvSpPr/>
          <p:nvPr/>
        </p:nvSpPr>
        <p:spPr>
          <a:xfrm>
            <a:off x="3967506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2FB31116-42EB-8233-060E-E3326C65B3F4}"/>
              </a:ext>
            </a:extLst>
          </p:cNvPr>
          <p:cNvSpPr/>
          <p:nvPr/>
        </p:nvSpPr>
        <p:spPr>
          <a:xfrm>
            <a:off x="893413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6C75A8EB-E08F-A37F-E312-4E493AAFF83C}"/>
              </a:ext>
            </a:extLst>
          </p:cNvPr>
          <p:cNvSpPr/>
          <p:nvPr/>
        </p:nvSpPr>
        <p:spPr>
          <a:xfrm>
            <a:off x="5454284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8EF621D5-B162-4E2F-B4F9-BFA7791B721D}"/>
              </a:ext>
            </a:extLst>
          </p:cNvPr>
          <p:cNvSpPr/>
          <p:nvPr/>
        </p:nvSpPr>
        <p:spPr>
          <a:xfrm>
            <a:off x="2383506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</p:spTree>
    <p:extLst>
      <p:ext uri="{BB962C8B-B14F-4D97-AF65-F5344CB8AC3E}">
        <p14:creationId xmlns:p14="http://schemas.microsoft.com/office/powerpoint/2010/main" val="220768628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95BD-5B9E-6B1E-BAD0-2F9E64AEE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01D7E15-6175-1F4F-9684-FBD275E7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تلميذا آخر.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BBE22E-4286-E5BF-28FC-D59903EFBA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F851BE-5B6E-4599-9DCD-767BDAE87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9ADF71-D2DC-C185-91D5-3FA5E432B0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67D534-28B4-D181-BDC0-F697C77B42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CAAFEF-0C7D-42F5-BD20-3D70D24AAE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0334D-CD3A-1C9D-9817-10742B5432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6074C-5C01-BB77-E7C9-1D4D530C70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C31631-F6B1-18E2-22DB-C0C0BEC3F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3" name="Espace réservé pour une image  22">
            <a:extLst>
              <a:ext uri="{FF2B5EF4-FFF2-40B4-BE49-F238E27FC236}">
                <a16:creationId xmlns:a16="http://schemas.microsoft.com/office/drawing/2014/main" id="{2368B5A0-2C09-4C20-83F4-17C6ADB26D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7D2B2399-DCE1-2A11-D149-E455A82087BF}"/>
              </a:ext>
            </a:extLst>
          </p:cNvPr>
          <p:cNvSpPr/>
          <p:nvPr/>
        </p:nvSpPr>
        <p:spPr>
          <a:xfrm>
            <a:off x="3870284" y="2648271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id="{83D69AE2-D9C1-D8AE-B55F-87B52E0BC605}"/>
              </a:ext>
            </a:extLst>
          </p:cNvPr>
          <p:cNvSpPr/>
          <p:nvPr/>
        </p:nvSpPr>
        <p:spPr>
          <a:xfrm>
            <a:off x="6961088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id="{0571866E-4D88-4085-B45D-EE4B2385D3F2}"/>
              </a:ext>
            </a:extLst>
          </p:cNvPr>
          <p:cNvSpPr/>
          <p:nvPr/>
        </p:nvSpPr>
        <p:spPr>
          <a:xfrm>
            <a:off x="5483222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6C5B19C2-8709-C1C2-8875-1964C35689AF}"/>
              </a:ext>
            </a:extLst>
          </p:cNvPr>
          <p:cNvSpPr/>
          <p:nvPr/>
        </p:nvSpPr>
        <p:spPr>
          <a:xfrm>
            <a:off x="740882" y="257875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0803502D-A3A4-F23C-E8C9-3C71789D7CCF}"/>
              </a:ext>
            </a:extLst>
          </p:cNvPr>
          <p:cNvSpPr/>
          <p:nvPr/>
        </p:nvSpPr>
        <p:spPr>
          <a:xfrm>
            <a:off x="2383506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</p:spTree>
    <p:extLst>
      <p:ext uri="{BB962C8B-B14F-4D97-AF65-F5344CB8AC3E}">
        <p14:creationId xmlns:p14="http://schemas.microsoft.com/office/powerpoint/2010/main" val="242167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0D09-7630-6F92-1280-9CF8068C6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035A35E-64DC-824A-AED2-F5B66B23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تلميذا آخر.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4644D250-6FA4-D0C3-1F7E-F2CEBEF8B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5A495AB-B1EA-B6A2-1B36-78040DC05A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80B98C-47FD-8C8E-8E24-1C04BD2EA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81FD86-B16F-2EC5-B8AC-779A5BCA0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AC9958-7B74-25A0-1D83-698132A739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6FA66B-5941-3D25-7090-DFE4D3C14E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2E7DFB-7B70-62FF-0624-6400776FB8B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29502D-AF7A-5354-A1DE-49FD8AB9C9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885962-7C80-2AF7-91A9-3F6E3D091B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E93E0A01-8B68-0A56-0E11-C863BE6F161B}"/>
              </a:ext>
            </a:extLst>
          </p:cNvPr>
          <p:cNvSpPr/>
          <p:nvPr/>
        </p:nvSpPr>
        <p:spPr>
          <a:xfrm>
            <a:off x="3813747" y="2651482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id="{91A5D11D-1B60-D084-08CE-A48E9AFE8D4E}"/>
              </a:ext>
            </a:extLst>
          </p:cNvPr>
          <p:cNvSpPr/>
          <p:nvPr/>
        </p:nvSpPr>
        <p:spPr>
          <a:xfrm>
            <a:off x="2105717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48BD37A4-3C1C-4FC6-2566-8D6065580E19}"/>
              </a:ext>
            </a:extLst>
          </p:cNvPr>
          <p:cNvSpPr/>
          <p:nvPr/>
        </p:nvSpPr>
        <p:spPr>
          <a:xfrm>
            <a:off x="6788902" y="2651482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6FCC149D-A52D-9938-9051-E4CAC0DD1C43}"/>
              </a:ext>
            </a:extLst>
          </p:cNvPr>
          <p:cNvSpPr/>
          <p:nvPr/>
        </p:nvSpPr>
        <p:spPr>
          <a:xfrm>
            <a:off x="5454284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D46D4A78-014C-FA7D-EA4E-C65705D96972}"/>
              </a:ext>
            </a:extLst>
          </p:cNvPr>
          <p:cNvSpPr/>
          <p:nvPr/>
        </p:nvSpPr>
        <p:spPr>
          <a:xfrm>
            <a:off x="838592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</p:spTree>
    <p:extLst>
      <p:ext uri="{BB962C8B-B14F-4D97-AF65-F5344CB8AC3E}">
        <p14:creationId xmlns:p14="http://schemas.microsoft.com/office/powerpoint/2010/main" val="1370682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9899-0FDF-5C09-68D6-6F8F8FBBC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7179D1D-F694-7640-A770-A0EF7E08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تلميذا آخر؟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CB2EEF-8EFC-784B-D54C-F70AAFA8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C5EF2C-61FC-EF6B-30B0-2CC616492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DC828A-D98C-3E2F-EC37-4C6DA27407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7795ED-F7FA-4554-E1CE-5FC741B518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6E8FE1-850C-C439-3683-7008365527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53C8EA-5C49-6DFA-60D4-5F4FC1C87F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4D941-F839-6342-4402-75CF862218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7F3CB0-B7F6-EBEB-6EC4-210C879907E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4" name="Espace réservé pour une image  22">
            <a:extLst>
              <a:ext uri="{FF2B5EF4-FFF2-40B4-BE49-F238E27FC236}">
                <a16:creationId xmlns:a16="http://schemas.microsoft.com/office/drawing/2014/main" id="{4C8C5D47-190F-45B4-A314-7F0E1E22F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  <p:sp>
        <p:nvSpPr>
          <p:cNvPr id="16" name="Google Shape;1666;p201">
            <a:extLst>
              <a:ext uri="{FF2B5EF4-FFF2-40B4-BE49-F238E27FC236}">
                <a16:creationId xmlns:a16="http://schemas.microsoft.com/office/drawing/2014/main" id="{86A25E5F-412A-3EE6-BB45-C1B48F60F8C7}"/>
              </a:ext>
            </a:extLst>
          </p:cNvPr>
          <p:cNvSpPr/>
          <p:nvPr/>
        </p:nvSpPr>
        <p:spPr>
          <a:xfrm>
            <a:off x="6499764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8" name="Google Shape;1667;p201">
            <a:extLst>
              <a:ext uri="{FF2B5EF4-FFF2-40B4-BE49-F238E27FC236}">
                <a16:creationId xmlns:a16="http://schemas.microsoft.com/office/drawing/2014/main" id="{65130BF7-609E-3C27-0FD4-B7C6E5BC9533}"/>
              </a:ext>
            </a:extLst>
          </p:cNvPr>
          <p:cNvSpPr/>
          <p:nvPr/>
        </p:nvSpPr>
        <p:spPr>
          <a:xfrm>
            <a:off x="919710" y="260785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9" name="Google Shape;1668;p201">
            <a:extLst>
              <a:ext uri="{FF2B5EF4-FFF2-40B4-BE49-F238E27FC236}">
                <a16:creationId xmlns:a16="http://schemas.microsoft.com/office/drawing/2014/main" id="{C2C3609F-4C6B-C391-D268-B3C07720C235}"/>
              </a:ext>
            </a:extLst>
          </p:cNvPr>
          <p:cNvSpPr/>
          <p:nvPr/>
        </p:nvSpPr>
        <p:spPr>
          <a:xfrm>
            <a:off x="5426195" y="4266175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20" name="Google Shape;1669;p201">
            <a:extLst>
              <a:ext uri="{FF2B5EF4-FFF2-40B4-BE49-F238E27FC236}">
                <a16:creationId xmlns:a16="http://schemas.microsoft.com/office/drawing/2014/main" id="{17A77AC5-D8CF-4E9C-31E0-5B07F84EE790}"/>
              </a:ext>
            </a:extLst>
          </p:cNvPr>
          <p:cNvSpPr/>
          <p:nvPr/>
        </p:nvSpPr>
        <p:spPr>
          <a:xfrm>
            <a:off x="3854084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80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id="{4383FE53-CF74-46A5-91FC-64B40238D5AB}"/>
              </a:ext>
            </a:extLst>
          </p:cNvPr>
          <p:cNvSpPr/>
          <p:nvPr/>
        </p:nvSpPr>
        <p:spPr>
          <a:xfrm>
            <a:off x="2383506" y="41591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</p:spTree>
    <p:extLst>
      <p:ext uri="{BB962C8B-B14F-4D97-AF65-F5344CB8AC3E}">
        <p14:creationId xmlns:p14="http://schemas.microsoft.com/office/powerpoint/2010/main" val="2960228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8A9D-1240-B8A1-C7F6-BCC06839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15DC7B-B76A-5745-864D-3E60585F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238045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نستثمر النص. خذوا كراساتكم ص23. سأقرأ. تابعوا وارفعوا اليد في كل مرة أقرأ كلمة لا تفهمون معناها.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32E5D0-7A97-FFFA-7515-837140D9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0BB43A-E096-A6F3-DCEA-963FC17E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D210A9-EA3A-4332-582A-EEB83E15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5C6AFB-9B57-FEE9-D2E6-2D5AC854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D618C0-7EE6-A0B4-91C9-73E0D4FB8E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7078D3-06DA-216C-2A98-6394EE9E15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52D24-3412-FA87-95B3-E1BC66D0E8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029E2-4180-FA6A-3E64-164E3AF1B0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D13F6B9-CA11-BF38-5C00-56EF512416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C4628D7-A0B9-E523-3AD6-1A3A50B7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3089" y="2047688"/>
            <a:ext cx="2526411" cy="36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243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A1785-AB8B-DCD9-321A-58AD98DB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9A3123A-5EDC-9028-3183-2783B42D0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الأولى؟ من يواصل القراءة؟  تابع (ي) ...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9F6EBB-B7D2-8032-CCE1-54EDF2CFAC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30A41A-CFDF-1101-A9C5-94A615C0F1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E5FF50-133A-FB27-E0EF-F68B11A6B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0E928F-E4F9-F21F-A72C-CFE6F2691E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8BE9F3-8505-067E-BB11-19DB80021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9C1AF7-9ECB-5FBE-3F96-BB015A3F7F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E4736F-A69C-D606-681A-5C8DDAEAF7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51042-CD62-1BD4-4769-3EAE05B429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7979A3-9FC9-71E9-4077-C4AFF3688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089" y="2047688"/>
            <a:ext cx="2526411" cy="3621043"/>
          </a:xfrm>
          <a:prstGeom prst="rect">
            <a:avLst/>
          </a:prstGeom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EAD6E42-4F9F-C8EC-CDC6-8C272242BC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374894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A8B17B7-E82A-7D4D-9E11-05D759DC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سنستثمر النص جميعا.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9E2F96-94EB-F48D-5344-86683BB5B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5642B3-CADF-DA9C-F912-3DDC2FEBA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4D6038-AE32-75BF-B0F0-5533C9160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C6B58C-7B1C-749C-EBDA-7F14887B7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6990F9-497D-EBB1-454A-8C3E4C0B1D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ED15E-30BA-3468-7637-0DE562868A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527DF-0445-65EF-9949-4140E65E2C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8EA02-C6FD-5A84-71E9-A78F35B6E1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815B065-2EAD-3EC9-5F3F-A72B560977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3B1611-6941-C014-0781-D308BF1B3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608" y="1990936"/>
            <a:ext cx="2579561" cy="36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24938-8097-F925-4573-68C59BB8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F808953-AA48-AA43-93FF-4317FB5D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لأتحقق من إنجازكم للواجب المنزلي. خذوا الكراسة ص 24.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161086-A74C-636D-9C94-583F1ECF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CAA911-8E34-FC2D-D56C-29C882A6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E98F7B-2A90-4F8F-5F78-9CCF320674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6EEF3E-51EE-4E23-AE41-7D223FA18D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CFCA41-3C05-53B2-A0F3-D53E574FF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85DB5F-EF86-6EF1-F73A-1D22DBD1F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20D278-66C3-E8AA-9D35-ECFFBA7349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D7558-BAB8-CE7D-EE46-D7D920DD2C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1FE1A82-F02C-8DDC-067B-2D117DD1F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0169" y="1875860"/>
            <a:ext cx="900000" cy="900000"/>
          </a:xfr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97B9BA4-1728-2C8E-5FEA-220AEE393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775" y="1584000"/>
            <a:ext cx="3241462" cy="451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C6CCF6A-EC8A-9E9B-9D18-6E91293474AB}"/>
              </a:ext>
            </a:extLst>
          </p:cNvPr>
          <p:cNvSpPr/>
          <p:nvPr/>
        </p:nvSpPr>
        <p:spPr>
          <a:xfrm>
            <a:off x="2850997" y="2202024"/>
            <a:ext cx="3261240" cy="9050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Espace réservé pour une image  15">
            <a:extLst>
              <a:ext uri="{FF2B5EF4-FFF2-40B4-BE49-F238E27FC236}">
                <a16:creationId xmlns:a16="http://schemas.microsoft.com/office/drawing/2014/main" id="{D89379A4-6DE0-06D0-0AEE-0EE78AE90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649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D6F9-7781-779F-25F4-0D18BD41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E3BB1D1-2F67-15D2-9992-0FB5D38C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جماعيا. نبدأ بضد كلمة "الصواب". من يقدم الضد الذي كتبه؟ كيف فعلت؟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93F983-848E-D371-5083-D3BB63030F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0D7D11-83F8-B9D3-1BEE-B60350CF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54461-BF48-0A1C-295C-53CF882AAC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0920F6-F4B9-9EDB-1061-EA80C8C86B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CED222-F472-0C70-67BF-9B967C2D1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CA84A3-2146-1E4C-23FB-621A572C2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52BF51-7839-AE2F-7762-2296D7BBF19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784B78-AAFD-F78D-0482-C0775452F8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D78288-6E51-FC39-75BA-72D4DFC13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4" y="2250104"/>
            <a:ext cx="8241323" cy="3283188"/>
          </a:xfrm>
          <a:prstGeom prst="rect">
            <a:avLst/>
          </a:prstGeo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AD503A0-BD57-0A18-FF0C-232906581B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51928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C9630-9806-630B-25D1-4CFAC7857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F4B0278-AA1F-1DF3-0BE7-FFD6BAE1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ضد الصواب هو "الخطأ". من يقدم الآن ضد كلمة (يتجمعوا) انطلاقا من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F539A0-FD00-83D4-6704-9575DA8EF0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2538C4-E065-E05C-2A2B-E727C228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58FDB7-C766-2246-D45D-3C4EC47BFE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7C19D9-FBD6-BAA9-55C9-2193BAF634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555EDE-2579-41BB-52A9-917D42C46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F54AAF-CB57-1C71-BA62-D11655E5C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5DC091-473B-4FCC-7E41-8C38A9558D5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FA6D7A-B01E-5AC5-1827-FDF20489CE2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3218E8-34A5-9017-3478-50C7AA316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4" y="2250104"/>
            <a:ext cx="8241323" cy="32831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1CD08C-130E-EB8A-C92F-CE12BD64925E}"/>
              </a:ext>
            </a:extLst>
          </p:cNvPr>
          <p:cNvSpPr txBox="1"/>
          <p:nvPr/>
        </p:nvSpPr>
        <p:spPr>
          <a:xfrm>
            <a:off x="4574379" y="2967335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اَلْخَطَأُ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F0FF5899-8EEB-2813-D898-02E6508190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87123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A5B84-3662-A486-E448-3D78632B8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14B53F-8617-5ADC-DF63-AE9D6F28B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4ED9AF-816F-9511-4BCF-D7A664B644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37A559-2CE9-24E5-B487-8F0304A2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FA0183-6749-7749-F0CB-AD9D0F8007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5C29BE-0FAC-956F-72A0-4E4D477AE73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1D093F-396B-63A5-0EA8-FCE487465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1AEA96-2BC1-F65E-5CBF-F244A47A1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BC7434-AA2A-40AF-E7C5-6A7507D370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485229-FEB9-0026-23CC-06C06907D0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2F1D47-1DD3-80EC-EEB1-BAA2A6969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4" y="2250104"/>
            <a:ext cx="8241323" cy="32831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0E9A2F-8E6A-BD8E-9851-769DE7318505}"/>
              </a:ext>
            </a:extLst>
          </p:cNvPr>
          <p:cNvSpPr txBox="1"/>
          <p:nvPr/>
        </p:nvSpPr>
        <p:spPr>
          <a:xfrm>
            <a:off x="4574379" y="2967335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اَلْخَطَأُ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B2489B-B5FE-AF7B-4723-C25A1CE9DA08}"/>
              </a:ext>
            </a:extLst>
          </p:cNvPr>
          <p:cNvSpPr txBox="1"/>
          <p:nvPr/>
        </p:nvSpPr>
        <p:spPr>
          <a:xfrm>
            <a:off x="4952853" y="3733800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تَكْسِبُ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AA8581-D4B5-28AA-C75A-4DBA2C8C4E9C}"/>
              </a:ext>
            </a:extLst>
          </p:cNvPr>
          <p:cNvSpPr txBox="1"/>
          <p:nvPr/>
        </p:nvSpPr>
        <p:spPr>
          <a:xfrm>
            <a:off x="1369663" y="4492062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إِخْوَةٌ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7DE5A2-D22C-D7A1-727B-C1D6DF7EB288}"/>
              </a:ext>
            </a:extLst>
          </p:cNvPr>
          <p:cNvSpPr txBox="1"/>
          <p:nvPr/>
        </p:nvSpPr>
        <p:spPr>
          <a:xfrm>
            <a:off x="4961239" y="4556769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زُمَلاءُ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CD4F05-2B5E-9EDB-CA31-79DF8FC91AFC}"/>
              </a:ext>
            </a:extLst>
          </p:cNvPr>
          <p:cNvSpPr txBox="1"/>
          <p:nvPr/>
        </p:nvSpPr>
        <p:spPr>
          <a:xfrm>
            <a:off x="1247401" y="3733800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يَتَفَرَّقونَ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5CDB54F-268D-0E78-8722-A07A6540D927}"/>
              </a:ext>
            </a:extLst>
          </p:cNvPr>
          <p:cNvSpPr txBox="1"/>
          <p:nvPr/>
        </p:nvSpPr>
        <p:spPr>
          <a:xfrm>
            <a:off x="1230629" y="2962870"/>
            <a:ext cx="1753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يَتَفَرَّقوا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01A33DDB-A9B6-BB78-8EF0-530A880E2C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718775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23EE-624E-8DBF-40EB-E9837669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DEBCA1F-4385-3E47-EC00-D8E7223D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7058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الصفحة 25. من يقرأ السؤال الثالث؟ عودوا إلى النص وابحثوا عن الجواب.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DAFB11-1414-5E3C-FDAF-263082E1AF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B52B91-24AA-69E9-723F-13A21689E9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07005D-9C43-C458-6EB2-3716477792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68F0C-0925-7A1B-3842-6641D0D4A33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3A11AF-2F91-AF14-1668-976A59198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CD0CF5-6C8D-0C54-7880-E8ABE4FB3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F331E1-A680-0F8F-0BAF-DDA8DDCF5B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C73D4E-4348-CA27-FC36-A63AE67ABF6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D6EBA90-10DC-7FE9-8092-A7EAC76A0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40" y="2226364"/>
            <a:ext cx="2827558" cy="40372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30568F17-C0C5-BB96-9C54-62F11E851502}"/>
              </a:ext>
            </a:extLst>
          </p:cNvPr>
          <p:cNvSpPr/>
          <p:nvPr/>
        </p:nvSpPr>
        <p:spPr>
          <a:xfrm>
            <a:off x="5987461" y="3570134"/>
            <a:ext cx="405516" cy="12722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EE9A92C-CDD1-84EF-317C-7B363C9EC87B}"/>
              </a:ext>
            </a:extLst>
          </p:cNvPr>
          <p:cNvSpPr/>
          <p:nvPr/>
        </p:nvSpPr>
        <p:spPr>
          <a:xfrm>
            <a:off x="2870775" y="3465793"/>
            <a:ext cx="2820323" cy="4250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C61FFBB4-D679-741A-F97B-B2D81ECB18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23704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DA6A9-C256-D42B-45EE-941745C3D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576B8EA-FC77-795A-7866-A07AD7EC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العبارة التي تدل على أن الملعب ترابي؟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A4D78D-90CC-99A1-30FD-450293A8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8DFE37-0380-8A11-6AAF-F6400B2D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E5812D-2718-CF57-ECEA-4953460CB7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8F66F-29F7-8EDA-E974-1A8EBE3095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F206F5-0ACE-F973-BA8B-62B252B25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7384D-4296-B3E0-76E6-7A193DCB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DBBDC0-BB6E-21B0-6345-8ACC31274C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4F8045-5A87-EB0B-B099-7824C0E4C3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DC347E-7693-133E-FACF-AA5CEFBC1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698" y="3097501"/>
            <a:ext cx="6763554" cy="114625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4F16865-86F8-20D8-230C-5F30F548D7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33275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القراءة: استثمار النص (50د)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إملاء (25د)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BF40-32A8-7FC9-E201-28098D80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46238F1-B401-B82C-D5C4-699EE661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9981BC-0E90-A6A1-55BC-A2D2194337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62D1D9-23B5-BFCF-932E-69E424DB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B0283-BC05-AFB5-0E93-6C58D3DCF1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EDF53-5ABF-15AD-96D6-C0E177FFA9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491231-9EE6-B5BE-87D5-22D8C9091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CD022E-2E37-7791-7BAA-6CDBA2464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C26AB3-09DD-DE40-9262-CCAA0959B4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021942-2E80-A975-2BA4-C6DBACF054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BCC20FD-6550-F0B0-5509-1572C35C6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11" y="2711566"/>
            <a:ext cx="7825911" cy="1547207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B002A2-E3E8-F034-A046-FB9D1EC2D62B}"/>
              </a:ext>
            </a:extLst>
          </p:cNvPr>
          <p:cNvSpPr txBox="1"/>
          <p:nvPr/>
        </p:nvSpPr>
        <p:spPr>
          <a:xfrm>
            <a:off x="765111" y="3276680"/>
            <a:ext cx="76091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وَقَدْ تَلَطَّخَتْ مَلابِسُهُ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بِٱلْوَحْلِ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</a:t>
            </a: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عِبارَةٌ تَدُلُّ عَلى أَنَّ </a:t>
            </a:r>
            <a:r>
              <a:rPr lang="ar-MA" sz="36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ٱلْمَلْعَبَ</a:t>
            </a:r>
            <a:r>
              <a:rPr lang="ar-MA" sz="36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تُرابِيٌّ.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A0EB2D3E-F0DE-50FF-DAD0-2578F765FE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A05D8F-C1B0-5060-9CE2-FF74BA836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7216" y="4879910"/>
            <a:ext cx="3741575" cy="12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2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DDE9-1736-FEBF-835C-A5DFCF1AD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C839DA3-CFDA-4607-A359-4F085DA1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الرابع؟ أنجزوا.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004E35-F502-5C95-4096-F327AF2EF0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AAF63B-5FE5-7D3C-4534-93E6507199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BB790E-C564-5673-DD61-627461DC1F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C5CB3-EF88-B872-BA5D-F2CAED7902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0A2B35-85C2-85D2-9B4A-72530CBA6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991B9A-6A81-5FBF-AC5E-6DFAA1621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4EE225-5477-F425-CEE3-8E8856E52B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40E57-8A9F-B750-A286-FC32B0397CD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6328D4-CE3A-8862-4961-C04E80BB4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40" y="2226364"/>
            <a:ext cx="2827558" cy="40372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399EA546-F33B-9EE5-BCCC-6C2DF272B0E0}"/>
              </a:ext>
            </a:extLst>
          </p:cNvPr>
          <p:cNvSpPr/>
          <p:nvPr/>
        </p:nvSpPr>
        <p:spPr>
          <a:xfrm>
            <a:off x="5847411" y="4244981"/>
            <a:ext cx="405516" cy="12722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BDD4164C-FE8D-14BA-D799-DFF7A0DD9F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23075D9-5E1A-C52F-EE4C-C155DDCC955E}"/>
              </a:ext>
            </a:extLst>
          </p:cNvPr>
          <p:cNvSpPr/>
          <p:nvPr/>
        </p:nvSpPr>
        <p:spPr>
          <a:xfrm>
            <a:off x="2863540" y="3788227"/>
            <a:ext cx="2827558" cy="15302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33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7EFA-7AFA-0785-FD91-2317655A7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5547D90-31D9-A6E8-4F20-466E86C6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جماعيا. من يقرأ الحدث الأول؟ هل أنتم متفقون؟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يتواصل التصحيح تفاعليا. يتم  الرجوع إلى  النص لحسم الإجابة.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9B5CDB-5EA0-221F-2DEB-D3EF2B759D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A42BD3-53D4-C3D3-03B6-73FF3D740F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DDE4CC-7EEB-F2E4-0138-BE1FAC252C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31721-DCEA-CED7-098E-86C0D3AE6E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A601F9-988E-CB20-C24F-89DA7DE2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CCD981-2B57-6785-4E1F-4F88A18CE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0BEC97-B181-8896-83AE-240988718D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916B45-EFFA-B230-D392-D7642DB4DA0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35FC8B-741B-D6FB-49CA-989F37EA3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324" y="2368061"/>
            <a:ext cx="6799925" cy="39338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C0455F9-7E8C-74F4-B93F-DBF23E3D62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99695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4E7A5-AB98-5474-A95E-E80415E30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0BEBA9A-1665-BFE9-74E6-C440B56F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صححوا على كراساتكم.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3636B-2EE5-94E3-9393-106453FC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DF301-D54E-2FF8-B890-514F4FC3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084B37-6A67-7F9B-5864-F41D0128C9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67F4FC-67E2-E06D-C984-82CD0B0E7D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A93895-37FE-5D81-36EC-6124487AA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2866B4-5664-AD73-097C-5549D75DED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7DD44D-C57B-7FED-0C7D-F6976A9DBB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C84AE-F153-4CBC-FC68-A7E7679CFE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47DA2C-3B5A-14C8-BE38-712F178A2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324" y="2368061"/>
            <a:ext cx="6799925" cy="393387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33BED9-026C-1246-2B1E-D5EBE5F00B7F}"/>
              </a:ext>
            </a:extLst>
          </p:cNvPr>
          <p:cNvSpPr txBox="1"/>
          <p:nvPr/>
        </p:nvSpPr>
        <p:spPr>
          <a:xfrm>
            <a:off x="7313243" y="5790707"/>
            <a:ext cx="3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CDF29A-B818-3DA3-511A-A859AE1D4641}"/>
              </a:ext>
            </a:extLst>
          </p:cNvPr>
          <p:cNvSpPr txBox="1"/>
          <p:nvPr/>
        </p:nvSpPr>
        <p:spPr>
          <a:xfrm>
            <a:off x="7240183" y="3600499"/>
            <a:ext cx="3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4128A0-58A5-CE03-64A7-CD08BC58BCFB}"/>
              </a:ext>
            </a:extLst>
          </p:cNvPr>
          <p:cNvSpPr txBox="1"/>
          <p:nvPr/>
        </p:nvSpPr>
        <p:spPr>
          <a:xfrm>
            <a:off x="7298431" y="5005798"/>
            <a:ext cx="3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E49010-5A03-94AF-D6C9-E6C5DA3C4FCB}"/>
              </a:ext>
            </a:extLst>
          </p:cNvPr>
          <p:cNvSpPr txBox="1"/>
          <p:nvPr/>
        </p:nvSpPr>
        <p:spPr>
          <a:xfrm>
            <a:off x="7298431" y="4296081"/>
            <a:ext cx="3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4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2CD29A-9A68-5E80-4A3E-E3E5B08140B1}"/>
              </a:ext>
            </a:extLst>
          </p:cNvPr>
          <p:cNvSpPr txBox="1"/>
          <p:nvPr/>
        </p:nvSpPr>
        <p:spPr>
          <a:xfrm>
            <a:off x="7262184" y="2935295"/>
            <a:ext cx="34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5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6F8DBA69-14FD-182C-7F16-675CA9490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68286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أقسام الكلمة ثلاثة. ما نوع الكلمة التي تجيب عن السؤال؟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45A37A-BA0A-2BAE-504B-F3BEFD0B9AD5}"/>
              </a:ext>
            </a:extLst>
          </p:cNvPr>
          <p:cNvSpPr txBox="1"/>
          <p:nvPr/>
        </p:nvSpPr>
        <p:spPr>
          <a:xfrm>
            <a:off x="2202426" y="1975701"/>
            <a:ext cx="129785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fr-FR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FB04CA-F021-D322-3AA0-B7BA05E107CF}"/>
              </a:ext>
            </a:extLst>
          </p:cNvPr>
          <p:cNvSpPr txBox="1"/>
          <p:nvPr/>
        </p:nvSpPr>
        <p:spPr>
          <a:xfrm>
            <a:off x="3576252" y="297180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نَوْعُ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تَدُلُّ عَلى ما نَقومُ بِهِ في زَمَنٍ مُعَيَّنٍ؟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DD8F765-692D-78BD-BEF5-C9FD4FC445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AE22C7-C387-1497-4075-E3FD29A5A5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627206-6667-DC51-3ECE-41D68CC30F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340123-56DC-61AC-CF2C-CE1D42D5F7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2B4AA6-8B31-A458-2954-B5E67C63870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3CC402A-C0D8-4FE6-D93E-39A0BE99E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988E39-96D2-6EE3-1791-AB82197F0D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4D7B46-786D-D25F-B4F9-0360D939CF9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1ABBC8-1B9A-7A49-6C4E-5B6C4EEB4CB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نوع الكلمة التي لا معنى لها بمفردها.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تشجيع من تذكروا الكلمتين والتصفيق عليهم.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BE7DE-767F-A931-DCE1-4E465F4E306B}"/>
              </a:ext>
            </a:extLst>
          </p:cNvPr>
          <p:cNvSpPr txBox="1"/>
          <p:nvPr/>
        </p:nvSpPr>
        <p:spPr>
          <a:xfrm>
            <a:off x="2107559" y="1266574"/>
            <a:ext cx="129785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fr-FR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6679E5-344C-B9CA-B4CE-84242F4380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3C7153-FE38-76D9-6E72-A268E269E7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0925E-F418-16A2-D437-4B6F690E7A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A8087-C37E-D32F-F457-1316EAD8B9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3304733-4CDE-74F9-141E-B08838A5D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4E902C-32EF-DB0C-FB13-3F4C5C03B4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3177C7-4DA3-F6EA-AB01-EB66D038793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EA7C44-70F6-97BC-54AF-DD6A4CE0B00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68A930-8F0E-0AD9-3FE6-7A5A3B654368}"/>
              </a:ext>
            </a:extLst>
          </p:cNvPr>
          <p:cNvSpPr txBox="1"/>
          <p:nvPr/>
        </p:nvSpPr>
        <p:spPr>
          <a:xfrm>
            <a:off x="3576252" y="29718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نَوْعُ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لا مَعْنى لَها وَحْدَها؟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5EFAC6BB-D641-4D2E-4CE8-1ABC27D47B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إمـــلاء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30" y="2331040"/>
            <a:ext cx="5436000" cy="2763474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048429" y="3145687"/>
            <a:ext cx="4500000" cy="134451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"ال" شمسية و "ال" قمرية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484938" y="2763438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03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إملاء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87A56E68-F614-5010-BFB8-7E1FD1675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74383" y="2541377"/>
            <a:ext cx="562993" cy="7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5B87E0-A588-F4F8-3B9D-4212386C94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428" y="1006489"/>
            <a:ext cx="395245" cy="395245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34DF91-6EAD-5467-38AF-F4F6B34F2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1331" y="2541377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84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EBAD-5E93-BA63-09C7-E9B2C1C8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E5C1594-B7AA-444C-A69D-8F0500A7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سنتدرب على نطق "اَلْ" الشمسية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و"اَلْ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القمرية ورسمهما بشكل صحيح.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93DF12-7DBA-57D1-2085-190C427EF4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88F595-D438-4ED7-B555-A2661507C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CBAE68-7793-B735-4C3A-C209FB582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91D78B-948F-BC74-4F63-89FF6AC470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762DB9-1CE0-22DB-63EC-69E7A18C10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B18808-F110-CE90-5D54-13C6282DE2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F89EE8-835F-85DD-EA05-C2926F4D05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938E28-2EE0-C3E2-A571-FFE2A8F922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70569E39-9762-963C-7B0D-6EA04CD87C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160B8B-725B-C7D7-492A-792BA601E4A7}"/>
              </a:ext>
            </a:extLst>
          </p:cNvPr>
          <p:cNvSpPr txBox="1"/>
          <p:nvPr/>
        </p:nvSpPr>
        <p:spPr>
          <a:xfrm>
            <a:off x="5441830" y="2844225"/>
            <a:ext cx="2209272" cy="6469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"اَلْ" الْقَمَرِيَّةُ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714AC6-EDCD-CEEB-538E-3363877DE290}"/>
              </a:ext>
            </a:extLst>
          </p:cNvPr>
          <p:cNvSpPr txBox="1"/>
          <p:nvPr/>
        </p:nvSpPr>
        <p:spPr>
          <a:xfrm>
            <a:off x="1492899" y="2844225"/>
            <a:ext cx="2209272" cy="6469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"اَلْ" الشَّمْسِيَّةُ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7040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A724D-8250-8CDE-6F31-FC8CAFB36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17CD483-B289-D0E1-22BC-9255970E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كيف نحدد نوع "ال" في الكلمة؟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755D05-02F4-ED97-7CB0-7AAB3D8018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DDB9F5-1271-4194-C75D-C94363D1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BC2FBA-9280-6AC4-0B8F-74DA38148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52CDA4-7BF7-C9C7-F5C8-A2C3FACC49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F32E4D-867E-14E0-FB50-CEA45B4CEE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D3C2B7-77E6-D4BC-75E2-30458F0961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F93623-8F8D-1E77-4C72-799693C535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68520-8B35-DD08-43AF-0F4551AABF7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5F05E8D-7816-2068-24D1-A7D6EE0A45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1627B8-10D9-9F64-843B-28AEBD4BB728}"/>
              </a:ext>
            </a:extLst>
          </p:cNvPr>
          <p:cNvSpPr txBox="1"/>
          <p:nvPr/>
        </p:nvSpPr>
        <p:spPr>
          <a:xfrm>
            <a:off x="5441830" y="2844225"/>
            <a:ext cx="2209272" cy="6469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"اَلْ" الْقَمَرِيَّةُ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F9D3DC-ADB7-9ADB-8A17-F94037BDFB7B}"/>
              </a:ext>
            </a:extLst>
          </p:cNvPr>
          <p:cNvSpPr txBox="1"/>
          <p:nvPr/>
        </p:nvSpPr>
        <p:spPr>
          <a:xfrm>
            <a:off x="1492899" y="2844225"/>
            <a:ext cx="2209272" cy="6469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"اَل" الشَّمْسِيَّةُ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1344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3D43-6A62-DA8A-30E1-27E7274D8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84034D5-DA1D-CF21-7777-D7403889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26E930-69E8-2D96-DC22-80B8B320C1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09226B-5981-DCA5-8216-0D67A85708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8E64D6-48AE-608A-EB8F-AEA36A43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B52791-5897-90A0-3D7B-47EEB4488B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FF7C7A-B7A4-DBFD-4633-AA0278434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40C94C-337C-D8F3-2CB1-44EFCD968A0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DCC96D-72B2-C533-43DF-3371517051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480105-4D91-55C9-B5AF-602BFE7E407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31B95EF3-DF99-0170-6A69-96A2E62A1F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3EA578E-0FD2-A6A3-3322-2E66338C4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3" y="1925193"/>
            <a:ext cx="8024211" cy="39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666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05DEF-0318-5A3D-C316-7EB77906E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9E66583-7357-3D23-7F29-3BE9CE3B7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3B73698-4840-49B3-0D9E-6FA09E36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E04739-8805-D1D9-AF55-16B4AF16E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7C1A5E-1979-EC76-A70C-088DBF6F9544}"/>
              </a:ext>
            </a:extLst>
          </p:cNvPr>
          <p:cNvSpPr txBox="1"/>
          <p:nvPr/>
        </p:nvSpPr>
        <p:spPr>
          <a:xfrm>
            <a:off x="5680328" y="3055676"/>
            <a:ext cx="958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2B091D29-6F1C-D88C-10F1-64884AEA18C1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اَلصَّديقُ </a:t>
            </a:r>
            <a:r>
              <a:rPr lang="ar-MA" dirty="0" err="1"/>
              <a:t>ٱلْجَديدُ</a:t>
            </a:r>
            <a:r>
              <a:rPr lang="fr-FR" dirty="0"/>
              <a:t> </a:t>
            </a:r>
            <a:r>
              <a:rPr lang="ar-MA" dirty="0"/>
              <a:t>(ج2):</a:t>
            </a:r>
          </a:p>
          <a:p>
            <a:pPr lvl="1">
              <a:buClrTx/>
            </a:pPr>
            <a:r>
              <a:rPr lang="ar-MA" dirty="0"/>
              <a:t>قراءات فردية</a:t>
            </a:r>
          </a:p>
          <a:p>
            <a:pPr lvl="1">
              <a:buClrTx/>
            </a:pPr>
            <a:r>
              <a:rPr lang="ar-MA" dirty="0"/>
              <a:t>استثمار النص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3EFB13B-15A7-5071-3199-47C919AB8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3EED7B-6196-D11F-6DB3-300E6F075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13A78BC-8EE5-230B-BA97-7ED361712695}"/>
              </a:ext>
            </a:extLst>
          </p:cNvPr>
          <p:cNvSpPr txBox="1"/>
          <p:nvPr/>
        </p:nvSpPr>
        <p:spPr>
          <a:xfrm>
            <a:off x="5648267" y="4332462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5462FB-373F-F264-1872-94217FE7715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"ال" شمسية و "ال" قمرية</a:t>
            </a: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74394E-FCAB-F8AD-FDD9-42FE43066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3CA39597-E322-9732-78D6-B516DBA4F1E8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43C573-D667-2175-BF5A-7CF11DD0109D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157217-844C-63E3-899C-791ED5BBE4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84B07E7C-D709-E32E-F9EB-724BCAD2A9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8F9DCA9A-4A3F-6EF1-8916-FB493B103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902284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1D51EAB9-EB96-6609-8760-E73B9CB495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1372" y="41557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1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2732E-43FC-24FB-B66E-D24E21F0F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C761738-734C-073D-438F-876764FD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27. من يقرأ التعليمة رقم 1؟ - أنجزوا فرديا. سأكتب الكلمات على السبورة استعدادا للتصحيح.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D45D6C-A3F5-6FD5-3FFC-4DB8A0149C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F3675D-5BD6-EB99-F98C-086240F3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AF99AD-2152-106F-D97D-79B6BC47E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5ECEE3-3B24-EF02-C882-61B0C65B56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482374-E2A3-ADA8-8C27-F7973BCBD4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398601-8B52-AAD2-F4D8-0F37BE7B80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7E6014-59B4-1338-6D13-4107250388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BD77A-6886-F279-15A4-BAB2DEB4AB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BCBBD1-AB3B-E786-5B85-EE992CF44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309" y="1466768"/>
            <a:ext cx="3884544" cy="49961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454509B1-7AAB-B140-D3EC-C84FD298979B}"/>
              </a:ext>
            </a:extLst>
          </p:cNvPr>
          <p:cNvSpPr/>
          <p:nvPr/>
        </p:nvSpPr>
        <p:spPr>
          <a:xfrm>
            <a:off x="6531429" y="3638938"/>
            <a:ext cx="807217" cy="1710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24DCB6-221A-2A6C-7346-C5881010822C}"/>
              </a:ext>
            </a:extLst>
          </p:cNvPr>
          <p:cNvSpPr/>
          <p:nvPr/>
        </p:nvSpPr>
        <p:spPr>
          <a:xfrm>
            <a:off x="2502309" y="3293706"/>
            <a:ext cx="3734368" cy="11756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66508E23-F131-1F53-A9BE-52197CC6EA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594804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F6F5D-CC40-A47A-E5B8-03922FD1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B1C0D0D-843A-AFE9-85A4-708E46B7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من يقرأ الجمل؟ - هل نطق بشكل صحيح؟ من يمر لرسم ال في الكلمة؟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C06376-0D99-852C-9063-CCE65649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4EBEBF-87B6-9F3F-4585-6342C0E7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79C1B9-2C3F-B41B-0757-89B258E7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7CCDF9-B91B-7971-5484-18395A2D5B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1D4EEB-9B55-969C-B329-225B225712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991B32-2170-AAD2-F651-A74F222EBC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49B9E7-B236-2E23-7880-3237A3602C6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E56454-4C1F-9DF0-6821-A80A41C3AB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E23840-6630-9AB4-1D74-D0F1DAC2C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923" y="2661138"/>
            <a:ext cx="7162800" cy="278974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27C90C4-E4A0-18AB-A4D7-3BA8E3CB09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311754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FD09B-EB60-AA61-B24B-6B5F009FA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3274634-7B4C-4261-1531-70E99391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5F7700-B8D0-2A91-5993-D8B20B481A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3923A8-962F-2BCC-B7D0-25B8447B1B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B3E705-9DC9-4D01-0674-9C833E121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289DE5-1603-9DF2-B517-0225C9A7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3B50A1-A186-C8F4-36B8-D1D3572DA2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49914-FE43-2220-21C1-D934CC8BB1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C83B9-1458-99F9-7990-432DDE7083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01CC52-9DB0-0016-64CD-D0D7C47B8A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18CC4C-5888-2487-7C08-E544ADBA6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36" y="1875268"/>
            <a:ext cx="8064625" cy="357561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one de texte 606">
            <a:extLst>
              <a:ext uri="{FF2B5EF4-FFF2-40B4-BE49-F238E27FC236}">
                <a16:creationId xmlns:a16="http://schemas.microsoft.com/office/drawing/2014/main" id="{107D114B-21BA-E8BF-F6A5-46666276A83A}"/>
              </a:ext>
            </a:extLst>
          </p:cNvPr>
          <p:cNvSpPr txBox="1"/>
          <p:nvPr/>
        </p:nvSpPr>
        <p:spPr>
          <a:xfrm>
            <a:off x="7372543" y="266447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اَلـــ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Zone de texte 606">
            <a:extLst>
              <a:ext uri="{FF2B5EF4-FFF2-40B4-BE49-F238E27FC236}">
                <a16:creationId xmlns:a16="http://schemas.microsoft.com/office/drawing/2014/main" id="{C11492A2-8A64-2816-DC9C-EC50DD3FC90C}"/>
              </a:ext>
            </a:extLst>
          </p:cNvPr>
          <p:cNvSpPr txBox="1"/>
          <p:nvPr/>
        </p:nvSpPr>
        <p:spPr>
          <a:xfrm>
            <a:off x="577823" y="4464260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 de texte 606">
            <a:extLst>
              <a:ext uri="{FF2B5EF4-FFF2-40B4-BE49-F238E27FC236}">
                <a16:creationId xmlns:a16="http://schemas.microsoft.com/office/drawing/2014/main" id="{89A02785-34F0-5C4A-9EDA-73B2499AC121}"/>
              </a:ext>
            </a:extLst>
          </p:cNvPr>
          <p:cNvSpPr txBox="1"/>
          <p:nvPr/>
        </p:nvSpPr>
        <p:spPr>
          <a:xfrm>
            <a:off x="7372543" y="354839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اَلـــ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 de texte 606">
            <a:extLst>
              <a:ext uri="{FF2B5EF4-FFF2-40B4-BE49-F238E27FC236}">
                <a16:creationId xmlns:a16="http://schemas.microsoft.com/office/drawing/2014/main" id="{3F3A1297-2B8C-4227-D840-C8D89C69B1C7}"/>
              </a:ext>
            </a:extLst>
          </p:cNvPr>
          <p:cNvSpPr txBox="1"/>
          <p:nvPr/>
        </p:nvSpPr>
        <p:spPr>
          <a:xfrm>
            <a:off x="5913602" y="266447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 de texte 606">
            <a:extLst>
              <a:ext uri="{FF2B5EF4-FFF2-40B4-BE49-F238E27FC236}">
                <a16:creationId xmlns:a16="http://schemas.microsoft.com/office/drawing/2014/main" id="{D050512E-5127-B32B-947A-EE038DC33A2F}"/>
              </a:ext>
            </a:extLst>
          </p:cNvPr>
          <p:cNvSpPr txBox="1"/>
          <p:nvPr/>
        </p:nvSpPr>
        <p:spPr>
          <a:xfrm>
            <a:off x="4378750" y="2670224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 de texte 606">
            <a:extLst>
              <a:ext uri="{FF2B5EF4-FFF2-40B4-BE49-F238E27FC236}">
                <a16:creationId xmlns:a16="http://schemas.microsoft.com/office/drawing/2014/main" id="{5D3AC14D-EC50-C4BB-8673-63137F08C44E}"/>
              </a:ext>
            </a:extLst>
          </p:cNvPr>
          <p:cNvSpPr txBox="1"/>
          <p:nvPr/>
        </p:nvSpPr>
        <p:spPr>
          <a:xfrm>
            <a:off x="2787674" y="266447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 de texte 606">
            <a:extLst>
              <a:ext uri="{FF2B5EF4-FFF2-40B4-BE49-F238E27FC236}">
                <a16:creationId xmlns:a16="http://schemas.microsoft.com/office/drawing/2014/main" id="{1408F1AA-8399-52EB-B2E3-6DA70617BB91}"/>
              </a:ext>
            </a:extLst>
          </p:cNvPr>
          <p:cNvSpPr txBox="1"/>
          <p:nvPr/>
        </p:nvSpPr>
        <p:spPr>
          <a:xfrm>
            <a:off x="6074529" y="354839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Zone de texte 606">
            <a:extLst>
              <a:ext uri="{FF2B5EF4-FFF2-40B4-BE49-F238E27FC236}">
                <a16:creationId xmlns:a16="http://schemas.microsoft.com/office/drawing/2014/main" id="{1D1EF65C-B03E-D500-6B77-1D9490F05CC0}"/>
              </a:ext>
            </a:extLst>
          </p:cNvPr>
          <p:cNvSpPr txBox="1"/>
          <p:nvPr/>
        </p:nvSpPr>
        <p:spPr>
          <a:xfrm>
            <a:off x="4534335" y="354839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2" name="Zone de texte 606">
            <a:extLst>
              <a:ext uri="{FF2B5EF4-FFF2-40B4-BE49-F238E27FC236}">
                <a16:creationId xmlns:a16="http://schemas.microsoft.com/office/drawing/2014/main" id="{6F77B7DF-E8CF-C5DC-7EE4-A57A6BB5B0C6}"/>
              </a:ext>
            </a:extLst>
          </p:cNvPr>
          <p:cNvSpPr txBox="1"/>
          <p:nvPr/>
        </p:nvSpPr>
        <p:spPr>
          <a:xfrm>
            <a:off x="1706459" y="3548398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Zone de texte 606">
            <a:extLst>
              <a:ext uri="{FF2B5EF4-FFF2-40B4-BE49-F238E27FC236}">
                <a16:creationId xmlns:a16="http://schemas.microsoft.com/office/drawing/2014/main" id="{26684932-1C66-9192-2563-5FE849C575A4}"/>
              </a:ext>
            </a:extLst>
          </p:cNvPr>
          <p:cNvSpPr txBox="1"/>
          <p:nvPr/>
        </p:nvSpPr>
        <p:spPr>
          <a:xfrm>
            <a:off x="6073740" y="4444611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Zone de texte 606">
            <a:extLst>
              <a:ext uri="{FF2B5EF4-FFF2-40B4-BE49-F238E27FC236}">
                <a16:creationId xmlns:a16="http://schemas.microsoft.com/office/drawing/2014/main" id="{F7E10F51-8080-B5B6-4080-742CD92790EC}"/>
              </a:ext>
            </a:extLst>
          </p:cNvPr>
          <p:cNvSpPr txBox="1"/>
          <p:nvPr/>
        </p:nvSpPr>
        <p:spPr>
          <a:xfrm>
            <a:off x="3932940" y="4444611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ـــــــ</a:t>
            </a:r>
            <a:endParaRPr lang="fr-FR" sz="4000" b="1" dirty="0">
              <a:solidFill>
                <a:srgbClr val="FF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Zone de texte 606">
            <a:extLst>
              <a:ext uri="{FF2B5EF4-FFF2-40B4-BE49-F238E27FC236}">
                <a16:creationId xmlns:a16="http://schemas.microsoft.com/office/drawing/2014/main" id="{9A847677-AB11-F390-3D0B-0223560C8C31}"/>
              </a:ext>
            </a:extLst>
          </p:cNvPr>
          <p:cNvSpPr txBox="1"/>
          <p:nvPr/>
        </p:nvSpPr>
        <p:spPr>
          <a:xfrm>
            <a:off x="2634137" y="4444611"/>
            <a:ext cx="1298803" cy="883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  <a:tabLst>
                <a:tab pos="6159500" algn="l"/>
              </a:tabLst>
            </a:pP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</a:t>
            </a:r>
            <a:endParaRPr lang="fr-FR" sz="4000" b="1" dirty="0">
              <a:solidFill>
                <a:schemeClr val="accent1">
                  <a:lumMod val="75000"/>
                </a:schemeClr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31744E1D-8B68-A98A-5921-534B8EF59C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30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5" grpId="0"/>
      <p:bldP spid="21" grpId="0"/>
      <p:bldP spid="22" grpId="0"/>
      <p:bldP spid="23" grpId="0"/>
      <p:bldP spid="24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E1243-3C82-96DD-F9E4-1ED9C06E5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79BA782-A9F1-61B5-6030-5D31D374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اكتبوا الفقرة التي سأملي عليكم . انتبهوا لكتابة "ال" في الكلمات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 يملي الأستاذ على المتعلمين الفقرة في الشريحة الموالية بعد إخفائها.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A21AE5-3746-D08F-1448-146D54F1F7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92CB71-1334-41A7-DD13-0235D86C7B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022784-CEED-9B98-9B7C-95C208F0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FE7B93-D807-058D-7E45-10BE6CF2FA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1F1114-2DDB-7C25-0191-2F7374D26F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14D877-DA87-9BF4-A9FC-B925F26E78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00FCDC-45E4-BAD9-1659-65AC37A282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656763-9239-9FC2-723A-FB4F7F7000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E0D489-397D-A82F-DDC5-4FF6BC1E8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3" y="1709193"/>
            <a:ext cx="7826418" cy="462574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874CE54-2B0E-FD83-FDBA-8CF9D2AB60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388284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6A951-DC6C-03C9-1279-6E78EC3F7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F360D0F-0DED-D252-2C0E-5B17BB55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يمر الأستاذ بين الصفوف ويصحح كتابيا إنجازات المتعلمين. 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5142AE-7803-0810-4F99-6186127F15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072580-96D9-BF1B-37B1-480D589AA4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0CF61B-31AB-12E8-261C-CDFA0B077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1834EE-F490-E625-453C-23D0614E88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E7E826-B95A-085B-0FA7-D89ED52AB3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8B9F54-BD90-4863-5C52-BF496544DCF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FCC3CA-77FF-5EA6-A299-D50AFE84C9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C5D451-0824-9843-B5EF-F1FB283880F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008822-597C-93CB-8557-4339BBEE8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80" y="1757347"/>
            <a:ext cx="7712108" cy="46605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5CCE01-2DDB-B9C1-5D12-22E70B368F69}"/>
              </a:ext>
            </a:extLst>
          </p:cNvPr>
          <p:cNvSpPr txBox="1"/>
          <p:nvPr/>
        </p:nvSpPr>
        <p:spPr>
          <a:xfrm>
            <a:off x="803977" y="1767006"/>
            <a:ext cx="75070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     في فَصْلِ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ٱلشِّتاءِ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تَتَلَبَّدُ ٱلسَّماءُ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بِٱلْغُيومِ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، وَيُدَوّي ٱلرَّعْدُ بَيْنَ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ٱلْحينِ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وَٱلْحينِ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، وَيَنْهَمِرُ ٱلْمَطَرُ غَزيراً لِيَرْوِيَ ٱلْحُقولَ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وَٱلْبَساتينَ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في ٱلْقُرى.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3A0497B-912E-D258-1282-8742AADCA3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520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9352" y="987760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BEF4E-C387-4873-B733-7974964D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8E3364A-AE98-C5A1-160A-FBED2014AEAB}"/>
              </a:ext>
            </a:extLst>
          </p:cNvPr>
          <p:cNvSpPr/>
          <p:nvPr/>
        </p:nvSpPr>
        <p:spPr>
          <a:xfrm>
            <a:off x="632373" y="3246009"/>
            <a:ext cx="8063758" cy="198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تَدَرَّبْتُ عَلى قِراءَةِ .................................، وَتَدَرَّبْتُ عَلى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ٱسْتِخْراجِ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مِنَ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بِٱسْتِعْمالِ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إسْتراتيجِيَّةِ ..................... أَمّا في حِصَّةِ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ٱلْإِمْلاءِ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فَتَدَرَّبْتُ ................................................................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0176C441-37EB-8D48-99C5-DB591BF2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ما تعلمناه خلال حصة اليوم؟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CA96E6F-892B-E766-3C2B-13631EC892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28C1FF-F36C-33D5-FA7B-91AE4CB6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991E79-37AE-9D0D-F15A-0D1BBECE3D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F3EFD9-9941-41AD-BC21-36BA15E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A58184-995B-7D84-B3CC-51EDA8FB3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29FF7B-EAA3-A2C8-6F53-32AC790F29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8AD2F2-08E4-B192-D14A-0855E74461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A27ADD-33F2-56ED-9F03-3810A695095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ACF78A-04E3-BA48-DB22-3B238A7B1BB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5197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A2B8946-9245-2440-BBB0-FB828235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  </a:t>
            </a:r>
            <a:endParaRPr lang="fr-FR" sz="2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B412C94A-98B3-9543-B7F8-E5364FA26D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D6A9FDC-2578-07F0-F63D-B7F13D1BF7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FFB44D-6CD3-7481-2690-6478CC0912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91A12B-1381-37A4-2406-00119033B4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C3DB2B-7FEE-D184-AEB3-992D5723E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A04FEF-77F5-4EF5-2B78-15C22F43F0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740BCF-DBA1-5738-4EF9-5D785B2C3B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FA26E1-4A31-E7A0-1260-D976F958DF8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A4925F-1B8E-8C29-E75D-8D74702E88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F765E6E8-C7D2-9D09-C1CB-D8554841C8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9918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نص بطلاقة؛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النص القرائي</a:t>
              </a:r>
              <a:r>
                <a:rPr lang="fr-FR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"اَلصَّديقُ </a:t>
              </a:r>
              <a:r>
                <a:rPr lang="ar-MA" sz="2000" b="1" dirty="0" err="1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ٱلْجَديدُ</a:t>
              </a: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التمييز بين "ال" شمسية </a:t>
              </a:r>
              <a:r>
                <a:rPr lang="ar-MA" sz="2000" b="1" dirty="0" err="1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و"ال</a:t>
              </a: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 قمرية نطقا ورسما.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F0F60-53BC-7E7B-BC50-42D94B095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3B967-7237-9F9E-B9D9-E7DF453D61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414B16-7E63-F7EF-5ADC-6B4BE2D330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75D-B778-76C1-A680-B46FBA5B974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19528-593D-416C-E2F4-E2E6183F23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341D9D7-754A-2846-9EDC-A53BB3B293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Nada-Wave">
            <a:hlinkClick r:id="" action="ppaction://media"/>
            <a:extLst>
              <a:ext uri="{FF2B5EF4-FFF2-40B4-BE49-F238E27FC236}">
                <a16:creationId xmlns:a16="http://schemas.microsoft.com/office/drawing/2014/main" id="{508E192E-B5F8-9220-2533-B0CB8EAB8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E7AB035F-E8AF-3201-B6DE-444E8B2C25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F0F60-53BC-7E7B-BC50-42D94B095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3B967-7237-9F9E-B9D9-E7DF453D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414B16-7E63-F7EF-5ADC-6B4BE2D330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75D-B778-76C1-A680-B46FBA5B97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19528-593D-416C-E2F4-E2E6183F23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341D9D7-754A-2846-9EDC-A53BB3B293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1333;p8">
            <a:extLst>
              <a:ext uri="{FF2B5EF4-FFF2-40B4-BE49-F238E27FC236}">
                <a16:creationId xmlns:a16="http://schemas.microsoft.com/office/drawing/2014/main" id="{0AC42D2C-F79A-FA27-1A8B-26CDE6F60E4C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7FD0D2B-D9A5-48CD-72D6-74E008FCEF5B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547523-65E7-2C6F-0396-B490D9CFFA7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F861A3A-990B-785B-F04E-89645EAEF634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37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472A0D-0857-BA62-412A-19973DC3F054}"/>
              </a:ext>
            </a:extLst>
          </p:cNvPr>
          <p:cNvGrpSpPr/>
          <p:nvPr/>
        </p:nvGrpSpPr>
        <p:grpSpPr>
          <a:xfrm>
            <a:off x="8032249" y="738000"/>
            <a:ext cx="792000" cy="792000"/>
            <a:chOff x="498143" y="776756"/>
            <a:chExt cx="792000" cy="792000"/>
          </a:xfrm>
          <a:noFill/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74B759E-B980-2C14-DF23-82883C60B8A8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A4C051B-7173-68B4-B686-5A62F336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2" y="923017"/>
              <a:ext cx="615210" cy="535110"/>
            </a:xfrm>
            <a:prstGeom prst="rect">
              <a:avLst/>
            </a:prstGeom>
            <a:grpFill/>
          </p:spPr>
        </p:pic>
      </p:grpSp>
      <p:sp>
        <p:nvSpPr>
          <p:cNvPr id="28" name="Titre 27">
            <a:extLst>
              <a:ext uri="{FF2B5EF4-FFF2-40B4-BE49-F238E27FC236}">
                <a16:creationId xmlns:a16="http://schemas.microsoft.com/office/drawing/2014/main" id="{7735D909-3764-9D4E-B058-862051BF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CF4AA8-82A8-4F07-4DE7-C73389191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1444C5-6A28-5695-0768-D808278691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07E367-2187-EA25-51B2-04F85C61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774760-E699-BF11-EB81-E4360CD881E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EC4FE6-3D2F-0C3C-ACFA-564035274E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88C350-0654-DFCA-DFFB-276CADCB2E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قـــــــر</a:t>
            </a:r>
            <a:r>
              <a:rPr kumimoji="0" lang="tzm-Arab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</a:t>
            </a:r>
            <a:r>
              <a:rPr kumimoji="0" lang="ar-MA" sz="1600" b="1" i="0" u="none" strike="noStrike" kern="1200" cap="none" spc="0" normalizeH="0" baseline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19B5DA-33C7-04AF-1CDA-E8AF7D0B50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7577F0-1FD2-8D16-B9FA-C82D788494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إمــــــــلاء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3" name="rangement">
            <a:hlinkClick r:id="" action="ppaction://media"/>
            <a:extLst>
              <a:ext uri="{FF2B5EF4-FFF2-40B4-BE49-F238E27FC236}">
                <a16:creationId xmlns:a16="http://schemas.microsoft.com/office/drawing/2014/main" id="{4BE16BDC-D2D5-4117-673C-ECB3AE7CE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4530" y="2329531"/>
            <a:ext cx="5394940" cy="303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 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10854</TotalTime>
  <Words>1192</Words>
  <Application>Microsoft Office PowerPoint</Application>
  <PresentationFormat>Affichage à l'écran (4:3)</PresentationFormat>
  <Paragraphs>312</Paragraphs>
  <Slides>47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47</vt:i4>
      </vt:variant>
    </vt:vector>
  </HeadingPairs>
  <TitlesOfParts>
    <vt:vector size="67" baseType="lpstr">
      <vt:lpstr>Dosis ExtraBold</vt:lpstr>
      <vt:lpstr>Dosis SemiBold</vt:lpstr>
      <vt:lpstr>Microsoft Uighur</vt:lpstr>
      <vt:lpstr>Modern Love</vt:lpstr>
      <vt:lpstr>Dosis</vt:lpstr>
      <vt:lpstr>Wingdings</vt:lpstr>
      <vt:lpstr>Calibri Light</vt:lpstr>
      <vt:lpstr>Arial</vt:lpstr>
      <vt:lpstr>Dosis Medium</vt:lpstr>
      <vt:lpstr>Calibri</vt:lpstr>
      <vt:lpstr>Thème Office</vt:lpstr>
      <vt:lpstr>1_Thème Office</vt:lpstr>
      <vt:lpstr>01- نشاط اعتيادي</vt:lpstr>
      <vt:lpstr>04- قراءة/ كتابة</vt:lpstr>
      <vt:lpstr>05- اختتام الحصة</vt:lpstr>
      <vt:lpstr>2_05- افتتاح الحصة</vt:lpstr>
      <vt:lpstr>03- استماع وتحدث</vt:lpstr>
      <vt:lpstr>00_Env-Enseignant</vt:lpstr>
      <vt:lpstr>3_Thème Office</vt:lpstr>
      <vt:lpstr>1_Env-Enseignant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 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ستتدربون على قراءة فقرة بدقة وسرعة. نتذكر قواعد القراءة بطلاقة. </vt:lpstr>
      <vt:lpstr>سأقرأ الفقرة. تابعوا معي.</vt:lpstr>
      <vt:lpstr>الآن سنمر لتحدي الطلاقة. سأسحب 5 أسماء.</vt:lpstr>
      <vt:lpstr>أنادي على التلميذ الأول: ..........................................................</vt:lpstr>
      <vt:lpstr>أبطال الطلاقة اليوم هم ........................................................................... </vt:lpstr>
      <vt:lpstr>قــــراءة</vt:lpstr>
      <vt:lpstr>نمر إلى نشاط القراءة. ننطلق في مسابقة تحدي الكلمات البصرية.</vt:lpstr>
      <vt:lpstr>الآن. ستقرؤون الكلمات قبل أن تختفي. سأعين من يقرأ؟ يضغط الأستاذ على جهاز التحكم لتختفي الكلمات تباعا.</vt:lpstr>
      <vt:lpstr>سأعين تلميذا آخر. </vt:lpstr>
      <vt:lpstr>سأعين تلميذا آخر.</vt:lpstr>
      <vt:lpstr>سأعين تلميذا آخر؟</vt:lpstr>
      <vt:lpstr>الآن نستثمر النص. خذوا كراساتكم ص23. سأقرأ. تابعوا وارفعوا اليد في كل مرة أقرأ كلمة لا تفهمون معناها.</vt:lpstr>
      <vt:lpstr>من يقرأ الفقرة الأولى؟ من يواصل القراءة؟  تابع (ي) ... </vt:lpstr>
      <vt:lpstr>الآن سنستثمر النص جميعا.</vt:lpstr>
      <vt:lpstr>سأمر لأتحقق من إنجازكم للواجب المنزلي. خذوا الكراسة ص 24. </vt:lpstr>
      <vt:lpstr>نصحح جماعيا. نبدأ بضد كلمة "الصواب". من يقدم الضد الذي كتبه؟ كيف فعلت؟</vt:lpstr>
      <vt:lpstr>ضد الصواب هو "الخطأ". من يقدم الآن ضد كلمة (يتجمعوا) انطلاقا من النص؟</vt:lpstr>
      <vt:lpstr>صححوا على كراساتكم.</vt:lpstr>
      <vt:lpstr>الآن خذوا الصفحة 25. من يقرأ السؤال الثالث؟ عودوا إلى النص وابحثوا عن الجواب.</vt:lpstr>
      <vt:lpstr>نصحح. من يقرأ العبارة التي تدل على أن الملعب ترابي؟</vt:lpstr>
      <vt:lpstr>صححوا.</vt:lpstr>
      <vt:lpstr>من يقرأ السؤال الرابع؟ أنجزوا.</vt:lpstr>
      <vt:lpstr>نصحح جماعيا. من يقرأ الحدث الأول؟ هل أنتم متفقون؟ يتواصل التصحيح تفاعليا. يتم  الرجوع إلى  النص لحسم الإجابة.</vt:lpstr>
      <vt:lpstr>أحسنتم. صححوا على كراساتكم.</vt:lpstr>
      <vt:lpstr>أقسام الكلمة ثلاثة. ما نوع الكلمة التي تجيب عن السؤال؟</vt:lpstr>
      <vt:lpstr>ما نوع الكلمة التي لا معنى لها بمفردها. تشجيع من تذكروا الكلمتين والتصفيق عليهم.</vt:lpstr>
      <vt:lpstr>إمـــلاء</vt:lpstr>
      <vt:lpstr>في هذه الحصة سنتدرب على نطق "اَلْ" الشمسية و"اَلْ" القمرية ورسمهما بشكل صحيح.</vt:lpstr>
      <vt:lpstr>من يذكر كيف نحدد نوع "ال" في الكلمة؟</vt:lpstr>
      <vt:lpstr>من يقرأ؟ </vt:lpstr>
      <vt:lpstr>خذوا الكراسة ص 27. من يقرأ التعليمة رقم 1؟ - أنجزوا فرديا. سأكتب الكلمات على السبورة استعدادا للتصحيح.</vt:lpstr>
      <vt:lpstr>نصحح. سأعين من يقرأ الجمل؟ - هل نطق بشكل صحيح؟ من يمر لرسم ال في الكلمة؟</vt:lpstr>
      <vt:lpstr>صححوا على كراساتكم.</vt:lpstr>
      <vt:lpstr>الآن اكتبوا الفقرة التي سأملي عليكم . انتبهوا لكتابة "ال" في الكلمات. - يملي الأستاذ على المتعلمين الفقرة في الشريحة الموالية بعد إخفائها.</vt:lpstr>
      <vt:lpstr>انتبهوا للتصحيح. يمر الأستاذ بين الصفوف ويصحح كتابيا إنجازات المتعلمين. </vt:lpstr>
      <vt:lpstr>اختتام الحصة</vt:lpstr>
      <vt:lpstr>في الختام من يذكرنا بأهم ما تعلمناه خلال حصة اليوم؟</vt:lpstr>
      <vt:lpstr>إلى اللقاء في الحصة المقبلة.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111</cp:revision>
  <dcterms:created xsi:type="dcterms:W3CDTF">2023-09-20T21:35:22Z</dcterms:created>
  <dcterms:modified xsi:type="dcterms:W3CDTF">2025-11-02T17:31:17Z</dcterms:modified>
</cp:coreProperties>
</file>